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58" r:id="rId6"/>
    <p:sldId id="262" r:id="rId7"/>
    <p:sldId id="259" r:id="rId8"/>
    <p:sldId id="260" r:id="rId9"/>
    <p:sldId id="261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DE7AB8-EB97-7246-8D49-1F3F142031DF}">
          <p14:sldIdLst>
            <p14:sldId id="256"/>
            <p14:sldId id="257"/>
            <p14:sldId id="263"/>
            <p14:sldId id="264"/>
            <p14:sldId id="258"/>
            <p14:sldId id="262"/>
            <p14:sldId id="259"/>
            <p14:sldId id="260"/>
            <p14:sldId id="261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729DF-5C1A-CA41-A11B-B033B27072A1}" type="datetimeFigureOut">
              <a:rPr lang="de-DE" smtClean="0"/>
              <a:t>10.09.18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7236-0D69-D24D-84A8-2503827B5C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9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97236-0D69-D24D-84A8-2503827B5CD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45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BDAF-7ECF-6143-A213-8F6F30B5C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EBFED-C684-024F-97B5-B8C410C76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D1FE-830B-F741-A1F1-514494D8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10.09.18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82954-7FE4-7645-AC2F-6A0F5D85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F5F5-4618-9246-AE7E-1305A4FF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60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B4CD-6C9D-2040-BDBA-F03AA4F9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410CA-C51E-FC46-AF05-83622394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51A7-4EF9-A747-AE45-464D46D1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10.09.18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1BCA-5088-794C-A355-64BA3AAD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F73F6-1749-B546-A949-B9519C6A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74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7CCC0-ECD6-814B-BB6C-159C08DC5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D5662-8475-FA41-BFB8-7D959D4F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8F11E-63DC-9C44-9FA1-28F62898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10.09.18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A0A6-F131-0344-9E7F-7EFF864C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C8B8-B41A-A64B-8B72-6275C4A6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9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FD4D-65D2-AF4F-B751-DCE1C0F0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38D7-E5D1-1940-B588-DA88B23E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2A788-A791-E14C-8F4A-D2202D2B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10.09.18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22FE8-D11F-3548-90C3-D39BEC3B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EE6EA-B3ED-8D45-AE6D-8898CCAA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65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B3A2-11EE-DE4D-831C-13AC6412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B49A0-7588-864D-BB69-F565D8CB1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25A4-6EE7-4E4F-A542-96B92E63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10.09.18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FD07-5107-4345-B43B-4E5BD9F2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B47F-E73C-2141-9A1E-1DC27B7F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4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98B1-87EA-9140-952A-59BBDA93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78F6-DC23-8249-8E50-42E814557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E02CF-F797-434C-8A92-F1963231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358DB-B518-394A-AF56-BA7EC2F0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10.09.18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D050E-807C-2948-A0A8-270F17C3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FA66B-378F-D549-9082-85221DFF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04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F42A-103A-B941-9324-E15FAFBD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6FC2B-063A-6740-B17E-4633D06B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C78BA-804B-3942-B9C3-7EE43D1BA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6ACA6-FC2F-1D4A-8074-FCD16B632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6484E-4DC3-3B44-97ED-5F6159581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24C73-D179-2B48-A68F-CC26C032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10.09.18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3FD0D-20AE-F941-A225-5CDF0BD8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BB921-9D78-0644-A207-8034D320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32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C0D5-0097-EC4D-8E4C-A7D02666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F816D-D740-9C4A-B9B6-DC62D636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10.09.18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6F68-F426-2141-8215-DDC853AD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C1A9B-FBF8-E549-A4B3-777DEC65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5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75461-1B92-3A44-91BB-7953F316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10.09.18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6B90D-34DC-AA47-AFA6-55446E5A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4556E-11A4-4E4B-9E89-774EDACD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25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EDFB-E868-E248-AAC6-F92FB1E5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817E-02FE-1B4D-B676-46439C1D3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34794-2BF8-0445-A46A-E9B70547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4116D-C896-1541-8006-08D07C1A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10.09.18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AB65C-E777-E948-94F2-6A0CB98E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6B6E-78F0-A949-A494-DA27E37C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25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C2ED-A160-DE42-A21D-31F5A606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B3F44-C053-5C4A-8F03-D60B63F9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C094B-AEA9-5A49-AE1C-36D85C582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6024-C8AD-C448-83DC-27A19686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10.09.18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7173C-791F-8A4A-ADDC-8D986301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97BA2-23D5-6443-A09C-3001FF10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01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C196F-7B63-064F-B061-9FFF5860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2752-989A-A142-BC00-4D8E3A5B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B7BF-D8FC-B748-8030-CCDE444D4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1E3F-8692-C443-982A-9ABF7E799F20}" type="datetimeFigureOut">
              <a:rPr lang="de-DE" smtClean="0"/>
              <a:t>10.09.18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4A89-A6A7-0B45-81D1-131DDCAD7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7D0F8-A3CE-D641-8C06-85BECF68A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55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TML#cite_note-4" TargetMode="External"/><Relationship Id="rId3" Type="http://schemas.openxmlformats.org/officeDocument/2006/relationships/hyperlink" Target="https://en.wikipedia.org/wiki/Web_page" TargetMode="External"/><Relationship Id="rId7" Type="http://schemas.openxmlformats.org/officeDocument/2006/relationships/hyperlink" Target="https://en.wikipedia.org/wiki/World_Wide_Web" TargetMode="External"/><Relationship Id="rId2" Type="http://schemas.openxmlformats.org/officeDocument/2006/relationships/hyperlink" Target="https://en.wikipedia.org/wiki/Markup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vaScript" TargetMode="External"/><Relationship Id="rId5" Type="http://schemas.openxmlformats.org/officeDocument/2006/relationships/hyperlink" Target="https://en.wikipedia.org/wiki/Cascading_Style_Sheets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en.wikipedia.org/wiki/Web_application" TargetMode="Externa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ak_typing" TargetMode="External"/><Relationship Id="rId13" Type="http://schemas.openxmlformats.org/officeDocument/2006/relationships/hyperlink" Target="https://en.wikipedia.org/wiki/Imperative_programming" TargetMode="External"/><Relationship Id="rId18" Type="http://schemas.openxmlformats.org/officeDocument/2006/relationships/hyperlink" Target="https://en.wikipedia.org/wiki/Regular_expression" TargetMode="External"/><Relationship Id="rId26" Type="http://schemas.openxmlformats.org/officeDocument/2006/relationships/hyperlink" Target="https://en.wikipedia.org/wiki/Node.js" TargetMode="External"/><Relationship Id="rId3" Type="http://schemas.openxmlformats.org/officeDocument/2006/relationships/hyperlink" Target="https://en.wikipedia.org/wiki/JavaScript#cite_note-7" TargetMode="External"/><Relationship Id="rId21" Type="http://schemas.openxmlformats.org/officeDocument/2006/relationships/hyperlink" Target="https://en.wikipedia.org/wiki/Client-side" TargetMode="External"/><Relationship Id="rId7" Type="http://schemas.openxmlformats.org/officeDocument/2006/relationships/hyperlink" Target="https://en.wikipedia.org/wiki/Dynamic_programming_language" TargetMode="External"/><Relationship Id="rId12" Type="http://schemas.openxmlformats.org/officeDocument/2006/relationships/hyperlink" Target="https://en.wikipedia.org/wiki/Functional_programming" TargetMode="External"/><Relationship Id="rId17" Type="http://schemas.openxmlformats.org/officeDocument/2006/relationships/hyperlink" Target="https://en.wikipedia.org/wiki/Array_data_type" TargetMode="External"/><Relationship Id="rId25" Type="http://schemas.openxmlformats.org/officeDocument/2006/relationships/hyperlink" Target="https://en.wikipedia.org/wiki/World_Wide_Web" TargetMode="External"/><Relationship Id="rId2" Type="http://schemas.openxmlformats.org/officeDocument/2006/relationships/hyperlink" Target="https://en.wikipedia.org/wiki/Help:IPA/English" TargetMode="External"/><Relationship Id="rId16" Type="http://schemas.openxmlformats.org/officeDocument/2006/relationships/hyperlink" Target="https://en.wikipedia.org/wiki/Application_programming_interface" TargetMode="External"/><Relationship Id="rId20" Type="http://schemas.openxmlformats.org/officeDocument/2006/relationships/hyperlink" Target="https://en.wikipedia.org/wiki/Input/out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gramming_language" TargetMode="External"/><Relationship Id="rId11" Type="http://schemas.openxmlformats.org/officeDocument/2006/relationships/hyperlink" Target="https://en.wikipedia.org/wiki/Event-driven_programming" TargetMode="External"/><Relationship Id="rId24" Type="http://schemas.openxmlformats.org/officeDocument/2006/relationships/hyperlink" Target="https://en.wikipedia.org/wiki/Client-side_scripting" TargetMode="External"/><Relationship Id="rId5" Type="http://schemas.openxmlformats.org/officeDocument/2006/relationships/hyperlink" Target="https://en.wikipedia.org/wiki/Interpreted_language" TargetMode="External"/><Relationship Id="rId15" Type="http://schemas.openxmlformats.org/officeDocument/2006/relationships/hyperlink" Target="https://en.wikipedia.org/wiki/Programming_paradigm" TargetMode="External"/><Relationship Id="rId23" Type="http://schemas.openxmlformats.org/officeDocument/2006/relationships/hyperlink" Target="https://en.wikipedia.org/wiki/Portable_Document_Format" TargetMode="External"/><Relationship Id="rId10" Type="http://schemas.openxmlformats.org/officeDocument/2006/relationships/hyperlink" Target="https://en.wikipedia.org/wiki/Multi-paradigm_programming_language" TargetMode="External"/><Relationship Id="rId19" Type="http://schemas.openxmlformats.org/officeDocument/2006/relationships/hyperlink" Target="https://en.wikipedia.org/wiki/Document_Object_Model" TargetMode="External"/><Relationship Id="rId4" Type="http://schemas.openxmlformats.org/officeDocument/2006/relationships/hyperlink" Target="https://en.wikipedia.org/wiki/High-level_programming_language" TargetMode="External"/><Relationship Id="rId9" Type="http://schemas.openxmlformats.org/officeDocument/2006/relationships/hyperlink" Target="https://en.wikipedia.org/wiki/Prototype-based_programming" TargetMode="External"/><Relationship Id="rId14" Type="http://schemas.openxmlformats.org/officeDocument/2006/relationships/hyperlink" Target="https://en.wikipedia.org/wiki/Object-oriented_programming" TargetMode="External"/><Relationship Id="rId22" Type="http://schemas.openxmlformats.org/officeDocument/2006/relationships/hyperlink" Target="https://en.wikipedia.org/wiki/Server-sid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ttribute%E2%80%93value_pair" TargetMode="External"/><Relationship Id="rId13" Type="http://schemas.openxmlformats.org/officeDocument/2006/relationships/hyperlink" Target="https://en.wikipedia.org/wiki/XML" TargetMode="External"/><Relationship Id="rId18" Type="http://schemas.openxmlformats.org/officeDocument/2006/relationships/hyperlink" Target="https://en.wikipedia.org/wiki/Programming_language" TargetMode="External"/><Relationship Id="rId3" Type="http://schemas.openxmlformats.org/officeDocument/2006/relationships/hyperlink" Target="https://en.wikipedia.org/wiki/Help:IPA/English" TargetMode="External"/><Relationship Id="rId7" Type="http://schemas.openxmlformats.org/officeDocument/2006/relationships/hyperlink" Target="https://en.wikipedia.org/wiki/Human-readable_medium" TargetMode="External"/><Relationship Id="rId12" Type="http://schemas.openxmlformats.org/officeDocument/2006/relationships/hyperlink" Target="https://en.wikipedia.org/wiki/Asynchronous_I/O" TargetMode="External"/><Relationship Id="rId17" Type="http://schemas.openxmlformats.org/officeDocument/2006/relationships/hyperlink" Target="https://en.wikipedia.org/wiki/JavaScript" TargetMode="External"/><Relationship Id="rId2" Type="http://schemas.openxmlformats.org/officeDocument/2006/relationships/hyperlink" Target="https://en.wikipedia.org/wiki/Computing" TargetMode="External"/><Relationship Id="rId16" Type="http://schemas.openxmlformats.org/officeDocument/2006/relationships/hyperlink" Target="https://en.wikipedia.org/wiki/Language-independent_specification" TargetMode="External"/><Relationship Id="rId20" Type="http://schemas.openxmlformats.org/officeDocument/2006/relationships/hyperlink" Target="https://en.wikipedia.org/wiki/Media_ty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_format" TargetMode="External"/><Relationship Id="rId11" Type="http://schemas.openxmlformats.org/officeDocument/2006/relationships/hyperlink" Target="https://en.wikipedia.org/wiki/Data" TargetMode="External"/><Relationship Id="rId5" Type="http://schemas.openxmlformats.org/officeDocument/2006/relationships/hyperlink" Target="https://en.wikipedia.org/wiki/Open_standard" TargetMode="External"/><Relationship Id="rId15" Type="http://schemas.openxmlformats.org/officeDocument/2006/relationships/hyperlink" Target="https://en.wikipedia.org/wiki/JSON#cite_note-2" TargetMode="External"/><Relationship Id="rId10" Type="http://schemas.openxmlformats.org/officeDocument/2006/relationships/hyperlink" Target="https://en.wikipedia.org/wiki/Serialization" TargetMode="External"/><Relationship Id="rId19" Type="http://schemas.openxmlformats.org/officeDocument/2006/relationships/hyperlink" Target="https://en.wikipedia.org/wiki/Parsing" TargetMode="External"/><Relationship Id="rId4" Type="http://schemas.openxmlformats.org/officeDocument/2006/relationships/hyperlink" Target="https://en.wikipedia.org/wiki/JSON#cite_note-Pronunciation-1" TargetMode="External"/><Relationship Id="rId9" Type="http://schemas.openxmlformats.org/officeDocument/2006/relationships/hyperlink" Target="https://en.wikipedia.org/wiki/Array_data_type" TargetMode="External"/><Relationship Id="rId14" Type="http://schemas.openxmlformats.org/officeDocument/2006/relationships/hyperlink" Target="https://en.wikipedia.org/wiki/Ajax_(programming)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act_(JavaScript_library)#cite_note-4" TargetMode="External"/><Relationship Id="rId13" Type="http://schemas.openxmlformats.org/officeDocument/2006/relationships/hyperlink" Target="https://en.wikipedia.org/wiki/API" TargetMode="External"/><Relationship Id="rId3" Type="http://schemas.openxmlformats.org/officeDocument/2006/relationships/hyperlink" Target="https://en.wikipedia.org/wiki/JavaScript_library" TargetMode="External"/><Relationship Id="rId7" Type="http://schemas.openxmlformats.org/officeDocument/2006/relationships/hyperlink" Target="https://en.wikipedia.org/wiki/React_(JavaScript_library)#cite_note-3" TargetMode="External"/><Relationship Id="rId12" Type="http://schemas.openxmlformats.org/officeDocument/2006/relationships/hyperlink" Target="https://en.wikipedia.org/wiki/Web_framework#URL_mapping" TargetMode="External"/><Relationship Id="rId2" Type="http://schemas.openxmlformats.org/officeDocument/2006/relationships/hyperlink" Target="https://en.wikipedia.org/wiki/Computing" TargetMode="Externa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acebook" TargetMode="External"/><Relationship Id="rId11" Type="http://schemas.openxmlformats.org/officeDocument/2006/relationships/hyperlink" Target="https://en.wikipedia.org/wiki/State_management" TargetMode="External"/><Relationship Id="rId5" Type="http://schemas.openxmlformats.org/officeDocument/2006/relationships/hyperlink" Target="https://en.wikipedia.org/wiki/User_interfaces" TargetMode="External"/><Relationship Id="rId15" Type="http://schemas.openxmlformats.org/officeDocument/2006/relationships/hyperlink" Target="https://en.wikipedia.org/wiki/React_(JavaScript_library)#cite_note-7" TargetMode="External"/><Relationship Id="rId10" Type="http://schemas.openxmlformats.org/officeDocument/2006/relationships/hyperlink" Target="https://en.wikipedia.org/wiki/Single-page_application" TargetMode="External"/><Relationship Id="rId4" Type="http://schemas.openxmlformats.org/officeDocument/2006/relationships/hyperlink" Target="https://en.wikipedia.org/wiki/React_(JavaScript_library)#cite_note-react-2" TargetMode="External"/><Relationship Id="rId9" Type="http://schemas.openxmlformats.org/officeDocument/2006/relationships/hyperlink" Target="https://en.wikipedia.org/wiki/React_(JavaScript_library)#cite_note-5" TargetMode="External"/><Relationship Id="rId14" Type="http://schemas.openxmlformats.org/officeDocument/2006/relationships/hyperlink" Target="https://en.wikipedia.org/wiki/React_(JavaScript_library)#cite_note-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.js.org/glossary#store" TargetMode="External"/><Relationship Id="rId2" Type="http://schemas.openxmlformats.org/officeDocument/2006/relationships/hyperlink" Target="https://redux.js.org/glossary#st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dux.js.org/glossary#reducer" TargetMode="External"/><Relationship Id="rId4" Type="http://schemas.openxmlformats.org/officeDocument/2006/relationships/hyperlink" Target="https://redux.js.org/glossary#ac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reactjs/redux/blob/master/docs/advanced/Middlewar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4240-D382-3047-BE3A-CE76FA9DF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(Native)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5AA93-7992-5147-85C6-9297495E3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10.09. – 11.09.2018</a:t>
            </a:r>
          </a:p>
        </p:txBody>
      </p:sp>
    </p:spTree>
    <p:extLst>
      <p:ext uri="{BB962C8B-B14F-4D97-AF65-F5344CB8AC3E}">
        <p14:creationId xmlns:p14="http://schemas.microsoft.com/office/powerpoint/2010/main" val="335712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C03C-8B9B-AE48-9A6C-D2FEC1CD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+ </a:t>
            </a:r>
            <a:r>
              <a:rPr lang="de-DE" dirty="0" err="1"/>
              <a:t>Redux</a:t>
            </a:r>
            <a:r>
              <a:rPr lang="de-DE" dirty="0"/>
              <a:t> + </a:t>
            </a:r>
            <a:r>
              <a:rPr lang="de-DE" dirty="0" err="1"/>
              <a:t>Thunk</a:t>
            </a:r>
            <a:r>
              <a:rPr lang="de-DE" dirty="0"/>
              <a:t> =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F32FE-3A44-B543-B3A2-D65F53DF6972}"/>
              </a:ext>
            </a:extLst>
          </p:cNvPr>
          <p:cNvSpPr/>
          <p:nvPr/>
        </p:nvSpPr>
        <p:spPr>
          <a:xfrm>
            <a:off x="1320801" y="1820332"/>
            <a:ext cx="2641600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Reducer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0550E-D194-0349-B644-0D735523FC60}"/>
              </a:ext>
            </a:extLst>
          </p:cNvPr>
          <p:cNvSpPr/>
          <p:nvPr/>
        </p:nvSpPr>
        <p:spPr>
          <a:xfrm>
            <a:off x="7850141" y="1820333"/>
            <a:ext cx="2641600" cy="982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Container</a:t>
            </a:r>
          </a:p>
          <a:p>
            <a:pPr algn="ctr"/>
            <a:r>
              <a:rPr lang="de-DE" dirty="0"/>
              <a:t>Components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73605-07D3-2948-AE86-6D4277886CCB}"/>
              </a:ext>
            </a:extLst>
          </p:cNvPr>
          <p:cNvSpPr/>
          <p:nvPr/>
        </p:nvSpPr>
        <p:spPr>
          <a:xfrm>
            <a:off x="4580467" y="3925888"/>
            <a:ext cx="2641600" cy="9821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6A8AF2-8D9D-C34C-99F5-5D10E626E9AA}"/>
              </a:ext>
            </a:extLst>
          </p:cNvPr>
          <p:cNvSpPr/>
          <p:nvPr/>
        </p:nvSpPr>
        <p:spPr>
          <a:xfrm>
            <a:off x="1803401" y="5399088"/>
            <a:ext cx="2159000" cy="94826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874D2DA-52B1-C04C-9E42-A3F85D29FDF5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5400000">
            <a:off x="7389260" y="2635273"/>
            <a:ext cx="1614489" cy="1948874"/>
          </a:xfrm>
          <a:prstGeom prst="bentConnector2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27BDA4D-30C5-5C46-BB8D-F0BB656FD34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62401" y="2311399"/>
            <a:ext cx="3887740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E017F4E-9209-B345-9148-15DB4C59E3BF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2641601" y="2802465"/>
            <a:ext cx="1938866" cy="1614490"/>
          </a:xfrm>
          <a:prstGeom prst="bentConnector2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51F95CA-F103-734A-855C-1EF14EC80DB3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4449234" y="4421188"/>
            <a:ext cx="965201" cy="1938866"/>
          </a:xfrm>
          <a:prstGeom prst="bentConnector2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3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C05B-9AE0-B84A-B85D-8C84C2C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DynamicHelloWorkshop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A0DEB9-1770-C141-9EF7-68FD71856745}"/>
              </a:ext>
            </a:extLst>
          </p:cNvPr>
          <p:cNvSpPr/>
          <p:nvPr/>
        </p:nvSpPr>
        <p:spPr>
          <a:xfrm>
            <a:off x="1847274" y="1820332"/>
            <a:ext cx="2641600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messageReducer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4B3BD-B8B0-1E4C-ABF1-C1AEDE86FD94}"/>
              </a:ext>
            </a:extLst>
          </p:cNvPr>
          <p:cNvSpPr/>
          <p:nvPr/>
        </p:nvSpPr>
        <p:spPr>
          <a:xfrm>
            <a:off x="7222067" y="1820333"/>
            <a:ext cx="2641600" cy="982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AppContainer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F4E66-92E8-5B43-82B0-A7A8906DD16A}"/>
              </a:ext>
            </a:extLst>
          </p:cNvPr>
          <p:cNvSpPr/>
          <p:nvPr/>
        </p:nvSpPr>
        <p:spPr>
          <a:xfrm>
            <a:off x="4488874" y="4065973"/>
            <a:ext cx="2641600" cy="9821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messageAction</a:t>
            </a:r>
            <a:endParaRPr lang="de-DE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47954BB-E153-2E4D-98B1-561DF4AC3A6C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6959384" y="2973557"/>
            <a:ext cx="1754574" cy="1412393"/>
          </a:xfrm>
          <a:prstGeom prst="bentConnector2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953E1E4-DEFE-B044-83D8-C49080030D9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488874" y="2311399"/>
            <a:ext cx="2733193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5C21AA0-CFD2-DA4B-86B1-3E6BF86D0AA8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168074" y="2802466"/>
            <a:ext cx="1320800" cy="1754575"/>
          </a:xfrm>
          <a:prstGeom prst="bentConnector2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1FB6C5-186D-0F47-8BE6-B68D146BEF2A}"/>
              </a:ext>
            </a:extLst>
          </p:cNvPr>
          <p:cNvSpPr txBox="1"/>
          <p:nvPr/>
        </p:nvSpPr>
        <p:spPr>
          <a:xfrm>
            <a:off x="8617141" y="3310421"/>
            <a:ext cx="249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setMessage</a:t>
            </a:r>
            <a:r>
              <a:rPr lang="de-DE" dirty="0"/>
              <a:t>(„Hi Guys!“)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33FCA-A548-A640-BFEC-ED6D1132C9B0}"/>
              </a:ext>
            </a:extLst>
          </p:cNvPr>
          <p:cNvSpPr txBox="1"/>
          <p:nvPr/>
        </p:nvSpPr>
        <p:spPr>
          <a:xfrm>
            <a:off x="1320800" y="3213378"/>
            <a:ext cx="249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SET_MESSAGE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57B51-D8C2-A047-AE9B-947DA453E14E}"/>
              </a:ext>
            </a:extLst>
          </p:cNvPr>
          <p:cNvSpPr txBox="1"/>
          <p:nvPr/>
        </p:nvSpPr>
        <p:spPr>
          <a:xfrm>
            <a:off x="4628188" y="1864834"/>
            <a:ext cx="249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message</a:t>
            </a:r>
            <a:r>
              <a:rPr lang="de-DE" dirty="0"/>
              <a:t> = „Hi Guys!“</a:t>
            </a:r>
          </a:p>
        </p:txBody>
      </p:sp>
    </p:spTree>
    <p:extLst>
      <p:ext uri="{BB962C8B-B14F-4D97-AF65-F5344CB8AC3E}">
        <p14:creationId xmlns:p14="http://schemas.microsoft.com/office/powerpoint/2010/main" val="375192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AB8F-575D-0E48-A021-FBCF7F99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Folder </a:t>
            </a:r>
            <a:r>
              <a:rPr lang="de-DE" dirty="0" err="1"/>
              <a:t>Structure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A560B-D40E-1744-B575-AC70CFC1C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" y="1287511"/>
            <a:ext cx="2527300" cy="539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EB9F05-AFA6-F44F-B5FA-05CDB5E5CD4B}"/>
              </a:ext>
            </a:extLst>
          </p:cNvPr>
          <p:cNvSpPr txBox="1"/>
          <p:nvPr/>
        </p:nvSpPr>
        <p:spPr>
          <a:xfrm>
            <a:off x="2922154" y="2001184"/>
            <a:ext cx="26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Android Studio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6B06E9-E837-084E-8F2C-C7387FE1BE7A}"/>
              </a:ext>
            </a:extLst>
          </p:cNvPr>
          <p:cNvSpPr txBox="1"/>
          <p:nvPr/>
        </p:nvSpPr>
        <p:spPr>
          <a:xfrm>
            <a:off x="2922152" y="2660542"/>
            <a:ext cx="265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Xcode</a:t>
            </a:r>
            <a:r>
              <a:rPr lang="de-DE" dirty="0"/>
              <a:t>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BB453-4E0F-8E4E-9676-B15FE2268783}"/>
              </a:ext>
            </a:extLst>
          </p:cNvPr>
          <p:cNvSpPr txBox="1"/>
          <p:nvPr/>
        </p:nvSpPr>
        <p:spPr>
          <a:xfrm>
            <a:off x="2922154" y="2340322"/>
            <a:ext cx="274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React</a:t>
            </a:r>
            <a:r>
              <a:rPr lang="de-DE" dirty="0"/>
              <a:t> Native </a:t>
            </a:r>
            <a:r>
              <a:rPr lang="de-DE" dirty="0" err="1"/>
              <a:t>Javascript</a:t>
            </a:r>
            <a:r>
              <a:rPr lang="de-DE" dirty="0"/>
              <a:t>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1CF742-5D94-E340-8CE2-57733402C2BA}"/>
              </a:ext>
            </a:extLst>
          </p:cNvPr>
          <p:cNvSpPr txBox="1"/>
          <p:nvPr/>
        </p:nvSpPr>
        <p:spPr>
          <a:xfrm>
            <a:off x="2922150" y="5699798"/>
            <a:ext cx="26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Dependencies</a:t>
            </a:r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C6EB8-C1BC-D742-ACA5-3739E01758C0}"/>
              </a:ext>
            </a:extLst>
          </p:cNvPr>
          <p:cNvSpPr txBox="1"/>
          <p:nvPr/>
        </p:nvSpPr>
        <p:spPr>
          <a:xfrm>
            <a:off x="2922151" y="5137051"/>
            <a:ext cx="274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Entry Point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626713-1E81-7A48-A0DE-487647417443}"/>
              </a:ext>
            </a:extLst>
          </p:cNvPr>
          <p:cNvSpPr txBox="1"/>
          <p:nvPr/>
        </p:nvSpPr>
        <p:spPr>
          <a:xfrm>
            <a:off x="2922152" y="4847025"/>
            <a:ext cx="265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B745477-E48A-7E4E-9A80-B5D425C67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035" y="2051983"/>
            <a:ext cx="2616200" cy="3454400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817000AC-8468-B04F-9464-69AE57A43750}"/>
              </a:ext>
            </a:extLst>
          </p:cNvPr>
          <p:cNvSpPr/>
          <p:nvPr/>
        </p:nvSpPr>
        <p:spPr>
          <a:xfrm>
            <a:off x="5578763" y="3537527"/>
            <a:ext cx="1468582" cy="655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02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FFFB-9050-4749-800C-25A97216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Browser???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E69D-3080-404A-9533-CFB5E298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4165"/>
          </a:xfrm>
        </p:spPr>
        <p:txBody>
          <a:bodyPr>
            <a:norm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purpose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web </a:t>
            </a:r>
            <a:r>
              <a:rPr lang="de-DE" sz="2000" dirty="0" err="1"/>
              <a:t>browser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fetch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resources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display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 on a </a:t>
            </a:r>
            <a:r>
              <a:rPr lang="de-DE" sz="2000" dirty="0" err="1"/>
              <a:t>user's</a:t>
            </a:r>
            <a:r>
              <a:rPr lang="de-DE" sz="2000" dirty="0"/>
              <a:t> </a:t>
            </a:r>
            <a:r>
              <a:rPr lang="de-DE" sz="2000" dirty="0" err="1"/>
              <a:t>device</a:t>
            </a:r>
            <a:r>
              <a:rPr lang="de-DE" sz="2000" dirty="0"/>
              <a:t>.</a:t>
            </a:r>
          </a:p>
          <a:p>
            <a:r>
              <a:rPr lang="de-DE" sz="2000" dirty="0" err="1"/>
              <a:t>Once</a:t>
            </a:r>
            <a:r>
              <a:rPr lang="de-DE" sz="2000" dirty="0"/>
              <a:t> a web </a:t>
            </a:r>
            <a:r>
              <a:rPr lang="de-DE" sz="2000" dirty="0" err="1"/>
              <a:t>page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been</a:t>
            </a:r>
            <a:r>
              <a:rPr lang="de-DE" sz="2000" dirty="0"/>
              <a:t> </a:t>
            </a:r>
            <a:r>
              <a:rPr lang="de-DE" sz="2000" dirty="0" err="1"/>
              <a:t>retrieved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browser's</a:t>
            </a:r>
            <a:r>
              <a:rPr lang="de-DE" sz="2000" dirty="0"/>
              <a:t> </a:t>
            </a:r>
            <a:r>
              <a:rPr lang="de-DE" sz="2000" dirty="0" err="1"/>
              <a:t>rendering</a:t>
            </a:r>
            <a:r>
              <a:rPr lang="de-DE" sz="2000" dirty="0"/>
              <a:t> </a:t>
            </a:r>
            <a:r>
              <a:rPr lang="de-DE" sz="2000" dirty="0" err="1"/>
              <a:t>engine</a:t>
            </a:r>
            <a:r>
              <a:rPr lang="de-DE" sz="2000" dirty="0"/>
              <a:t> </a:t>
            </a:r>
            <a:r>
              <a:rPr lang="de-DE" sz="2000" dirty="0" err="1"/>
              <a:t>displays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user's</a:t>
            </a:r>
            <a:r>
              <a:rPr lang="de-DE" sz="2000" dirty="0"/>
              <a:t> </a:t>
            </a:r>
            <a:r>
              <a:rPr lang="de-DE" sz="2000" dirty="0" err="1"/>
              <a:t>device</a:t>
            </a:r>
            <a:r>
              <a:rPr lang="de-DE" sz="2000" dirty="0"/>
              <a:t>.</a:t>
            </a:r>
          </a:p>
          <a:p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implement</a:t>
            </a:r>
            <a:r>
              <a:rPr lang="de-DE" sz="2000" dirty="0"/>
              <a:t> all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this</a:t>
            </a:r>
            <a:r>
              <a:rPr lang="de-DE" sz="2000" dirty="0"/>
              <a:t>, modern </a:t>
            </a:r>
            <a:r>
              <a:rPr lang="de-DE" sz="2000" dirty="0" err="1"/>
              <a:t>browsers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a </a:t>
            </a:r>
            <a:r>
              <a:rPr lang="de-DE" sz="2000" dirty="0" err="1"/>
              <a:t>combination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numerous</a:t>
            </a:r>
            <a:r>
              <a:rPr lang="de-DE" sz="2000" dirty="0"/>
              <a:t> </a:t>
            </a:r>
            <a:r>
              <a:rPr lang="de-DE" sz="2000" dirty="0" err="1"/>
              <a:t>software</a:t>
            </a:r>
            <a:r>
              <a:rPr lang="de-DE" sz="2000" dirty="0"/>
              <a:t> </a:t>
            </a:r>
            <a:r>
              <a:rPr lang="de-DE" sz="2000" dirty="0" err="1"/>
              <a:t>components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endParaRPr lang="de-D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56BFA-8162-7348-8D40-A4C38112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9790"/>
            <a:ext cx="3162300" cy="280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88212-E6A4-8A40-8A75-30A598849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562" y="4873590"/>
            <a:ext cx="3810000" cy="41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82DF9-B556-BA4F-9F62-03419359B8D6}"/>
              </a:ext>
            </a:extLst>
          </p:cNvPr>
          <p:cNvSpPr txBox="1"/>
          <p:nvPr/>
        </p:nvSpPr>
        <p:spPr>
          <a:xfrm>
            <a:off x="5651643" y="5712431"/>
            <a:ext cx="5702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https://</a:t>
            </a:r>
            <a:r>
              <a:rPr lang="de-DE" sz="1200" dirty="0" err="1"/>
              <a:t>medium.com</a:t>
            </a:r>
            <a:r>
              <a:rPr lang="de-DE" sz="1200" dirty="0"/>
              <a:t>/@monica1109/how-does-web-browsers-work-c95ad628a509</a:t>
            </a:r>
          </a:p>
        </p:txBody>
      </p:sp>
    </p:spTree>
    <p:extLst>
      <p:ext uri="{BB962C8B-B14F-4D97-AF65-F5344CB8AC3E}">
        <p14:creationId xmlns:p14="http://schemas.microsoft.com/office/powerpoint/2010/main" val="247361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B4F4-47CD-DD49-BABA-888CC253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CD90D-BBAF-0441-A4CB-2B5432952F69}"/>
              </a:ext>
            </a:extLst>
          </p:cNvPr>
          <p:cNvSpPr txBox="1"/>
          <p:nvPr/>
        </p:nvSpPr>
        <p:spPr>
          <a:xfrm>
            <a:off x="838200" y="160276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Hypertext Markup Language</a:t>
            </a:r>
            <a:r>
              <a:rPr lang="de-DE" dirty="0"/>
              <a:t> (</a:t>
            </a:r>
            <a:r>
              <a:rPr lang="de-DE" b="1" dirty="0"/>
              <a:t>HTML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 </a:t>
            </a:r>
            <a:r>
              <a:rPr lang="de-DE" dirty="0">
                <a:hlinkClick r:id="rId2" tooltip="Markup language"/>
              </a:rPr>
              <a:t>markup language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 </a:t>
            </a:r>
            <a:r>
              <a:rPr lang="de-DE" dirty="0">
                <a:hlinkClick r:id="rId3" tooltip="Web page"/>
              </a:rPr>
              <a:t>web pages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dirty="0">
                <a:hlinkClick r:id="rId4" tooltip="Web application"/>
              </a:rPr>
              <a:t>web applications</a:t>
            </a:r>
            <a:r>
              <a:rPr lang="de-DE" dirty="0"/>
              <a:t>. </a:t>
            </a:r>
            <a:r>
              <a:rPr lang="de-DE" dirty="0" err="1"/>
              <a:t>With</a:t>
            </a:r>
            <a:r>
              <a:rPr lang="de-DE" dirty="0"/>
              <a:t> </a:t>
            </a:r>
            <a:r>
              <a:rPr lang="de-DE" dirty="0">
                <a:hlinkClick r:id="rId5" tooltip="Cascading Style Sheets"/>
              </a:rPr>
              <a:t>Cascading Style Sheets</a:t>
            </a:r>
            <a:r>
              <a:rPr lang="de-DE" dirty="0"/>
              <a:t>(CSS) 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u="sng" dirty="0">
                <a:hlinkClick r:id="rId6"/>
              </a:rPr>
              <a:t>JavaScript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forms</a:t>
            </a:r>
            <a:r>
              <a:rPr lang="de-DE" dirty="0"/>
              <a:t> a </a:t>
            </a:r>
            <a:r>
              <a:rPr lang="de-DE" dirty="0" err="1"/>
              <a:t>triad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cornerstone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>
                <a:hlinkClick r:id="rId7" tooltip="World Wide Web"/>
              </a:rPr>
              <a:t>World Wide Web</a:t>
            </a:r>
            <a:r>
              <a:rPr lang="de-DE" dirty="0"/>
              <a:t>.</a:t>
            </a:r>
            <a:r>
              <a:rPr lang="de-DE" baseline="30000" dirty="0">
                <a:hlinkClick r:id="rId8"/>
              </a:rPr>
              <a:t>[4]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17AA9-37DC-E94E-AFDD-30044BCB86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521" y="2758540"/>
            <a:ext cx="6172200" cy="341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EC50B-9570-1546-9A49-518C47C0DE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8044" y="3517685"/>
            <a:ext cx="3238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6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B9A7-E51D-3042-94E5-F374C8C6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FDB70-0C34-A242-B9F2-445B3C71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69" y="2137025"/>
            <a:ext cx="5849283" cy="2186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67ECF3-2680-9742-8B4F-74280547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330" y="436396"/>
            <a:ext cx="4555643" cy="59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0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50E3-8D90-0341-83CD-B69EDE72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46D3-BF33-C34D-ADF6-FA17B31AFC42}"/>
              </a:ext>
            </a:extLst>
          </p:cNvPr>
          <p:cNvSpPr txBox="1"/>
          <p:nvPr/>
        </p:nvSpPr>
        <p:spPr>
          <a:xfrm>
            <a:off x="838200" y="148975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JavaScript</a:t>
            </a:r>
            <a:r>
              <a:rPr lang="de-DE" dirty="0"/>
              <a:t> (</a:t>
            </a:r>
            <a:r>
              <a:rPr lang="de-DE" dirty="0">
                <a:hlinkClick r:id="rId2" tooltip="Help:IPA/English"/>
              </a:rPr>
              <a:t>/ˈdʒɑːvəˌskrɪpt/</a:t>
            </a:r>
            <a:r>
              <a:rPr lang="de-DE" dirty="0"/>
              <a:t>),</a:t>
            </a:r>
            <a:r>
              <a:rPr lang="de-DE" baseline="30000" dirty="0">
                <a:hlinkClick r:id="rId3"/>
              </a:rPr>
              <a:t>[7]</a:t>
            </a:r>
            <a:r>
              <a:rPr lang="de-DE" dirty="0"/>
              <a:t> 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abbreviated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 </a:t>
            </a:r>
            <a:r>
              <a:rPr lang="de-DE" b="1" dirty="0"/>
              <a:t>JS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a </a:t>
            </a:r>
            <a:r>
              <a:rPr lang="de-DE" dirty="0">
                <a:hlinkClick r:id="rId4" tooltip="High-level programming language"/>
              </a:rPr>
              <a:t>high-level</a:t>
            </a:r>
            <a:r>
              <a:rPr lang="de-DE" dirty="0"/>
              <a:t>, </a:t>
            </a:r>
            <a:r>
              <a:rPr lang="de-DE" dirty="0">
                <a:hlinkClick r:id="rId5" tooltip="Interpreted language"/>
              </a:rPr>
              <a:t>interpreted</a:t>
            </a:r>
            <a:r>
              <a:rPr lang="de-DE" dirty="0"/>
              <a:t> </a:t>
            </a:r>
            <a:r>
              <a:rPr lang="de-DE" dirty="0">
                <a:hlinkClick r:id="rId6" tooltip="Programming language"/>
              </a:rPr>
              <a:t>programming language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characterized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 </a:t>
            </a:r>
            <a:r>
              <a:rPr lang="de-DE" dirty="0">
                <a:hlinkClick r:id="rId7" tooltip="Dynamic programming language"/>
              </a:rPr>
              <a:t>dynamic</a:t>
            </a:r>
            <a:r>
              <a:rPr lang="de-DE" dirty="0"/>
              <a:t>, </a:t>
            </a:r>
            <a:r>
              <a:rPr lang="de-DE" dirty="0">
                <a:hlinkClick r:id="rId8" tooltip="Weak typing"/>
              </a:rPr>
              <a:t>weakly typed</a:t>
            </a:r>
            <a:r>
              <a:rPr lang="de-DE" dirty="0"/>
              <a:t>, </a:t>
            </a:r>
            <a:r>
              <a:rPr lang="de-DE" dirty="0">
                <a:hlinkClick r:id="rId9" tooltip="Prototype-based programming"/>
              </a:rPr>
              <a:t>prototype-based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dirty="0">
                <a:hlinkClick r:id="rId10" tooltip="Multi-paradigm programming language"/>
              </a:rPr>
              <a:t>multi-paradigm</a:t>
            </a:r>
            <a:r>
              <a:rPr lang="de-DE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CEFF8-122E-8E44-848F-2F42DDD0FED1}"/>
              </a:ext>
            </a:extLst>
          </p:cNvPr>
          <p:cNvSpPr txBox="1"/>
          <p:nvPr/>
        </p:nvSpPr>
        <p:spPr>
          <a:xfrm>
            <a:off x="838200" y="2537717"/>
            <a:ext cx="107613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As a multi-</a:t>
            </a:r>
            <a:r>
              <a:rPr lang="de-DE" sz="1600" dirty="0" err="1"/>
              <a:t>paradigm</a:t>
            </a:r>
            <a:r>
              <a:rPr lang="de-DE" sz="1600" dirty="0"/>
              <a:t> </a:t>
            </a:r>
            <a:r>
              <a:rPr lang="de-DE" sz="1600" dirty="0" err="1"/>
              <a:t>language</a:t>
            </a:r>
            <a:r>
              <a:rPr lang="de-DE" sz="1600" dirty="0"/>
              <a:t>, </a:t>
            </a:r>
            <a:r>
              <a:rPr lang="de-DE" sz="1600" b="1" dirty="0"/>
              <a:t>JavaScript</a:t>
            </a:r>
            <a:r>
              <a:rPr lang="de-DE" sz="1600" dirty="0"/>
              <a:t> </a:t>
            </a:r>
            <a:r>
              <a:rPr lang="de-DE" sz="1600" dirty="0" err="1"/>
              <a:t>supports</a:t>
            </a:r>
            <a:r>
              <a:rPr lang="de-DE" sz="1600" dirty="0"/>
              <a:t> </a:t>
            </a:r>
            <a:r>
              <a:rPr lang="de-DE" sz="1600" dirty="0">
                <a:hlinkClick r:id="rId11" tooltip="Event-driven programming"/>
              </a:rPr>
              <a:t>event-driven</a:t>
            </a:r>
            <a:r>
              <a:rPr lang="de-DE" sz="1600" dirty="0"/>
              <a:t>, </a:t>
            </a:r>
            <a:r>
              <a:rPr lang="de-DE" sz="1600" dirty="0">
                <a:hlinkClick r:id="rId12" tooltip="Functional programming"/>
              </a:rPr>
              <a:t>functional</a:t>
            </a:r>
            <a:r>
              <a:rPr lang="de-DE" sz="1600" dirty="0"/>
              <a:t>, </a:t>
            </a:r>
            <a:r>
              <a:rPr lang="de-DE" sz="1600" dirty="0" err="1"/>
              <a:t>and</a:t>
            </a:r>
            <a:r>
              <a:rPr lang="de-DE" sz="1600" dirty="0"/>
              <a:t> </a:t>
            </a:r>
            <a:r>
              <a:rPr lang="de-DE" sz="1600" dirty="0">
                <a:hlinkClick r:id="rId13" tooltip="Imperative programming"/>
              </a:rPr>
              <a:t>imperative</a:t>
            </a:r>
            <a:r>
              <a:rPr lang="de-DE" sz="1600" dirty="0"/>
              <a:t> (</a:t>
            </a:r>
            <a:r>
              <a:rPr lang="de-DE" sz="1600" dirty="0" err="1"/>
              <a:t>including</a:t>
            </a:r>
            <a:r>
              <a:rPr lang="de-DE" sz="1600" dirty="0"/>
              <a:t> </a:t>
            </a:r>
            <a:r>
              <a:rPr lang="de-DE" sz="1600" dirty="0">
                <a:hlinkClick r:id="rId14" tooltip="Object-oriented programming"/>
              </a:rPr>
              <a:t>object-oriented</a:t>
            </a:r>
            <a:r>
              <a:rPr lang="de-DE" sz="1600" dirty="0"/>
              <a:t> </a:t>
            </a:r>
            <a:r>
              <a:rPr lang="de-DE" sz="1600" dirty="0" err="1"/>
              <a:t>and</a:t>
            </a:r>
            <a:r>
              <a:rPr lang="de-DE" sz="1600" dirty="0"/>
              <a:t> </a:t>
            </a:r>
            <a:r>
              <a:rPr lang="de-DE" sz="1600" dirty="0">
                <a:hlinkClick r:id="rId9" tooltip="Prototype-based programming"/>
              </a:rPr>
              <a:t>prototype-based</a:t>
            </a:r>
            <a:r>
              <a:rPr lang="de-DE" sz="1600" dirty="0"/>
              <a:t>) </a:t>
            </a:r>
            <a:r>
              <a:rPr lang="de-DE" sz="1600" dirty="0">
                <a:hlinkClick r:id="rId15" tooltip="Programming paradigm"/>
              </a:rPr>
              <a:t>programming styles</a:t>
            </a:r>
            <a:r>
              <a:rPr lang="de-DE" sz="1600" dirty="0"/>
              <a:t>.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an </a:t>
            </a:r>
            <a:r>
              <a:rPr lang="de-DE" sz="1600" dirty="0">
                <a:hlinkClick r:id="rId16" tooltip="Application programming interface"/>
              </a:rPr>
              <a:t>API</a:t>
            </a:r>
            <a:r>
              <a:rPr lang="de-DE" sz="1600" dirty="0"/>
              <a:t> 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text</a:t>
            </a:r>
            <a:r>
              <a:rPr lang="de-DE" sz="1600" dirty="0"/>
              <a:t>, </a:t>
            </a:r>
            <a:r>
              <a:rPr lang="de-DE" sz="1600" dirty="0">
                <a:hlinkClick r:id="rId17" tooltip="Array data type"/>
              </a:rPr>
              <a:t>arrays</a:t>
            </a:r>
            <a:r>
              <a:rPr lang="de-DE" sz="1600" dirty="0"/>
              <a:t>, </a:t>
            </a:r>
            <a:r>
              <a:rPr lang="de-DE" sz="1600" dirty="0" err="1"/>
              <a:t>dates</a:t>
            </a:r>
            <a:r>
              <a:rPr lang="de-DE" sz="1600" dirty="0"/>
              <a:t>, </a:t>
            </a:r>
            <a:r>
              <a:rPr lang="de-DE" sz="1600" dirty="0">
                <a:hlinkClick r:id="rId18" tooltip="Regular expression"/>
              </a:rPr>
              <a:t>regular expressions</a:t>
            </a:r>
            <a:r>
              <a:rPr lang="de-DE" sz="1600" dirty="0"/>
              <a:t>,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manipulation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 </a:t>
            </a:r>
            <a:r>
              <a:rPr lang="de-DE" sz="1600" dirty="0">
                <a:hlinkClick r:id="rId19" tooltip="Document Object Model"/>
              </a:rPr>
              <a:t>DOM</a:t>
            </a:r>
            <a:r>
              <a:rPr lang="de-DE" sz="1600" dirty="0"/>
              <a:t>, but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language</a:t>
            </a:r>
            <a:r>
              <a:rPr lang="de-DE" sz="1600" dirty="0"/>
              <a:t> </a:t>
            </a:r>
            <a:r>
              <a:rPr lang="de-DE" sz="1600" dirty="0" err="1"/>
              <a:t>itself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include</a:t>
            </a:r>
            <a:r>
              <a:rPr lang="de-DE" sz="1600" dirty="0"/>
              <a:t> </a:t>
            </a:r>
            <a:r>
              <a:rPr lang="de-DE" sz="1600" dirty="0" err="1"/>
              <a:t>any</a:t>
            </a:r>
            <a:r>
              <a:rPr lang="de-DE" sz="1600" dirty="0"/>
              <a:t> </a:t>
            </a:r>
            <a:r>
              <a:rPr lang="de-DE" sz="1600" dirty="0">
                <a:hlinkClick r:id="rId20" tooltip="Input/output"/>
              </a:rPr>
              <a:t>I/O</a:t>
            </a:r>
            <a:r>
              <a:rPr lang="de-DE" sz="1600" dirty="0"/>
              <a:t>, such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networking</a:t>
            </a:r>
            <a:r>
              <a:rPr lang="de-DE" sz="1600" dirty="0"/>
              <a:t>, </a:t>
            </a:r>
            <a:r>
              <a:rPr lang="de-DE" sz="1600" dirty="0" err="1"/>
              <a:t>storage</a:t>
            </a:r>
            <a:r>
              <a:rPr lang="de-DE" sz="1600" dirty="0"/>
              <a:t>, 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graphics</a:t>
            </a:r>
            <a:r>
              <a:rPr lang="de-DE" sz="1600" dirty="0"/>
              <a:t> </a:t>
            </a:r>
            <a:r>
              <a:rPr lang="de-DE" sz="1600" dirty="0" err="1"/>
              <a:t>facilities</a:t>
            </a:r>
            <a:r>
              <a:rPr lang="de-DE" sz="1600" dirty="0"/>
              <a:t>, </a:t>
            </a:r>
            <a:r>
              <a:rPr lang="de-DE" sz="1600" dirty="0" err="1"/>
              <a:t>relying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these</a:t>
            </a:r>
            <a:r>
              <a:rPr lang="de-DE" sz="1600" dirty="0"/>
              <a:t> upon </a:t>
            </a:r>
            <a:r>
              <a:rPr lang="de-DE" sz="1600" dirty="0" err="1"/>
              <a:t>the</a:t>
            </a:r>
            <a:r>
              <a:rPr lang="de-DE" sz="1600" dirty="0"/>
              <a:t> host </a:t>
            </a:r>
            <a:r>
              <a:rPr lang="de-DE" sz="1600" dirty="0" err="1"/>
              <a:t>environment</a:t>
            </a:r>
            <a:r>
              <a:rPr lang="de-DE" sz="1600" dirty="0"/>
              <a:t> in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embedded</a:t>
            </a:r>
            <a:r>
              <a:rPr lang="de-DE" sz="1600" dirty="0"/>
              <a:t>.</a:t>
            </a:r>
          </a:p>
          <a:p>
            <a:endParaRPr lang="de-DE" sz="1600" dirty="0"/>
          </a:p>
          <a:p>
            <a:r>
              <a:rPr lang="de-DE" sz="1600" dirty="0" err="1"/>
              <a:t>Initially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implemented</a:t>
            </a:r>
            <a:r>
              <a:rPr lang="de-DE" sz="1600" dirty="0"/>
              <a:t> </a:t>
            </a:r>
            <a:r>
              <a:rPr lang="de-DE" sz="1600" dirty="0">
                <a:hlinkClick r:id="rId21" tooltip="Client-side"/>
              </a:rPr>
              <a:t>client-side</a:t>
            </a:r>
            <a:r>
              <a:rPr lang="de-DE" sz="1600" dirty="0"/>
              <a:t> in web </a:t>
            </a:r>
            <a:r>
              <a:rPr lang="de-DE" sz="1600" dirty="0" err="1"/>
              <a:t>browsers</a:t>
            </a:r>
            <a:r>
              <a:rPr lang="de-DE" sz="1600" dirty="0"/>
              <a:t>, JavaScript </a:t>
            </a:r>
            <a:r>
              <a:rPr lang="de-DE" sz="1600" dirty="0" err="1"/>
              <a:t>engines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now</a:t>
            </a:r>
            <a:r>
              <a:rPr lang="de-DE" sz="1600" dirty="0"/>
              <a:t> </a:t>
            </a:r>
            <a:r>
              <a:rPr lang="de-DE" sz="1600" dirty="0" err="1"/>
              <a:t>embedded</a:t>
            </a:r>
            <a:r>
              <a:rPr lang="de-DE" sz="1600" dirty="0"/>
              <a:t> in </a:t>
            </a:r>
            <a:r>
              <a:rPr lang="de-DE" sz="1600" dirty="0" err="1"/>
              <a:t>many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r>
              <a:rPr lang="de-DE" sz="1600" dirty="0"/>
              <a:t> </a:t>
            </a:r>
            <a:r>
              <a:rPr lang="de-DE" sz="1600" dirty="0" err="1"/>
              <a:t>types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host </a:t>
            </a:r>
            <a:r>
              <a:rPr lang="de-DE" sz="1600" dirty="0" err="1"/>
              <a:t>software</a:t>
            </a:r>
            <a:r>
              <a:rPr lang="de-DE" sz="1600" dirty="0"/>
              <a:t>, </a:t>
            </a:r>
            <a:r>
              <a:rPr lang="de-DE" sz="1600" dirty="0" err="1"/>
              <a:t>including</a:t>
            </a:r>
            <a:r>
              <a:rPr lang="de-DE" sz="1600" dirty="0"/>
              <a:t> </a:t>
            </a:r>
            <a:r>
              <a:rPr lang="de-DE" sz="1600" dirty="0">
                <a:hlinkClick r:id="rId22" tooltip="Server-side"/>
              </a:rPr>
              <a:t>server-side</a:t>
            </a:r>
            <a:r>
              <a:rPr lang="de-DE" sz="1600" dirty="0"/>
              <a:t> in web </a:t>
            </a:r>
            <a:r>
              <a:rPr lang="de-DE" sz="1600" dirty="0" err="1"/>
              <a:t>servers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databases</a:t>
            </a:r>
            <a:r>
              <a:rPr lang="de-DE" sz="1600" dirty="0"/>
              <a:t>, </a:t>
            </a:r>
            <a:r>
              <a:rPr lang="de-DE" sz="1600" dirty="0" err="1"/>
              <a:t>and</a:t>
            </a:r>
            <a:r>
              <a:rPr lang="de-DE" sz="1600" dirty="0"/>
              <a:t> in non-web </a:t>
            </a:r>
            <a:r>
              <a:rPr lang="de-DE" sz="1600" dirty="0" err="1"/>
              <a:t>programs</a:t>
            </a:r>
            <a:r>
              <a:rPr lang="de-DE" sz="1600" dirty="0"/>
              <a:t> such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word</a:t>
            </a:r>
            <a:r>
              <a:rPr lang="de-DE" sz="1600" dirty="0"/>
              <a:t> </a:t>
            </a:r>
            <a:r>
              <a:rPr lang="de-DE" sz="1600" dirty="0" err="1"/>
              <a:t>processors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 </a:t>
            </a:r>
            <a:r>
              <a:rPr lang="de-DE" sz="1600" dirty="0">
                <a:hlinkClick r:id="rId23" tooltip="Portable Document Format"/>
              </a:rPr>
              <a:t>PDF</a:t>
            </a:r>
            <a:r>
              <a:rPr lang="de-DE" sz="1600" dirty="0"/>
              <a:t> </a:t>
            </a:r>
            <a:r>
              <a:rPr lang="de-DE" sz="1600" dirty="0" err="1"/>
              <a:t>software</a:t>
            </a:r>
            <a:r>
              <a:rPr lang="de-DE" sz="1600" dirty="0"/>
              <a:t>, </a:t>
            </a:r>
            <a:r>
              <a:rPr lang="de-DE" sz="1600" dirty="0" err="1"/>
              <a:t>and</a:t>
            </a:r>
            <a:r>
              <a:rPr lang="de-DE" sz="1600" dirty="0"/>
              <a:t> in </a:t>
            </a:r>
            <a:r>
              <a:rPr lang="de-DE" sz="1600" dirty="0" err="1"/>
              <a:t>runtime</a:t>
            </a:r>
            <a:r>
              <a:rPr lang="de-DE" sz="1600" dirty="0"/>
              <a:t> </a:t>
            </a:r>
            <a:r>
              <a:rPr lang="de-DE" sz="1600" dirty="0" err="1"/>
              <a:t>environments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make</a:t>
            </a:r>
            <a:r>
              <a:rPr lang="de-DE" sz="1600" dirty="0"/>
              <a:t> JavaScript </a:t>
            </a:r>
            <a:r>
              <a:rPr lang="de-DE" sz="1600" dirty="0" err="1"/>
              <a:t>available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writing</a:t>
            </a:r>
            <a:r>
              <a:rPr lang="de-DE" sz="1600" dirty="0"/>
              <a:t> mobile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desktop</a:t>
            </a:r>
            <a:r>
              <a:rPr lang="de-DE" sz="1600" dirty="0"/>
              <a:t> </a:t>
            </a:r>
            <a:r>
              <a:rPr lang="de-DE" sz="1600" dirty="0" err="1"/>
              <a:t>applications</a:t>
            </a:r>
            <a:r>
              <a:rPr lang="de-DE" sz="1600" dirty="0"/>
              <a:t>, </a:t>
            </a:r>
            <a:r>
              <a:rPr lang="de-DE" sz="1600" dirty="0" err="1"/>
              <a:t>including</a:t>
            </a:r>
            <a:r>
              <a:rPr lang="de-DE" sz="1600" dirty="0"/>
              <a:t> </a:t>
            </a:r>
            <a:r>
              <a:rPr lang="de-DE" sz="1600" dirty="0" err="1"/>
              <a:t>desktop</a:t>
            </a:r>
            <a:r>
              <a:rPr lang="de-DE" sz="1600" dirty="0"/>
              <a:t> </a:t>
            </a:r>
            <a:r>
              <a:rPr lang="de-DE" sz="1600" dirty="0" err="1"/>
              <a:t>widgets</a:t>
            </a:r>
            <a:r>
              <a:rPr lang="de-DE" sz="1600" dirty="0"/>
              <a:t>.</a:t>
            </a:r>
          </a:p>
          <a:p>
            <a:endParaRPr lang="de-DE" sz="1600" dirty="0"/>
          </a:p>
          <a:p>
            <a:r>
              <a:rPr lang="de-DE" sz="1600" b="1" dirty="0" err="1"/>
              <a:t>ECMAScript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several</a:t>
            </a:r>
            <a:r>
              <a:rPr lang="de-DE" sz="1600" dirty="0"/>
              <a:t> </a:t>
            </a:r>
            <a:r>
              <a:rPr lang="de-DE" sz="1600" dirty="0" err="1"/>
              <a:t>originating</a:t>
            </a:r>
            <a:r>
              <a:rPr lang="de-DE" sz="1600" dirty="0"/>
              <a:t> </a:t>
            </a:r>
            <a:r>
              <a:rPr lang="de-DE" sz="1600" dirty="0" err="1"/>
              <a:t>technologies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most</a:t>
            </a:r>
            <a:r>
              <a:rPr lang="de-DE" sz="1600" dirty="0"/>
              <a:t> well-</a:t>
            </a:r>
            <a:r>
              <a:rPr lang="de-DE" sz="1600" dirty="0" err="1"/>
              <a:t>known</a:t>
            </a:r>
            <a:r>
              <a:rPr lang="de-DE" sz="1600" dirty="0"/>
              <a:t> </a:t>
            </a:r>
            <a:r>
              <a:rPr lang="de-DE" sz="1600" dirty="0" err="1"/>
              <a:t>being</a:t>
            </a:r>
            <a:r>
              <a:rPr lang="de-DE" sz="1600" dirty="0"/>
              <a:t> JavaScript (Netscape) </a:t>
            </a:r>
            <a:r>
              <a:rPr lang="de-DE" sz="1600" dirty="0" err="1"/>
              <a:t>and</a:t>
            </a:r>
            <a:r>
              <a:rPr lang="de-DE" sz="1600" dirty="0"/>
              <a:t> JScript (Microsoft). The </a:t>
            </a:r>
            <a:r>
              <a:rPr lang="de-DE" sz="1600" dirty="0" err="1"/>
              <a:t>language</a:t>
            </a:r>
            <a:r>
              <a:rPr lang="de-DE" sz="1600" dirty="0"/>
              <a:t> was </a:t>
            </a:r>
            <a:r>
              <a:rPr lang="de-DE" sz="1600" dirty="0" err="1"/>
              <a:t>invented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Brendan Eich at Netscape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/>
              <a:t>appeared</a:t>
            </a:r>
            <a:r>
              <a:rPr lang="de-DE" sz="1600" dirty="0"/>
              <a:t> in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company's</a:t>
            </a:r>
            <a:r>
              <a:rPr lang="de-DE" sz="1600" dirty="0"/>
              <a:t> Navigator 2.0 </a:t>
            </a:r>
            <a:r>
              <a:rPr lang="de-DE" sz="1600" dirty="0" err="1"/>
              <a:t>browser</a:t>
            </a:r>
            <a:r>
              <a:rPr lang="de-DE" sz="1600" dirty="0"/>
              <a:t>.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</a:t>
            </a:r>
            <a:r>
              <a:rPr lang="de-DE" sz="1600" dirty="0" err="1"/>
              <a:t>appeared</a:t>
            </a:r>
            <a:r>
              <a:rPr lang="de-DE" sz="1600" dirty="0"/>
              <a:t> in all subsequent </a:t>
            </a:r>
            <a:r>
              <a:rPr lang="de-DE" sz="1600" dirty="0" err="1"/>
              <a:t>browsers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Netscape </a:t>
            </a:r>
            <a:r>
              <a:rPr lang="de-DE" sz="1600" dirty="0" err="1"/>
              <a:t>and</a:t>
            </a:r>
            <a:r>
              <a:rPr lang="de-DE" sz="1600" dirty="0"/>
              <a:t> in all </a:t>
            </a:r>
            <a:r>
              <a:rPr lang="de-DE" sz="1600" dirty="0" err="1"/>
              <a:t>browsers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Microsoft </a:t>
            </a:r>
            <a:r>
              <a:rPr lang="de-DE" sz="1600" dirty="0" err="1"/>
              <a:t>starting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Internet Explorer 3.0.</a:t>
            </a:r>
          </a:p>
          <a:p>
            <a:r>
              <a:rPr lang="de-DE" sz="1600" dirty="0" err="1"/>
              <a:t>ECMAScript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commonly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 </a:t>
            </a:r>
            <a:r>
              <a:rPr lang="de-DE" sz="1600" dirty="0">
                <a:hlinkClick r:id="rId24" tooltip="Client-side scripting"/>
              </a:rPr>
              <a:t>client-side scripting</a:t>
            </a:r>
            <a:r>
              <a:rPr lang="de-DE" sz="1600" dirty="0"/>
              <a:t> on </a:t>
            </a:r>
            <a:r>
              <a:rPr lang="de-DE" sz="1600" dirty="0" err="1"/>
              <a:t>the</a:t>
            </a:r>
            <a:r>
              <a:rPr lang="de-DE" sz="1600" dirty="0"/>
              <a:t> </a:t>
            </a:r>
            <a:r>
              <a:rPr lang="de-DE" sz="1600" dirty="0">
                <a:hlinkClick r:id="rId25" tooltip="World Wide Web"/>
              </a:rPr>
              <a:t>World Wide Web</a:t>
            </a:r>
            <a:r>
              <a:rPr lang="de-DE" sz="1600" dirty="0"/>
              <a:t>,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increasingly</a:t>
            </a:r>
            <a:r>
              <a:rPr lang="de-DE" sz="1600" dirty="0"/>
              <a:t> </a:t>
            </a:r>
            <a:r>
              <a:rPr lang="de-DE" sz="1600" dirty="0" err="1"/>
              <a:t>being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writing</a:t>
            </a:r>
            <a:r>
              <a:rPr lang="de-DE" sz="1600" dirty="0"/>
              <a:t> </a:t>
            </a:r>
            <a:r>
              <a:rPr lang="de-DE" sz="1600" dirty="0" err="1"/>
              <a:t>server</a:t>
            </a:r>
            <a:r>
              <a:rPr lang="de-DE" sz="1600" dirty="0"/>
              <a:t> </a:t>
            </a:r>
            <a:r>
              <a:rPr lang="de-DE" sz="1600" dirty="0" err="1"/>
              <a:t>applications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services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 </a:t>
            </a:r>
            <a:r>
              <a:rPr lang="de-DE" sz="1600" b="1" dirty="0">
                <a:hlinkClick r:id="rId26" tooltip="Node.js"/>
              </a:rPr>
              <a:t>Node.js</a:t>
            </a:r>
            <a:r>
              <a:rPr lang="de-D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91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1491-A704-0341-B02A-508FF0A9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JSON???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3A001-8FEB-0B45-B215-5A5BC4E9AC3D}"/>
              </a:ext>
            </a:extLst>
          </p:cNvPr>
          <p:cNvSpPr txBox="1"/>
          <p:nvPr/>
        </p:nvSpPr>
        <p:spPr>
          <a:xfrm>
            <a:off x="838200" y="1602769"/>
            <a:ext cx="10515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 </a:t>
            </a:r>
            <a:r>
              <a:rPr lang="de-DE" dirty="0">
                <a:hlinkClick r:id="rId2" tooltip="Computing"/>
              </a:rPr>
              <a:t>computing</a:t>
            </a:r>
            <a:r>
              <a:rPr lang="de-DE" dirty="0"/>
              <a:t>, </a:t>
            </a:r>
            <a:r>
              <a:rPr lang="de-DE" b="1" dirty="0"/>
              <a:t>JavaScript </a:t>
            </a:r>
            <a:r>
              <a:rPr lang="de-DE" b="1" dirty="0" err="1"/>
              <a:t>Object</a:t>
            </a:r>
            <a:r>
              <a:rPr lang="de-DE" b="1" dirty="0"/>
              <a:t> Notation</a:t>
            </a:r>
            <a:r>
              <a:rPr lang="de-DE" dirty="0"/>
              <a:t> </a:t>
            </a:r>
            <a:r>
              <a:rPr lang="de-DE" dirty="0" err="1"/>
              <a:t>or</a:t>
            </a:r>
            <a:r>
              <a:rPr lang="de-DE" dirty="0"/>
              <a:t> </a:t>
            </a:r>
            <a:r>
              <a:rPr lang="de-DE" b="1" dirty="0"/>
              <a:t>JSON</a:t>
            </a:r>
            <a:r>
              <a:rPr lang="de-DE" dirty="0"/>
              <a:t> (</a:t>
            </a:r>
            <a:r>
              <a:rPr lang="de-DE" dirty="0">
                <a:hlinkClick r:id="rId3" tooltip="Help:IPA/English"/>
              </a:rPr>
              <a:t>/ˈdʒeɪsən/</a:t>
            </a:r>
            <a:r>
              <a:rPr lang="de-DE" dirty="0"/>
              <a:t> "</a:t>
            </a:r>
            <a:r>
              <a:rPr lang="de-DE" dirty="0" err="1"/>
              <a:t>jay-son</a:t>
            </a:r>
            <a:r>
              <a:rPr lang="de-DE" dirty="0"/>
              <a:t>", </a:t>
            </a:r>
            <a:r>
              <a:rPr lang="de-DE" dirty="0">
                <a:hlinkClick r:id="rId3" tooltip="Help:IPA/English"/>
              </a:rPr>
              <a:t>/dʒeɪˈsɒn/</a:t>
            </a:r>
            <a:r>
              <a:rPr lang="de-DE" dirty="0"/>
              <a:t>)</a:t>
            </a:r>
            <a:r>
              <a:rPr lang="de-DE" baseline="30000" dirty="0">
                <a:hlinkClick r:id="rId4"/>
              </a:rPr>
              <a:t>[1]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 an </a:t>
            </a:r>
            <a:r>
              <a:rPr lang="de-DE" dirty="0">
                <a:hlinkClick r:id="rId5" tooltip="Open standard"/>
              </a:rPr>
              <a:t>open-standard</a:t>
            </a:r>
            <a:r>
              <a:rPr lang="de-DE" dirty="0"/>
              <a:t> </a:t>
            </a:r>
            <a:r>
              <a:rPr lang="de-DE" dirty="0">
                <a:hlinkClick r:id="rId6" tooltip="File format"/>
              </a:rPr>
              <a:t>file format</a:t>
            </a:r>
            <a:r>
              <a:rPr lang="de-DE" dirty="0"/>
              <a:t> 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 </a:t>
            </a:r>
            <a:r>
              <a:rPr lang="de-DE" dirty="0">
                <a:hlinkClick r:id="rId7" tooltip="Human-readable medium"/>
              </a:rPr>
              <a:t>human-readable</a:t>
            </a:r>
            <a:r>
              <a:rPr lang="de-DE" dirty="0"/>
              <a:t> 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transmit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consisting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 </a:t>
            </a:r>
            <a:r>
              <a:rPr lang="de-DE" dirty="0">
                <a:hlinkClick r:id="rId8" tooltip="Attribute–value pair"/>
              </a:rPr>
              <a:t>attribute–value pairs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dirty="0">
                <a:hlinkClick r:id="rId9" tooltip="Array data type"/>
              </a:rPr>
              <a:t>array data types</a:t>
            </a:r>
            <a:r>
              <a:rPr lang="de-DE" dirty="0"/>
              <a:t> 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 </a:t>
            </a:r>
            <a:r>
              <a:rPr lang="de-DE" dirty="0">
                <a:hlinkClick r:id="rId10" tooltip="Serialization"/>
              </a:rPr>
              <a:t>serializable</a:t>
            </a:r>
            <a:r>
              <a:rPr lang="de-DE" dirty="0"/>
              <a:t> </a:t>
            </a:r>
            <a:r>
              <a:rPr lang="de-DE" dirty="0" err="1"/>
              <a:t>value</a:t>
            </a:r>
            <a:r>
              <a:rPr lang="de-DE" dirty="0"/>
              <a:t>).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 </a:t>
            </a:r>
            <a:r>
              <a:rPr lang="de-DE" dirty="0">
                <a:hlinkClick r:id="rId11" tooltip="Data"/>
              </a:rPr>
              <a:t>data</a:t>
            </a:r>
            <a:r>
              <a:rPr lang="de-DE" dirty="0"/>
              <a:t> 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>
                <a:hlinkClick r:id="rId12" tooltip="Asynchronous I/O"/>
              </a:rPr>
              <a:t>asynchronous</a:t>
            </a:r>
            <a:r>
              <a:rPr lang="de-DE" dirty="0"/>
              <a:t> </a:t>
            </a:r>
            <a:r>
              <a:rPr lang="de-DE" dirty="0" err="1"/>
              <a:t>browser</a:t>
            </a:r>
            <a:r>
              <a:rPr lang="de-DE" dirty="0"/>
              <a:t>–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,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replacement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>
                <a:hlinkClick r:id="rId13" tooltip="XML"/>
              </a:rPr>
              <a:t>XML</a:t>
            </a:r>
            <a:r>
              <a:rPr lang="de-DE" dirty="0"/>
              <a:t> in </a:t>
            </a:r>
            <a:r>
              <a:rPr lang="de-DE" dirty="0" err="1"/>
              <a:t>some</a:t>
            </a:r>
            <a:r>
              <a:rPr lang="de-DE" dirty="0"/>
              <a:t> </a:t>
            </a:r>
            <a:r>
              <a:rPr lang="de-DE" dirty="0">
                <a:hlinkClick r:id="rId14" tooltip="Ajax (programming)"/>
              </a:rPr>
              <a:t>AJAX</a:t>
            </a:r>
            <a:r>
              <a:rPr lang="de-DE" dirty="0"/>
              <a:t>-style </a:t>
            </a:r>
            <a:r>
              <a:rPr lang="de-DE" dirty="0" err="1"/>
              <a:t>systems</a:t>
            </a:r>
            <a:r>
              <a:rPr lang="de-DE" dirty="0"/>
              <a:t>.</a:t>
            </a:r>
            <a:r>
              <a:rPr lang="de-DE" baseline="30000" dirty="0">
                <a:hlinkClick r:id="rId15"/>
              </a:rPr>
              <a:t>[2]</a:t>
            </a:r>
            <a:endParaRPr lang="de-DE" dirty="0"/>
          </a:p>
          <a:p>
            <a:r>
              <a:rPr lang="de-DE" dirty="0"/>
              <a:t>JSON </a:t>
            </a:r>
            <a:r>
              <a:rPr lang="de-DE" dirty="0" err="1"/>
              <a:t>is</a:t>
            </a:r>
            <a:r>
              <a:rPr lang="de-DE" dirty="0"/>
              <a:t> a </a:t>
            </a:r>
            <a:r>
              <a:rPr lang="de-DE" u="sng" dirty="0">
                <a:hlinkClick r:id="rId16"/>
              </a:rPr>
              <a:t>language-independent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 </a:t>
            </a:r>
            <a:r>
              <a:rPr lang="de-DE" dirty="0">
                <a:hlinkClick r:id="rId17" tooltip="JavaScript"/>
              </a:rPr>
              <a:t>JavaScript</a:t>
            </a:r>
            <a:r>
              <a:rPr lang="de-DE" dirty="0"/>
              <a:t>, but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2017 </a:t>
            </a:r>
            <a:r>
              <a:rPr lang="de-DE" dirty="0" err="1"/>
              <a:t>many</a:t>
            </a:r>
            <a:r>
              <a:rPr lang="de-DE" dirty="0"/>
              <a:t> </a:t>
            </a:r>
            <a:r>
              <a:rPr lang="de-DE" dirty="0">
                <a:hlinkClick r:id="rId18" tooltip="Programming language"/>
              </a:rPr>
              <a:t>programming languages</a:t>
            </a:r>
            <a:r>
              <a:rPr lang="de-DE" dirty="0"/>
              <a:t> 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dirty="0">
                <a:hlinkClick r:id="rId19" tooltip="Parsing"/>
              </a:rPr>
              <a:t>parse</a:t>
            </a:r>
            <a:r>
              <a:rPr lang="de-DE" dirty="0"/>
              <a:t> JSON-format </a:t>
            </a:r>
            <a:r>
              <a:rPr lang="de-DE" dirty="0" err="1"/>
              <a:t>data</a:t>
            </a:r>
            <a:r>
              <a:rPr lang="de-DE" dirty="0"/>
              <a:t>. The </a:t>
            </a:r>
            <a:r>
              <a:rPr lang="de-DE" dirty="0" err="1"/>
              <a:t>official</a:t>
            </a:r>
            <a:r>
              <a:rPr lang="de-DE" dirty="0"/>
              <a:t> Internet </a:t>
            </a:r>
            <a:r>
              <a:rPr lang="de-DE" dirty="0">
                <a:hlinkClick r:id="rId20" tooltip="Media type"/>
              </a:rPr>
              <a:t>media type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 JSON </a:t>
            </a:r>
            <a:r>
              <a:rPr lang="de-DE" dirty="0" err="1"/>
              <a:t>is</a:t>
            </a:r>
            <a:r>
              <a:rPr lang="de-DE" dirty="0"/>
              <a:t> </a:t>
            </a:r>
            <a:r>
              <a:rPr lang="de-DE" dirty="0" err="1"/>
              <a:t>application</a:t>
            </a:r>
            <a:r>
              <a:rPr lang="de-DE" dirty="0"/>
              <a:t>/</a:t>
            </a:r>
            <a:r>
              <a:rPr lang="de-DE" dirty="0" err="1"/>
              <a:t>json</a:t>
            </a:r>
            <a:r>
              <a:rPr lang="de-DE" dirty="0"/>
              <a:t>. JSON </a:t>
            </a:r>
            <a:r>
              <a:rPr lang="de-DE" dirty="0" err="1"/>
              <a:t>filenames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 .</a:t>
            </a:r>
            <a:r>
              <a:rPr lang="de-DE" dirty="0" err="1"/>
              <a:t>json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A26EE-251A-9243-A844-4426E980C604}"/>
              </a:ext>
            </a:extLst>
          </p:cNvPr>
          <p:cNvSpPr txBox="1"/>
          <p:nvPr/>
        </p:nvSpPr>
        <p:spPr>
          <a:xfrm>
            <a:off x="838199" y="3634094"/>
            <a:ext cx="104085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{ </a:t>
            </a:r>
          </a:p>
          <a:p>
            <a:r>
              <a:rPr lang="de-DE" b="1" dirty="0"/>
              <a:t>"</a:t>
            </a:r>
            <a:r>
              <a:rPr lang="de-DE" b="1" dirty="0" err="1"/>
              <a:t>firstName</a:t>
            </a:r>
            <a:r>
              <a:rPr lang="de-DE" b="1" dirty="0"/>
              <a:t>"</a:t>
            </a:r>
            <a:r>
              <a:rPr lang="de-DE" dirty="0"/>
              <a:t>: "John", </a:t>
            </a:r>
          </a:p>
          <a:p>
            <a:r>
              <a:rPr lang="de-DE" b="1" dirty="0"/>
              <a:t>"</a:t>
            </a:r>
            <a:r>
              <a:rPr lang="de-DE" b="1" dirty="0" err="1"/>
              <a:t>lastName</a:t>
            </a:r>
            <a:r>
              <a:rPr lang="de-DE" b="1" dirty="0"/>
              <a:t>"</a:t>
            </a:r>
            <a:r>
              <a:rPr lang="de-DE" dirty="0"/>
              <a:t>: "Smith", </a:t>
            </a:r>
          </a:p>
          <a:p>
            <a:r>
              <a:rPr lang="de-DE" b="1" dirty="0"/>
              <a:t>“</a:t>
            </a:r>
            <a:r>
              <a:rPr lang="de-DE" b="1" dirty="0" err="1"/>
              <a:t>interests</a:t>
            </a:r>
            <a:r>
              <a:rPr lang="de-DE" b="1" dirty="0"/>
              <a:t>"</a:t>
            </a:r>
            <a:r>
              <a:rPr lang="de-DE" dirty="0"/>
              <a:t>: [„</a:t>
            </a:r>
            <a:r>
              <a:rPr lang="de-DE" dirty="0" err="1"/>
              <a:t>football</a:t>
            </a:r>
            <a:r>
              <a:rPr lang="de-DE" dirty="0"/>
              <a:t>“, „</a:t>
            </a:r>
            <a:r>
              <a:rPr lang="de-DE" dirty="0" err="1"/>
              <a:t>soccer</a:t>
            </a:r>
            <a:r>
              <a:rPr lang="de-DE" dirty="0"/>
              <a:t>“], </a:t>
            </a:r>
          </a:p>
          <a:p>
            <a:r>
              <a:rPr lang="de-DE" b="1" dirty="0"/>
              <a:t>"</a:t>
            </a:r>
            <a:r>
              <a:rPr lang="de-DE" b="1" dirty="0" err="1"/>
              <a:t>address</a:t>
            </a:r>
            <a:r>
              <a:rPr lang="de-DE" b="1" dirty="0"/>
              <a:t>"</a:t>
            </a:r>
            <a:r>
              <a:rPr lang="de-DE" dirty="0"/>
              <a:t>: { </a:t>
            </a:r>
          </a:p>
          <a:p>
            <a:r>
              <a:rPr lang="de-DE" b="1" dirty="0"/>
              <a:t>	"</a:t>
            </a:r>
            <a:r>
              <a:rPr lang="de-DE" b="1" dirty="0" err="1"/>
              <a:t>streetAddress</a:t>
            </a:r>
            <a:r>
              <a:rPr lang="de-DE" b="1" dirty="0"/>
              <a:t>"</a:t>
            </a:r>
            <a:r>
              <a:rPr lang="de-DE" dirty="0"/>
              <a:t>: "21 2nd Street", </a:t>
            </a:r>
          </a:p>
          <a:p>
            <a:r>
              <a:rPr lang="de-DE" b="1" dirty="0"/>
              <a:t>	"</a:t>
            </a:r>
            <a:r>
              <a:rPr lang="de-DE" b="1" dirty="0" err="1"/>
              <a:t>city</a:t>
            </a:r>
            <a:r>
              <a:rPr lang="de-DE" b="1" dirty="0"/>
              <a:t>"</a:t>
            </a:r>
            <a:r>
              <a:rPr lang="de-DE" dirty="0"/>
              <a:t>: "New York“</a:t>
            </a:r>
          </a:p>
          <a:p>
            <a:r>
              <a:rPr lang="de-DE" dirty="0"/>
              <a:t>         }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644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072D-0772-464F-8F91-51C1FD68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??? </a:t>
            </a:r>
            <a:r>
              <a:rPr lang="de-DE" sz="2400" dirty="0"/>
              <a:t>https://</a:t>
            </a:r>
            <a:r>
              <a:rPr lang="de-DE" sz="2400" dirty="0" err="1"/>
              <a:t>reactjs.org</a:t>
            </a:r>
            <a:r>
              <a:rPr lang="de-DE" sz="2400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C065E-C2B9-274B-9130-DD5FAA34DFD0}"/>
              </a:ext>
            </a:extLst>
          </p:cNvPr>
          <p:cNvSpPr txBox="1"/>
          <p:nvPr/>
        </p:nvSpPr>
        <p:spPr>
          <a:xfrm>
            <a:off x="838200" y="1489753"/>
            <a:ext cx="36927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 </a:t>
            </a:r>
            <a:r>
              <a:rPr lang="de-DE" dirty="0">
                <a:hlinkClick r:id="rId2" tooltip="Computing"/>
              </a:rPr>
              <a:t>computing</a:t>
            </a:r>
            <a:r>
              <a:rPr lang="de-DE" dirty="0"/>
              <a:t>, </a:t>
            </a:r>
            <a:r>
              <a:rPr lang="de-DE" b="1" dirty="0" err="1"/>
              <a:t>React</a:t>
            </a:r>
            <a:r>
              <a:rPr lang="de-DE" dirty="0"/>
              <a:t> (also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 </a:t>
            </a:r>
            <a:r>
              <a:rPr lang="de-DE" b="1" dirty="0" err="1"/>
              <a:t>React.js</a:t>
            </a:r>
            <a:r>
              <a:rPr lang="de-DE" dirty="0"/>
              <a:t> </a:t>
            </a:r>
            <a:r>
              <a:rPr lang="de-DE" dirty="0" err="1"/>
              <a:t>or</a:t>
            </a:r>
            <a:r>
              <a:rPr lang="de-DE" dirty="0"/>
              <a:t> </a:t>
            </a:r>
            <a:r>
              <a:rPr lang="de-DE" b="1" dirty="0" err="1"/>
              <a:t>ReactJS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a </a:t>
            </a:r>
            <a:r>
              <a:rPr lang="de-DE" dirty="0">
                <a:hlinkClick r:id="rId3" tooltip="JavaScript library"/>
              </a:rPr>
              <a:t>JavaScript library</a:t>
            </a:r>
            <a:r>
              <a:rPr lang="de-DE" baseline="30000" dirty="0">
                <a:hlinkClick r:id="rId4"/>
              </a:rPr>
              <a:t>[2]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 </a:t>
            </a:r>
            <a:r>
              <a:rPr lang="de-DE" dirty="0">
                <a:hlinkClick r:id="rId5" tooltip="User interfaces"/>
              </a:rPr>
              <a:t>user interfaces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maintained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/>
              <a:t> </a:t>
            </a:r>
            <a:r>
              <a:rPr lang="de-DE">
                <a:hlinkClick r:id="rId6" tooltip="Facebook"/>
              </a:rPr>
              <a:t>Facebook</a:t>
            </a:r>
            <a:r>
              <a:rPr lang="de-DE"/>
              <a:t> and</a:t>
            </a:r>
            <a:r>
              <a:rPr lang="de-DE" dirty="0"/>
              <a:t> a </a:t>
            </a:r>
            <a:r>
              <a:rPr lang="de-DE" dirty="0" err="1"/>
              <a:t>community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developers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companies</a:t>
            </a:r>
            <a:r>
              <a:rPr lang="de-DE" dirty="0"/>
              <a:t>.</a:t>
            </a:r>
            <a:r>
              <a:rPr lang="de-DE" baseline="30000" dirty="0">
                <a:hlinkClick r:id="rId7"/>
              </a:rPr>
              <a:t>[3]</a:t>
            </a:r>
            <a:r>
              <a:rPr lang="de-DE" baseline="30000" dirty="0">
                <a:hlinkClick r:id="rId8"/>
              </a:rPr>
              <a:t>[4]</a:t>
            </a:r>
            <a:r>
              <a:rPr lang="de-DE" baseline="30000" dirty="0">
                <a:hlinkClick r:id="rId9"/>
              </a:rPr>
              <a:t>[5]</a:t>
            </a:r>
            <a:endParaRPr lang="de-DE" dirty="0"/>
          </a:p>
          <a:p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base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 </a:t>
            </a:r>
            <a:r>
              <a:rPr lang="de-DE" dirty="0">
                <a:hlinkClick r:id="rId10" tooltip="Single-page application"/>
              </a:rPr>
              <a:t>single-page</a:t>
            </a:r>
            <a:r>
              <a:rPr lang="de-DE" dirty="0"/>
              <a:t> </a:t>
            </a:r>
            <a:r>
              <a:rPr lang="de-DE" dirty="0" err="1"/>
              <a:t>or</a:t>
            </a:r>
            <a:r>
              <a:rPr lang="de-DE" dirty="0"/>
              <a:t> mobile </a:t>
            </a:r>
            <a:r>
              <a:rPr lang="de-DE" dirty="0" err="1"/>
              <a:t>applications</a:t>
            </a:r>
            <a:r>
              <a:rPr lang="de-DE" dirty="0"/>
              <a:t>.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additional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>
                <a:hlinkClick r:id="rId11" tooltip="State management"/>
              </a:rPr>
              <a:t>state management</a:t>
            </a:r>
            <a:r>
              <a:rPr lang="de-DE" dirty="0"/>
              <a:t>, </a:t>
            </a:r>
            <a:r>
              <a:rPr lang="de-DE" dirty="0">
                <a:hlinkClick r:id="rId12" tooltip="Web framework"/>
              </a:rPr>
              <a:t>routing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 </a:t>
            </a:r>
            <a:r>
              <a:rPr lang="de-DE" dirty="0">
                <a:hlinkClick r:id="rId13" tooltip="API"/>
              </a:rPr>
              <a:t>API</a:t>
            </a:r>
            <a:r>
              <a:rPr lang="de-DE" dirty="0"/>
              <a:t>.</a:t>
            </a:r>
            <a:r>
              <a:rPr lang="de-DE" baseline="30000" dirty="0">
                <a:hlinkClick r:id="rId14"/>
              </a:rPr>
              <a:t>[6]</a:t>
            </a:r>
            <a:r>
              <a:rPr lang="de-DE" baseline="30000" dirty="0">
                <a:hlinkClick r:id="rId15"/>
              </a:rPr>
              <a:t>[7]</a:t>
            </a:r>
            <a:endParaRPr lang="de-DE" dirty="0"/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1B181-BFEE-364D-9F41-268134D41D0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24828" y="1334356"/>
            <a:ext cx="6934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7371-CACD-C34D-B2E2-B1D99B43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Redux</a:t>
            </a:r>
            <a:r>
              <a:rPr lang="de-DE" dirty="0"/>
              <a:t>??? </a:t>
            </a:r>
            <a:r>
              <a:rPr lang="de-DE" sz="2400" dirty="0"/>
              <a:t>https://</a:t>
            </a:r>
            <a:r>
              <a:rPr lang="de-DE" sz="2400" dirty="0" err="1"/>
              <a:t>redux.js.org</a:t>
            </a:r>
            <a:r>
              <a:rPr lang="de-DE" sz="2400" dirty="0"/>
              <a:t>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A078-1B8F-9144-B995-2CDA448F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5055"/>
            <a:ext cx="10515600" cy="1769534"/>
          </a:xfrm>
        </p:spPr>
        <p:txBody>
          <a:bodyPr>
            <a:normAutofit/>
          </a:bodyPr>
          <a:lstStyle/>
          <a:p>
            <a:r>
              <a:rPr lang="de-DE" sz="1800" b="1" dirty="0"/>
              <a:t>Single </a:t>
            </a:r>
            <a:r>
              <a:rPr lang="de-DE" sz="1800" b="1" dirty="0" err="1"/>
              <a:t>source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err="1"/>
              <a:t>truth</a:t>
            </a:r>
            <a:r>
              <a:rPr lang="de-DE" sz="1800" b="1" dirty="0"/>
              <a:t> </a:t>
            </a:r>
            <a:r>
              <a:rPr lang="de-DE" sz="1800" dirty="0"/>
              <a:t>- The </a:t>
            </a:r>
            <a:r>
              <a:rPr lang="de-DE" sz="1800" dirty="0">
                <a:hlinkClick r:id="rId2"/>
              </a:rPr>
              <a:t>state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whole</a:t>
            </a:r>
            <a:r>
              <a:rPr lang="de-DE" sz="1800" dirty="0"/>
              <a:t> </a:t>
            </a:r>
            <a:r>
              <a:rPr lang="de-DE" sz="1800" dirty="0" err="1"/>
              <a:t>application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stored</a:t>
            </a:r>
            <a:r>
              <a:rPr lang="de-DE" sz="1800" dirty="0"/>
              <a:t> in an </a:t>
            </a:r>
            <a:r>
              <a:rPr lang="de-DE" sz="1800" dirty="0" err="1"/>
              <a:t>object</a:t>
            </a:r>
            <a:r>
              <a:rPr lang="de-DE" sz="1800" dirty="0"/>
              <a:t> </a:t>
            </a:r>
            <a:r>
              <a:rPr lang="de-DE" sz="1800" dirty="0" err="1"/>
              <a:t>tree</a:t>
            </a:r>
            <a:r>
              <a:rPr lang="de-DE" sz="1800" dirty="0"/>
              <a:t> </a:t>
            </a:r>
            <a:r>
              <a:rPr lang="de-DE" sz="1800" dirty="0" err="1"/>
              <a:t>within</a:t>
            </a:r>
            <a:r>
              <a:rPr lang="de-DE" sz="1800" dirty="0"/>
              <a:t> a </a:t>
            </a:r>
            <a:r>
              <a:rPr lang="de-DE" sz="1800" dirty="0" err="1"/>
              <a:t>single</a:t>
            </a:r>
            <a:r>
              <a:rPr lang="de-DE" sz="1800" dirty="0"/>
              <a:t> </a:t>
            </a:r>
            <a:r>
              <a:rPr lang="de-DE" sz="1800" dirty="0">
                <a:hlinkClick r:id="rId3"/>
              </a:rPr>
              <a:t>store</a:t>
            </a:r>
            <a:r>
              <a:rPr lang="de-DE" sz="1800" dirty="0"/>
              <a:t>.</a:t>
            </a:r>
          </a:p>
          <a:p>
            <a:r>
              <a:rPr lang="de-DE" sz="1800" b="1" dirty="0"/>
              <a:t>State </a:t>
            </a:r>
            <a:r>
              <a:rPr lang="de-DE" sz="1800" b="1" dirty="0" err="1"/>
              <a:t>is</a:t>
            </a:r>
            <a:r>
              <a:rPr lang="de-DE" sz="1800" b="1" dirty="0"/>
              <a:t> </a:t>
            </a:r>
            <a:r>
              <a:rPr lang="de-DE" sz="1800" b="1" dirty="0" err="1"/>
              <a:t>read-only</a:t>
            </a:r>
            <a:r>
              <a:rPr lang="de-DE" sz="1800" b="1" dirty="0"/>
              <a:t> </a:t>
            </a:r>
            <a:r>
              <a:rPr lang="de-DE" sz="1800" dirty="0"/>
              <a:t>- The </a:t>
            </a:r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way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emit</a:t>
            </a:r>
            <a:r>
              <a:rPr lang="de-DE" sz="1800" dirty="0"/>
              <a:t> an </a:t>
            </a:r>
            <a:r>
              <a:rPr lang="de-DE" sz="1800" dirty="0">
                <a:hlinkClick r:id="rId4"/>
              </a:rPr>
              <a:t>action</a:t>
            </a:r>
            <a:r>
              <a:rPr lang="de-DE" sz="1800" dirty="0"/>
              <a:t>, an </a:t>
            </a:r>
            <a:r>
              <a:rPr lang="de-DE" sz="1800" dirty="0" err="1"/>
              <a:t>object</a:t>
            </a:r>
            <a:r>
              <a:rPr lang="de-DE" sz="1800" dirty="0"/>
              <a:t> </a:t>
            </a:r>
            <a:r>
              <a:rPr lang="de-DE" sz="1800" dirty="0" err="1"/>
              <a:t>describing</a:t>
            </a:r>
            <a:r>
              <a:rPr lang="de-DE" sz="1800" dirty="0"/>
              <a:t> </a:t>
            </a:r>
            <a:r>
              <a:rPr lang="de-DE" sz="1800" dirty="0" err="1"/>
              <a:t>what</a:t>
            </a:r>
            <a:r>
              <a:rPr lang="de-DE" sz="1800" dirty="0"/>
              <a:t> </a:t>
            </a:r>
            <a:r>
              <a:rPr lang="de-DE" sz="1800" dirty="0" err="1"/>
              <a:t>happened</a:t>
            </a:r>
            <a:r>
              <a:rPr lang="de-DE" sz="1800" dirty="0"/>
              <a:t>.</a:t>
            </a:r>
          </a:p>
          <a:p>
            <a:r>
              <a:rPr lang="de-DE" sz="1800" b="1" dirty="0" err="1"/>
              <a:t>Changes</a:t>
            </a:r>
            <a:r>
              <a:rPr lang="de-DE" sz="1800" b="1" dirty="0"/>
              <a:t> </a:t>
            </a:r>
            <a:r>
              <a:rPr lang="de-DE" sz="1800" b="1" dirty="0" err="1"/>
              <a:t>are</a:t>
            </a:r>
            <a:r>
              <a:rPr lang="de-DE" sz="1800" b="1" dirty="0"/>
              <a:t> </a:t>
            </a:r>
            <a:r>
              <a:rPr lang="de-DE" sz="1800" b="1" dirty="0" err="1"/>
              <a:t>made</a:t>
            </a:r>
            <a:r>
              <a:rPr lang="de-DE" sz="1800" b="1" dirty="0"/>
              <a:t> </a:t>
            </a:r>
            <a:r>
              <a:rPr lang="de-DE" sz="1800" b="1" dirty="0" err="1"/>
              <a:t>with</a:t>
            </a:r>
            <a:r>
              <a:rPr lang="de-DE" sz="1800" b="1" dirty="0"/>
              <a:t> pure </a:t>
            </a:r>
            <a:r>
              <a:rPr lang="de-DE" sz="1800" b="1" dirty="0" err="1"/>
              <a:t>functions</a:t>
            </a:r>
            <a:r>
              <a:rPr lang="de-DE" sz="1800" b="1" dirty="0"/>
              <a:t> </a:t>
            </a:r>
            <a:r>
              <a:rPr lang="de-DE" sz="1800" dirty="0"/>
              <a:t>-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specify</a:t>
            </a:r>
            <a:r>
              <a:rPr lang="de-DE" sz="1800" dirty="0"/>
              <a:t> </a:t>
            </a:r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tree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transformed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actions</a:t>
            </a:r>
            <a:r>
              <a:rPr lang="de-DE" sz="1800" dirty="0"/>
              <a:t>,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write</a:t>
            </a:r>
            <a:r>
              <a:rPr lang="de-DE" sz="1800" dirty="0"/>
              <a:t> pure </a:t>
            </a:r>
            <a:r>
              <a:rPr lang="de-DE" sz="1800" dirty="0">
                <a:hlinkClick r:id="rId5"/>
              </a:rPr>
              <a:t>reducers</a:t>
            </a:r>
            <a:r>
              <a:rPr lang="de-DE" sz="1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F3AEB-8880-6C44-918A-B9858ECC2B53}"/>
              </a:ext>
            </a:extLst>
          </p:cNvPr>
          <p:cNvSpPr txBox="1"/>
          <p:nvPr/>
        </p:nvSpPr>
        <p:spPr>
          <a:xfrm>
            <a:off x="838200" y="1574800"/>
            <a:ext cx="1057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Redux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predictable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JavaScript </a:t>
            </a:r>
            <a:r>
              <a:rPr lang="de-DE" dirty="0" err="1"/>
              <a:t>apps</a:t>
            </a:r>
            <a:r>
              <a:rPr lang="de-DE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6C8F11-ED7D-D649-9646-D5716EF99049}"/>
              </a:ext>
            </a:extLst>
          </p:cNvPr>
          <p:cNvSpPr/>
          <p:nvPr/>
        </p:nvSpPr>
        <p:spPr>
          <a:xfrm>
            <a:off x="4365915" y="2771206"/>
            <a:ext cx="2641600" cy="9821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Actions</a:t>
            </a:r>
          </a:p>
          <a:p>
            <a:pPr algn="ctr"/>
            <a:r>
              <a:rPr lang="de-DE" sz="1400" dirty="0" err="1"/>
              <a:t>Called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components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„</a:t>
            </a:r>
            <a:r>
              <a:rPr lang="de-DE" sz="1400" dirty="0" err="1"/>
              <a:t>create</a:t>
            </a:r>
            <a:r>
              <a:rPr lang="de-DE" sz="1400" dirty="0"/>
              <a:t>“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36ABC-A353-0940-862F-0DD66523A93A}"/>
              </a:ext>
            </a:extLst>
          </p:cNvPr>
          <p:cNvSpPr/>
          <p:nvPr/>
        </p:nvSpPr>
        <p:spPr>
          <a:xfrm>
            <a:off x="7739303" y="3239593"/>
            <a:ext cx="2641600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Reducer</a:t>
            </a:r>
            <a:endParaRPr lang="de-DE" b="1" dirty="0"/>
          </a:p>
          <a:p>
            <a:pPr algn="ctr"/>
            <a:r>
              <a:rPr lang="de-DE" sz="1400" dirty="0"/>
              <a:t>Change </a:t>
            </a:r>
            <a:r>
              <a:rPr lang="de-DE" sz="1400" dirty="0" err="1"/>
              <a:t>the</a:t>
            </a:r>
            <a:r>
              <a:rPr lang="de-DE" sz="1400" dirty="0"/>
              <a:t> App State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creating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adding</a:t>
            </a:r>
            <a:r>
              <a:rPr lang="de-DE" sz="1400" dirty="0"/>
              <a:t> 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object</a:t>
            </a:r>
            <a:endParaRPr lang="de-D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2D2B6-816B-EF4A-BC59-5BB8521A778B}"/>
              </a:ext>
            </a:extLst>
          </p:cNvPr>
          <p:cNvSpPr/>
          <p:nvPr/>
        </p:nvSpPr>
        <p:spPr>
          <a:xfrm>
            <a:off x="992527" y="2257460"/>
            <a:ext cx="2641600" cy="9821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Store</a:t>
            </a:r>
          </a:p>
          <a:p>
            <a:pPr algn="ctr"/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Includes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 State 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immutable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read-only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objects</a:t>
            </a:r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3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923B-8A0C-5244-AE4C-D515CEB3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Thunk</a:t>
            </a:r>
            <a:r>
              <a:rPr lang="de-DE" dirty="0"/>
              <a:t>??? </a:t>
            </a:r>
            <a:r>
              <a:rPr lang="de-DE" sz="2400" dirty="0"/>
              <a:t>https://</a:t>
            </a:r>
            <a:r>
              <a:rPr lang="de-DE" sz="2400" dirty="0" err="1"/>
              <a:t>github.com</a:t>
            </a:r>
            <a:r>
              <a:rPr lang="de-DE" sz="2400" dirty="0"/>
              <a:t>/</a:t>
            </a:r>
            <a:r>
              <a:rPr lang="de-DE" sz="2400" dirty="0" err="1"/>
              <a:t>reduxjs</a:t>
            </a:r>
            <a:r>
              <a:rPr lang="de-DE" sz="2400" dirty="0"/>
              <a:t>/</a:t>
            </a:r>
            <a:r>
              <a:rPr lang="de-DE" sz="2400" dirty="0" err="1"/>
              <a:t>redux-thunk</a:t>
            </a:r>
            <a:endParaRPr lang="de-DE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83932-A922-A94F-A3C0-8BCF8D2ECD02}"/>
              </a:ext>
            </a:extLst>
          </p:cNvPr>
          <p:cNvSpPr txBox="1"/>
          <p:nvPr/>
        </p:nvSpPr>
        <p:spPr>
          <a:xfrm>
            <a:off x="965200" y="1447800"/>
            <a:ext cx="3543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Redux</a:t>
            </a:r>
            <a:r>
              <a:rPr lang="de-DE" dirty="0"/>
              <a:t> </a:t>
            </a:r>
            <a:r>
              <a:rPr lang="de-DE" dirty="0" err="1"/>
              <a:t>Thunk</a:t>
            </a:r>
            <a:r>
              <a:rPr lang="de-DE" dirty="0"/>
              <a:t> </a:t>
            </a:r>
            <a:r>
              <a:rPr lang="de-DE" dirty="0">
                <a:hlinkClick r:id="rId2"/>
              </a:rPr>
              <a:t>middleware</a:t>
            </a:r>
            <a:r>
              <a:rPr lang="de-DE" dirty="0"/>
              <a:t> 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creators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action</a:t>
            </a:r>
            <a:r>
              <a:rPr lang="de-DE" dirty="0"/>
              <a:t>. The </a:t>
            </a:r>
            <a:r>
              <a:rPr lang="de-DE" dirty="0" err="1"/>
              <a:t>thunk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delay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action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met</a:t>
            </a:r>
            <a:r>
              <a:rPr lang="de-DE" dirty="0"/>
              <a:t>. The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 </a:t>
            </a:r>
            <a:r>
              <a:rPr lang="de-DE" b="1" dirty="0" err="1"/>
              <a:t>dispatch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b="1" dirty="0" err="1"/>
              <a:t>getState</a:t>
            </a:r>
            <a:r>
              <a:rPr lang="de-DE" dirty="0"/>
              <a:t> 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44A86-88B5-1D48-95B7-B72114B5D59B}"/>
              </a:ext>
            </a:extLst>
          </p:cNvPr>
          <p:cNvSpPr txBox="1"/>
          <p:nvPr/>
        </p:nvSpPr>
        <p:spPr>
          <a:xfrm>
            <a:off x="965200" y="593167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/>
              <a:t>Deeper</a:t>
            </a:r>
            <a:r>
              <a:rPr lang="de-DE" i="1" dirty="0"/>
              <a:t> </a:t>
            </a:r>
            <a:r>
              <a:rPr lang="de-DE" i="1" dirty="0" err="1"/>
              <a:t>guide</a:t>
            </a:r>
            <a:r>
              <a:rPr lang="de-DE" i="1" dirty="0"/>
              <a:t> https://</a:t>
            </a:r>
            <a:r>
              <a:rPr lang="de-DE" i="1" dirty="0" err="1"/>
              <a:t>medium.com</a:t>
            </a:r>
            <a:r>
              <a:rPr lang="de-DE" i="1" dirty="0"/>
              <a:t>/@</a:t>
            </a:r>
            <a:r>
              <a:rPr lang="de-DE" i="1" dirty="0" err="1"/>
              <a:t>stowball</a:t>
            </a:r>
            <a:r>
              <a:rPr lang="de-DE" i="1" dirty="0"/>
              <a:t>/a-dummys-guide-to-redux-and-thunk-in-react-d8904a7005d3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D7D4C1-455E-6540-8454-3EE56B10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0" y="1447800"/>
            <a:ext cx="6972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321</Words>
  <Application>Microsoft Macintosh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React (Native) Workshop</vt:lpstr>
      <vt:lpstr>Browser???</vt:lpstr>
      <vt:lpstr>HTML???</vt:lpstr>
      <vt:lpstr>CSS???</vt:lpstr>
      <vt:lpstr>Javascript???</vt:lpstr>
      <vt:lpstr>JSON???</vt:lpstr>
      <vt:lpstr>React??? https://reactjs.org/</vt:lpstr>
      <vt:lpstr>Redux??? https://redux.js.org/</vt:lpstr>
      <vt:lpstr>Thunk??? https://github.com/reduxjs/redux-thunk</vt:lpstr>
      <vt:lpstr>React + Redux + Thunk = App</vt:lpstr>
      <vt:lpstr>DynamicHelloWorkshop</vt:lpstr>
      <vt:lpstr>Folder Structure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(Native) Workshop</dc:title>
  <dc:creator>Microsoft Office User</dc:creator>
  <cp:lastModifiedBy>Microsoft Office User</cp:lastModifiedBy>
  <cp:revision>16</cp:revision>
  <dcterms:created xsi:type="dcterms:W3CDTF">2018-09-06T12:20:13Z</dcterms:created>
  <dcterms:modified xsi:type="dcterms:W3CDTF">2018-09-10T06:14:39Z</dcterms:modified>
</cp:coreProperties>
</file>