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 Black"/>
      <p:bold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Montserrat Black"/>
      <p:bold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80">
          <p15:clr>
            <a:srgbClr val="9AA0A6"/>
          </p15:clr>
        </p15:guide>
        <p15:guide id="4" orient="horz" pos="234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54D126-DC01-42E1-B90E-8E39DC1E2600}">
  <a:tblStyle styleId="{5354D126-DC01-42E1-B90E-8E39DC1E26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0" orient="horz"/>
        <p:guide pos="234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Black-bold.fntdata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font" Target="fonts/Roboto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4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7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Black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Black-bold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e9d325e4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e9d325e4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e9d325e4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e9d325e4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e9d325e4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e9d325e4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e9d325e4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e9d325e4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e9d325e4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e9d325e4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9d325e4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9d325e4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9d325e4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9d325e4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e9d325e4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e9d325e4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e9d325e4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e9d325e4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e9d325e4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e9d325e4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e891076e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e891076e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e891076e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e891076e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9d325e4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9d325e4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9d325e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e9d325e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e9d325e4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e9d325e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e9d325e4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e9d325e4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e9d325e4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e9d325e4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e9d325e4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e9d325e4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Lato"/>
                <a:ea typeface="Lato"/>
                <a:cs typeface="Lato"/>
                <a:sym typeface="Lato"/>
              </a:rPr>
              <a:t>“Biometric recognition” refers to the process of establishing a person’s identity based on their biometric data.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200" y="-67225"/>
            <a:ext cx="9334400" cy="46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-95250" y="3421833"/>
            <a:ext cx="9334500" cy="116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255050" y="3421833"/>
            <a:ext cx="663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ntserrat Black"/>
                <a:ea typeface="Montserrat Black"/>
                <a:cs typeface="Montserrat Black"/>
                <a:sym typeface="Montserrat Black"/>
              </a:rPr>
              <a:t>debbis</a:t>
            </a:r>
            <a:endParaRPr sz="4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059000" y="4187130"/>
            <a:ext cx="7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Deep Electrocardiogram Based Biometric Identification System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637375" y="4493655"/>
            <a:ext cx="583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Axel Mukwena, DB727501, Group 20 | Supervised by Prof. Liming Zhang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655400" y="4748648"/>
            <a:ext cx="583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edium"/>
                <a:ea typeface="Roboto Medium"/>
                <a:cs typeface="Roboto Medium"/>
                <a:sym typeface="Roboto Medium"/>
              </a:rPr>
              <a:t>2021 FYP, Computer Science, Faculty of Science and Technology</a:t>
            </a:r>
            <a:endParaRPr sz="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50" y="3722025"/>
            <a:ext cx="902675" cy="8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0525" y="3663686"/>
            <a:ext cx="902675" cy="949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47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Data processing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11700" y="1280925"/>
            <a:ext cx="34020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Augmentation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Gaussian Noise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Time Shifting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Pitch Shifting</a:t>
            </a:r>
            <a:endParaRPr b="1" i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069343" y="3995134"/>
            <a:ext cx="330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8: One ECG segment of size 256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201" y="338750"/>
            <a:ext cx="4988250" cy="37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613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Neural Network Architectures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563323" y="3131150"/>
            <a:ext cx="16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9: Block structure used in the CNN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311700" y="1280925"/>
            <a:ext cx="36267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Convolution Neural Network</a:t>
            </a:r>
            <a:endParaRPr b="1" i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4 block structure inherited from VGG19 [7] architecture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256-size 1D signal input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6781429" y="4686050"/>
            <a:ext cx="214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10: Convolution Neural Network Architecture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737073" y="1122039"/>
            <a:ext cx="12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Block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985" y="1522250"/>
            <a:ext cx="1721120" cy="16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800" y="102775"/>
            <a:ext cx="2379800" cy="45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>
            <a:off x="6236900" y="1015300"/>
            <a:ext cx="457500" cy="14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613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Neural Network Architectures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132509" y="3412727"/>
            <a:ext cx="16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11: Block structure used in SNN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11700" y="1280925"/>
            <a:ext cx="36267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Siamese</a:t>
            </a:r>
            <a:r>
              <a:rPr b="1" i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Neural Network</a:t>
            </a:r>
            <a:endParaRPr b="1" i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5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block structure also inherited from VGG19 [7] architecture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256-size 1D signal </a:t>
            </a:r>
            <a:r>
              <a:rPr lang="en" sz="16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pair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input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○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Positive and Negative pairs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Uses Euclidean Distance for similarity score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6179599" y="4686050"/>
            <a:ext cx="2876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12: Siamese Neural Network Architecture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250084" y="1122039"/>
            <a:ext cx="12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Block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6236900" y="1015300"/>
            <a:ext cx="457500" cy="14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511" y="1522250"/>
            <a:ext cx="1516645" cy="18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600" y="85201"/>
            <a:ext cx="2745925" cy="460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613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Results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11700" y="1280925"/>
            <a:ext cx="362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from MIT-BIH and two classes from BMD101 Sensor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ECG-ID dataset failed to produce materialistic results due to limited data.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6179599" y="4686050"/>
            <a:ext cx="2876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10: Convolution Neural Network Architecture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aphicFrame>
        <p:nvGraphicFramePr>
          <p:cNvPr id="182" name="Google Shape;182;p25"/>
          <p:cNvGraphicFramePr/>
          <p:nvPr/>
        </p:nvGraphicFramePr>
        <p:xfrm>
          <a:off x="3990900" y="97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{5354D126-DC01-42E1-B90E-8E39DC1E2600}</a:tableStyleId>
              </a:tblPr>
              <a:tblGrid>
                <a:gridCol w="1569000"/>
                <a:gridCol w="1569000"/>
                <a:gridCol w="1569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Segment Pair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Segment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397 740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 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 min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 Acc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Threshold, Decision Margin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45025"/>
            <a:ext cx="613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Results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311700" y="1280925"/>
            <a:ext cx="362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SNN Training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650950" y="4284814"/>
            <a:ext cx="324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13: a) Training results for the SNN. In Blue is the Training loss and Red is Validation Loss: 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50" y="1933925"/>
            <a:ext cx="3370500" cy="21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4235500" y="4342573"/>
            <a:ext cx="324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13: b) </a:t>
            </a: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Predicted test samples from the SNN model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850" y="286400"/>
            <a:ext cx="4834028" cy="399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50" y="1463566"/>
            <a:ext cx="3130450" cy="14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75" y="2998347"/>
            <a:ext cx="3130450" cy="153511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>
            <p:ph type="title"/>
          </p:nvPr>
        </p:nvSpPr>
        <p:spPr>
          <a:xfrm>
            <a:off x="311700" y="445025"/>
            <a:ext cx="613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Results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311700" y="1032466"/>
            <a:ext cx="362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NN Training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697957" y="4589796"/>
            <a:ext cx="324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14: a) Training results for the CNN. In Blue is the Training loss and Red is Validation Loss: 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4295075" y="4647548"/>
            <a:ext cx="324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14: b)  Predicted test samples from the CNN model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0775" y="564975"/>
            <a:ext cx="4649635" cy="40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45025"/>
            <a:ext cx="613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Challenges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311700" y="1032475"/>
            <a:ext cx="4623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Closed-set vs Open-set classification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Binary Classification vs Multi-class classification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Subjects with cardiac diseases have non-uniform ECGs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ECGs are 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susceptible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to noise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6132925" y="0"/>
            <a:ext cx="3010800" cy="5143500"/>
          </a:xfrm>
          <a:prstGeom prst="rect">
            <a:avLst/>
          </a:prstGeom>
          <a:solidFill>
            <a:srgbClr val="FFA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6734147" y="1490675"/>
            <a:ext cx="502500" cy="5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7693822" y="2446200"/>
            <a:ext cx="251100" cy="25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5602509" y="3157600"/>
            <a:ext cx="1353900" cy="135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7623922" y="3709275"/>
            <a:ext cx="390900" cy="3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61350" y="1354475"/>
            <a:ext cx="613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Conclusions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361350" y="1941925"/>
            <a:ext cx="4623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Increased efforts for better authentication system and overcoming their limitations.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3D face recognition used to counteract 2D limitations, but 3D models are also vulnerable to attacks [8].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6132925" y="0"/>
            <a:ext cx="3010800" cy="5143500"/>
          </a:xfrm>
          <a:prstGeom prst="rect">
            <a:avLst/>
          </a:prstGeom>
          <a:solidFill>
            <a:srgbClr val="FFA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7002272" y="865125"/>
            <a:ext cx="502500" cy="5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8637547" y="2726000"/>
            <a:ext cx="251100" cy="25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594547" y="2083425"/>
            <a:ext cx="1353900" cy="135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7623922" y="3709275"/>
            <a:ext cx="390900" cy="3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361350" y="292425"/>
            <a:ext cx="613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References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361350" y="998600"/>
            <a:ext cx="46233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[1] Cappelli et al (2006, December). Can Fingerprints be reconstructed from ISO Templates?.</a:t>
            </a:r>
            <a:b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[2] Venugopalan et al (2013). Iris spoofing: Reverse engineering the daugman feature encoding scheme. </a:t>
            </a:r>
            <a:b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[3] Mai et al. (2018). On the reconstruction of face images from deep face templates. </a:t>
            </a:r>
            <a:b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[4] Hassan et al. Review of Fiducial and Non-Fiducial Techniques of Feature Extraction in ECG based Biometric Systems</a:t>
            </a:r>
            <a:b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[5] Eduardo et al. ECG-based biometrics using a deep autoencoder for feature learning-an empirical study on transferability.</a:t>
            </a:r>
            <a:b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[6] Christov, I. I. (2004). Real time electrocardiogram QRS detection using combined adaptive threshold. </a:t>
            </a:r>
            <a:b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[7] Simonyan et al (2014). Very deep convolutional networks for large-scale image recognition. </a:t>
            </a:r>
            <a:b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[8] Jia et al (2019). A database for face presentation attack using wax figure faces.</a:t>
            </a:r>
            <a:endParaRPr sz="1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6132925" y="0"/>
            <a:ext cx="3010800" cy="5143500"/>
          </a:xfrm>
          <a:prstGeom prst="rect">
            <a:avLst/>
          </a:prstGeom>
          <a:solidFill>
            <a:srgbClr val="FFA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7002272" y="865125"/>
            <a:ext cx="502500" cy="5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8637547" y="2726000"/>
            <a:ext cx="251100" cy="25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5594547" y="2083425"/>
            <a:ext cx="1353900" cy="135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7623922" y="3709275"/>
            <a:ext cx="390900" cy="3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235150" y="2565200"/>
            <a:ext cx="45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The End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3000625" y="2620700"/>
            <a:ext cx="462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 &amp; As</a:t>
            </a:r>
            <a:endParaRPr b="1"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6132925" y="0"/>
            <a:ext cx="3010800" cy="5143500"/>
          </a:xfrm>
          <a:prstGeom prst="rect">
            <a:avLst/>
          </a:prstGeom>
          <a:solidFill>
            <a:srgbClr val="FFA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7002272" y="865125"/>
            <a:ext cx="502500" cy="5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8637547" y="2726000"/>
            <a:ext cx="251100" cy="25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5594547" y="2083425"/>
            <a:ext cx="1353900" cy="135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7623922" y="3709275"/>
            <a:ext cx="390900" cy="3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6132925" y="0"/>
            <a:ext cx="3010800" cy="5143500"/>
          </a:xfrm>
          <a:prstGeom prst="rect">
            <a:avLst/>
          </a:prstGeom>
          <a:solidFill>
            <a:srgbClr val="FFA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482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Overview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415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Objectives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Background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System Structure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Processing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Neural Network Architectures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Results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Challenges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Conclusions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819372" y="881400"/>
            <a:ext cx="502500" cy="5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8062647" y="2307900"/>
            <a:ext cx="251100" cy="25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549947" y="2795375"/>
            <a:ext cx="1353900" cy="135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7623922" y="3709275"/>
            <a:ext cx="390900" cy="3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47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Objectives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52644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Explore 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ECG 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biometrics using Deep Learning: CNN and Siamese NN.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950975" y="3658700"/>
            <a:ext cx="502500" cy="5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836975" y="2837825"/>
            <a:ext cx="251100" cy="25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503038" y="1283675"/>
            <a:ext cx="1353900" cy="135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247775" y="761275"/>
            <a:ext cx="390900" cy="3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827250"/>
            <a:ext cx="5264400" cy="27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Why ECGs?</a:t>
            </a:r>
            <a:endParaRPr i="1" sz="16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Universal, unique and guarantees liveness detection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Harder to replicate*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Passwords, pins etc. can get lost, stolen or can be guessed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Fingerprints [1], iris [2] and facial features [3] can be </a:t>
            </a:r>
            <a:r>
              <a:rPr lang="en" sz="16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falsified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or </a:t>
            </a:r>
            <a:r>
              <a:rPr lang="en" sz="16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reverse engineered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from templates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722025" y="705975"/>
            <a:ext cx="2960400" cy="3615300"/>
          </a:xfrm>
          <a:prstGeom prst="rect">
            <a:avLst/>
          </a:prstGeom>
          <a:solidFill>
            <a:srgbClr val="FFA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690" y="952249"/>
            <a:ext cx="2501266" cy="312282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5621100" y="4321275"/>
            <a:ext cx="301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1: Steps during  fingerprint reverse engineering  from ISO templates. Source [1]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226575"/>
            <a:ext cx="47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Background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799275"/>
            <a:ext cx="5309400" cy="4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What is Biometric Recognition (BR)?</a:t>
            </a:r>
            <a:endParaRPr i="1" sz="16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Establishing an identity based on physiological or physical data.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Current works use [4]: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○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Fiducial method i.e P, Q, R, S and T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○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Non-fiducial methods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○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Partially fiducial methods i.e R-peak detection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Existing Deep Learning implementations [5]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○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Generic and Temporal CNN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○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RNN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○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Autoencoders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905575" y="3514275"/>
            <a:ext cx="2852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2: </a:t>
            </a: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Representation of the QRS complex [Wikipedia]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100" y="536850"/>
            <a:ext cx="3300975" cy="28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47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System Structure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1280925"/>
            <a:ext cx="5030400" cy="2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Stages of Biometric System</a:t>
            </a:r>
            <a:endParaRPr b="1"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Enrolment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○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Saving user details on database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○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Creating templates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Recognition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○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Verification and or Authentication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○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ompare test samples to templates and output a match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132925" y="0"/>
            <a:ext cx="3010800" cy="5143500"/>
          </a:xfrm>
          <a:prstGeom prst="rect">
            <a:avLst/>
          </a:prstGeom>
          <a:solidFill>
            <a:srgbClr val="FFA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7121422" y="3079400"/>
            <a:ext cx="502500" cy="50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872972" y="1832325"/>
            <a:ext cx="251100" cy="25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5465472" y="1280925"/>
            <a:ext cx="1353900" cy="135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623922" y="3709275"/>
            <a:ext cx="390900" cy="3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47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System Structure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00461" y="4751725"/>
            <a:ext cx="5619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3: a) System flow structure with verification and authentication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00" y="1156600"/>
            <a:ext cx="8350601" cy="34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47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System Structure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20875" y="4675525"/>
            <a:ext cx="5619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3: b) System flow structure with verification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37" y="1153300"/>
            <a:ext cx="8333126" cy="346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176" y="218500"/>
            <a:ext cx="3721800" cy="219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47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Data processing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395175" y="2259352"/>
            <a:ext cx="330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4: </a:t>
            </a: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a) Shows the BMD device used to extract signals; b) Demonstrate live signal Acquisition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11700" y="1280925"/>
            <a:ext cx="3626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b="1" i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MIT-BIH Physionet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ECG-ID Physionet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BMD101 Sensor Chip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○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Non-intrusive 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○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Subject to hold the two dry metal electrodes with each thumb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724" y="2727194"/>
            <a:ext cx="3489162" cy="19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4460725" y="4691302"/>
            <a:ext cx="330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5: </a:t>
            </a: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BMD Windows-OS Graphical User Interface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362" y="153003"/>
            <a:ext cx="3066175" cy="227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350" y="2561750"/>
            <a:ext cx="3066175" cy="229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47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Data processing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774522" y="2303981"/>
            <a:ext cx="330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6: Unsegmented ECG wave section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11700" y="1280925"/>
            <a:ext cx="36267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ECG Segmentation</a:t>
            </a:r>
            <a:endParaRPr b="1" i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No filters applied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R-peak segmentation using Christov algorithm [6]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●"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Resampled to 256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784286" y="4802875"/>
            <a:ext cx="330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latin typeface="Roboto Medium"/>
                <a:ea typeface="Roboto Medium"/>
                <a:cs typeface="Roboto Medium"/>
                <a:sym typeface="Roboto Medium"/>
              </a:rPr>
              <a:t>Figure 7: One ECG segment of size 256</a:t>
            </a:r>
            <a:endParaRPr sz="75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4362500" y="145050"/>
            <a:ext cx="290100" cy="25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