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2" r:id="rId5"/>
    <p:sldId id="263" r:id="rId6"/>
    <p:sldId id="270" r:id="rId7"/>
    <p:sldId id="264" r:id="rId8"/>
    <p:sldId id="265" r:id="rId9"/>
    <p:sldId id="269" r:id="rId10"/>
    <p:sldId id="266" r:id="rId11"/>
    <p:sldId id="268" r:id="rId1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ssy Andalón" initials="YA" lastIdx="11" clrIdx="0">
    <p:extLst>
      <p:ext uri="{19B8F6BF-5375-455C-9EA6-DF929625EA0E}">
        <p15:presenceInfo xmlns:p15="http://schemas.microsoft.com/office/powerpoint/2012/main" userId="c91d5fded972c9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1" autoAdjust="0"/>
    <p:restoredTop sz="84954" autoAdjust="0"/>
  </p:normalViewPr>
  <p:slideViewPr>
    <p:cSldViewPr>
      <p:cViewPr varScale="1">
        <p:scale>
          <a:sx n="68" d="100"/>
          <a:sy n="68" d="100"/>
        </p:scale>
        <p:origin x="161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8-26T13:22:20.131" idx="1">
    <p:pos x="4090" y="1651"/>
    <p:text>Nombre del proyecto</p:text>
    <p:extLst>
      <p:ext uri="{C676402C-5697-4E1C-873F-D02D1690AC5C}">
        <p15:threadingInfo xmlns:p15="http://schemas.microsoft.com/office/powerpoint/2012/main" timeZoneBias="300"/>
      </p:ext>
    </p:extLst>
  </p:cm>
  <p:cm authorId="1" dt="2013-08-26T13:22:38.173" idx="2">
    <p:pos x="5482" y="3830"/>
    <p:text>Fecha de generación de la presentación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08-26T13:25:43.680" idx="6">
    <p:pos x="5251" y="2534"/>
    <p:text>Tecnología en la cual se desarrollará la aplicación</p:text>
    <p:extLst>
      <p:ext uri="{C676402C-5697-4E1C-873F-D02D1690AC5C}">
        <p15:threadingInfo xmlns:p15="http://schemas.microsoft.com/office/powerpoint/2012/main" timeZoneBias="300"/>
      </p:ext>
    </p:extLst>
  </p:cm>
  <p:cm authorId="1" dt="2013-08-26T13:26:18.575" idx="7">
    <p:pos x="5251" y="2909"/>
    <p:text>Nombre del cliente</p:text>
    <p:extLst>
      <p:ext uri="{C676402C-5697-4E1C-873F-D02D1690AC5C}">
        <p15:threadingInfo xmlns:p15="http://schemas.microsoft.com/office/powerpoint/2012/main" timeZoneBias="300"/>
      </p:ext>
    </p:extLst>
  </p:cm>
  <p:cm authorId="1" dt="2013-08-26T13:26:33.939" idx="8">
    <p:pos x="5117" y="3120"/>
    <p:text>Objetivo de la aplicación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3-08-26T13:27:55.822" idx="11">
    <p:pos x="634" y="1181"/>
    <p:text>Diagrama de Gantt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92D94B-644B-4FFB-A100-491A0D78BFFC}" type="datetimeFigureOut">
              <a:rPr lang="es-MX" smtClean="0"/>
              <a:t>25/06/2014</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48C0A-709C-4C02-9670-D896058CE8FA}" type="slidenum">
              <a:rPr lang="es-MX" smtClean="0"/>
              <a:t>‹Nº›</a:t>
            </a:fld>
            <a:endParaRPr lang="es-MX"/>
          </a:p>
        </p:txBody>
      </p:sp>
    </p:spTree>
    <p:extLst>
      <p:ext uri="{BB962C8B-B14F-4D97-AF65-F5344CB8AC3E}">
        <p14:creationId xmlns:p14="http://schemas.microsoft.com/office/powerpoint/2010/main" val="23853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En caso de ser </a:t>
            </a:r>
            <a:r>
              <a:rPr lang="es-MX" dirty="0" err="1" smtClean="0"/>
              <a:t>Kick</a:t>
            </a:r>
            <a:r>
              <a:rPr lang="es-MX" dirty="0" smtClean="0"/>
              <a:t>-Off externo se incluye también el logo del cliente</a:t>
            </a:r>
            <a:endParaRPr lang="es-MX" dirty="0"/>
          </a:p>
        </p:txBody>
      </p:sp>
      <p:sp>
        <p:nvSpPr>
          <p:cNvPr id="4" name="Slide Number Placeholder 3"/>
          <p:cNvSpPr>
            <a:spLocks noGrp="1"/>
          </p:cNvSpPr>
          <p:nvPr>
            <p:ph type="sldNum" sz="quarter" idx="10"/>
          </p:nvPr>
        </p:nvSpPr>
        <p:spPr/>
        <p:txBody>
          <a:bodyPr/>
          <a:lstStyle/>
          <a:p>
            <a:fld id="{94348C0A-709C-4C02-9670-D896058CE8FA}" type="slidenum">
              <a:rPr lang="es-MX" smtClean="0"/>
              <a:t>1</a:t>
            </a:fld>
            <a:endParaRPr lang="es-MX"/>
          </a:p>
        </p:txBody>
      </p:sp>
    </p:spTree>
    <p:extLst>
      <p:ext uri="{BB962C8B-B14F-4D97-AF65-F5344CB8AC3E}">
        <p14:creationId xmlns:p14="http://schemas.microsoft.com/office/powerpoint/2010/main" val="406915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Esta diapositiva sólo se</a:t>
            </a:r>
            <a:r>
              <a:rPr lang="es-MX" baseline="0" dirty="0" smtClean="0"/>
              <a:t> utiliza en presentaciones externas</a:t>
            </a:r>
            <a:endParaRPr lang="es-MX" dirty="0"/>
          </a:p>
        </p:txBody>
      </p:sp>
      <p:sp>
        <p:nvSpPr>
          <p:cNvPr id="4" name="Slide Number Placeholder 3"/>
          <p:cNvSpPr>
            <a:spLocks noGrp="1"/>
          </p:cNvSpPr>
          <p:nvPr>
            <p:ph type="sldNum" sz="quarter" idx="10"/>
          </p:nvPr>
        </p:nvSpPr>
        <p:spPr/>
        <p:txBody>
          <a:bodyPr/>
          <a:lstStyle/>
          <a:p>
            <a:fld id="{94348C0A-709C-4C02-9670-D896058CE8FA}" type="slidenum">
              <a:rPr lang="es-MX" smtClean="0"/>
              <a:t>7</a:t>
            </a:fld>
            <a:endParaRPr lang="es-MX"/>
          </a:p>
        </p:txBody>
      </p:sp>
    </p:spTree>
    <p:extLst>
      <p:ext uri="{BB962C8B-B14F-4D97-AF65-F5344CB8AC3E}">
        <p14:creationId xmlns:p14="http://schemas.microsoft.com/office/powerpoint/2010/main" val="231109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 también en interno?</a:t>
            </a:r>
            <a:endParaRPr lang="es-MX" dirty="0"/>
          </a:p>
        </p:txBody>
      </p:sp>
      <p:sp>
        <p:nvSpPr>
          <p:cNvPr id="4" name="Slide Number Placeholder 3"/>
          <p:cNvSpPr>
            <a:spLocks noGrp="1"/>
          </p:cNvSpPr>
          <p:nvPr>
            <p:ph type="sldNum" sz="quarter" idx="10"/>
          </p:nvPr>
        </p:nvSpPr>
        <p:spPr/>
        <p:txBody>
          <a:bodyPr/>
          <a:lstStyle/>
          <a:p>
            <a:fld id="{94348C0A-709C-4C02-9670-D896058CE8FA}" type="slidenum">
              <a:rPr lang="es-MX" smtClean="0"/>
              <a:t>8</a:t>
            </a:fld>
            <a:endParaRPr lang="es-MX"/>
          </a:p>
        </p:txBody>
      </p:sp>
    </p:spTree>
    <p:extLst>
      <p:ext uri="{BB962C8B-B14F-4D97-AF65-F5344CB8AC3E}">
        <p14:creationId xmlns:p14="http://schemas.microsoft.com/office/powerpoint/2010/main" val="112547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94348C0A-709C-4C02-9670-D896058CE8FA}" type="slidenum">
              <a:rPr lang="es-MX" smtClean="0"/>
              <a:t>9</a:t>
            </a:fld>
            <a:endParaRPr lang="es-MX"/>
          </a:p>
        </p:txBody>
      </p:sp>
    </p:spTree>
    <p:extLst>
      <p:ext uri="{BB962C8B-B14F-4D97-AF65-F5344CB8AC3E}">
        <p14:creationId xmlns:p14="http://schemas.microsoft.com/office/powerpoint/2010/main" val="218434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cstate="print"/>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solidFill>
                  <a:srgbClr val="1B3861"/>
                </a:solidFill>
              </a:rPr>
              <a:pPr/>
              <a:t>‹Nº›</a:t>
            </a:fld>
            <a:endParaRPr lang="en-US">
              <a:solidFill>
                <a:srgbClr val="1B3861"/>
              </a:solidFill>
            </a:endParaRPr>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s-ES_tradnl"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solidFill>
                  <a:srgbClr val="38ABED"/>
                </a:solidFill>
              </a:rPr>
              <a:pPr/>
              <a:t>6/25/2014</a:t>
            </a:fld>
            <a:endParaRPr lang="en-US">
              <a:solidFill>
                <a:srgbClr val="38ABED"/>
              </a:solidFill>
            </a:endParaRPr>
          </a:p>
        </p:txBody>
      </p:sp>
      <p:sp>
        <p:nvSpPr>
          <p:cNvPr id="5" name="Footer Placeholder 4"/>
          <p:cNvSpPr>
            <a:spLocks noGrp="1"/>
          </p:cNvSpPr>
          <p:nvPr>
            <p:ph type="ftr" sz="quarter" idx="11"/>
          </p:nvPr>
        </p:nvSpPr>
        <p:spPr/>
        <p:txBody>
          <a:bodyPr/>
          <a:lstStyle/>
          <a:p>
            <a:endParaRPr lang="en-US">
              <a:solidFill>
                <a:srgbClr val="38ABED"/>
              </a:solidFill>
            </a:endParaRPr>
          </a:p>
        </p:txBody>
      </p:sp>
    </p:spTree>
    <p:extLst>
      <p:ext uri="{BB962C8B-B14F-4D97-AF65-F5344CB8AC3E}">
        <p14:creationId xmlns:p14="http://schemas.microsoft.com/office/powerpoint/2010/main" val="28802030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3" name="Footer Placeholder 2"/>
          <p:cNvSpPr>
            <a:spLocks noGrp="1"/>
          </p:cNvSpPr>
          <p:nvPr>
            <p:ph type="ftr" sz="quarter" idx="11"/>
          </p:nvPr>
        </p:nvSpPr>
        <p:spPr/>
        <p:txBody>
          <a:bodyPr/>
          <a:lstStyle/>
          <a:p>
            <a:endParaRPr lang="es-ES">
              <a:solidFill>
                <a:srgbClr val="38ABED"/>
              </a:solidFill>
            </a:endParaRPr>
          </a:p>
        </p:txBody>
      </p:sp>
      <p:sp>
        <p:nvSpPr>
          <p:cNvPr id="4" name="Slide Number Placeholder 3"/>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23949939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cstate="print"/>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s-ES_tradnl"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6" name="Footer Placeholder 5"/>
          <p:cNvSpPr>
            <a:spLocks noGrp="1"/>
          </p:cNvSpPr>
          <p:nvPr>
            <p:ph type="ftr" sz="quarter" idx="11"/>
          </p:nvPr>
        </p:nvSpPr>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34442250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cstate="print"/>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s-ES_tradnl"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6" name="Footer Placeholder 5"/>
          <p:cNvSpPr>
            <a:spLocks noGrp="1"/>
          </p:cNvSpPr>
          <p:nvPr>
            <p:ph type="ftr" sz="quarter" idx="11"/>
          </p:nvPr>
        </p:nvSpPr>
        <p:spPr>
          <a:xfrm>
            <a:off x="5867399" y="6288741"/>
            <a:ext cx="2675965" cy="365125"/>
          </a:xfrm>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a:p>
        </p:txBody>
      </p:sp>
    </p:spTree>
    <p:extLst>
      <p:ext uri="{BB962C8B-B14F-4D97-AF65-F5344CB8AC3E}">
        <p14:creationId xmlns:p14="http://schemas.microsoft.com/office/powerpoint/2010/main" val="41268352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cstate="print"/>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s-ES_tradnl"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6" name="Footer Placeholder 5"/>
          <p:cNvSpPr>
            <a:spLocks noGrp="1"/>
          </p:cNvSpPr>
          <p:nvPr>
            <p:ph type="ftr" sz="quarter" idx="11"/>
          </p:nvPr>
        </p:nvSpPr>
        <p:spPr>
          <a:xfrm>
            <a:off x="3325813" y="6288741"/>
            <a:ext cx="5217551" cy="365125"/>
          </a:xfrm>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152263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cstate="print"/>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s-ES_tradnl"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6" name="Footer Placeholder 5"/>
          <p:cNvSpPr>
            <a:spLocks noGrp="1"/>
          </p:cNvSpPr>
          <p:nvPr>
            <p:ph type="ftr" sz="quarter" idx="11"/>
          </p:nvPr>
        </p:nvSpPr>
        <p:spPr>
          <a:xfrm>
            <a:off x="3325813" y="6288741"/>
            <a:ext cx="5217551" cy="365125"/>
          </a:xfrm>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383613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41263786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s-ES_tradnl"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29826437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1604881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cstate="print"/>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s-ES_tradnl"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solidFill>
                  <a:srgbClr val="38ABED"/>
                </a:solidFill>
              </a:rPr>
              <a:pPr/>
              <a:t>6/25/2014</a:t>
            </a:fld>
            <a:endParaRPr lang="en-US">
              <a:solidFill>
                <a:srgbClr val="38ABED"/>
              </a:solidFill>
            </a:endParaRPr>
          </a:p>
        </p:txBody>
      </p:sp>
      <p:sp>
        <p:nvSpPr>
          <p:cNvPr id="5" name="Footer Placeholder 4"/>
          <p:cNvSpPr>
            <a:spLocks noGrp="1"/>
          </p:cNvSpPr>
          <p:nvPr>
            <p:ph type="ftr" sz="quarter" idx="11"/>
          </p:nvPr>
        </p:nvSpPr>
        <p:spPr/>
        <p:txBody>
          <a:bodyPr/>
          <a:lstStyle/>
          <a:p>
            <a:endParaRPr lang="en-US">
              <a:solidFill>
                <a:srgbClr val="38ABED"/>
              </a:solidFill>
            </a:endParaRPr>
          </a:p>
        </p:txBody>
      </p:sp>
      <p:sp>
        <p:nvSpPr>
          <p:cNvPr id="6" name="Slide Number Placeholder 5"/>
          <p:cNvSpPr>
            <a:spLocks noGrp="1"/>
          </p:cNvSpPr>
          <p:nvPr>
            <p:ph type="sldNum" sz="quarter" idx="12"/>
          </p:nvPr>
        </p:nvSpPr>
        <p:spPr/>
        <p:txBody>
          <a:bodyPr/>
          <a:lstStyle/>
          <a:p>
            <a:fld id="{93E4AAA4-6363-4581-962D-1ACCC2D600C5}" type="slidenum">
              <a:rPr lang="en-US" smtClean="0">
                <a:solidFill>
                  <a:srgbClr val="1B3861"/>
                </a:solidFill>
              </a:rPr>
              <a:pPr/>
              <a:t>‹Nº›</a:t>
            </a:fld>
            <a:endParaRPr lang="en-US">
              <a:solidFill>
                <a:srgbClr val="1B3861"/>
              </a:solidFill>
            </a:endParaRPr>
          </a:p>
        </p:txBody>
      </p:sp>
    </p:spTree>
    <p:extLst>
      <p:ext uri="{BB962C8B-B14F-4D97-AF65-F5344CB8AC3E}">
        <p14:creationId xmlns:p14="http://schemas.microsoft.com/office/powerpoint/2010/main" val="5441786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5" name="Date Placeholder 4"/>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6" name="Footer Placeholder 5"/>
          <p:cNvSpPr>
            <a:spLocks noGrp="1"/>
          </p:cNvSpPr>
          <p:nvPr>
            <p:ph type="ftr" sz="quarter" idx="11"/>
          </p:nvPr>
        </p:nvSpPr>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19588425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s-ES_tradnl"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7" name="Date Placeholder 6"/>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8" name="Footer Placeholder 7"/>
          <p:cNvSpPr>
            <a:spLocks noGrp="1"/>
          </p:cNvSpPr>
          <p:nvPr>
            <p:ph type="ftr" sz="quarter" idx="11"/>
          </p:nvPr>
        </p:nvSpPr>
        <p:spPr/>
        <p:txBody>
          <a:bodyPr/>
          <a:lstStyle/>
          <a:p>
            <a:endParaRPr lang="es-ES">
              <a:solidFill>
                <a:srgbClr val="38ABED"/>
              </a:solidFill>
            </a:endParaRPr>
          </a:p>
        </p:txBody>
      </p:sp>
      <p:sp>
        <p:nvSpPr>
          <p:cNvPr id="9" name="Slide Number Placeholder 8"/>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4717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5" name="Date Placeholder 4"/>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6" name="Footer Placeholder 5"/>
          <p:cNvSpPr>
            <a:spLocks noGrp="1"/>
          </p:cNvSpPr>
          <p:nvPr>
            <p:ph type="ftr" sz="quarter" idx="11"/>
          </p:nvPr>
        </p:nvSpPr>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Tree>
    <p:extLst>
      <p:ext uri="{BB962C8B-B14F-4D97-AF65-F5344CB8AC3E}">
        <p14:creationId xmlns:p14="http://schemas.microsoft.com/office/powerpoint/2010/main" val="208910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5" name="Date Placeholder 4"/>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6" name="Footer Placeholder 5"/>
          <p:cNvSpPr>
            <a:spLocks noGrp="1"/>
          </p:cNvSpPr>
          <p:nvPr>
            <p:ph type="ftr" sz="quarter" idx="11"/>
          </p:nvPr>
        </p:nvSpPr>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Tree>
    <p:extLst>
      <p:ext uri="{BB962C8B-B14F-4D97-AF65-F5344CB8AC3E}">
        <p14:creationId xmlns:p14="http://schemas.microsoft.com/office/powerpoint/2010/main" val="26036407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Click to edit Master title style</a:t>
            </a:r>
            <a:endParaRPr/>
          </a:p>
        </p:txBody>
      </p:sp>
      <p:sp>
        <p:nvSpPr>
          <p:cNvPr id="5" name="Date Placeholder 4"/>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6" name="Footer Placeholder 5"/>
          <p:cNvSpPr>
            <a:spLocks noGrp="1"/>
          </p:cNvSpPr>
          <p:nvPr>
            <p:ph type="ftr" sz="quarter" idx="11"/>
          </p:nvPr>
        </p:nvSpPr>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Tree>
    <p:extLst>
      <p:ext uri="{BB962C8B-B14F-4D97-AF65-F5344CB8AC3E}">
        <p14:creationId xmlns:p14="http://schemas.microsoft.com/office/powerpoint/2010/main" val="2591103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cstate="print"/>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Click to edit Master title style</a:t>
            </a:r>
            <a:endParaRPr/>
          </a:p>
        </p:txBody>
      </p:sp>
      <p:sp>
        <p:nvSpPr>
          <p:cNvPr id="3" name="Date Placeholder 2"/>
          <p:cNvSpPr>
            <a:spLocks noGrp="1"/>
          </p:cNvSpPr>
          <p:nvPr>
            <p:ph type="dt" sz="half" idx="10"/>
          </p:nvPr>
        </p:nvSpPr>
        <p:spPr/>
        <p:txBody>
          <a:body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4" name="Footer Placeholder 3"/>
          <p:cNvSpPr>
            <a:spLocks noGrp="1"/>
          </p:cNvSpPr>
          <p:nvPr>
            <p:ph type="ftr" sz="quarter" idx="11"/>
          </p:nvPr>
        </p:nvSpPr>
        <p:spPr/>
        <p:txBody>
          <a:bodyPr/>
          <a:lstStyle/>
          <a:p>
            <a:endParaRPr lang="es-ES">
              <a:solidFill>
                <a:srgbClr val="38ABED"/>
              </a:solidFill>
            </a:endParaRPr>
          </a:p>
        </p:txBody>
      </p:sp>
      <p:sp>
        <p:nvSpPr>
          <p:cNvPr id="5" name="Slide Number Placeholder 4"/>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32036338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30000">
              <a:schemeClr val="bg2">
                <a:lumMod val="75000"/>
              </a:schemeClr>
            </a:gs>
            <a:gs pos="100000">
              <a:schemeClr val="bg2">
                <a:lumMod val="1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s-ES_tradnl"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7A847CFC-816F-41D0-AAC0-9BF4FEBC753E}" type="datetimeFigureOut">
              <a:rPr lang="es-ES" smtClean="0">
                <a:solidFill>
                  <a:srgbClr val="38ABED"/>
                </a:solidFill>
              </a:rPr>
              <a:pPr/>
              <a:t>25/06/2014</a:t>
            </a:fld>
            <a:endParaRPr lang="es-ES">
              <a:solidFill>
                <a:srgbClr val="38ABED"/>
              </a:solidFill>
            </a:endParaRPr>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s-ES">
              <a:solidFill>
                <a:srgbClr val="38ABED"/>
              </a:solidFill>
            </a:endParaRPr>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3523111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zoom/>
    <p:sndAc>
      <p:stSnd>
        <p:snd r:embed="rId18" name="wind.wav"/>
      </p:stSnd>
    </p:sndAc>
  </p:transition>
  <p:timing>
    <p:tnLst>
      <p:par>
        <p:cTn id="1" dur="indefinite" restart="never" nodeType="tmRoot"/>
      </p:par>
    </p:tnLst>
  </p:timing>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1844824"/>
            <a:ext cx="8424936" cy="3816424"/>
          </a:xfrm>
        </p:spPr>
        <p:txBody>
          <a:bodyPr anchor="ctr">
            <a:noAutofit/>
          </a:bodyPr>
          <a:lstStyle/>
          <a:p>
            <a:pPr algn="l"/>
            <a:r>
              <a:rPr lang="es-MX" sz="6000" b="1" dirty="0" smtClean="0">
                <a:solidFill>
                  <a:schemeClr val="bg1"/>
                </a:solidFill>
              </a:rPr>
              <a:t>KICK–OFF</a:t>
            </a:r>
            <a:br>
              <a:rPr lang="es-MX" sz="6000" b="1" dirty="0" smtClean="0">
                <a:solidFill>
                  <a:schemeClr val="bg1"/>
                </a:solidFill>
              </a:rPr>
            </a:br>
            <a:r>
              <a:rPr lang="es-MX" sz="4000" dirty="0" err="1" smtClean="0">
                <a:solidFill>
                  <a:srgbClr val="002060"/>
                </a:solidFill>
              </a:rPr>
              <a:t>Megacable</a:t>
            </a:r>
            <a:r>
              <a:rPr lang="es-MX" sz="4000" dirty="0" smtClean="0">
                <a:solidFill>
                  <a:srgbClr val="002060"/>
                </a:solidFill>
              </a:rPr>
              <a:t> Publicidad</a:t>
            </a:r>
            <a:r>
              <a:rPr lang="es-MX" sz="4000" dirty="0" smtClean="0">
                <a:solidFill>
                  <a:srgbClr val="002060"/>
                </a:solidFill>
              </a:rPr>
              <a:t/>
            </a:r>
            <a:br>
              <a:rPr lang="es-MX" sz="4000" dirty="0" smtClean="0">
                <a:solidFill>
                  <a:srgbClr val="002060"/>
                </a:solidFill>
              </a:rPr>
            </a:br>
            <a:r>
              <a:rPr lang="es-MX" sz="4000" dirty="0" smtClean="0">
                <a:solidFill>
                  <a:srgbClr val="002060"/>
                </a:solidFill>
              </a:rPr>
              <a:t/>
            </a:r>
            <a:br>
              <a:rPr lang="es-MX" sz="4000" dirty="0" smtClean="0">
                <a:solidFill>
                  <a:srgbClr val="002060"/>
                </a:solidFill>
              </a:rPr>
            </a:br>
            <a:r>
              <a:rPr lang="es-MX" sz="4000" dirty="0"/>
              <a:t/>
            </a:r>
            <a:br>
              <a:rPr lang="es-MX" sz="4000" dirty="0"/>
            </a:br>
            <a:r>
              <a:rPr lang="es-MX" sz="4000" dirty="0" smtClean="0"/>
              <a:t/>
            </a:r>
            <a:br>
              <a:rPr lang="es-MX" sz="4000" dirty="0" smtClean="0"/>
            </a:br>
            <a:endParaRPr lang="es-MX" sz="4800" b="1" dirty="0">
              <a:solidFill>
                <a:schemeClr val="bg1"/>
              </a:solidFill>
            </a:endParaRPr>
          </a:p>
        </p:txBody>
      </p:sp>
      <p:sp>
        <p:nvSpPr>
          <p:cNvPr id="5" name="1 Título"/>
          <p:cNvSpPr txBox="1">
            <a:spLocks/>
          </p:cNvSpPr>
          <p:nvPr/>
        </p:nvSpPr>
        <p:spPr>
          <a:xfrm>
            <a:off x="2915816" y="5949280"/>
            <a:ext cx="5896272" cy="648072"/>
          </a:xfrm>
          <a:prstGeom prst="rect">
            <a:avLst/>
          </a:prstGeom>
        </p:spPr>
        <p:txBody>
          <a:bodyPr vert="horz" lIns="91440" tIns="45720" rIns="91440" bIns="45720" rtlCol="0" anchor="ctr" anchorCtr="0">
            <a:noAutofit/>
          </a:bodyPr>
          <a:lstStyle>
            <a:lvl1pPr algn="r" defTabSz="914400" rtl="0" eaLnBrk="1" latinLnBrk="0" hangingPunct="1">
              <a:spcBef>
                <a:spcPct val="0"/>
              </a:spcBef>
              <a:buNone/>
              <a:defRPr sz="4400" kern="1200">
                <a:solidFill>
                  <a:schemeClr val="bg1"/>
                </a:solidFill>
                <a:latin typeface="+mj-lt"/>
                <a:ea typeface="+mj-ea"/>
                <a:cs typeface="+mj-cs"/>
              </a:defRPr>
            </a:lvl1pPr>
          </a:lstStyle>
          <a:p>
            <a:r>
              <a:rPr lang="es-MX" sz="4800" dirty="0" smtClean="0"/>
              <a:t>25 de Junio de 2014</a:t>
            </a:r>
            <a:endParaRPr lang="es-MX" sz="4800" dirty="0"/>
          </a:p>
        </p:txBody>
      </p:sp>
    </p:spTree>
    <p:extLst>
      <p:ext uri="{BB962C8B-B14F-4D97-AF65-F5344CB8AC3E}">
        <p14:creationId xmlns:p14="http://schemas.microsoft.com/office/powerpoint/2010/main" val="2250471339"/>
      </p:ext>
    </p:extLst>
  </p:cSld>
  <p:clrMapOvr>
    <a:masterClrMapping/>
  </p:clrMapOvr>
  <p:transition spd="slow">
    <p:zoom/>
    <p:sndAc>
      <p:stSnd>
        <p:snd r:embed="rId3" name="wind.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CIERRE DEL PROYECTO</a:t>
            </a:r>
            <a:endParaRPr lang="es-MX" b="1" dirty="0">
              <a:solidFill>
                <a:srgbClr val="002060"/>
              </a:solidFill>
            </a:endParaRPr>
          </a:p>
        </p:txBody>
      </p:sp>
      <p:sp>
        <p:nvSpPr>
          <p:cNvPr id="3" name="Content Placeholder 2"/>
          <p:cNvSpPr>
            <a:spLocks noGrp="1"/>
          </p:cNvSpPr>
          <p:nvPr>
            <p:ph idx="1"/>
          </p:nvPr>
        </p:nvSpPr>
        <p:spPr>
          <a:xfrm>
            <a:off x="323529" y="1828800"/>
            <a:ext cx="8424935" cy="4208930"/>
          </a:xfrm>
        </p:spPr>
        <p:txBody>
          <a:bodyPr>
            <a:normAutofit fontScale="92500" lnSpcReduction="10000"/>
          </a:bodyPr>
          <a:lstStyle/>
          <a:p>
            <a:pPr>
              <a:buFontTx/>
              <a:buChar char="•"/>
            </a:pPr>
            <a:r>
              <a:rPr lang="es-MX" dirty="0"/>
              <a:t>Las condiciones para el cierre del proyecto son las siguientes</a:t>
            </a:r>
          </a:p>
          <a:p>
            <a:pPr>
              <a:buFontTx/>
              <a:buChar char="•"/>
            </a:pPr>
            <a:endParaRPr lang="es-MX" dirty="0"/>
          </a:p>
          <a:p>
            <a:pPr lvl="1" algn="just">
              <a:buFont typeface="Wingdings" pitchFamily="2" charset="2"/>
              <a:buChar char="v"/>
            </a:pPr>
            <a:r>
              <a:rPr lang="es-MX" b="1" dirty="0">
                <a:solidFill>
                  <a:srgbClr val="002060"/>
                </a:solidFill>
              </a:rPr>
              <a:t>Tiempo calendario</a:t>
            </a:r>
            <a:r>
              <a:rPr lang="es-MX" dirty="0"/>
              <a:t>: El proyecto se entrega al cliente en la fecha de finalización indicada en la propuesta del proyecto.</a:t>
            </a:r>
          </a:p>
          <a:p>
            <a:pPr lvl="1" algn="just">
              <a:buFont typeface="Wingdings" pitchFamily="2" charset="2"/>
              <a:buChar char="v"/>
            </a:pPr>
            <a:endParaRPr lang="es-MX" dirty="0"/>
          </a:p>
          <a:p>
            <a:pPr lvl="1" algn="just">
              <a:buFont typeface="Wingdings" pitchFamily="2" charset="2"/>
              <a:buChar char="v"/>
            </a:pPr>
            <a:r>
              <a:rPr lang="es-ES" b="1" dirty="0">
                <a:solidFill>
                  <a:srgbClr val="002060"/>
                </a:solidFill>
              </a:rPr>
              <a:t>Alcance</a:t>
            </a:r>
            <a:r>
              <a:rPr lang="es-ES" dirty="0"/>
              <a:t>: El proyecto se entrega con la totalidad del alcance escrito textualmente en la Especificación de Requerimientos de Software. Así como en las validaciones realizadas por el Analista de Requerimientos que serán plasmadas en las Minutas de Reunión correspondientes. </a:t>
            </a:r>
          </a:p>
          <a:p>
            <a:pPr lvl="1" algn="just">
              <a:buFont typeface="Wingdings" pitchFamily="2" charset="2"/>
              <a:buChar char="v"/>
            </a:pPr>
            <a:endParaRPr lang="es-ES" dirty="0"/>
          </a:p>
          <a:p>
            <a:pPr lvl="1" algn="just">
              <a:buFont typeface="Wingdings" pitchFamily="2" charset="2"/>
              <a:buChar char="v"/>
            </a:pPr>
            <a:r>
              <a:rPr lang="es-ES" b="1" dirty="0">
                <a:solidFill>
                  <a:srgbClr val="002060"/>
                </a:solidFill>
              </a:rPr>
              <a:t>Validación</a:t>
            </a:r>
            <a:r>
              <a:rPr lang="es-ES" dirty="0"/>
              <a:t>: El cliente ha validado la aplicación, previo a la entrega/cierre del proyecto.</a:t>
            </a:r>
          </a:p>
          <a:p>
            <a:pPr marL="282575" lvl="1" indent="0" algn="just">
              <a:buNone/>
              <a:defRPr/>
            </a:pPr>
            <a:endParaRPr lang="es-MX" sz="3200" b="1" dirty="0"/>
          </a:p>
        </p:txBody>
      </p:sp>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8139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717032"/>
            <a:ext cx="7583487" cy="1044388"/>
          </a:xfrm>
        </p:spPr>
        <p:txBody>
          <a:bodyPr/>
          <a:lstStyle/>
          <a:p>
            <a:pPr algn="ctr"/>
            <a:r>
              <a:rPr lang="es-MX" sz="6600" b="1" dirty="0" smtClean="0">
                <a:solidFill>
                  <a:srgbClr val="002060"/>
                </a:solidFill>
              </a:rPr>
              <a:t>¡GRACIAS!</a:t>
            </a:r>
            <a:endParaRPr lang="es-MX" sz="6600" b="1" dirty="0">
              <a:solidFill>
                <a:srgbClr val="002060"/>
              </a:solidFill>
            </a:endParaRPr>
          </a:p>
        </p:txBody>
      </p:sp>
    </p:spTree>
    <p:extLst>
      <p:ext uri="{BB962C8B-B14F-4D97-AF65-F5344CB8AC3E}">
        <p14:creationId xmlns:p14="http://schemas.microsoft.com/office/powerpoint/2010/main" val="153682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AGENDA</a:t>
            </a:r>
            <a:endParaRPr lang="es-MX" b="1" dirty="0">
              <a:solidFill>
                <a:srgbClr val="002060"/>
              </a:solidFill>
            </a:endParaRPr>
          </a:p>
        </p:txBody>
      </p:sp>
      <p:sp>
        <p:nvSpPr>
          <p:cNvPr id="3" name="Content Placeholder 2"/>
          <p:cNvSpPr>
            <a:spLocks noGrp="1"/>
          </p:cNvSpPr>
          <p:nvPr>
            <p:ph idx="1"/>
          </p:nvPr>
        </p:nvSpPr>
        <p:spPr>
          <a:xfrm>
            <a:off x="779463" y="1828799"/>
            <a:ext cx="7583487" cy="4494879"/>
          </a:xfrm>
        </p:spPr>
        <p:txBody>
          <a:bodyPr>
            <a:normAutofit fontScale="92500" lnSpcReduction="20000"/>
          </a:bodyPr>
          <a:lstStyle/>
          <a:p>
            <a:pPr>
              <a:spcBef>
                <a:spcPts val="300"/>
              </a:spcBef>
              <a:buFont typeface="Wingdings" pitchFamily="2" charset="2"/>
              <a:buChar char="v"/>
            </a:pPr>
            <a:r>
              <a:rPr lang="es-MX" sz="2800" dirty="0" smtClean="0"/>
              <a:t> Estado Actual </a:t>
            </a:r>
          </a:p>
          <a:p>
            <a:pPr>
              <a:spcBef>
                <a:spcPts val="300"/>
              </a:spcBef>
              <a:buFont typeface="Wingdings" pitchFamily="2" charset="2"/>
              <a:buChar char="v"/>
            </a:pPr>
            <a:r>
              <a:rPr lang="es-MX" sz="2800" dirty="0" smtClean="0"/>
              <a:t> Objetivo</a:t>
            </a:r>
            <a:endParaRPr lang="es-MX" sz="2800" dirty="0"/>
          </a:p>
          <a:p>
            <a:pPr>
              <a:spcBef>
                <a:spcPts val="300"/>
              </a:spcBef>
              <a:buFont typeface="Wingdings" pitchFamily="2" charset="2"/>
              <a:buChar char="v"/>
            </a:pPr>
            <a:r>
              <a:rPr lang="es-MX" sz="2800" dirty="0" smtClean="0"/>
              <a:t> Alcance </a:t>
            </a:r>
          </a:p>
          <a:p>
            <a:pPr>
              <a:spcBef>
                <a:spcPts val="300"/>
              </a:spcBef>
              <a:buFont typeface="Wingdings" pitchFamily="2" charset="2"/>
              <a:buChar char="v"/>
            </a:pPr>
            <a:r>
              <a:rPr lang="es-MX" sz="2800" dirty="0" smtClean="0"/>
              <a:t> Marco </a:t>
            </a:r>
            <a:r>
              <a:rPr lang="es-MX" sz="2800" dirty="0"/>
              <a:t>de trabajo </a:t>
            </a:r>
            <a:r>
              <a:rPr lang="es-MX" sz="2800" dirty="0" smtClean="0"/>
              <a:t>general</a:t>
            </a:r>
          </a:p>
          <a:p>
            <a:pPr>
              <a:spcBef>
                <a:spcPts val="300"/>
              </a:spcBef>
              <a:buFont typeface="Wingdings" pitchFamily="2" charset="2"/>
              <a:buChar char="v"/>
            </a:pPr>
            <a:r>
              <a:rPr lang="es-MX" sz="2800" dirty="0" smtClean="0"/>
              <a:t> Cronograma general</a:t>
            </a:r>
            <a:endParaRPr lang="es-MX" sz="2800" dirty="0"/>
          </a:p>
          <a:p>
            <a:pPr>
              <a:spcBef>
                <a:spcPts val="300"/>
              </a:spcBef>
              <a:buFont typeface="Wingdings" pitchFamily="2" charset="2"/>
              <a:buChar char="v"/>
            </a:pPr>
            <a:r>
              <a:rPr lang="es-MX" sz="2800" dirty="0" smtClean="0"/>
              <a:t> Hitos </a:t>
            </a:r>
            <a:r>
              <a:rPr lang="es-MX" sz="2800" dirty="0"/>
              <a:t>del Proyecto</a:t>
            </a:r>
          </a:p>
          <a:p>
            <a:pPr>
              <a:spcBef>
                <a:spcPts val="300"/>
              </a:spcBef>
              <a:buFont typeface="Wingdings" pitchFamily="2" charset="2"/>
              <a:buChar char="v"/>
            </a:pPr>
            <a:r>
              <a:rPr lang="es-MX" sz="2800" dirty="0" smtClean="0"/>
              <a:t> Plan </a:t>
            </a:r>
            <a:r>
              <a:rPr lang="es-MX" sz="2800" dirty="0"/>
              <a:t>de Comunicación </a:t>
            </a:r>
            <a:endParaRPr lang="es-MX" sz="2800" dirty="0" smtClean="0"/>
          </a:p>
          <a:p>
            <a:pPr>
              <a:spcBef>
                <a:spcPts val="300"/>
              </a:spcBef>
              <a:buFont typeface="Wingdings" pitchFamily="2" charset="2"/>
              <a:buChar char="v"/>
            </a:pPr>
            <a:r>
              <a:rPr lang="es-MX" sz="2800" dirty="0" smtClean="0"/>
              <a:t> Requerimientos </a:t>
            </a:r>
            <a:r>
              <a:rPr lang="es-MX" sz="2800" dirty="0"/>
              <a:t>de </a:t>
            </a:r>
            <a:r>
              <a:rPr lang="es-MX" sz="2800" dirty="0" smtClean="0"/>
              <a:t>cambio</a:t>
            </a:r>
            <a:endParaRPr lang="es-MX" sz="2800" dirty="0"/>
          </a:p>
          <a:p>
            <a:pPr>
              <a:spcBef>
                <a:spcPts val="300"/>
              </a:spcBef>
              <a:buFont typeface="Wingdings" pitchFamily="2" charset="2"/>
              <a:buChar char="v"/>
            </a:pPr>
            <a:r>
              <a:rPr lang="es-MX" sz="2800" dirty="0" smtClean="0"/>
              <a:t> Restricciones </a:t>
            </a:r>
            <a:r>
              <a:rPr lang="es-MX" sz="2800" dirty="0"/>
              <a:t>y s</a:t>
            </a:r>
            <a:r>
              <a:rPr lang="es-MX" sz="2800" dirty="0" smtClean="0"/>
              <a:t>upuestos</a:t>
            </a:r>
            <a:endParaRPr lang="es-MX" sz="2800" dirty="0"/>
          </a:p>
          <a:p>
            <a:pPr>
              <a:spcBef>
                <a:spcPts val="300"/>
              </a:spcBef>
              <a:buFont typeface="Wingdings" pitchFamily="2" charset="2"/>
              <a:buChar char="v"/>
            </a:pPr>
            <a:r>
              <a:rPr lang="es-MX" sz="2800" dirty="0" smtClean="0"/>
              <a:t> Cierre </a:t>
            </a:r>
            <a:r>
              <a:rPr lang="es-MX" sz="2800" dirty="0"/>
              <a:t>del </a:t>
            </a:r>
            <a:r>
              <a:rPr lang="es-MX" sz="2800" dirty="0" smtClean="0"/>
              <a:t>proyecto</a:t>
            </a:r>
            <a:endParaRPr lang="es-MX" sz="2800" dirty="0"/>
          </a:p>
          <a:p>
            <a:pPr>
              <a:spcBef>
                <a:spcPts val="300"/>
              </a:spcBef>
              <a:buFont typeface="Wingdings" pitchFamily="2" charset="2"/>
              <a:buChar char="v"/>
            </a:pPr>
            <a:r>
              <a:rPr lang="es-MX" sz="2800" dirty="0"/>
              <a:t> </a:t>
            </a:r>
            <a:r>
              <a:rPr lang="es-MX" sz="2800" dirty="0" smtClean="0"/>
              <a:t>Organigrama del proyecto</a:t>
            </a:r>
          </a:p>
          <a:p>
            <a:pPr>
              <a:spcBef>
                <a:spcPts val="300"/>
              </a:spcBef>
              <a:buFont typeface="Wingdings" pitchFamily="2" charset="2"/>
              <a:buChar char="v"/>
            </a:pPr>
            <a:r>
              <a:rPr lang="es-MX" sz="2800" dirty="0"/>
              <a:t> </a:t>
            </a:r>
            <a:r>
              <a:rPr lang="es-MX" sz="2800" dirty="0" smtClean="0"/>
              <a:t>Plan de riesgos</a:t>
            </a:r>
            <a:endParaRPr lang="es-MX" sz="2800" dirty="0"/>
          </a:p>
          <a:p>
            <a:pPr>
              <a:spcBef>
                <a:spcPts val="300"/>
              </a:spcBef>
            </a:pPr>
            <a:endParaRPr lang="es-MX" dirty="0"/>
          </a:p>
        </p:txBody>
      </p:sp>
      <p:cxnSp>
        <p:nvCxnSpPr>
          <p:cNvPr id="7" name="Straight Connector 6"/>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869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ESTADO ACTUAL Y OBJETIVO</a:t>
            </a:r>
            <a:endParaRPr lang="es-MX" b="1" dirty="0">
              <a:solidFill>
                <a:srgbClr val="002060"/>
              </a:solidFill>
            </a:endParaRPr>
          </a:p>
        </p:txBody>
      </p:sp>
      <p:sp>
        <p:nvSpPr>
          <p:cNvPr id="3" name="Content Placeholder 2"/>
          <p:cNvSpPr>
            <a:spLocks noGrp="1"/>
          </p:cNvSpPr>
          <p:nvPr>
            <p:ph idx="1"/>
          </p:nvPr>
        </p:nvSpPr>
        <p:spPr>
          <a:xfrm>
            <a:off x="755576" y="1485927"/>
            <a:ext cx="7583487" cy="4208930"/>
          </a:xfrm>
        </p:spPr>
        <p:txBody>
          <a:bodyPr>
            <a:normAutofit fontScale="92500" lnSpcReduction="10000"/>
          </a:bodyPr>
          <a:lstStyle/>
          <a:p>
            <a:pPr marL="0" indent="0">
              <a:buNone/>
            </a:pPr>
            <a:r>
              <a:rPr lang="es-MX" sz="3200" b="1" dirty="0" smtClean="0"/>
              <a:t>Objetivo:</a:t>
            </a:r>
          </a:p>
          <a:p>
            <a:pPr marL="0" indent="0" algn="just">
              <a:buNone/>
            </a:pPr>
            <a:r>
              <a:rPr lang="es-MX" sz="3200" dirty="0"/>
              <a:t>Esta aplicación tiene como objetivo diseñar un nuevo modelo de operación basado en procesos, para de esta manera implementar una solución eficaz  y flexible para la configuración de productos, servicios, paquetes, promociones y descuentos regionalizados o por sistema en </a:t>
            </a:r>
            <a:r>
              <a:rPr lang="es-MX" sz="3200" dirty="0" err="1"/>
              <a:t>Megacable</a:t>
            </a:r>
            <a:r>
              <a:rPr lang="es-MX" sz="3200" dirty="0"/>
              <a:t>.</a:t>
            </a:r>
          </a:p>
          <a:p>
            <a:pPr marL="0" indent="0">
              <a:buNone/>
            </a:pPr>
            <a:endParaRPr lang="es-MX" sz="3200" b="1" dirty="0"/>
          </a:p>
        </p:txBody>
      </p:sp>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7603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CRONOGRAMA GENERAL</a:t>
            </a:r>
            <a:endParaRPr lang="es-MX" b="1"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s-MX" dirty="0" smtClean="0"/>
              <a:t>&lt;Diagrama de Gantt del proyecto&gt;</a:t>
            </a:r>
            <a:endParaRPr lang="es-MX" dirty="0"/>
          </a:p>
          <a:p>
            <a:pPr marL="0" indent="0">
              <a:buNone/>
            </a:pPr>
            <a:endParaRPr lang="es-MX" sz="3200" b="1" dirty="0"/>
          </a:p>
        </p:txBody>
      </p:sp>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6" name="Imagen 5"/>
          <p:cNvPicPr/>
          <p:nvPr/>
        </p:nvPicPr>
        <p:blipFill rotWithShape="1">
          <a:blip r:embed="rId2"/>
          <a:srcRect l="863" t="37484" r="55955" b="9714"/>
          <a:stretch/>
        </p:blipFill>
        <p:spPr bwMode="auto">
          <a:xfrm>
            <a:off x="779462" y="1700807"/>
            <a:ext cx="7896993" cy="39044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4194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HITOS DEL PROYECTO</a:t>
            </a:r>
            <a:endParaRPr lang="es-MX" b="1" dirty="0">
              <a:solidFill>
                <a:srgbClr val="00206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6830942"/>
              </p:ext>
            </p:extLst>
          </p:nvPr>
        </p:nvGraphicFramePr>
        <p:xfrm>
          <a:off x="779463" y="1828800"/>
          <a:ext cx="7583488" cy="4500880"/>
        </p:xfrm>
        <a:graphic>
          <a:graphicData uri="http://schemas.openxmlformats.org/drawingml/2006/table">
            <a:tbl>
              <a:tblPr firstRow="1" bandRow="1">
                <a:tableStyleId>{5C22544A-7EE6-4342-B048-85BDC9FD1C3A}</a:tableStyleId>
              </a:tblPr>
              <a:tblGrid>
                <a:gridCol w="3791744"/>
                <a:gridCol w="3791744"/>
              </a:tblGrid>
              <a:tr h="370840">
                <a:tc>
                  <a:txBody>
                    <a:bodyPr/>
                    <a:lstStyle/>
                    <a:p>
                      <a:r>
                        <a:rPr lang="es-MX" dirty="0" smtClean="0"/>
                        <a:t>HITO</a:t>
                      </a:r>
                      <a:endParaRPr lang="es-MX" dirty="0"/>
                    </a:p>
                  </a:txBody>
                  <a:tcPr/>
                </a:tc>
                <a:tc>
                  <a:txBody>
                    <a:bodyPr/>
                    <a:lstStyle/>
                    <a:p>
                      <a:r>
                        <a:rPr lang="es-MX" dirty="0" smtClean="0"/>
                        <a:t>FECHA</a:t>
                      </a:r>
                      <a:endParaRPr lang="es-MX" dirty="0"/>
                    </a:p>
                  </a:txBody>
                  <a:tcPr/>
                </a:tc>
              </a:tr>
              <a:tr h="365264">
                <a:tc>
                  <a:txBody>
                    <a:bodyPr/>
                    <a:lstStyle/>
                    <a:p>
                      <a:pPr algn="ctr" fontAlgn="b"/>
                      <a:r>
                        <a:rPr lang="es-MX" sz="1400" b="1" i="0" u="none" strike="noStrike" dirty="0">
                          <a:solidFill>
                            <a:schemeClr val="tx1"/>
                          </a:solidFill>
                          <a:effectLst/>
                          <a:latin typeface="Helvetica CE 55 Roman"/>
                        </a:rPr>
                        <a:t>WebService Eslabón</a:t>
                      </a:r>
                    </a:p>
                  </a:txBody>
                  <a:tcPr marL="0" marR="0" marT="0" marB="0" anchor="b"/>
                </a:tc>
                <a:tc>
                  <a:txBody>
                    <a:bodyPr/>
                    <a:lstStyle/>
                    <a:p>
                      <a:r>
                        <a:rPr lang="es-MX" dirty="0" smtClean="0"/>
                        <a:t>28/07/2014</a:t>
                      </a:r>
                    </a:p>
                  </a:txBody>
                  <a:tcPr/>
                </a:tc>
              </a:tr>
              <a:tr h="370840">
                <a:tc>
                  <a:txBody>
                    <a:bodyPr/>
                    <a:lstStyle/>
                    <a:p>
                      <a:pPr algn="ctr" fontAlgn="b"/>
                      <a:r>
                        <a:rPr lang="es-MX" sz="1400" b="1" i="0" u="none" strike="noStrike" dirty="0">
                          <a:solidFill>
                            <a:schemeClr val="tx1"/>
                          </a:solidFill>
                          <a:effectLst/>
                          <a:latin typeface="Helvetica CE 55 Roman"/>
                        </a:rPr>
                        <a:t>Conexiones WebService Dynamics</a:t>
                      </a:r>
                    </a:p>
                  </a:txBody>
                  <a:tcPr marL="0" marR="0" marT="0" marB="0" anchor="b"/>
                </a:tc>
                <a:tc>
                  <a:txBody>
                    <a:bodyPr/>
                    <a:lstStyle/>
                    <a:p>
                      <a:r>
                        <a:rPr lang="es-MX" dirty="0" smtClean="0"/>
                        <a:t>18/08/2014</a:t>
                      </a:r>
                      <a:endParaRPr lang="es-MX" dirty="0"/>
                    </a:p>
                  </a:txBody>
                  <a:tcPr/>
                </a:tc>
              </a:tr>
              <a:tr h="370840">
                <a:tc>
                  <a:txBody>
                    <a:bodyPr/>
                    <a:lstStyle/>
                    <a:p>
                      <a:pPr algn="ctr" fontAlgn="b"/>
                      <a:r>
                        <a:rPr lang="es-MX" sz="1400" b="1" i="0" u="none" strike="noStrike">
                          <a:solidFill>
                            <a:schemeClr val="tx1"/>
                          </a:solidFill>
                          <a:effectLst/>
                          <a:latin typeface="Helvetica CE 55 Roman"/>
                        </a:rPr>
                        <a:t>Conexiones WebService Sistema de programación </a:t>
                      </a:r>
                    </a:p>
                  </a:txBody>
                  <a:tcPr marL="0" marR="0" marT="0" marB="0" anchor="b"/>
                </a:tc>
                <a:tc>
                  <a:txBody>
                    <a:bodyPr/>
                    <a:lstStyle/>
                    <a:p>
                      <a:r>
                        <a:rPr lang="es-MX" dirty="0" smtClean="0"/>
                        <a:t>08/09/2014</a:t>
                      </a:r>
                    </a:p>
                  </a:txBody>
                  <a:tcPr/>
                </a:tc>
              </a:tr>
              <a:tr h="370840">
                <a:tc>
                  <a:txBody>
                    <a:bodyPr/>
                    <a:lstStyle/>
                    <a:p>
                      <a:pPr algn="ctr" fontAlgn="b"/>
                      <a:r>
                        <a:rPr lang="es-MX" sz="1400" b="1" i="0" u="none" strike="noStrike">
                          <a:solidFill>
                            <a:schemeClr val="tx1"/>
                          </a:solidFill>
                          <a:effectLst/>
                          <a:latin typeface="Helvetica CE 55 Roman"/>
                        </a:rPr>
                        <a:t>Registro de usuarios</a:t>
                      </a:r>
                    </a:p>
                  </a:txBody>
                  <a:tcPr marL="0" marR="0" marT="0" marB="0" anchor="b"/>
                </a:tc>
                <a:tc>
                  <a:txBody>
                    <a:bodyPr/>
                    <a:lstStyle/>
                    <a:p>
                      <a:r>
                        <a:rPr lang="es-MX" dirty="0" smtClean="0"/>
                        <a:t>22/09/2014</a:t>
                      </a:r>
                      <a:endParaRPr lang="es-MX" dirty="0"/>
                    </a:p>
                  </a:txBody>
                  <a:tcPr/>
                </a:tc>
              </a:tr>
              <a:tr h="370840">
                <a:tc>
                  <a:txBody>
                    <a:bodyPr/>
                    <a:lstStyle/>
                    <a:p>
                      <a:pPr algn="ctr" fontAlgn="b"/>
                      <a:r>
                        <a:rPr lang="es-MX" sz="1400" b="1" i="0" u="none" strike="noStrike" dirty="0" err="1">
                          <a:solidFill>
                            <a:schemeClr val="tx1"/>
                          </a:solidFill>
                          <a:effectLst/>
                          <a:latin typeface="Helvetica CE 55 Roman"/>
                        </a:rPr>
                        <a:t>Dashboard</a:t>
                      </a:r>
                      <a:r>
                        <a:rPr lang="es-MX" sz="1400" b="1" i="0" u="none" strike="noStrike" dirty="0">
                          <a:solidFill>
                            <a:schemeClr val="tx1"/>
                          </a:solidFill>
                          <a:effectLst/>
                          <a:latin typeface="Helvetica CE 55 Roman"/>
                        </a:rPr>
                        <a:t> de opciones</a:t>
                      </a:r>
                    </a:p>
                  </a:txBody>
                  <a:tcPr marL="0" marR="0" marT="0" marB="0" anchor="b"/>
                </a:tc>
                <a:tc>
                  <a:txBody>
                    <a:bodyPr/>
                    <a:lstStyle/>
                    <a:p>
                      <a:r>
                        <a:rPr lang="es-MX" dirty="0" smtClean="0"/>
                        <a:t>06/10/2014</a:t>
                      </a:r>
                      <a:endParaRPr lang="es-MX" dirty="0"/>
                    </a:p>
                  </a:txBody>
                  <a:tcPr/>
                </a:tc>
              </a:tr>
              <a:tr h="370840">
                <a:tc>
                  <a:txBody>
                    <a:bodyPr/>
                    <a:lstStyle/>
                    <a:p>
                      <a:pPr algn="ctr" fontAlgn="b"/>
                      <a:r>
                        <a:rPr lang="es-MX" sz="1400" b="1" i="0" u="none" strike="noStrike">
                          <a:solidFill>
                            <a:schemeClr val="tx1"/>
                          </a:solidFill>
                          <a:effectLst/>
                          <a:latin typeface="Helvetica CE 55 Roman"/>
                        </a:rPr>
                        <a:t>Orden de transmisión</a:t>
                      </a:r>
                    </a:p>
                  </a:txBody>
                  <a:tcPr marL="0" marR="0" marT="0" marB="0" anchor="b"/>
                </a:tc>
                <a:tc>
                  <a:txBody>
                    <a:bodyPr/>
                    <a:lstStyle/>
                    <a:p>
                      <a:r>
                        <a:rPr lang="es-MX" dirty="0" smtClean="0"/>
                        <a:t>20/10/2014</a:t>
                      </a:r>
                      <a:endParaRPr lang="es-MX" dirty="0"/>
                    </a:p>
                  </a:txBody>
                  <a:tcPr/>
                </a:tc>
              </a:tr>
              <a:tr h="370840">
                <a:tc>
                  <a:txBody>
                    <a:bodyPr/>
                    <a:lstStyle/>
                    <a:p>
                      <a:pPr algn="ctr" fontAlgn="b"/>
                      <a:r>
                        <a:rPr lang="es-MX" sz="1400" b="1" i="0" u="none" strike="noStrike" dirty="0">
                          <a:solidFill>
                            <a:schemeClr val="tx1"/>
                          </a:solidFill>
                          <a:effectLst/>
                          <a:latin typeface="Helvetica CE 55 Roman"/>
                        </a:rPr>
                        <a:t>Solicitar descuento</a:t>
                      </a:r>
                    </a:p>
                  </a:txBody>
                  <a:tcPr marL="0" marR="0" marT="0" marB="0" anchor="b"/>
                </a:tc>
                <a:tc>
                  <a:txBody>
                    <a:bodyPr/>
                    <a:lstStyle/>
                    <a:p>
                      <a:r>
                        <a:rPr lang="es-MX" dirty="0" smtClean="0"/>
                        <a:t>03/11/2014</a:t>
                      </a:r>
                      <a:endParaRPr lang="es-MX" dirty="0"/>
                    </a:p>
                  </a:txBody>
                  <a:tcPr/>
                </a:tc>
              </a:tr>
              <a:tr h="370840">
                <a:tc>
                  <a:txBody>
                    <a:bodyPr/>
                    <a:lstStyle/>
                    <a:p>
                      <a:pPr algn="ctr" fontAlgn="b"/>
                      <a:r>
                        <a:rPr lang="es-MX" sz="1400" b="1" i="0" u="none" strike="noStrike">
                          <a:solidFill>
                            <a:schemeClr val="tx1"/>
                          </a:solidFill>
                          <a:effectLst/>
                          <a:latin typeface="Helvetica CE 55 Roman"/>
                        </a:rPr>
                        <a:t>Detalle Orden de transmisión</a:t>
                      </a:r>
                    </a:p>
                  </a:txBody>
                  <a:tcPr marL="0" marR="0" marT="0" marB="0" anchor="b"/>
                </a:tc>
                <a:tc>
                  <a:txBody>
                    <a:bodyPr/>
                    <a:lstStyle/>
                    <a:p>
                      <a:r>
                        <a:rPr lang="es-MX" dirty="0" smtClean="0"/>
                        <a:t>17/11/2014</a:t>
                      </a:r>
                      <a:endParaRPr lang="es-MX" dirty="0"/>
                    </a:p>
                  </a:txBody>
                  <a:tcPr/>
                </a:tc>
              </a:tr>
              <a:tr h="370840">
                <a:tc>
                  <a:txBody>
                    <a:bodyPr/>
                    <a:lstStyle/>
                    <a:p>
                      <a:pPr algn="ctr" fontAlgn="b"/>
                      <a:r>
                        <a:rPr lang="es-MX" sz="1400" b="1" i="0" u="none" strike="noStrike" dirty="0">
                          <a:solidFill>
                            <a:schemeClr val="tx1"/>
                          </a:solidFill>
                          <a:effectLst/>
                          <a:latin typeface="Helvetica CE 55 Roman"/>
                        </a:rPr>
                        <a:t>Generar y Editar Comisiones</a:t>
                      </a:r>
                    </a:p>
                  </a:txBody>
                  <a:tcPr marL="0" marR="0" marT="0" marB="0" anchor="b"/>
                </a:tc>
                <a:tc>
                  <a:txBody>
                    <a:bodyPr/>
                    <a:lstStyle/>
                    <a:p>
                      <a:r>
                        <a:rPr lang="es-MX" dirty="0" smtClean="0"/>
                        <a:t>01/12/2014</a:t>
                      </a:r>
                      <a:endParaRPr lang="es-MX" dirty="0"/>
                    </a:p>
                  </a:txBody>
                  <a:tcPr/>
                </a:tc>
              </a:tr>
              <a:tr h="370840">
                <a:tc>
                  <a:txBody>
                    <a:bodyPr/>
                    <a:lstStyle/>
                    <a:p>
                      <a:pPr algn="ctr" fontAlgn="b"/>
                      <a:r>
                        <a:rPr lang="es-MX" sz="1400" b="1" i="0" u="none" strike="noStrike">
                          <a:solidFill>
                            <a:schemeClr val="tx1"/>
                          </a:solidFill>
                          <a:effectLst/>
                          <a:latin typeface="Helvetica CE 55 Roman"/>
                        </a:rPr>
                        <a:t>Módulo de prioridades</a:t>
                      </a:r>
                    </a:p>
                  </a:txBody>
                  <a:tcPr marL="0" marR="0" marT="0" marB="0" anchor="b"/>
                </a:tc>
                <a:tc>
                  <a:txBody>
                    <a:bodyPr/>
                    <a:lstStyle/>
                    <a:p>
                      <a:r>
                        <a:rPr lang="es-MX" dirty="0" smtClean="0"/>
                        <a:t>24/11/2014</a:t>
                      </a:r>
                      <a:endParaRPr lang="es-MX" dirty="0"/>
                    </a:p>
                  </a:txBody>
                  <a:tcPr/>
                </a:tc>
              </a:tr>
              <a:tr h="370840">
                <a:tc>
                  <a:txBody>
                    <a:bodyPr/>
                    <a:lstStyle/>
                    <a:p>
                      <a:pPr algn="ctr" fontAlgn="b"/>
                      <a:r>
                        <a:rPr lang="es-MX" sz="1400" b="1" i="0" u="none" strike="noStrike" dirty="0">
                          <a:solidFill>
                            <a:schemeClr val="tx1"/>
                          </a:solidFill>
                          <a:effectLst/>
                          <a:latin typeface="Helvetica CE 55 Roman"/>
                        </a:rPr>
                        <a:t>Sistema de descuentos</a:t>
                      </a:r>
                    </a:p>
                  </a:txBody>
                  <a:tcPr marL="0" marR="0" marT="0" marB="0" anchor="b"/>
                </a:tc>
                <a:tc>
                  <a:txBody>
                    <a:bodyPr/>
                    <a:lstStyle/>
                    <a:p>
                      <a:r>
                        <a:rPr lang="es-MX" dirty="0" smtClean="0"/>
                        <a:t>08/12/2014</a:t>
                      </a:r>
                      <a:endParaRPr lang="es-MX" dirty="0"/>
                    </a:p>
                  </a:txBody>
                  <a:tcPr/>
                </a:tc>
              </a:tr>
            </a:tbl>
          </a:graphicData>
        </a:graphic>
      </p:graphicFrame>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49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HITOS DEL PROYECTO</a:t>
            </a:r>
            <a:endParaRPr lang="es-MX" b="1" dirty="0">
              <a:solidFill>
                <a:srgbClr val="00206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19594146"/>
              </p:ext>
            </p:extLst>
          </p:nvPr>
        </p:nvGraphicFramePr>
        <p:xfrm>
          <a:off x="779463" y="1828800"/>
          <a:ext cx="7583488" cy="2961640"/>
        </p:xfrm>
        <a:graphic>
          <a:graphicData uri="http://schemas.openxmlformats.org/drawingml/2006/table">
            <a:tbl>
              <a:tblPr firstRow="1" bandRow="1">
                <a:tableStyleId>{5C22544A-7EE6-4342-B048-85BDC9FD1C3A}</a:tableStyleId>
              </a:tblPr>
              <a:tblGrid>
                <a:gridCol w="3791744"/>
                <a:gridCol w="3791744"/>
              </a:tblGrid>
              <a:tr h="370840">
                <a:tc>
                  <a:txBody>
                    <a:bodyPr/>
                    <a:lstStyle/>
                    <a:p>
                      <a:r>
                        <a:rPr lang="es-MX" dirty="0" smtClean="0"/>
                        <a:t>HITO</a:t>
                      </a:r>
                      <a:endParaRPr lang="es-MX" dirty="0"/>
                    </a:p>
                  </a:txBody>
                  <a:tcPr/>
                </a:tc>
                <a:tc>
                  <a:txBody>
                    <a:bodyPr/>
                    <a:lstStyle/>
                    <a:p>
                      <a:r>
                        <a:rPr lang="es-MX" dirty="0" smtClean="0"/>
                        <a:t>FECHA</a:t>
                      </a:r>
                      <a:endParaRPr lang="es-MX" dirty="0"/>
                    </a:p>
                  </a:txBody>
                  <a:tcPr/>
                </a:tc>
              </a:tr>
              <a:tr h="365264">
                <a:tc>
                  <a:txBody>
                    <a:bodyPr/>
                    <a:lstStyle/>
                    <a:p>
                      <a:pPr algn="ctr" fontAlgn="b"/>
                      <a:r>
                        <a:rPr lang="es-MX" sz="1400" b="1" i="0" u="none" strike="noStrike" dirty="0">
                          <a:solidFill>
                            <a:schemeClr val="tx1"/>
                          </a:solidFill>
                          <a:effectLst/>
                          <a:latin typeface="Helvetica CE 55 Roman"/>
                        </a:rPr>
                        <a:t>Despliegue de evaluación de productos</a:t>
                      </a:r>
                    </a:p>
                  </a:txBody>
                  <a:tcPr marL="0" marR="0" marT="0" marB="0" anchor="b"/>
                </a:tc>
                <a:tc>
                  <a:txBody>
                    <a:bodyPr/>
                    <a:lstStyle/>
                    <a:p>
                      <a:r>
                        <a:rPr lang="es-MX" dirty="0" smtClean="0"/>
                        <a:t>22/12/2014</a:t>
                      </a:r>
                    </a:p>
                  </a:txBody>
                  <a:tcPr/>
                </a:tc>
              </a:tr>
              <a:tr h="370840">
                <a:tc>
                  <a:txBody>
                    <a:bodyPr/>
                    <a:lstStyle/>
                    <a:p>
                      <a:pPr algn="ctr" fontAlgn="b"/>
                      <a:r>
                        <a:rPr lang="es-MX" sz="1400" b="1" i="0" u="none" strike="noStrike">
                          <a:solidFill>
                            <a:schemeClr val="tx1"/>
                          </a:solidFill>
                          <a:effectLst/>
                          <a:latin typeface="Helvetica CE 55 Roman"/>
                        </a:rPr>
                        <a:t>Evaluación del producto</a:t>
                      </a:r>
                    </a:p>
                  </a:txBody>
                  <a:tcPr marL="0" marR="0" marT="0" marB="0" anchor="b"/>
                </a:tc>
                <a:tc>
                  <a:txBody>
                    <a:bodyPr/>
                    <a:lstStyle/>
                    <a:p>
                      <a:r>
                        <a:rPr lang="es-MX" dirty="0" smtClean="0"/>
                        <a:t>07/01/2015</a:t>
                      </a:r>
                      <a:endParaRPr lang="es-MX" dirty="0"/>
                    </a:p>
                  </a:txBody>
                  <a:tcPr/>
                </a:tc>
              </a:tr>
              <a:tr h="370840">
                <a:tc>
                  <a:txBody>
                    <a:bodyPr/>
                    <a:lstStyle/>
                    <a:p>
                      <a:pPr algn="ctr" fontAlgn="b"/>
                      <a:r>
                        <a:rPr lang="es-MX" sz="1400" b="1" i="0" u="none" strike="noStrike">
                          <a:solidFill>
                            <a:schemeClr val="tx1"/>
                          </a:solidFill>
                          <a:effectLst/>
                          <a:latin typeface="Helvetica CE 55 Roman"/>
                        </a:rPr>
                        <a:t>Módulo de estadísticas</a:t>
                      </a:r>
                    </a:p>
                  </a:txBody>
                  <a:tcPr marL="0" marR="0" marT="0" marB="0" anchor="b"/>
                </a:tc>
                <a:tc>
                  <a:txBody>
                    <a:bodyPr/>
                    <a:lstStyle/>
                    <a:p>
                      <a:r>
                        <a:rPr lang="es-MX" dirty="0" smtClean="0"/>
                        <a:t>21/01/2015</a:t>
                      </a:r>
                    </a:p>
                  </a:txBody>
                  <a:tcPr/>
                </a:tc>
              </a:tr>
              <a:tr h="370840">
                <a:tc>
                  <a:txBody>
                    <a:bodyPr/>
                    <a:lstStyle/>
                    <a:p>
                      <a:pPr algn="ctr" fontAlgn="b"/>
                      <a:r>
                        <a:rPr lang="es-MX" sz="1400" b="1" i="0" u="none" strike="noStrike">
                          <a:solidFill>
                            <a:schemeClr val="tx1"/>
                          </a:solidFill>
                          <a:effectLst/>
                          <a:latin typeface="Helvetica CE 55 Roman"/>
                        </a:rPr>
                        <a:t>Clientes sin actividad</a:t>
                      </a:r>
                    </a:p>
                  </a:txBody>
                  <a:tcPr marL="0" marR="0" marT="0" marB="0" anchor="b"/>
                </a:tc>
                <a:tc>
                  <a:txBody>
                    <a:bodyPr/>
                    <a:lstStyle/>
                    <a:p>
                      <a:r>
                        <a:rPr lang="es-MX" dirty="0" smtClean="0"/>
                        <a:t>16/02/2015</a:t>
                      </a:r>
                      <a:endParaRPr lang="es-MX" dirty="0"/>
                    </a:p>
                  </a:txBody>
                  <a:tcPr/>
                </a:tc>
              </a:tr>
              <a:tr h="370840">
                <a:tc>
                  <a:txBody>
                    <a:bodyPr/>
                    <a:lstStyle/>
                    <a:p>
                      <a:pPr algn="ctr" fontAlgn="b"/>
                      <a:r>
                        <a:rPr lang="es-MX" sz="1400" b="1" i="0" u="none" strike="noStrike">
                          <a:solidFill>
                            <a:schemeClr val="tx1"/>
                          </a:solidFill>
                          <a:effectLst/>
                          <a:latin typeface="Helvetica CE 55 Roman"/>
                        </a:rPr>
                        <a:t>Reportes del sistema de programación</a:t>
                      </a:r>
                    </a:p>
                  </a:txBody>
                  <a:tcPr marL="0" marR="0" marT="0" marB="0" anchor="b"/>
                </a:tc>
                <a:tc>
                  <a:txBody>
                    <a:bodyPr/>
                    <a:lstStyle/>
                    <a:p>
                      <a:r>
                        <a:rPr lang="es-MX" dirty="0" smtClean="0"/>
                        <a:t>09/03/2015</a:t>
                      </a:r>
                      <a:endParaRPr lang="es-MX" dirty="0"/>
                    </a:p>
                  </a:txBody>
                  <a:tcPr/>
                </a:tc>
              </a:tr>
              <a:tr h="370840">
                <a:tc>
                  <a:txBody>
                    <a:bodyPr/>
                    <a:lstStyle/>
                    <a:p>
                      <a:pPr algn="ctr" fontAlgn="b"/>
                      <a:r>
                        <a:rPr lang="es-MX" sz="1400" b="1" i="0" u="none" strike="noStrike" dirty="0">
                          <a:solidFill>
                            <a:schemeClr val="tx1"/>
                          </a:solidFill>
                          <a:effectLst/>
                          <a:latin typeface="Helvetica CE 55 Roman"/>
                        </a:rPr>
                        <a:t>Bloqueo interno</a:t>
                      </a:r>
                    </a:p>
                  </a:txBody>
                  <a:tcPr marL="0" marR="0" marT="0" marB="0" anchor="b"/>
                </a:tc>
                <a:tc>
                  <a:txBody>
                    <a:bodyPr/>
                    <a:lstStyle/>
                    <a:p>
                      <a:r>
                        <a:rPr lang="es-MX" dirty="0" smtClean="0"/>
                        <a:t>23/03/2015</a:t>
                      </a:r>
                      <a:endParaRPr lang="es-MX" dirty="0"/>
                    </a:p>
                  </a:txBody>
                  <a:tcPr/>
                </a:tc>
              </a:tr>
              <a:tr h="370840">
                <a:tc>
                  <a:txBody>
                    <a:bodyPr/>
                    <a:lstStyle/>
                    <a:p>
                      <a:pPr algn="ctr" fontAlgn="b"/>
                      <a:endParaRPr lang="es-MX" sz="1400" b="1" i="0" u="none" strike="noStrike" dirty="0">
                        <a:solidFill>
                          <a:schemeClr val="tx1"/>
                        </a:solidFill>
                        <a:effectLst/>
                        <a:latin typeface="Helvetica CE 55 Roman"/>
                      </a:endParaRPr>
                    </a:p>
                  </a:txBody>
                  <a:tcPr marL="0" marR="0" marT="0" marB="0" anchor="b"/>
                </a:tc>
                <a:tc>
                  <a:txBody>
                    <a:bodyPr/>
                    <a:lstStyle/>
                    <a:p>
                      <a:endParaRPr lang="es-MX" dirty="0"/>
                    </a:p>
                  </a:txBody>
                  <a:tcPr/>
                </a:tc>
              </a:tr>
            </a:tbl>
          </a:graphicData>
        </a:graphic>
      </p:graphicFrame>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657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PLAN DE COMUNICACIÓN</a:t>
            </a:r>
            <a:endParaRPr lang="es-MX" b="1" dirty="0">
              <a:solidFill>
                <a:srgbClr val="002060"/>
              </a:solidFill>
            </a:endParaRPr>
          </a:p>
        </p:txBody>
      </p:sp>
      <p:sp>
        <p:nvSpPr>
          <p:cNvPr id="3" name="Content Placeholder 2"/>
          <p:cNvSpPr>
            <a:spLocks noGrp="1"/>
          </p:cNvSpPr>
          <p:nvPr>
            <p:ph idx="1"/>
          </p:nvPr>
        </p:nvSpPr>
        <p:spPr>
          <a:xfrm>
            <a:off x="779463" y="1556791"/>
            <a:ext cx="7583487" cy="4766887"/>
          </a:xfrm>
        </p:spPr>
        <p:txBody>
          <a:bodyPr>
            <a:normAutofit fontScale="47500" lnSpcReduction="20000"/>
          </a:bodyPr>
          <a:lstStyle/>
          <a:p>
            <a:pPr marL="0" indent="0" algn="just">
              <a:buNone/>
            </a:pPr>
            <a:r>
              <a:rPr lang="es-MX" sz="5000" dirty="0" smtClean="0"/>
              <a:t>Para nosotros la comunicación constante con el cliente es de suma importancia, es por eso que a la par de las entregas, se espera </a:t>
            </a:r>
            <a:r>
              <a:rPr lang="es-MX" sz="5000" dirty="0" smtClean="0">
                <a:solidFill>
                  <a:srgbClr val="002060"/>
                </a:solidFill>
              </a:rPr>
              <a:t>retroalimentación</a:t>
            </a:r>
            <a:r>
              <a:rPr lang="es-MX" sz="5000" dirty="0" smtClean="0"/>
              <a:t>. </a:t>
            </a:r>
          </a:p>
          <a:p>
            <a:pPr marL="0" indent="0" algn="just">
              <a:buNone/>
            </a:pPr>
            <a:r>
              <a:rPr lang="es-MX" sz="5000" dirty="0" smtClean="0"/>
              <a:t>Además, en caso de ser necesario se programarán reuniones vía correo electrónico con el Líder de Proyecto.</a:t>
            </a:r>
          </a:p>
          <a:p>
            <a:pPr marL="0" indent="0" algn="just">
              <a:buNone/>
            </a:pPr>
            <a:r>
              <a:rPr lang="es-MX" sz="5000" dirty="0" smtClean="0"/>
              <a:t>Es importante mencionar que existirá una </a:t>
            </a:r>
            <a:r>
              <a:rPr lang="es-MX" sz="5000" dirty="0" smtClean="0">
                <a:solidFill>
                  <a:srgbClr val="002060"/>
                </a:solidFill>
              </a:rPr>
              <a:t>Minuta de Reunión</a:t>
            </a:r>
            <a:r>
              <a:rPr lang="es-MX" sz="5000" dirty="0" smtClean="0"/>
              <a:t> en </a:t>
            </a:r>
            <a:r>
              <a:rPr lang="es-MX" sz="5000" dirty="0"/>
              <a:t>donde  se </a:t>
            </a:r>
            <a:r>
              <a:rPr lang="es-MX" sz="5000" dirty="0" smtClean="0"/>
              <a:t>establecerán los acuerdos surgidos a partir de la misma, así como la definición de acciones a realizar y fecha de próximas reuniones. Esta Minuta deberá de ser firmada por todos los asistentes. </a:t>
            </a:r>
          </a:p>
          <a:p>
            <a:pPr marL="0" indent="0" algn="just">
              <a:buNone/>
            </a:pPr>
            <a:endParaRPr lang="es-MX" sz="6400" dirty="0" smtClean="0"/>
          </a:p>
          <a:p>
            <a:pPr marL="0" indent="0">
              <a:buNone/>
            </a:pPr>
            <a:endParaRPr lang="es-MX" sz="3200" b="1" dirty="0"/>
          </a:p>
          <a:p>
            <a:pPr marL="0" indent="0">
              <a:buNone/>
            </a:pPr>
            <a:endParaRPr lang="es-MX" sz="3200" b="1" dirty="0"/>
          </a:p>
        </p:txBody>
      </p:sp>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49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REQUERIMIENTOS DE CAMBIOS</a:t>
            </a:r>
            <a:endParaRPr lang="es-MX" b="1" dirty="0">
              <a:solidFill>
                <a:srgbClr val="002060"/>
              </a:solidFill>
            </a:endParaRPr>
          </a:p>
        </p:txBody>
      </p:sp>
      <p:sp>
        <p:nvSpPr>
          <p:cNvPr id="3" name="Content Placeholder 2"/>
          <p:cNvSpPr>
            <a:spLocks noGrp="1"/>
          </p:cNvSpPr>
          <p:nvPr>
            <p:ph idx="1"/>
          </p:nvPr>
        </p:nvSpPr>
        <p:spPr>
          <a:xfrm>
            <a:off x="539552" y="1556792"/>
            <a:ext cx="8136903" cy="4208930"/>
          </a:xfrm>
        </p:spPr>
        <p:txBody>
          <a:bodyPr>
            <a:noAutofit/>
          </a:bodyPr>
          <a:lstStyle/>
          <a:p>
            <a:pPr marL="0" indent="0">
              <a:buNone/>
            </a:pPr>
            <a:r>
              <a:rPr lang="es-MX" sz="1800" dirty="0" smtClean="0"/>
              <a:t>Si el cliente cree pertinente realizar algún cambio en la aplicación una vez que el desarrollo de ésta haya sido comenzado, deberá notificarlo al </a:t>
            </a:r>
            <a:r>
              <a:rPr lang="es-MX" sz="1800" dirty="0" smtClean="0">
                <a:solidFill>
                  <a:srgbClr val="002060"/>
                </a:solidFill>
              </a:rPr>
              <a:t>Líder del Proyecto</a:t>
            </a:r>
            <a:r>
              <a:rPr lang="es-MX" sz="1800" dirty="0" smtClean="0"/>
              <a:t>. Un </a:t>
            </a:r>
            <a:r>
              <a:rPr lang="es-MX" sz="1800" dirty="0"/>
              <a:t>cambio puede ocurrir por </a:t>
            </a:r>
            <a:r>
              <a:rPr lang="es-MX" sz="1800" dirty="0" smtClean="0"/>
              <a:t>los siguientes </a:t>
            </a:r>
            <a:r>
              <a:rPr lang="es-MX" sz="1800" dirty="0"/>
              <a:t>motivos:</a:t>
            </a:r>
          </a:p>
          <a:p>
            <a:pPr>
              <a:buFont typeface="Arial" charset="0"/>
              <a:buChar char="•"/>
            </a:pPr>
            <a:endParaRPr lang="es-MX" sz="1800" dirty="0"/>
          </a:p>
          <a:p>
            <a:pPr lvl="1">
              <a:buFont typeface="Wingdings" pitchFamily="2" charset="2"/>
              <a:buChar char="v"/>
            </a:pPr>
            <a:r>
              <a:rPr lang="es-MX" sz="1800" dirty="0"/>
              <a:t>El cliente agrega un nuevo requerimiento</a:t>
            </a:r>
          </a:p>
          <a:p>
            <a:pPr lvl="1">
              <a:buFont typeface="Wingdings" pitchFamily="2" charset="2"/>
              <a:buChar char="v"/>
            </a:pPr>
            <a:r>
              <a:rPr lang="es-MX" sz="1800" dirty="0"/>
              <a:t>El cliente elimina un requerimiento existente</a:t>
            </a:r>
          </a:p>
          <a:p>
            <a:pPr lvl="1">
              <a:buFont typeface="Wingdings" pitchFamily="2" charset="2"/>
              <a:buChar char="v"/>
            </a:pPr>
            <a:r>
              <a:rPr lang="es-MX" sz="1800" dirty="0"/>
              <a:t>El cliente cambia un requerimiento</a:t>
            </a:r>
          </a:p>
          <a:p>
            <a:pPr marL="0" indent="0" algn="just">
              <a:buNone/>
            </a:pPr>
            <a:r>
              <a:rPr lang="es-MX" sz="1800" dirty="0" smtClean="0"/>
              <a:t/>
            </a:r>
            <a:br>
              <a:rPr lang="es-MX" sz="1800" dirty="0" smtClean="0"/>
            </a:br>
            <a:r>
              <a:rPr lang="es-MX" sz="1800" dirty="0" smtClean="0"/>
              <a:t>En </a:t>
            </a:r>
            <a:r>
              <a:rPr lang="es-MX" sz="1800" dirty="0"/>
              <a:t>cualquiera de los casos </a:t>
            </a:r>
            <a:r>
              <a:rPr lang="es-MX" sz="1800"/>
              <a:t>el </a:t>
            </a:r>
            <a:r>
              <a:rPr lang="es-MX" sz="1800" smtClean="0">
                <a:solidFill>
                  <a:srgbClr val="002060"/>
                </a:solidFill>
              </a:rPr>
              <a:t>Comité de control de cambio </a:t>
            </a:r>
            <a:r>
              <a:rPr lang="es-MX" sz="1800" smtClean="0"/>
              <a:t>evaluará </a:t>
            </a:r>
            <a:r>
              <a:rPr lang="es-MX" sz="1800" dirty="0" smtClean="0"/>
              <a:t>el cambio y lo notificará al equipo de trabajo, dando como resultado una propuesta de requerimiento del cambio. Ésta será entregada al líder de proyecto, estableciendo tiempos de entrega y modificaciones al costo del proyecto según sea el cambio.</a:t>
            </a:r>
          </a:p>
        </p:txBody>
      </p:sp>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474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RIESGOS DEL PROYECTO</a:t>
            </a:r>
            <a:endParaRPr lang="es-MX" b="1" dirty="0">
              <a:solidFill>
                <a:srgbClr val="002060"/>
              </a:solidFill>
            </a:endParaRPr>
          </a:p>
        </p:txBody>
      </p:sp>
      <p:sp>
        <p:nvSpPr>
          <p:cNvPr id="3" name="Content Placeholder 2"/>
          <p:cNvSpPr>
            <a:spLocks noGrp="1"/>
          </p:cNvSpPr>
          <p:nvPr>
            <p:ph idx="1"/>
          </p:nvPr>
        </p:nvSpPr>
        <p:spPr>
          <a:xfrm>
            <a:off x="539552" y="1556792"/>
            <a:ext cx="8136903" cy="4208930"/>
          </a:xfrm>
        </p:spPr>
        <p:txBody>
          <a:bodyPr>
            <a:noAutofit/>
          </a:bodyPr>
          <a:lstStyle/>
          <a:p>
            <a:pPr marL="0" indent="0">
              <a:buNone/>
            </a:pPr>
            <a:r>
              <a:rPr lang="es-MX" sz="1800" dirty="0" smtClean="0"/>
              <a:t>&lt;</a:t>
            </a:r>
            <a:r>
              <a:rPr lang="es-MX" sz="1800" i="1" dirty="0" smtClean="0"/>
              <a:t>Tabla con los riesgos más significativos del proyecto</a:t>
            </a:r>
            <a:r>
              <a:rPr lang="es-MX" sz="1800" dirty="0" smtClean="0"/>
              <a:t>&gt;</a:t>
            </a:r>
          </a:p>
        </p:txBody>
      </p:sp>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6" name="Imagen 5"/>
          <p:cNvPicPr>
            <a:picLocks noChangeAspect="1"/>
          </p:cNvPicPr>
          <p:nvPr/>
        </p:nvPicPr>
        <p:blipFill rotWithShape="1">
          <a:blip r:embed="rId3"/>
          <a:srcRect l="1530" t="36120" r="65080" b="29441"/>
          <a:stretch/>
        </p:blipFill>
        <p:spPr>
          <a:xfrm>
            <a:off x="353832" y="1569403"/>
            <a:ext cx="8563748" cy="2680257"/>
          </a:xfrm>
          <a:prstGeom prst="rect">
            <a:avLst/>
          </a:prstGeom>
        </p:spPr>
      </p:pic>
    </p:spTree>
    <p:extLst>
      <p:ext uri="{BB962C8B-B14F-4D97-AF65-F5344CB8AC3E}">
        <p14:creationId xmlns:p14="http://schemas.microsoft.com/office/powerpoint/2010/main" val="2771470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486</Words>
  <Application>Microsoft Office PowerPoint</Application>
  <PresentationFormat>Presentación en pantalla (4:3)</PresentationFormat>
  <Paragraphs>90</Paragraphs>
  <Slides>11</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Helvetica CE 55 Roman</vt:lpstr>
      <vt:lpstr>Trebuchet MS</vt:lpstr>
      <vt:lpstr>Wingdings</vt:lpstr>
      <vt:lpstr>Wingdings 2</vt:lpstr>
      <vt:lpstr>Revolution</vt:lpstr>
      <vt:lpstr>KICK–OFF Megacable Publicidad    </vt:lpstr>
      <vt:lpstr>AGENDA</vt:lpstr>
      <vt:lpstr>ESTADO ACTUAL Y OBJETIVO</vt:lpstr>
      <vt:lpstr>CRONOGRAMA GENERAL</vt:lpstr>
      <vt:lpstr>HITOS DEL PROYECTO</vt:lpstr>
      <vt:lpstr>HITOS DEL PROYECTO</vt:lpstr>
      <vt:lpstr>PLAN DE COMUNICACIÓN</vt:lpstr>
      <vt:lpstr>REQUERIMIENTOS DE CAMBIOS</vt:lpstr>
      <vt:lpstr>RIESGOS DEL PROYECTO</vt:lpstr>
      <vt:lpstr>CIERRE DEL PROYECTO</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&lt;NOMBRE DEL PROYECTO&gt;    &lt;LOGO CLIENTE&gt;</dc:title>
  <dc:creator>TequilaSoft</dc:creator>
  <cp:lastModifiedBy>Tlaloc</cp:lastModifiedBy>
  <cp:revision>29</cp:revision>
  <dcterms:created xsi:type="dcterms:W3CDTF">2013-02-20T18:24:54Z</dcterms:created>
  <dcterms:modified xsi:type="dcterms:W3CDTF">2014-06-25T21:12:49Z</dcterms:modified>
</cp:coreProperties>
</file>