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6"/>
  </p:notesMasterIdLst>
  <p:sldIdLst>
    <p:sldId id="257" r:id="rId2"/>
    <p:sldId id="258" r:id="rId3"/>
    <p:sldId id="259" r:id="rId4"/>
    <p:sldId id="260" r:id="rId5"/>
    <p:sldId id="270" r:id="rId6"/>
    <p:sldId id="271" r:id="rId7"/>
    <p:sldId id="262" r:id="rId8"/>
    <p:sldId id="263" r:id="rId9"/>
    <p:sldId id="264" r:id="rId10"/>
    <p:sldId id="265" r:id="rId11"/>
    <p:sldId id="269" r:id="rId12"/>
    <p:sldId id="266" r:id="rId13"/>
    <p:sldId id="267" r:id="rId14"/>
    <p:sldId id="268" r:id="rId1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4954" autoAdjust="0"/>
  </p:normalViewPr>
  <p:slideViewPr>
    <p:cSldViewPr>
      <p:cViewPr varScale="1">
        <p:scale>
          <a:sx n="68" d="100"/>
          <a:sy n="68" d="100"/>
        </p:scale>
        <p:origin x="16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2D94B-644B-4FFB-A100-491A0D78BFFC}" type="datetimeFigureOut">
              <a:rPr lang="es-MX" smtClean="0"/>
              <a:t>30/06/2014</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48C0A-709C-4C02-9670-D896058CE8FA}" type="slidenum">
              <a:rPr lang="es-MX" smtClean="0"/>
              <a:t>‹Nº›</a:t>
            </a:fld>
            <a:endParaRPr lang="es-MX"/>
          </a:p>
        </p:txBody>
      </p:sp>
    </p:spTree>
    <p:extLst>
      <p:ext uri="{BB962C8B-B14F-4D97-AF65-F5344CB8AC3E}">
        <p14:creationId xmlns:p14="http://schemas.microsoft.com/office/powerpoint/2010/main" val="23853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En caso de ser </a:t>
            </a:r>
            <a:r>
              <a:rPr lang="es-MX" dirty="0" err="1" smtClean="0"/>
              <a:t>Kick</a:t>
            </a:r>
            <a:r>
              <a:rPr lang="es-MX" dirty="0" smtClean="0"/>
              <a:t>-Off externo se incluye también el logo del cliente</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1</a:t>
            </a:fld>
            <a:endParaRPr lang="es-MX"/>
          </a:p>
        </p:txBody>
      </p:sp>
    </p:spTree>
    <p:extLst>
      <p:ext uri="{BB962C8B-B14F-4D97-AF65-F5344CB8AC3E}">
        <p14:creationId xmlns:p14="http://schemas.microsoft.com/office/powerpoint/2010/main" val="406915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4348C0A-709C-4C02-9670-D896058CE8FA}" type="slidenum">
              <a:rPr lang="es-MX" smtClean="0"/>
              <a:t>4</a:t>
            </a:fld>
            <a:endParaRPr lang="es-MX"/>
          </a:p>
        </p:txBody>
      </p:sp>
    </p:spTree>
    <p:extLst>
      <p:ext uri="{BB962C8B-B14F-4D97-AF65-F5344CB8AC3E}">
        <p14:creationId xmlns:p14="http://schemas.microsoft.com/office/powerpoint/2010/main" val="85179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4348C0A-709C-4C02-9670-D896058CE8FA}" type="slidenum">
              <a:rPr lang="es-MX" smtClean="0"/>
              <a:t>8</a:t>
            </a:fld>
            <a:endParaRPr lang="es-MX"/>
          </a:p>
        </p:txBody>
      </p:sp>
    </p:spTree>
    <p:extLst>
      <p:ext uri="{BB962C8B-B14F-4D97-AF65-F5344CB8AC3E}">
        <p14:creationId xmlns:p14="http://schemas.microsoft.com/office/powerpoint/2010/main" val="151478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Esta diapositiva sólo se</a:t>
            </a:r>
            <a:r>
              <a:rPr lang="es-MX" baseline="0" dirty="0" smtClean="0"/>
              <a:t> utiliza en presentaciones externas</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9</a:t>
            </a:fld>
            <a:endParaRPr lang="es-MX"/>
          </a:p>
        </p:txBody>
      </p:sp>
    </p:spTree>
    <p:extLst>
      <p:ext uri="{BB962C8B-B14F-4D97-AF65-F5344CB8AC3E}">
        <p14:creationId xmlns:p14="http://schemas.microsoft.com/office/powerpoint/2010/main" val="231109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 también en interno?</a:t>
            </a:r>
            <a:endParaRPr lang="es-MX" dirty="0"/>
          </a:p>
        </p:txBody>
      </p:sp>
      <p:sp>
        <p:nvSpPr>
          <p:cNvPr id="4" name="Slide Number Placeholder 3"/>
          <p:cNvSpPr>
            <a:spLocks noGrp="1"/>
          </p:cNvSpPr>
          <p:nvPr>
            <p:ph type="sldNum" sz="quarter" idx="10"/>
          </p:nvPr>
        </p:nvSpPr>
        <p:spPr/>
        <p:txBody>
          <a:bodyPr/>
          <a:lstStyle/>
          <a:p>
            <a:fld id="{94348C0A-709C-4C02-9670-D896058CE8FA}" type="slidenum">
              <a:rPr lang="es-MX" smtClean="0"/>
              <a:t>10</a:t>
            </a:fld>
            <a:endParaRPr lang="es-MX"/>
          </a:p>
        </p:txBody>
      </p:sp>
    </p:spTree>
    <p:extLst>
      <p:ext uri="{BB962C8B-B14F-4D97-AF65-F5344CB8AC3E}">
        <p14:creationId xmlns:p14="http://schemas.microsoft.com/office/powerpoint/2010/main" val="112547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4348C0A-709C-4C02-9670-D896058CE8FA}" type="slidenum">
              <a:rPr lang="es-MX" smtClean="0"/>
              <a:t>11</a:t>
            </a:fld>
            <a:endParaRPr lang="es-MX"/>
          </a:p>
        </p:txBody>
      </p:sp>
    </p:spTree>
    <p:extLst>
      <p:ext uri="{BB962C8B-B14F-4D97-AF65-F5344CB8AC3E}">
        <p14:creationId xmlns:p14="http://schemas.microsoft.com/office/powerpoint/2010/main" val="383105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a:xfrm>
            <a:off x="3623733" y="6117336"/>
            <a:ext cx="3609438" cy="365125"/>
          </a:xfrm>
        </p:spPr>
        <p:txBody>
          <a:bodyPr/>
          <a:lstStyle/>
          <a:p>
            <a:endParaRPr lang="es-ES">
              <a:solidFill>
                <a:srgbClr val="38ABED"/>
              </a:solidFill>
            </a:endParaRPr>
          </a:p>
        </p:txBody>
      </p:sp>
      <p:sp>
        <p:nvSpPr>
          <p:cNvPr id="6" name="Slide Number Placeholder 5"/>
          <p:cNvSpPr>
            <a:spLocks noGrp="1"/>
          </p:cNvSpPr>
          <p:nvPr>
            <p:ph type="sldNum" sz="quarter" idx="12"/>
          </p:nvPr>
        </p:nvSpPr>
        <p:spPr>
          <a:xfrm>
            <a:off x="8275320" y="6117336"/>
            <a:ext cx="411480" cy="365125"/>
          </a:xfrm>
        </p:spPr>
        <p:txBody>
          <a:bodyPr/>
          <a:lstStyle/>
          <a:p>
            <a:fld id="{132FADFE-3B8F-471C-ABF0-DBC7717ECBBC}" type="slidenum">
              <a:rPr lang="es-ES" smtClean="0">
                <a:solidFill>
                  <a:srgbClr val="1B3861"/>
                </a:solidFill>
              </a:rPr>
              <a:pPr/>
              <a:t>‹Nº›</a:t>
            </a:fld>
            <a:endParaRPr lang="es-ES">
              <a:solidFill>
                <a:srgbClr val="1B3861"/>
              </a:solidFill>
            </a:endParaRPr>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2347238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55468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84768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465116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49806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53299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934305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5492733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7679257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a:xfrm>
            <a:off x="1972647" y="6108173"/>
            <a:ext cx="5314517" cy="365125"/>
          </a:xfrm>
        </p:spPr>
        <p:txBody>
          <a:bodyPr/>
          <a:lstStyle/>
          <a:p>
            <a:endParaRPr lang="es-ES">
              <a:solidFill>
                <a:srgbClr val="38ABED"/>
              </a:solidFill>
            </a:endParaRPr>
          </a:p>
        </p:txBody>
      </p:sp>
      <p:sp>
        <p:nvSpPr>
          <p:cNvPr id="6" name="Slide Number Placeholder 5"/>
          <p:cNvSpPr>
            <a:spLocks noGrp="1"/>
          </p:cNvSpPr>
          <p:nvPr>
            <p:ph type="sldNum" sz="quarter" idx="12"/>
          </p:nvPr>
        </p:nvSpPr>
        <p:spPr>
          <a:xfrm>
            <a:off x="8258967" y="6108173"/>
            <a:ext cx="427833" cy="365125"/>
          </a:xfrm>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849211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11"/>
          </p:nvPr>
        </p:nvSpPr>
        <p:spPr/>
        <p:txBody>
          <a:bodyPr/>
          <a:lstStyle/>
          <a:p>
            <a:endParaRPr lang="es-ES">
              <a:solidFill>
                <a:srgbClr val="38ABED"/>
              </a:solidFill>
            </a:endParaRPr>
          </a:p>
        </p:txBody>
      </p:sp>
      <p:sp>
        <p:nvSpPr>
          <p:cNvPr id="6" name="Slide Number Placeholder 5"/>
          <p:cNvSpPr>
            <a:spLocks noGrp="1"/>
          </p:cNvSpPr>
          <p:nvPr>
            <p:ph type="sldNum" sz="quarter" idx="12"/>
          </p:nvPr>
        </p:nvSpPr>
        <p:spPr>
          <a:xfrm>
            <a:off x="8273317" y="6116070"/>
            <a:ext cx="413483" cy="365125"/>
          </a:xfrm>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2364063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5045985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8" name="Footer Placeholder 7"/>
          <p:cNvSpPr>
            <a:spLocks noGrp="1"/>
          </p:cNvSpPr>
          <p:nvPr>
            <p:ph type="ftr" sz="quarter" idx="11"/>
          </p:nvPr>
        </p:nvSpPr>
        <p:spPr/>
        <p:txBody>
          <a:bodyPr/>
          <a:lstStyle/>
          <a:p>
            <a:endParaRPr lang="es-ES">
              <a:solidFill>
                <a:srgbClr val="38ABED"/>
              </a:solidFill>
            </a:endParaRPr>
          </a:p>
        </p:txBody>
      </p:sp>
      <p:sp>
        <p:nvSpPr>
          <p:cNvPr id="9" name="Slide Number Placeholder 8"/>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226835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4" name="Footer Placeholder 3"/>
          <p:cNvSpPr>
            <a:spLocks noGrp="1"/>
          </p:cNvSpPr>
          <p:nvPr>
            <p:ph type="ftr" sz="quarter" idx="11"/>
          </p:nvPr>
        </p:nvSpPr>
        <p:spPr/>
        <p:txBody>
          <a:bodyPr/>
          <a:lstStyle/>
          <a:p>
            <a:endParaRPr lang="es-ES">
              <a:solidFill>
                <a:srgbClr val="38ABED"/>
              </a:solidFill>
            </a:endParaRPr>
          </a:p>
        </p:txBody>
      </p:sp>
      <p:sp>
        <p:nvSpPr>
          <p:cNvPr id="5" name="Slide Number Placeholder 4"/>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21859104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3" name="Footer Placeholder 2"/>
          <p:cNvSpPr>
            <a:spLocks noGrp="1"/>
          </p:cNvSpPr>
          <p:nvPr>
            <p:ph type="ftr" sz="quarter" idx="11"/>
          </p:nvPr>
        </p:nvSpPr>
        <p:spPr/>
        <p:txBody>
          <a:bodyPr/>
          <a:lstStyle/>
          <a:p>
            <a:endParaRPr lang="es-ES">
              <a:solidFill>
                <a:srgbClr val="38ABED"/>
              </a:solidFill>
            </a:endParaRPr>
          </a:p>
        </p:txBody>
      </p:sp>
      <p:sp>
        <p:nvSpPr>
          <p:cNvPr id="4" name="Slide Number Placeholder 3"/>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14701356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s-ES">
              <a:solidFill>
                <a:srgbClr val="38ABED"/>
              </a:solidFill>
            </a:endParaRPr>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40017536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932387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33000"/>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847CFC-816F-41D0-AAC0-9BF4FEBC753E}" type="datetimeFigureOut">
              <a:rPr lang="es-ES" smtClean="0">
                <a:solidFill>
                  <a:srgbClr val="38ABED"/>
                </a:solidFill>
              </a:rPr>
              <a:pPr/>
              <a:t>30/06/2014</a:t>
            </a:fld>
            <a:endParaRPr lang="es-ES">
              <a:solidFill>
                <a:srgbClr val="38ABED"/>
              </a:solidFill>
            </a:endParaRPr>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solidFill>
                <a:srgbClr val="38ABED"/>
              </a:solidFill>
            </a:endParaRP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2FADFE-3B8F-471C-ABF0-DBC7717ECBBC}" type="slidenum">
              <a:rPr lang="es-ES" smtClean="0">
                <a:solidFill>
                  <a:srgbClr val="1B3861"/>
                </a:solidFill>
              </a:rPr>
              <a:pPr/>
              <a:t>‹Nº›</a:t>
            </a:fld>
            <a:endParaRPr lang="es-ES">
              <a:solidFill>
                <a:srgbClr val="1B3861"/>
              </a:solidFill>
            </a:endParaRPr>
          </a:p>
        </p:txBody>
      </p:sp>
    </p:spTree>
    <p:extLst>
      <p:ext uri="{BB962C8B-B14F-4D97-AF65-F5344CB8AC3E}">
        <p14:creationId xmlns:p14="http://schemas.microsoft.com/office/powerpoint/2010/main" val="393913596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ransition spd="slow">
    <p:zoom/>
    <p:sndAc>
      <p:stSnd>
        <p:snd r:embed="rId19" name="wind.wav"/>
      </p:stSnd>
    </p:sndAc>
  </p:transition>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07704" y="1052736"/>
            <a:ext cx="6904384" cy="3888432"/>
          </a:xfrm>
        </p:spPr>
        <p:txBody>
          <a:bodyPr anchor="ctr">
            <a:noAutofit/>
          </a:bodyPr>
          <a:lstStyle/>
          <a:p>
            <a:pPr algn="l"/>
            <a:r>
              <a:rPr lang="es-MX" sz="6000" b="1" dirty="0" smtClean="0"/>
              <a:t/>
            </a:r>
            <a:br>
              <a:rPr lang="es-MX" sz="6000" b="1" dirty="0" smtClean="0"/>
            </a:br>
            <a:r>
              <a:rPr lang="es-MX" sz="6000" b="1" dirty="0" smtClean="0"/>
              <a:t/>
            </a:r>
            <a:br>
              <a:rPr lang="es-MX" sz="6000" b="1" dirty="0" smtClean="0"/>
            </a:br>
            <a:r>
              <a:rPr lang="es-MX" sz="6000" b="1" dirty="0" smtClean="0"/>
              <a:t>KICK–OFF</a:t>
            </a:r>
            <a:br>
              <a:rPr lang="es-MX" sz="6000" b="1" dirty="0" smtClean="0"/>
            </a:br>
            <a:r>
              <a:rPr lang="es-MX" sz="6000" b="1" dirty="0"/>
              <a:t/>
            </a:r>
            <a:br>
              <a:rPr lang="es-MX" sz="6000" b="1" dirty="0"/>
            </a:br>
            <a:r>
              <a:rPr lang="es-MX" sz="6000" b="1" dirty="0" smtClean="0">
                <a:solidFill>
                  <a:schemeClr val="bg1"/>
                </a:solidFill>
              </a:rPr>
              <a:t/>
            </a:r>
            <a:br>
              <a:rPr lang="es-MX" sz="6000" b="1" dirty="0" smtClean="0">
                <a:solidFill>
                  <a:schemeClr val="bg1"/>
                </a:solidFill>
              </a:rPr>
            </a:br>
            <a:r>
              <a:rPr lang="es-MX" sz="4000" dirty="0" err="1" smtClean="0">
                <a:solidFill>
                  <a:srgbClr val="002060"/>
                </a:solidFill>
              </a:rPr>
              <a:t>Megacable</a:t>
            </a:r>
            <a:r>
              <a:rPr lang="es-MX" sz="4000" dirty="0" smtClean="0">
                <a:solidFill>
                  <a:srgbClr val="002060"/>
                </a:solidFill>
              </a:rPr>
              <a:t> Publicidad</a:t>
            </a:r>
            <a:br>
              <a:rPr lang="es-MX" sz="4000" dirty="0" smtClean="0">
                <a:solidFill>
                  <a:srgbClr val="002060"/>
                </a:solidFill>
              </a:rPr>
            </a:br>
            <a:r>
              <a:rPr lang="es-MX" sz="4000" dirty="0" smtClean="0">
                <a:solidFill>
                  <a:srgbClr val="002060"/>
                </a:solidFill>
              </a:rPr>
              <a:t/>
            </a:r>
            <a:br>
              <a:rPr lang="es-MX" sz="4000" dirty="0" smtClean="0">
                <a:solidFill>
                  <a:srgbClr val="002060"/>
                </a:solidFill>
              </a:rPr>
            </a:br>
            <a:r>
              <a:rPr lang="es-MX" sz="4000" dirty="0"/>
              <a:t/>
            </a:r>
            <a:br>
              <a:rPr lang="es-MX" sz="4000" dirty="0"/>
            </a:br>
            <a:r>
              <a:rPr lang="es-MX" sz="4000" dirty="0" smtClean="0"/>
              <a:t/>
            </a:r>
            <a:br>
              <a:rPr lang="es-MX" sz="4000" dirty="0" smtClean="0"/>
            </a:br>
            <a:endParaRPr lang="es-MX" sz="4800" b="1" dirty="0">
              <a:solidFill>
                <a:schemeClr val="bg1"/>
              </a:solidFill>
            </a:endParaRPr>
          </a:p>
        </p:txBody>
      </p:sp>
      <p:sp>
        <p:nvSpPr>
          <p:cNvPr id="5" name="1 Título"/>
          <p:cNvSpPr txBox="1">
            <a:spLocks/>
          </p:cNvSpPr>
          <p:nvPr/>
        </p:nvSpPr>
        <p:spPr>
          <a:xfrm>
            <a:off x="2915816" y="5949280"/>
            <a:ext cx="5896272" cy="648072"/>
          </a:xfrm>
          <a:prstGeom prst="rect">
            <a:avLst/>
          </a:prstGeom>
        </p:spPr>
        <p:txBody>
          <a:bodyPr vert="horz" lIns="91440" tIns="45720" rIns="91440" bIns="45720" rtlCol="0" anchor="ctr" anchorCtr="0">
            <a:noAutofit/>
          </a:bodyPr>
          <a:lstStyle>
            <a:lvl1pPr algn="r" defTabSz="914400" rtl="0" eaLnBrk="1" latinLnBrk="0" hangingPunct="1">
              <a:spcBef>
                <a:spcPct val="0"/>
              </a:spcBef>
              <a:buNone/>
              <a:defRPr sz="4400" kern="1200">
                <a:solidFill>
                  <a:schemeClr val="bg1"/>
                </a:solidFill>
                <a:latin typeface="+mj-lt"/>
                <a:ea typeface="+mj-ea"/>
                <a:cs typeface="+mj-cs"/>
              </a:defRPr>
            </a:lvl1pPr>
          </a:lstStyle>
          <a:p>
            <a:r>
              <a:rPr lang="es-MX" sz="2400" smtClean="0">
                <a:solidFill>
                  <a:schemeClr val="tx1"/>
                </a:solidFill>
              </a:rPr>
              <a:t>30 de Junio de 2014</a:t>
            </a:r>
            <a:endParaRPr lang="es-MX" sz="4800" dirty="0"/>
          </a:p>
        </p:txBody>
      </p:sp>
    </p:spTree>
    <p:extLst>
      <p:ext uri="{BB962C8B-B14F-4D97-AF65-F5344CB8AC3E}">
        <p14:creationId xmlns:p14="http://schemas.microsoft.com/office/powerpoint/2010/main" val="2250471339"/>
      </p:ext>
    </p:extLst>
  </p:cSld>
  <p:clrMapOvr>
    <a:masterClrMapping/>
  </p:clrMapOvr>
  <p:transition spd="slow">
    <p:zoom/>
    <p:sndAc>
      <p:stSnd>
        <p:snd r:embed="rId3" name="wind.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REQUERIMIENTOS DE CAMBIOS</a:t>
            </a:r>
            <a:endParaRPr lang="es-MX" b="1" dirty="0">
              <a:solidFill>
                <a:srgbClr val="002060"/>
              </a:solidFill>
            </a:endParaRPr>
          </a:p>
        </p:txBody>
      </p:sp>
      <p:sp>
        <p:nvSpPr>
          <p:cNvPr id="3" name="Content Placeholder 2"/>
          <p:cNvSpPr>
            <a:spLocks noGrp="1"/>
          </p:cNvSpPr>
          <p:nvPr>
            <p:ph idx="1"/>
          </p:nvPr>
        </p:nvSpPr>
        <p:spPr>
          <a:xfrm>
            <a:off x="539552" y="1556792"/>
            <a:ext cx="8136903" cy="4208930"/>
          </a:xfrm>
        </p:spPr>
        <p:txBody>
          <a:bodyPr>
            <a:noAutofit/>
          </a:bodyPr>
          <a:lstStyle/>
          <a:p>
            <a:pPr marL="0" indent="0">
              <a:buNone/>
            </a:pPr>
            <a:r>
              <a:rPr lang="es-MX" sz="1800" dirty="0" smtClean="0"/>
              <a:t>Si el cliente cree pertinente realizar algún cambio en la aplicación una vez que el desarrollo de ésta haya sido comenzado, deberá notificarlo al </a:t>
            </a:r>
            <a:r>
              <a:rPr lang="es-MX" sz="1800" dirty="0" smtClean="0">
                <a:solidFill>
                  <a:srgbClr val="002060"/>
                </a:solidFill>
              </a:rPr>
              <a:t>Líder del Proyecto</a:t>
            </a:r>
            <a:r>
              <a:rPr lang="es-MX" sz="1800" dirty="0" smtClean="0"/>
              <a:t>. Un </a:t>
            </a:r>
            <a:r>
              <a:rPr lang="es-MX" sz="1800" dirty="0"/>
              <a:t>cambio puede ocurrir por </a:t>
            </a:r>
            <a:r>
              <a:rPr lang="es-MX" sz="1800" dirty="0" smtClean="0"/>
              <a:t>los siguientes </a:t>
            </a:r>
            <a:r>
              <a:rPr lang="es-MX" sz="1800" dirty="0"/>
              <a:t>motivos:</a:t>
            </a:r>
          </a:p>
          <a:p>
            <a:pPr>
              <a:buFont typeface="Arial" charset="0"/>
              <a:buChar char="•"/>
            </a:pPr>
            <a:endParaRPr lang="es-MX" sz="1800" dirty="0"/>
          </a:p>
          <a:p>
            <a:pPr lvl="1">
              <a:buFont typeface="Wingdings" pitchFamily="2" charset="2"/>
              <a:buChar char="v"/>
            </a:pPr>
            <a:r>
              <a:rPr lang="es-MX" sz="1800" dirty="0"/>
              <a:t>El cliente agrega un nuevo requerimiento</a:t>
            </a:r>
          </a:p>
          <a:p>
            <a:pPr lvl="1">
              <a:buFont typeface="Wingdings" pitchFamily="2" charset="2"/>
              <a:buChar char="v"/>
            </a:pPr>
            <a:r>
              <a:rPr lang="es-MX" sz="1800" dirty="0"/>
              <a:t>El cliente elimina un requerimiento existente</a:t>
            </a:r>
          </a:p>
          <a:p>
            <a:pPr lvl="1">
              <a:buFont typeface="Wingdings" pitchFamily="2" charset="2"/>
              <a:buChar char="v"/>
            </a:pPr>
            <a:r>
              <a:rPr lang="es-MX" sz="1800" dirty="0"/>
              <a:t>El cliente cambia un requerimiento</a:t>
            </a:r>
          </a:p>
          <a:p>
            <a:pPr marL="0" indent="0" algn="just">
              <a:buNone/>
            </a:pPr>
            <a:r>
              <a:rPr lang="es-MX" sz="1800" dirty="0" smtClean="0"/>
              <a:t/>
            </a:r>
            <a:br>
              <a:rPr lang="es-MX" sz="1800" dirty="0" smtClean="0"/>
            </a:br>
            <a:r>
              <a:rPr lang="es-MX" sz="1800" dirty="0" smtClean="0"/>
              <a:t>En </a:t>
            </a:r>
            <a:r>
              <a:rPr lang="es-MX" sz="1800" dirty="0"/>
              <a:t>cualquiera de los casos </a:t>
            </a:r>
            <a:r>
              <a:rPr lang="es-MX" sz="1800"/>
              <a:t>el </a:t>
            </a:r>
            <a:r>
              <a:rPr lang="es-MX" sz="1800" smtClean="0">
                <a:solidFill>
                  <a:srgbClr val="002060"/>
                </a:solidFill>
              </a:rPr>
              <a:t>Comité de control de cambio </a:t>
            </a:r>
            <a:r>
              <a:rPr lang="es-MX" sz="1800" smtClean="0"/>
              <a:t>evaluará </a:t>
            </a:r>
            <a:r>
              <a:rPr lang="es-MX" sz="1800" dirty="0" smtClean="0"/>
              <a:t>el cambio y lo notificará al equipo de trabajo, dando como resultado una propuesta de requerimiento del cambio. Ésta será entregada al líder de proyecto, estableciendo tiempos de entrega y modificaciones al costo del proyecto según sea el cambio.</a:t>
            </a:r>
          </a:p>
        </p:txBody>
      </p:sp>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474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99591"/>
          </a:xfrm>
        </p:spPr>
        <p:txBody>
          <a:bodyPr/>
          <a:lstStyle/>
          <a:p>
            <a:r>
              <a:rPr lang="es-MX" b="1" dirty="0" smtClean="0">
                <a:solidFill>
                  <a:srgbClr val="002060"/>
                </a:solidFill>
              </a:rPr>
              <a:t>RIESGOS DEL PROYECTO</a:t>
            </a:r>
            <a:endParaRPr lang="es-MX" b="1" dirty="0">
              <a:solidFill>
                <a:srgbClr val="002060"/>
              </a:solidFill>
            </a:endParaRPr>
          </a:p>
        </p:txBody>
      </p:sp>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6" name="Imagen 5"/>
          <p:cNvPicPr>
            <a:picLocks noChangeAspect="1"/>
          </p:cNvPicPr>
          <p:nvPr/>
        </p:nvPicPr>
        <p:blipFill rotWithShape="1">
          <a:blip r:embed="rId4"/>
          <a:srcRect l="1531" t="31920" r="64938" b="28452"/>
          <a:stretch/>
        </p:blipFill>
        <p:spPr>
          <a:xfrm>
            <a:off x="662931" y="1844824"/>
            <a:ext cx="8270386" cy="3271393"/>
          </a:xfrm>
          <a:prstGeom prst="rect">
            <a:avLst/>
          </a:prstGeom>
        </p:spPr>
      </p:pic>
    </p:spTree>
    <p:extLst>
      <p:ext uri="{BB962C8B-B14F-4D97-AF65-F5344CB8AC3E}">
        <p14:creationId xmlns:p14="http://schemas.microsoft.com/office/powerpoint/2010/main" val="277147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CIERRE DEL PROYECTO</a:t>
            </a:r>
            <a:endParaRPr lang="es-MX" b="1" dirty="0">
              <a:solidFill>
                <a:srgbClr val="002060"/>
              </a:solidFill>
            </a:endParaRPr>
          </a:p>
        </p:txBody>
      </p:sp>
      <p:sp>
        <p:nvSpPr>
          <p:cNvPr id="3" name="Content Placeholder 2"/>
          <p:cNvSpPr>
            <a:spLocks noGrp="1"/>
          </p:cNvSpPr>
          <p:nvPr>
            <p:ph idx="1"/>
          </p:nvPr>
        </p:nvSpPr>
        <p:spPr>
          <a:xfrm>
            <a:off x="323529" y="1828800"/>
            <a:ext cx="8424935" cy="4208930"/>
          </a:xfrm>
        </p:spPr>
        <p:txBody>
          <a:bodyPr>
            <a:normAutofit fontScale="92500" lnSpcReduction="10000"/>
          </a:bodyPr>
          <a:lstStyle/>
          <a:p>
            <a:pPr>
              <a:buFontTx/>
              <a:buChar char="•"/>
            </a:pPr>
            <a:r>
              <a:rPr lang="es-MX" dirty="0"/>
              <a:t>Las condiciones para el cierre del proyecto son las siguientes</a:t>
            </a:r>
          </a:p>
          <a:p>
            <a:pPr>
              <a:buFontTx/>
              <a:buChar char="•"/>
            </a:pPr>
            <a:endParaRPr lang="es-MX" dirty="0"/>
          </a:p>
          <a:p>
            <a:pPr lvl="1" algn="just">
              <a:buFont typeface="Wingdings" pitchFamily="2" charset="2"/>
              <a:buChar char="v"/>
            </a:pPr>
            <a:r>
              <a:rPr lang="es-MX" b="1" dirty="0">
                <a:solidFill>
                  <a:srgbClr val="002060"/>
                </a:solidFill>
              </a:rPr>
              <a:t>Tiempo calendario</a:t>
            </a:r>
            <a:r>
              <a:rPr lang="es-MX" dirty="0"/>
              <a:t>: El proyecto se entrega al cliente en la fecha de finalización indicada en la propuesta del proyecto.</a:t>
            </a:r>
          </a:p>
          <a:p>
            <a:pPr lvl="1" algn="just">
              <a:buFont typeface="Wingdings" pitchFamily="2" charset="2"/>
              <a:buChar char="v"/>
            </a:pPr>
            <a:endParaRPr lang="es-MX" dirty="0"/>
          </a:p>
          <a:p>
            <a:pPr lvl="1" algn="just">
              <a:buFont typeface="Wingdings" pitchFamily="2" charset="2"/>
              <a:buChar char="v"/>
            </a:pPr>
            <a:r>
              <a:rPr lang="es-ES" b="1" dirty="0">
                <a:solidFill>
                  <a:srgbClr val="002060"/>
                </a:solidFill>
              </a:rPr>
              <a:t>Alcance</a:t>
            </a:r>
            <a:r>
              <a:rPr lang="es-ES" dirty="0"/>
              <a:t>: El proyecto se entrega con la totalidad del alcance escrito textualmente en la Especificación de Requerimientos de Software. Así como en las validaciones realizadas por el Analista de Requerimientos que serán plasmadas en las Minutas de Reunión correspondientes. </a:t>
            </a:r>
          </a:p>
          <a:p>
            <a:pPr lvl="1" algn="just">
              <a:buFont typeface="Wingdings" pitchFamily="2" charset="2"/>
              <a:buChar char="v"/>
            </a:pPr>
            <a:endParaRPr lang="es-ES" dirty="0"/>
          </a:p>
          <a:p>
            <a:pPr lvl="1" algn="just">
              <a:buFont typeface="Wingdings" pitchFamily="2" charset="2"/>
              <a:buChar char="v"/>
            </a:pPr>
            <a:r>
              <a:rPr lang="es-ES" b="1" dirty="0">
                <a:solidFill>
                  <a:srgbClr val="002060"/>
                </a:solidFill>
              </a:rPr>
              <a:t>Validación</a:t>
            </a:r>
            <a:r>
              <a:rPr lang="es-ES" dirty="0"/>
              <a:t>: El cliente ha validado la aplicación, previo a la entrega/cierre del proyecto.</a:t>
            </a:r>
          </a:p>
          <a:p>
            <a:pPr marL="282575" lvl="1" indent="0" algn="just">
              <a:buNone/>
              <a:defRPr/>
            </a:pPr>
            <a:endParaRPr lang="es-MX" sz="3200" b="1" dirty="0"/>
          </a:p>
        </p:txBody>
      </p:sp>
      <p:pic>
        <p:nvPicPr>
          <p:cNvPr id="4" name="Picture 3" descr="logo-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813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ÁREAS DE SOPORTE</a:t>
            </a:r>
            <a:endParaRPr lang="es-MX" b="1" dirty="0">
              <a:solidFill>
                <a:srgbClr val="002060"/>
              </a:solidFill>
            </a:endParaRPr>
          </a:p>
        </p:txBody>
      </p:sp>
      <p:pic>
        <p:nvPicPr>
          <p:cNvPr id="4" name="Picture 3" descr="logo-01.png"/>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854818" y="159616"/>
            <a:ext cx="3688801" cy="977861"/>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3552453" y="2808759"/>
            <a:ext cx="1944216" cy="17281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mtClean="0"/>
              <a:t>TequilaSoft</a:t>
            </a:r>
            <a:r>
              <a:rPr lang="es-MX" dirty="0" smtClean="0"/>
              <a:t/>
            </a:r>
            <a:br>
              <a:rPr lang="es-MX" dirty="0" smtClean="0"/>
            </a:br>
            <a:r>
              <a:rPr lang="es-MX" dirty="0" smtClean="0"/>
              <a:t>CLIENTE</a:t>
            </a:r>
            <a:endParaRPr lang="es-MX" dirty="0"/>
          </a:p>
        </p:txBody>
      </p:sp>
      <p:sp>
        <p:nvSpPr>
          <p:cNvPr id="39" name="Rounded Rectangle 38"/>
          <p:cNvSpPr/>
          <p:nvPr/>
        </p:nvSpPr>
        <p:spPr>
          <a:xfrm>
            <a:off x="3120405" y="5152327"/>
            <a:ext cx="2808312" cy="1160301"/>
          </a:xfrm>
          <a:prstGeom prst="roundRect">
            <a:avLst/>
          </a:prstGeom>
          <a:solidFill>
            <a:schemeClr val="bg2">
              <a:lumMod val="40000"/>
              <a:lumOff val="60000"/>
            </a:schemeClr>
          </a:solid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smtClean="0"/>
              <a:t>Salvador Almaraz</a:t>
            </a:r>
          </a:p>
          <a:p>
            <a:pPr algn="ctr"/>
            <a:r>
              <a:rPr lang="es-MX" dirty="0" smtClean="0"/>
              <a:t>ANALISTA</a:t>
            </a:r>
            <a:endParaRPr lang="es-MX" dirty="0"/>
          </a:p>
        </p:txBody>
      </p:sp>
      <p:sp>
        <p:nvSpPr>
          <p:cNvPr id="42" name="Rounded Rectangle 41"/>
          <p:cNvSpPr/>
          <p:nvPr/>
        </p:nvSpPr>
        <p:spPr>
          <a:xfrm>
            <a:off x="323528" y="3717032"/>
            <a:ext cx="2808312" cy="1160301"/>
          </a:xfrm>
          <a:prstGeom prst="roundRect">
            <a:avLst/>
          </a:prstGeom>
          <a:solidFill>
            <a:schemeClr val="bg2">
              <a:lumMod val="40000"/>
              <a:lumOff val="60000"/>
            </a:schemeClr>
          </a:solid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err="1" smtClean="0"/>
              <a:t>Duxstar</a:t>
            </a:r>
            <a:endParaRPr lang="es-MX" dirty="0" smtClean="0"/>
          </a:p>
          <a:p>
            <a:pPr algn="ctr"/>
            <a:r>
              <a:rPr lang="es-MX" dirty="0" smtClean="0"/>
              <a:t>PROVEEDORES</a:t>
            </a:r>
            <a:endParaRPr lang="es-MX" dirty="0"/>
          </a:p>
        </p:txBody>
      </p:sp>
      <p:sp>
        <p:nvSpPr>
          <p:cNvPr id="43" name="Rounded Rectangle 42"/>
          <p:cNvSpPr/>
          <p:nvPr/>
        </p:nvSpPr>
        <p:spPr>
          <a:xfrm>
            <a:off x="738411" y="1804733"/>
            <a:ext cx="2808312" cy="1160301"/>
          </a:xfrm>
          <a:prstGeom prst="roundRect">
            <a:avLst/>
          </a:prstGeom>
          <a:solidFill>
            <a:schemeClr val="bg2">
              <a:lumMod val="40000"/>
              <a:lumOff val="60000"/>
            </a:schemeClr>
          </a:solid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smtClean="0"/>
              <a:t>Ramón Escobar</a:t>
            </a:r>
          </a:p>
          <a:p>
            <a:pPr algn="ctr"/>
            <a:r>
              <a:rPr lang="es-MX" dirty="0" smtClean="0"/>
              <a:t>DIRECTOR</a:t>
            </a:r>
            <a:endParaRPr lang="es-MX" dirty="0"/>
          </a:p>
        </p:txBody>
      </p:sp>
      <p:sp>
        <p:nvSpPr>
          <p:cNvPr id="44" name="Rounded Rectangle 43"/>
          <p:cNvSpPr/>
          <p:nvPr/>
        </p:nvSpPr>
        <p:spPr>
          <a:xfrm>
            <a:off x="5968586" y="3161911"/>
            <a:ext cx="2808312" cy="2357912"/>
          </a:xfrm>
          <a:prstGeom prst="roundRect">
            <a:avLst/>
          </a:prstGeom>
          <a:solidFill>
            <a:schemeClr val="bg2">
              <a:lumMod val="40000"/>
              <a:lumOff val="60000"/>
            </a:schemeClr>
          </a:solid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smtClean="0"/>
              <a:t>Eduardo Rodriguez</a:t>
            </a:r>
          </a:p>
          <a:p>
            <a:pPr algn="ctr"/>
            <a:r>
              <a:rPr lang="es-MX" dirty="0" err="1" smtClean="0"/>
              <a:t>Hansel</a:t>
            </a:r>
            <a:r>
              <a:rPr lang="es-MX" dirty="0" smtClean="0"/>
              <a:t> Mendoza</a:t>
            </a:r>
          </a:p>
          <a:p>
            <a:pPr algn="ctr"/>
            <a:r>
              <a:rPr lang="es-MX" dirty="0" smtClean="0"/>
              <a:t>Salvador Almaraz</a:t>
            </a:r>
          </a:p>
          <a:p>
            <a:pPr algn="ctr"/>
            <a:r>
              <a:rPr lang="es-MX" dirty="0" smtClean="0"/>
              <a:t>Víctor Gómez</a:t>
            </a:r>
          </a:p>
          <a:p>
            <a:pPr algn="ctr"/>
            <a:r>
              <a:rPr lang="es-MX" dirty="0" smtClean="0"/>
              <a:t>Cesar Rodriguez</a:t>
            </a:r>
          </a:p>
          <a:p>
            <a:pPr algn="ctr"/>
            <a:r>
              <a:rPr lang="es-MX" dirty="0" smtClean="0"/>
              <a:t>Yessica </a:t>
            </a:r>
            <a:r>
              <a:rPr lang="es-MX" dirty="0" err="1" smtClean="0"/>
              <a:t>Vacio</a:t>
            </a:r>
            <a:endParaRPr lang="es-MX" dirty="0" smtClean="0"/>
          </a:p>
          <a:p>
            <a:pPr algn="ctr"/>
            <a:r>
              <a:rPr lang="es-MX" dirty="0" smtClean="0"/>
              <a:t>Connie Larios</a:t>
            </a:r>
          </a:p>
          <a:p>
            <a:pPr algn="ctr"/>
            <a:r>
              <a:rPr lang="es-MX" dirty="0" smtClean="0"/>
              <a:t>EQUIPO DE TRABAJO</a:t>
            </a:r>
            <a:endParaRPr lang="es-MX" dirty="0"/>
          </a:p>
        </p:txBody>
      </p:sp>
      <p:sp>
        <p:nvSpPr>
          <p:cNvPr id="45" name="Rounded Rectangle 44"/>
          <p:cNvSpPr/>
          <p:nvPr/>
        </p:nvSpPr>
        <p:spPr>
          <a:xfrm>
            <a:off x="5496669" y="1804732"/>
            <a:ext cx="2808312" cy="1160301"/>
          </a:xfrm>
          <a:prstGeom prst="roundRect">
            <a:avLst/>
          </a:prstGeom>
          <a:solidFill>
            <a:schemeClr val="bg2">
              <a:lumMod val="40000"/>
              <a:lumOff val="60000"/>
            </a:schemeClr>
          </a:solid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dirty="0" smtClean="0"/>
              <a:t>Jesús Durán</a:t>
            </a:r>
          </a:p>
          <a:p>
            <a:pPr algn="ctr"/>
            <a:r>
              <a:rPr lang="es-MX" dirty="0"/>
              <a:t>LÍDER DE PROYECTO</a:t>
            </a:r>
          </a:p>
          <a:p>
            <a:pPr algn="ctr"/>
            <a:endParaRPr lang="es-MX" dirty="0"/>
          </a:p>
        </p:txBody>
      </p:sp>
      <p:cxnSp>
        <p:nvCxnSpPr>
          <p:cNvPr id="47" name="Straight Arrow Connector 46"/>
          <p:cNvCxnSpPr>
            <a:stCxn id="36" idx="1"/>
          </p:cNvCxnSpPr>
          <p:nvPr/>
        </p:nvCxnSpPr>
        <p:spPr>
          <a:xfrm flipH="1" flipV="1">
            <a:off x="3546723" y="2808759"/>
            <a:ext cx="290454" cy="25308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6" idx="7"/>
          </p:cNvCxnSpPr>
          <p:nvPr/>
        </p:nvCxnSpPr>
        <p:spPr>
          <a:xfrm flipV="1">
            <a:off x="5211945" y="2808759"/>
            <a:ext cx="284724" cy="25308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endCxn id="42" idx="3"/>
          </p:cNvCxnSpPr>
          <p:nvPr/>
        </p:nvCxnSpPr>
        <p:spPr>
          <a:xfrm flipH="1">
            <a:off x="3131840" y="4016283"/>
            <a:ext cx="560110" cy="2809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36" idx="4"/>
            <a:endCxn id="39" idx="0"/>
          </p:cNvCxnSpPr>
          <p:nvPr/>
        </p:nvCxnSpPr>
        <p:spPr>
          <a:xfrm>
            <a:off x="4524561" y="4536951"/>
            <a:ext cx="0" cy="615376"/>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428526" y="3972599"/>
            <a:ext cx="511626" cy="36826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828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717032"/>
            <a:ext cx="7583487" cy="1044388"/>
          </a:xfrm>
        </p:spPr>
        <p:txBody>
          <a:bodyPr>
            <a:normAutofit fontScale="90000"/>
          </a:bodyPr>
          <a:lstStyle/>
          <a:p>
            <a:pPr algn="ctr"/>
            <a:r>
              <a:rPr lang="es-MX" sz="6600" b="1" dirty="0" smtClean="0">
                <a:solidFill>
                  <a:srgbClr val="002060"/>
                </a:solidFill>
              </a:rPr>
              <a:t>¡GRACIAS!</a:t>
            </a:r>
            <a:endParaRPr lang="es-MX" sz="6600" b="1" dirty="0">
              <a:solidFill>
                <a:srgbClr val="002060"/>
              </a:solidFill>
            </a:endParaRPr>
          </a:p>
        </p:txBody>
      </p:sp>
      <p:pic>
        <p:nvPicPr>
          <p:cNvPr id="4" name="Picture 3" descr="logo-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712" y="1844824"/>
            <a:ext cx="4850661" cy="1285857"/>
          </a:xfrm>
          <a:prstGeom prst="rect">
            <a:avLst/>
          </a:prstGeom>
        </p:spPr>
      </p:pic>
    </p:spTree>
    <p:extLst>
      <p:ext uri="{BB962C8B-B14F-4D97-AF65-F5344CB8AC3E}">
        <p14:creationId xmlns:p14="http://schemas.microsoft.com/office/powerpoint/2010/main" val="1536828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9205"/>
          </a:xfrm>
        </p:spPr>
        <p:txBody>
          <a:bodyPr/>
          <a:lstStyle/>
          <a:p>
            <a:r>
              <a:rPr lang="es-MX" b="1" dirty="0" smtClean="0">
                <a:solidFill>
                  <a:srgbClr val="002060"/>
                </a:solidFill>
              </a:rPr>
              <a:t>AGENDA</a:t>
            </a:r>
            <a:endParaRPr lang="es-MX" b="1" dirty="0">
              <a:solidFill>
                <a:srgbClr val="002060"/>
              </a:solidFill>
            </a:endParaRPr>
          </a:p>
        </p:txBody>
      </p:sp>
      <p:sp>
        <p:nvSpPr>
          <p:cNvPr id="3" name="Content Placeholder 2"/>
          <p:cNvSpPr>
            <a:spLocks noGrp="1"/>
          </p:cNvSpPr>
          <p:nvPr>
            <p:ph idx="1"/>
          </p:nvPr>
        </p:nvSpPr>
        <p:spPr>
          <a:xfrm>
            <a:off x="1562327" y="1543689"/>
            <a:ext cx="7583487" cy="4494879"/>
          </a:xfrm>
        </p:spPr>
        <p:txBody>
          <a:bodyPr>
            <a:normAutofit fontScale="70000" lnSpcReduction="20000"/>
          </a:bodyPr>
          <a:lstStyle/>
          <a:p>
            <a:pPr>
              <a:spcBef>
                <a:spcPts val="300"/>
              </a:spcBef>
              <a:buFont typeface="Wingdings" pitchFamily="2" charset="2"/>
              <a:buChar char="v"/>
            </a:pPr>
            <a:r>
              <a:rPr lang="es-MX" sz="2800" dirty="0" smtClean="0"/>
              <a:t> Estado Actual </a:t>
            </a:r>
          </a:p>
          <a:p>
            <a:pPr>
              <a:spcBef>
                <a:spcPts val="300"/>
              </a:spcBef>
              <a:buFont typeface="Wingdings" pitchFamily="2" charset="2"/>
              <a:buChar char="v"/>
            </a:pPr>
            <a:r>
              <a:rPr lang="es-MX" sz="2800" dirty="0" smtClean="0"/>
              <a:t> Objetivo</a:t>
            </a:r>
            <a:endParaRPr lang="es-MX" sz="2800" dirty="0"/>
          </a:p>
          <a:p>
            <a:pPr>
              <a:spcBef>
                <a:spcPts val="300"/>
              </a:spcBef>
              <a:buFont typeface="Wingdings" pitchFamily="2" charset="2"/>
              <a:buChar char="v"/>
            </a:pPr>
            <a:r>
              <a:rPr lang="es-MX" sz="2800" dirty="0" smtClean="0"/>
              <a:t> Alcance </a:t>
            </a:r>
          </a:p>
          <a:p>
            <a:pPr>
              <a:spcBef>
                <a:spcPts val="300"/>
              </a:spcBef>
              <a:buFont typeface="Wingdings" pitchFamily="2" charset="2"/>
              <a:buChar char="v"/>
            </a:pPr>
            <a:r>
              <a:rPr lang="es-MX" sz="2800" dirty="0" smtClean="0"/>
              <a:t> Marco </a:t>
            </a:r>
            <a:r>
              <a:rPr lang="es-MX" sz="2800" dirty="0"/>
              <a:t>de trabajo </a:t>
            </a:r>
            <a:r>
              <a:rPr lang="es-MX" sz="2800" dirty="0" smtClean="0"/>
              <a:t>general</a:t>
            </a:r>
          </a:p>
          <a:p>
            <a:pPr>
              <a:spcBef>
                <a:spcPts val="300"/>
              </a:spcBef>
              <a:buFont typeface="Wingdings" pitchFamily="2" charset="2"/>
              <a:buChar char="v"/>
            </a:pPr>
            <a:r>
              <a:rPr lang="es-MX" sz="2800" dirty="0" smtClean="0"/>
              <a:t> Cronograma general</a:t>
            </a:r>
            <a:endParaRPr lang="es-MX" sz="2800" dirty="0"/>
          </a:p>
          <a:p>
            <a:pPr>
              <a:spcBef>
                <a:spcPts val="300"/>
              </a:spcBef>
              <a:buFont typeface="Wingdings" pitchFamily="2" charset="2"/>
              <a:buChar char="v"/>
            </a:pPr>
            <a:r>
              <a:rPr lang="es-MX" sz="2800" dirty="0" smtClean="0"/>
              <a:t> Hitos </a:t>
            </a:r>
            <a:r>
              <a:rPr lang="es-MX" sz="2800" dirty="0"/>
              <a:t>del Proyecto</a:t>
            </a:r>
          </a:p>
          <a:p>
            <a:pPr>
              <a:spcBef>
                <a:spcPts val="300"/>
              </a:spcBef>
              <a:buFont typeface="Wingdings" pitchFamily="2" charset="2"/>
              <a:buChar char="v"/>
            </a:pPr>
            <a:r>
              <a:rPr lang="es-MX" sz="2800" dirty="0" smtClean="0"/>
              <a:t> Plan </a:t>
            </a:r>
            <a:r>
              <a:rPr lang="es-MX" sz="2800" dirty="0"/>
              <a:t>de Comunicación </a:t>
            </a:r>
            <a:endParaRPr lang="es-MX" sz="2800" dirty="0" smtClean="0"/>
          </a:p>
          <a:p>
            <a:pPr>
              <a:spcBef>
                <a:spcPts val="300"/>
              </a:spcBef>
              <a:buFont typeface="Wingdings" pitchFamily="2" charset="2"/>
              <a:buChar char="v"/>
            </a:pPr>
            <a:r>
              <a:rPr lang="es-MX" sz="2800" dirty="0" smtClean="0"/>
              <a:t> Requerimientos </a:t>
            </a:r>
            <a:r>
              <a:rPr lang="es-MX" sz="2800" dirty="0"/>
              <a:t>de </a:t>
            </a:r>
            <a:r>
              <a:rPr lang="es-MX" sz="2800" dirty="0" smtClean="0"/>
              <a:t>cambio</a:t>
            </a:r>
            <a:endParaRPr lang="es-MX" sz="2800" dirty="0"/>
          </a:p>
          <a:p>
            <a:pPr>
              <a:spcBef>
                <a:spcPts val="300"/>
              </a:spcBef>
              <a:buFont typeface="Wingdings" pitchFamily="2" charset="2"/>
              <a:buChar char="v"/>
            </a:pPr>
            <a:r>
              <a:rPr lang="es-MX" sz="2800" dirty="0" smtClean="0"/>
              <a:t> Restricciones </a:t>
            </a:r>
            <a:r>
              <a:rPr lang="es-MX" sz="2800" dirty="0"/>
              <a:t>y s</a:t>
            </a:r>
            <a:r>
              <a:rPr lang="es-MX" sz="2800" dirty="0" smtClean="0"/>
              <a:t>upuestos</a:t>
            </a:r>
            <a:endParaRPr lang="es-MX" sz="2800" dirty="0"/>
          </a:p>
          <a:p>
            <a:pPr>
              <a:spcBef>
                <a:spcPts val="300"/>
              </a:spcBef>
              <a:buFont typeface="Wingdings" pitchFamily="2" charset="2"/>
              <a:buChar char="v"/>
            </a:pPr>
            <a:r>
              <a:rPr lang="es-MX" sz="2800" dirty="0" smtClean="0"/>
              <a:t> Cierre </a:t>
            </a:r>
            <a:r>
              <a:rPr lang="es-MX" sz="2800" dirty="0"/>
              <a:t>del </a:t>
            </a:r>
            <a:r>
              <a:rPr lang="es-MX" sz="2800" dirty="0" smtClean="0"/>
              <a:t>proyecto</a:t>
            </a:r>
            <a:endParaRPr lang="es-MX" sz="2800" dirty="0"/>
          </a:p>
          <a:p>
            <a:pPr>
              <a:spcBef>
                <a:spcPts val="300"/>
              </a:spcBef>
              <a:buFont typeface="Wingdings" pitchFamily="2" charset="2"/>
              <a:buChar char="v"/>
            </a:pPr>
            <a:r>
              <a:rPr lang="es-MX" sz="2800" dirty="0"/>
              <a:t> </a:t>
            </a:r>
            <a:r>
              <a:rPr lang="es-MX" sz="2800" dirty="0" smtClean="0"/>
              <a:t>Organigrama del proyecto</a:t>
            </a:r>
          </a:p>
          <a:p>
            <a:pPr>
              <a:spcBef>
                <a:spcPts val="300"/>
              </a:spcBef>
              <a:buFont typeface="Wingdings" pitchFamily="2" charset="2"/>
              <a:buChar char="v"/>
            </a:pPr>
            <a:r>
              <a:rPr lang="es-MX" sz="2800" dirty="0"/>
              <a:t> </a:t>
            </a:r>
            <a:r>
              <a:rPr lang="es-MX" sz="2800" dirty="0" smtClean="0"/>
              <a:t>Plan de riesgos</a:t>
            </a:r>
            <a:endParaRPr lang="es-MX" sz="2800" dirty="0"/>
          </a:p>
          <a:p>
            <a:pPr>
              <a:spcBef>
                <a:spcPts val="300"/>
              </a:spcBef>
            </a:pPr>
            <a:endParaRPr lang="es-MX" dirty="0"/>
          </a:p>
        </p:txBody>
      </p:sp>
      <p:pic>
        <p:nvPicPr>
          <p:cNvPr id="5" name="Picture 4" descr="logo-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spTree>
    <p:extLst>
      <p:ext uri="{BB962C8B-B14F-4D97-AF65-F5344CB8AC3E}">
        <p14:creationId xmlns:p14="http://schemas.microsoft.com/office/powerpoint/2010/main" val="2634869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ESTADO ACTUAL Y OBJETIVO</a:t>
            </a:r>
            <a:endParaRPr lang="es-MX" b="1" dirty="0">
              <a:solidFill>
                <a:srgbClr val="002060"/>
              </a:solidFill>
            </a:endParaRPr>
          </a:p>
        </p:txBody>
      </p:sp>
      <p:sp>
        <p:nvSpPr>
          <p:cNvPr id="3" name="Content Placeholder 2"/>
          <p:cNvSpPr>
            <a:spLocks noGrp="1"/>
          </p:cNvSpPr>
          <p:nvPr>
            <p:ph idx="1"/>
          </p:nvPr>
        </p:nvSpPr>
        <p:spPr>
          <a:xfrm>
            <a:off x="755576" y="1485927"/>
            <a:ext cx="7583487" cy="4208930"/>
          </a:xfrm>
        </p:spPr>
        <p:txBody>
          <a:bodyPr>
            <a:normAutofit/>
          </a:bodyPr>
          <a:lstStyle/>
          <a:p>
            <a:pPr marL="0" indent="0">
              <a:buNone/>
            </a:pPr>
            <a:r>
              <a:rPr lang="es-MX" sz="3200" b="1" dirty="0" smtClean="0"/>
              <a:t>Estado </a:t>
            </a:r>
            <a:r>
              <a:rPr lang="es-MX" sz="3200" b="1" dirty="0"/>
              <a:t>Actual:</a:t>
            </a:r>
          </a:p>
          <a:p>
            <a:pPr marL="0" indent="0" algn="just">
              <a:buNone/>
            </a:pPr>
            <a:r>
              <a:rPr lang="es-MX" dirty="0" smtClean="0"/>
              <a:t>Dentro de </a:t>
            </a:r>
            <a:r>
              <a:rPr lang="es-MX" dirty="0" err="1" smtClean="0">
                <a:solidFill>
                  <a:srgbClr val="002060"/>
                </a:solidFill>
              </a:rPr>
              <a:t>TequilaSoft</a:t>
            </a:r>
            <a:r>
              <a:rPr lang="es-MX" dirty="0" smtClean="0"/>
              <a:t> contamos con la mejor tecnología para la creación del Sistema </a:t>
            </a:r>
            <a:r>
              <a:rPr lang="es-MX" dirty="0" err="1" smtClean="0"/>
              <a:t>Megacable</a:t>
            </a:r>
            <a:r>
              <a:rPr lang="es-MX" dirty="0" smtClean="0"/>
              <a:t> Publicidad.</a:t>
            </a:r>
          </a:p>
          <a:p>
            <a:pPr marL="0" indent="0">
              <a:buNone/>
            </a:pPr>
            <a:r>
              <a:rPr lang="es-MX" sz="3200" b="1" dirty="0" smtClean="0"/>
              <a:t>Objetivo</a:t>
            </a:r>
            <a:r>
              <a:rPr lang="es-MX" sz="3200" b="1" dirty="0"/>
              <a:t>:</a:t>
            </a:r>
          </a:p>
          <a:p>
            <a:pPr marL="0" indent="0" algn="just">
              <a:buNone/>
            </a:pPr>
            <a:r>
              <a:rPr lang="es-MX" dirty="0" smtClean="0"/>
              <a:t>Crear </a:t>
            </a:r>
            <a:r>
              <a:rPr lang="es-MX" dirty="0"/>
              <a:t>una aplicación </a:t>
            </a:r>
            <a:r>
              <a:rPr lang="es-MX" dirty="0" smtClean="0"/>
              <a:t>para la empresa </a:t>
            </a:r>
            <a:r>
              <a:rPr lang="es-MX" dirty="0" err="1" smtClean="0"/>
              <a:t>Megacable</a:t>
            </a:r>
            <a:r>
              <a:rPr lang="es-MX" dirty="0" smtClean="0"/>
              <a:t>, la cual servirá para generar un sistema de control de bloqueos.</a:t>
            </a:r>
            <a:endParaRPr lang="es-MX" dirty="0"/>
          </a:p>
        </p:txBody>
      </p:sp>
      <p:pic>
        <p:nvPicPr>
          <p:cNvPr id="4" name="Picture 3" descr="logo-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603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ALCANCE DEL PROYECTO</a:t>
            </a:r>
            <a:endParaRPr lang="es-MX" b="1" dirty="0">
              <a:solidFill>
                <a:srgbClr val="002060"/>
              </a:solidFill>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653987530"/>
              </p:ext>
            </p:extLst>
          </p:nvPr>
        </p:nvGraphicFramePr>
        <p:xfrm>
          <a:off x="982662" y="1928833"/>
          <a:ext cx="7704138" cy="4302760"/>
        </p:xfrm>
        <a:graphic>
          <a:graphicData uri="http://schemas.openxmlformats.org/drawingml/2006/table">
            <a:tbl>
              <a:tblPr firstRow="1" bandRow="1">
                <a:tableStyleId>{5C22544A-7EE6-4342-B048-85BDC9FD1C3A}</a:tableStyleId>
              </a:tblPr>
              <a:tblGrid>
                <a:gridCol w="3852069"/>
                <a:gridCol w="3852069"/>
              </a:tblGrid>
              <a:tr h="370840">
                <a:tc>
                  <a:txBody>
                    <a:bodyPr/>
                    <a:lstStyle/>
                    <a:p>
                      <a:r>
                        <a:rPr lang="es-MX" dirty="0" smtClean="0"/>
                        <a:t>Nombre</a:t>
                      </a:r>
                      <a:endParaRPr lang="es-MX" dirty="0"/>
                    </a:p>
                  </a:txBody>
                  <a:tcPr/>
                </a:tc>
                <a:tc>
                  <a:txBody>
                    <a:bodyPr/>
                    <a:lstStyle/>
                    <a:p>
                      <a:r>
                        <a:rPr lang="es-MX" dirty="0" smtClean="0"/>
                        <a:t>Descripción</a:t>
                      </a:r>
                      <a:endParaRPr lang="es-MX" dirty="0"/>
                    </a:p>
                  </a:txBody>
                  <a:tcPr/>
                </a:tc>
              </a:tr>
              <a:tr h="370840">
                <a:tc>
                  <a:txBody>
                    <a:bodyPr/>
                    <a:lstStyle/>
                    <a:p>
                      <a:r>
                        <a:rPr lang="es-MX" dirty="0" smtClean="0"/>
                        <a:t>Propuesta de la base de datos</a:t>
                      </a:r>
                      <a:endParaRPr lang="es-MX" dirty="0"/>
                    </a:p>
                  </a:txBody>
                  <a:tcPr/>
                </a:tc>
                <a:tc>
                  <a:txBody>
                    <a:bodyPr/>
                    <a:lstStyle/>
                    <a:p>
                      <a:r>
                        <a:rPr lang="es-MX" dirty="0" smtClean="0"/>
                        <a:t>Es necesario que se proporcione al cliente una propuesta de estructuración</a:t>
                      </a:r>
                      <a:r>
                        <a:rPr lang="es-MX" baseline="0" dirty="0" smtClean="0"/>
                        <a:t> de la base de datos.</a:t>
                      </a:r>
                      <a:endParaRPr lang="es-MX" dirty="0"/>
                    </a:p>
                  </a:txBody>
                  <a:tcPr/>
                </a:tc>
              </a:tr>
              <a:tr h="370840">
                <a:tc>
                  <a:txBody>
                    <a:bodyPr/>
                    <a:lstStyle/>
                    <a:p>
                      <a:r>
                        <a:rPr lang="es-MX" dirty="0" smtClean="0"/>
                        <a:t>Inventario</a:t>
                      </a:r>
                      <a:endParaRPr lang="es-MX" dirty="0"/>
                    </a:p>
                  </a:txBody>
                  <a:tcPr/>
                </a:tc>
                <a:tc>
                  <a:txBody>
                    <a:bodyPr/>
                    <a:lstStyle/>
                    <a:p>
                      <a:r>
                        <a:rPr lang="es-MX" dirty="0" smtClean="0"/>
                        <a:t>Se deberá generar un inventario el línea, el cual cuente con un catalogo de productos y servicios existentes</a:t>
                      </a:r>
                      <a:r>
                        <a:rPr lang="es-MX" baseline="0" dirty="0" smtClean="0"/>
                        <a:t> .</a:t>
                      </a:r>
                      <a:endParaRPr lang="es-MX" dirty="0"/>
                    </a:p>
                  </a:txBody>
                  <a:tcPr/>
                </a:tc>
              </a:tr>
              <a:tr h="370840">
                <a:tc>
                  <a:txBody>
                    <a:bodyPr/>
                    <a:lstStyle/>
                    <a:p>
                      <a:r>
                        <a:rPr lang="es-MX" dirty="0" smtClean="0"/>
                        <a:t>Ordenes</a:t>
                      </a:r>
                      <a:r>
                        <a:rPr lang="es-MX" baseline="0" dirty="0" smtClean="0"/>
                        <a:t> de transmisión</a:t>
                      </a:r>
                      <a:endParaRPr lang="es-MX" dirty="0"/>
                    </a:p>
                  </a:txBody>
                  <a:tcPr/>
                </a:tc>
                <a:tc>
                  <a:txBody>
                    <a:bodyPr/>
                    <a:lstStyle/>
                    <a:p>
                      <a:r>
                        <a:rPr lang="es-MX" dirty="0" smtClean="0"/>
                        <a:t>El formulario de ordenes de transmisión</a:t>
                      </a:r>
                      <a:r>
                        <a:rPr lang="es-MX" baseline="0" dirty="0" smtClean="0"/>
                        <a:t> actual debe de tomarse como base del  futuro formulario en el sistema</a:t>
                      </a:r>
                      <a:endParaRPr lang="es-MX" dirty="0"/>
                    </a:p>
                  </a:txBody>
                  <a:tcPr/>
                </a:tc>
              </a:tr>
              <a:tr h="370840">
                <a:tc>
                  <a:txBody>
                    <a:bodyPr/>
                    <a:lstStyle/>
                    <a:p>
                      <a:r>
                        <a:rPr lang="es-MX" dirty="0" smtClean="0"/>
                        <a:t>Agenda</a:t>
                      </a:r>
                      <a:endParaRPr lang="es-MX" dirty="0"/>
                    </a:p>
                  </a:txBody>
                  <a:tcPr/>
                </a:tc>
                <a:tc>
                  <a:txBody>
                    <a:bodyPr/>
                    <a:lstStyle/>
                    <a:p>
                      <a:r>
                        <a:rPr lang="es-MX" dirty="0" smtClean="0"/>
                        <a:t>El inventario en conjunto con las ordenes de transmisión generadas, darán origen a la agenda de bloqueos.</a:t>
                      </a:r>
                      <a:endParaRPr lang="es-MX" dirty="0"/>
                    </a:p>
                  </a:txBody>
                  <a:tcPr/>
                </a:tc>
              </a:tr>
            </a:tbl>
          </a:graphicData>
        </a:graphic>
      </p:graphicFrame>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19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808972669"/>
              </p:ext>
            </p:extLst>
          </p:nvPr>
        </p:nvGraphicFramePr>
        <p:xfrm>
          <a:off x="1115616" y="476672"/>
          <a:ext cx="7704138" cy="6040120"/>
        </p:xfrm>
        <a:graphic>
          <a:graphicData uri="http://schemas.openxmlformats.org/drawingml/2006/table">
            <a:tbl>
              <a:tblPr firstRow="1" bandRow="1">
                <a:tableStyleId>{5C22544A-7EE6-4342-B048-85BDC9FD1C3A}</a:tableStyleId>
              </a:tblPr>
              <a:tblGrid>
                <a:gridCol w="3852069"/>
                <a:gridCol w="3852069"/>
              </a:tblGrid>
              <a:tr h="370840">
                <a:tc>
                  <a:txBody>
                    <a:bodyPr/>
                    <a:lstStyle/>
                    <a:p>
                      <a:r>
                        <a:rPr lang="es-MX" dirty="0" smtClean="0"/>
                        <a:t>Nombre </a:t>
                      </a:r>
                      <a:endParaRPr lang="es-MX" dirty="0"/>
                    </a:p>
                  </a:txBody>
                  <a:tcPr/>
                </a:tc>
                <a:tc>
                  <a:txBody>
                    <a:bodyPr/>
                    <a:lstStyle/>
                    <a:p>
                      <a:r>
                        <a:rPr lang="es-MX" dirty="0" smtClean="0"/>
                        <a:t>Descripción</a:t>
                      </a:r>
                      <a:endParaRPr lang="es-MX" dirty="0"/>
                    </a:p>
                  </a:txBody>
                  <a:tcPr/>
                </a:tc>
              </a:tr>
              <a:tr h="370840">
                <a:tc>
                  <a:txBody>
                    <a:bodyPr/>
                    <a:lstStyle/>
                    <a:p>
                      <a:r>
                        <a:rPr lang="es-MX" dirty="0" smtClean="0"/>
                        <a:t>Sistema de prioridades</a:t>
                      </a:r>
                      <a:endParaRPr lang="es-MX" dirty="0"/>
                    </a:p>
                  </a:txBody>
                  <a:tcPr/>
                </a:tc>
                <a:tc>
                  <a:txBody>
                    <a:bodyPr/>
                    <a:lstStyle/>
                    <a:p>
                      <a:r>
                        <a:rPr lang="es-MX" dirty="0" smtClean="0"/>
                        <a:t>La concesión de espacios</a:t>
                      </a:r>
                      <a:r>
                        <a:rPr lang="es-MX" baseline="0" dirty="0" smtClean="0"/>
                        <a:t> dentro de la agenda, dependerá del nivel de usuario que lo solicite.</a:t>
                      </a:r>
                      <a:endParaRPr lang="es-MX" dirty="0"/>
                    </a:p>
                  </a:txBody>
                  <a:tcPr/>
                </a:tc>
              </a:tr>
              <a:tr h="370840">
                <a:tc>
                  <a:txBody>
                    <a:bodyPr/>
                    <a:lstStyle/>
                    <a:p>
                      <a:r>
                        <a:rPr lang="es-MX" dirty="0" smtClean="0"/>
                        <a:t>Ordenes</a:t>
                      </a:r>
                      <a:r>
                        <a:rPr lang="es-MX" baseline="0" dirty="0" smtClean="0"/>
                        <a:t> madre de transmisión</a:t>
                      </a:r>
                      <a:endParaRPr lang="es-MX" dirty="0"/>
                    </a:p>
                  </a:txBody>
                  <a:tcPr/>
                </a:tc>
                <a:tc>
                  <a:txBody>
                    <a:bodyPr/>
                    <a:lstStyle/>
                    <a:p>
                      <a:r>
                        <a:rPr lang="es-MX" dirty="0" smtClean="0"/>
                        <a:t>Existe</a:t>
                      </a:r>
                      <a:r>
                        <a:rPr lang="es-MX" baseline="0" dirty="0" smtClean="0"/>
                        <a:t> un tipo de orden de transmisión en la que se vende una cantidad determinada de productos al cliente, los cuales pueden ser consumidos en un periodo indeterminado de tiempo.</a:t>
                      </a:r>
                      <a:endParaRPr lang="es-MX" dirty="0"/>
                    </a:p>
                  </a:txBody>
                  <a:tcPr/>
                </a:tc>
              </a:tr>
              <a:tr h="370840">
                <a:tc>
                  <a:txBody>
                    <a:bodyPr/>
                    <a:lstStyle/>
                    <a:p>
                      <a:r>
                        <a:rPr lang="es-MX" dirty="0" smtClean="0"/>
                        <a:t>Cancelación y reactivación de servicios</a:t>
                      </a:r>
                      <a:endParaRPr lang="es-MX" dirty="0"/>
                    </a:p>
                  </a:txBody>
                  <a:tcPr/>
                </a:tc>
                <a:tc>
                  <a:txBody>
                    <a:bodyPr/>
                    <a:lstStyle/>
                    <a:p>
                      <a:r>
                        <a:rPr lang="es-MX" dirty="0" smtClean="0"/>
                        <a:t>El</a:t>
                      </a:r>
                      <a:r>
                        <a:rPr lang="es-MX" baseline="0" dirty="0" smtClean="0"/>
                        <a:t> sistema debe de tener la capacidad de cancelar (liberar espacios en la agenda) y reactivar un servicio (ocupar nuevamente espacios).</a:t>
                      </a:r>
                    </a:p>
                  </a:txBody>
                  <a:tcPr/>
                </a:tc>
              </a:tr>
              <a:tr h="370840">
                <a:tc>
                  <a:txBody>
                    <a:bodyPr/>
                    <a:lstStyle/>
                    <a:p>
                      <a:r>
                        <a:rPr lang="es-MX" dirty="0" smtClean="0"/>
                        <a:t>Registro</a:t>
                      </a:r>
                      <a:r>
                        <a:rPr lang="es-MX" baseline="0" dirty="0" smtClean="0"/>
                        <a:t> de los diferentes usuarios</a:t>
                      </a:r>
                      <a:endParaRPr lang="es-MX" dirty="0"/>
                    </a:p>
                  </a:txBody>
                  <a:tcPr/>
                </a:tc>
                <a:tc>
                  <a:txBody>
                    <a:bodyPr/>
                    <a:lstStyle/>
                    <a:p>
                      <a:r>
                        <a:rPr lang="es-MX" baseline="0" dirty="0" smtClean="0"/>
                        <a:t>Los usuarios del sistema serán extraídos del sistema Eslabón.</a:t>
                      </a:r>
                    </a:p>
                  </a:txBody>
                  <a:tcPr/>
                </a:tc>
              </a:tr>
              <a:tr h="370840">
                <a:tc>
                  <a:txBody>
                    <a:bodyPr/>
                    <a:lstStyle/>
                    <a:p>
                      <a:r>
                        <a:rPr lang="es-MX" dirty="0" smtClean="0"/>
                        <a:t>Clientes</a:t>
                      </a:r>
                      <a:endParaRPr lang="es-MX" dirty="0"/>
                    </a:p>
                  </a:txBody>
                  <a:tcPr/>
                </a:tc>
                <a:tc>
                  <a:txBody>
                    <a:bodyPr/>
                    <a:lstStyle/>
                    <a:p>
                      <a:r>
                        <a:rPr lang="es-MX" baseline="0" dirty="0" smtClean="0"/>
                        <a:t>Un usuario no puede registrar clientes, ya que actualmente existe un proceso de alta, por lo tanto se deberá consultar al sistema Dynamics clientes permitidos.</a:t>
                      </a:r>
                    </a:p>
                  </a:txBody>
                  <a:tcPr/>
                </a:tc>
              </a:tr>
            </a:tbl>
          </a:graphicData>
        </a:graphic>
      </p:graphicFrame>
    </p:spTree>
    <p:extLst>
      <p:ext uri="{BB962C8B-B14F-4D97-AF65-F5344CB8AC3E}">
        <p14:creationId xmlns:p14="http://schemas.microsoft.com/office/powerpoint/2010/main" val="3702888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29403682"/>
              </p:ext>
            </p:extLst>
          </p:nvPr>
        </p:nvGraphicFramePr>
        <p:xfrm>
          <a:off x="1187624" y="908720"/>
          <a:ext cx="7704138" cy="4582160"/>
        </p:xfrm>
        <a:graphic>
          <a:graphicData uri="http://schemas.openxmlformats.org/drawingml/2006/table">
            <a:tbl>
              <a:tblPr firstRow="1" bandRow="1">
                <a:tableStyleId>{5C22544A-7EE6-4342-B048-85BDC9FD1C3A}</a:tableStyleId>
              </a:tblPr>
              <a:tblGrid>
                <a:gridCol w="3852069"/>
                <a:gridCol w="3852069"/>
              </a:tblGrid>
              <a:tr h="370840">
                <a:tc>
                  <a:txBody>
                    <a:bodyPr/>
                    <a:lstStyle/>
                    <a:p>
                      <a:r>
                        <a:rPr lang="es-MX" dirty="0" smtClean="0"/>
                        <a:t>Nombre</a:t>
                      </a:r>
                      <a:endParaRPr lang="es-MX" dirty="0"/>
                    </a:p>
                  </a:txBody>
                  <a:tcPr/>
                </a:tc>
                <a:tc>
                  <a:txBody>
                    <a:bodyPr/>
                    <a:lstStyle/>
                    <a:p>
                      <a:r>
                        <a:rPr lang="es-MX" dirty="0" smtClean="0"/>
                        <a:t>Descripción</a:t>
                      </a:r>
                      <a:endParaRPr lang="es-MX" dirty="0"/>
                    </a:p>
                  </a:txBody>
                  <a:tcPr/>
                </a:tc>
              </a:tr>
              <a:tr h="370840">
                <a:tc>
                  <a:txBody>
                    <a:bodyPr/>
                    <a:lstStyle/>
                    <a:p>
                      <a:r>
                        <a:rPr lang="es-MX" dirty="0" smtClean="0"/>
                        <a:t>Reportes</a:t>
                      </a:r>
                      <a:endParaRPr lang="es-MX" dirty="0"/>
                    </a:p>
                  </a:txBody>
                  <a:tcPr/>
                </a:tc>
                <a:tc>
                  <a:txBody>
                    <a:bodyPr/>
                    <a:lstStyle/>
                    <a:p>
                      <a:r>
                        <a:rPr lang="es-MX" dirty="0" smtClean="0"/>
                        <a:t>El sistema se vinculará con el actual sistema de</a:t>
                      </a:r>
                      <a:r>
                        <a:rPr lang="es-MX" baseline="0" dirty="0" smtClean="0"/>
                        <a:t> bloqueos, para proporcionar informes de los bloqueos transmitidos y no transmitidos.</a:t>
                      </a:r>
                      <a:endParaRPr lang="es-MX" dirty="0"/>
                    </a:p>
                  </a:txBody>
                  <a:tcPr/>
                </a:tc>
              </a:tr>
              <a:tr h="370840">
                <a:tc>
                  <a:txBody>
                    <a:bodyPr/>
                    <a:lstStyle/>
                    <a:p>
                      <a:r>
                        <a:rPr lang="es-MX" dirty="0" smtClean="0"/>
                        <a:t>Sistema</a:t>
                      </a:r>
                      <a:r>
                        <a:rPr lang="es-MX" baseline="0" dirty="0" smtClean="0"/>
                        <a:t> de notificaciones</a:t>
                      </a:r>
                      <a:endParaRPr lang="es-MX" dirty="0"/>
                    </a:p>
                  </a:txBody>
                  <a:tcPr/>
                </a:tc>
                <a:tc>
                  <a:txBody>
                    <a:bodyPr/>
                    <a:lstStyle/>
                    <a:p>
                      <a:r>
                        <a:rPr lang="es-MX" dirty="0" smtClean="0"/>
                        <a:t>El sistema deberá notificar a los diferentes</a:t>
                      </a:r>
                      <a:r>
                        <a:rPr lang="es-MX" baseline="0" dirty="0" smtClean="0"/>
                        <a:t> usuarios cuando una de sus pautas haya sido cambiada o no transmitida. Ver detalles</a:t>
                      </a:r>
                      <a:endParaRPr lang="es-MX" dirty="0"/>
                    </a:p>
                  </a:txBody>
                  <a:tcPr/>
                </a:tc>
              </a:tr>
              <a:tr h="370840">
                <a:tc>
                  <a:txBody>
                    <a:bodyPr/>
                    <a:lstStyle/>
                    <a:p>
                      <a:r>
                        <a:rPr lang="es-MX" dirty="0" smtClean="0"/>
                        <a:t>Calculo de comisiones</a:t>
                      </a:r>
                      <a:endParaRPr lang="es-MX" dirty="0"/>
                    </a:p>
                  </a:txBody>
                  <a:tcPr/>
                </a:tc>
                <a:tc>
                  <a:txBody>
                    <a:bodyPr/>
                    <a:lstStyle/>
                    <a:p>
                      <a:r>
                        <a:rPr lang="es-MX" dirty="0" smtClean="0"/>
                        <a:t>Actualmente los vendedores reciben comisiones porcentuales en función a lo cobrado</a:t>
                      </a:r>
                      <a:r>
                        <a:rPr lang="es-MX" baseline="0" dirty="0" smtClean="0"/>
                        <a:t> a sus respectivos clientes, por lo tanto el sistema deberá tener la capacidad de calcular dichos montos.</a:t>
                      </a:r>
                      <a:endParaRPr lang="es-MX" dirty="0"/>
                    </a:p>
                  </a:txBody>
                  <a:tcPr/>
                </a:tc>
              </a:tr>
              <a:tr h="370840">
                <a:tc>
                  <a:txBody>
                    <a:bodyPr/>
                    <a:lstStyle/>
                    <a:p>
                      <a:endParaRPr lang="es-MX" dirty="0"/>
                    </a:p>
                  </a:txBody>
                  <a:tcPr/>
                </a:tc>
                <a:tc>
                  <a:txBody>
                    <a:bodyPr/>
                    <a:lstStyle/>
                    <a:p>
                      <a:endParaRPr lang="es-MX" dirty="0"/>
                    </a:p>
                  </a:txBody>
                  <a:tcPr/>
                </a:tc>
              </a:tr>
            </a:tbl>
          </a:graphicData>
        </a:graphic>
      </p:graphicFrame>
    </p:spTree>
    <p:extLst>
      <p:ext uri="{BB962C8B-B14F-4D97-AF65-F5344CB8AC3E}">
        <p14:creationId xmlns:p14="http://schemas.microsoft.com/office/powerpoint/2010/main" val="112120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solidFill>
                  <a:srgbClr val="002060"/>
                </a:solidFill>
              </a:rPr>
              <a:t>CRONOGRAMA GENERAL</a:t>
            </a:r>
            <a:endParaRPr lang="es-MX" b="1" dirty="0">
              <a:solidFill>
                <a:srgbClr val="002060"/>
              </a:solidFill>
            </a:endParaRPr>
          </a:p>
        </p:txBody>
      </p:sp>
      <p:pic>
        <p:nvPicPr>
          <p:cNvPr id="6" name="Marcador de contenido 5"/>
          <p:cNvPicPr>
            <a:picLocks noGrp="1" noChangeAspect="1"/>
          </p:cNvPicPr>
          <p:nvPr>
            <p:ph idx="1"/>
          </p:nvPr>
        </p:nvPicPr>
        <p:blipFill rotWithShape="1">
          <a:blip r:embed="rId2"/>
          <a:srcRect l="791" t="37324" r="56214" b="8588"/>
          <a:stretch/>
        </p:blipFill>
        <p:spPr>
          <a:xfrm>
            <a:off x="655739" y="2132856"/>
            <a:ext cx="7876701" cy="3006824"/>
          </a:xfrm>
          <a:prstGeom prst="rect">
            <a:avLst/>
          </a:prstGeom>
        </p:spPr>
      </p:pic>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19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55575"/>
          </a:xfrm>
        </p:spPr>
        <p:txBody>
          <a:bodyPr/>
          <a:lstStyle/>
          <a:p>
            <a:r>
              <a:rPr lang="es-MX" b="1" dirty="0" smtClean="0">
                <a:solidFill>
                  <a:srgbClr val="002060"/>
                </a:solidFill>
              </a:rPr>
              <a:t>HITOS DEL PROYECTO</a:t>
            </a:r>
            <a:endParaRPr lang="es-MX" b="1" dirty="0">
              <a:solidFill>
                <a:srgbClr val="002060"/>
              </a:solidFill>
            </a:endParaRPr>
          </a:p>
        </p:txBody>
      </p:sp>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1412776"/>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7" name="Marcador de contenido 6"/>
          <p:cNvGraphicFramePr>
            <a:graphicFrameLocks noGrp="1"/>
          </p:cNvGraphicFramePr>
          <p:nvPr>
            <p:ph idx="1"/>
            <p:extLst>
              <p:ext uri="{D42A27DB-BD31-4B8C-83A1-F6EECF244321}">
                <p14:modId xmlns:p14="http://schemas.microsoft.com/office/powerpoint/2010/main" val="605059209"/>
              </p:ext>
            </p:extLst>
          </p:nvPr>
        </p:nvGraphicFramePr>
        <p:xfrm>
          <a:off x="982663" y="1556785"/>
          <a:ext cx="7704137" cy="1999100"/>
        </p:xfrm>
        <a:graphic>
          <a:graphicData uri="http://schemas.openxmlformats.org/drawingml/2006/table">
            <a:tbl>
              <a:tblPr>
                <a:tableStyleId>{5C22544A-7EE6-4342-B048-85BDC9FD1C3A}</a:tableStyleId>
              </a:tblPr>
              <a:tblGrid>
                <a:gridCol w="3877369"/>
                <a:gridCol w="3826768"/>
              </a:tblGrid>
              <a:tr h="268030">
                <a:tc>
                  <a:txBody>
                    <a:bodyPr/>
                    <a:lstStyle/>
                    <a:p>
                      <a:pPr algn="l" fontAlgn="t"/>
                      <a:r>
                        <a:rPr lang="es-MX" sz="2400" b="0" i="0" u="none" strike="noStrike" dirty="0" smtClean="0">
                          <a:effectLst/>
                          <a:latin typeface="Calibri" panose="020F0502020204030204" pitchFamily="34" charset="0"/>
                        </a:rPr>
                        <a:t>Nombre</a:t>
                      </a:r>
                      <a:endParaRPr lang="es-MX" sz="2400" b="0" i="0" u="none" strike="noStrike" dirty="0">
                        <a:effectLst/>
                        <a:latin typeface="Calibri" panose="020F0502020204030204" pitchFamily="34" charset="0"/>
                      </a:endParaRPr>
                    </a:p>
                  </a:txBody>
                  <a:tcPr marL="0" marR="0" marT="0" marB="0">
                    <a:solidFill>
                      <a:srgbClr val="00B0F0"/>
                    </a:solidFill>
                  </a:tcPr>
                </a:tc>
                <a:tc>
                  <a:txBody>
                    <a:bodyPr/>
                    <a:lstStyle/>
                    <a:p>
                      <a:pPr algn="ctr" fontAlgn="t"/>
                      <a:r>
                        <a:rPr lang="es-MX" sz="1800" b="0" i="0" u="none" strike="noStrike" dirty="0" smtClean="0">
                          <a:effectLst/>
                          <a:latin typeface="Calibri" panose="020F0502020204030204" pitchFamily="34" charset="0"/>
                        </a:rPr>
                        <a:t>Fecha</a:t>
                      </a:r>
                      <a:endParaRPr lang="es-MX" sz="1800" b="0" i="0" u="none" strike="noStrike" dirty="0">
                        <a:effectLst/>
                        <a:latin typeface="Calibri" panose="020F0502020204030204" pitchFamily="34" charset="0"/>
                      </a:endParaRPr>
                    </a:p>
                  </a:txBody>
                  <a:tcPr marL="0" marR="0" marT="0" marB="0">
                    <a:solidFill>
                      <a:srgbClr val="00B0F0"/>
                    </a:solidFill>
                  </a:tcPr>
                </a:tc>
              </a:tr>
              <a:tr h="268030">
                <a:tc>
                  <a:txBody>
                    <a:bodyPr/>
                    <a:lstStyle/>
                    <a:p>
                      <a:pPr algn="l" fontAlgn="t"/>
                      <a:r>
                        <a:rPr lang="es-MX" sz="2400" u="none" strike="noStrike" dirty="0" smtClean="0">
                          <a:effectLst/>
                        </a:rPr>
                        <a:t>Propuesta de base de datos</a:t>
                      </a:r>
                      <a:endParaRPr lang="es-MX" sz="2400" b="0" i="0" u="none" strike="noStrike" dirty="0">
                        <a:effectLst/>
                        <a:latin typeface="Calibri" panose="020F0502020204030204" pitchFamily="34" charset="0"/>
                      </a:endParaRPr>
                    </a:p>
                  </a:txBody>
                  <a:tcPr marL="0" marR="0" marT="0" marB="0"/>
                </a:tc>
                <a:tc>
                  <a:txBody>
                    <a:bodyPr/>
                    <a:lstStyle/>
                    <a:p>
                      <a:pPr algn="ctr" fontAlgn="t"/>
                      <a:r>
                        <a:rPr lang="es-MX" sz="1800" u="none" strike="noStrike" dirty="0" smtClean="0">
                          <a:effectLst/>
                        </a:rPr>
                        <a:t>04/06/2014</a:t>
                      </a:r>
                      <a:endParaRPr lang="es-MX" sz="1800" b="0" i="0" u="none" strike="noStrike" dirty="0">
                        <a:effectLst/>
                        <a:latin typeface="Calibri" panose="020F0502020204030204" pitchFamily="34" charset="0"/>
                      </a:endParaRPr>
                    </a:p>
                  </a:txBody>
                  <a:tcPr marL="0" marR="0" marT="0" marB="0"/>
                </a:tc>
              </a:tr>
              <a:tr h="268030">
                <a:tc>
                  <a:txBody>
                    <a:bodyPr/>
                    <a:lstStyle/>
                    <a:p>
                      <a:pPr algn="l" fontAlgn="t"/>
                      <a:r>
                        <a:rPr lang="es-MX" sz="2400" u="none" strike="noStrike" dirty="0" smtClean="0">
                          <a:effectLst/>
                        </a:rPr>
                        <a:t>Inventario</a:t>
                      </a:r>
                      <a:endParaRPr lang="es-MX" sz="2400" b="0" i="0" u="none" strike="noStrike" dirty="0">
                        <a:effectLst/>
                        <a:latin typeface="Calibri" panose="020F0502020204030204" pitchFamily="34" charset="0"/>
                      </a:endParaRPr>
                    </a:p>
                  </a:txBody>
                  <a:tcPr marL="0" marR="0" marT="0" marB="0"/>
                </a:tc>
                <a:tc>
                  <a:txBody>
                    <a:bodyPr/>
                    <a:lstStyle/>
                    <a:p>
                      <a:pPr algn="ctr" fontAlgn="t"/>
                      <a:r>
                        <a:rPr lang="es-MX" sz="1800" b="0" i="0" u="none" strike="noStrike" dirty="0" smtClean="0">
                          <a:effectLst/>
                          <a:latin typeface="Calibri" panose="020F0502020204030204" pitchFamily="34" charset="0"/>
                        </a:rPr>
                        <a:t>11/07/2014</a:t>
                      </a:r>
                      <a:endParaRPr lang="es-MX" sz="1800" b="0" i="0" u="none" strike="noStrike" dirty="0">
                        <a:effectLst/>
                        <a:latin typeface="Calibri" panose="020F0502020204030204" pitchFamily="34" charset="0"/>
                      </a:endParaRPr>
                    </a:p>
                  </a:txBody>
                  <a:tcPr marL="0" marR="0" marT="0" marB="0"/>
                </a:tc>
              </a:tr>
              <a:tr h="536060">
                <a:tc>
                  <a:txBody>
                    <a:bodyPr/>
                    <a:lstStyle/>
                    <a:p>
                      <a:pPr algn="l" fontAlgn="t"/>
                      <a:r>
                        <a:rPr lang="es-MX" sz="2400" u="none" strike="noStrike" dirty="0" smtClean="0">
                          <a:effectLst/>
                        </a:rPr>
                        <a:t>Ordenes de transmisión</a:t>
                      </a:r>
                      <a:endParaRPr lang="es-MX" sz="2400" b="0" i="0" u="none" strike="noStrike" dirty="0">
                        <a:effectLst/>
                        <a:latin typeface="Calibri" panose="020F0502020204030204" pitchFamily="34" charset="0"/>
                      </a:endParaRPr>
                    </a:p>
                  </a:txBody>
                  <a:tcPr marL="0" marR="0" marT="0" marB="0"/>
                </a:tc>
                <a:tc>
                  <a:txBody>
                    <a:bodyPr/>
                    <a:lstStyle/>
                    <a:p>
                      <a:pPr algn="ctr" fontAlgn="t"/>
                      <a:r>
                        <a:rPr lang="es-MX" sz="1800" u="none" strike="noStrike" dirty="0" smtClean="0">
                          <a:effectLst/>
                        </a:rPr>
                        <a:t>18/07/2014</a:t>
                      </a:r>
                      <a:endParaRPr lang="es-MX" sz="1800" b="0" i="0" u="none" strike="noStrike" dirty="0">
                        <a:effectLst/>
                        <a:latin typeface="Calibri" panose="020F0502020204030204" pitchFamily="34" charset="0"/>
                      </a:endParaRPr>
                    </a:p>
                  </a:txBody>
                  <a:tcPr marL="0" marR="0" marT="0" marB="0"/>
                </a:tc>
              </a:tr>
              <a:tr h="268030">
                <a:tc>
                  <a:txBody>
                    <a:bodyPr/>
                    <a:lstStyle/>
                    <a:p>
                      <a:pPr algn="l" fontAlgn="t"/>
                      <a:r>
                        <a:rPr lang="es-MX" sz="2400" u="none" strike="noStrike" dirty="0" smtClean="0">
                          <a:effectLst/>
                        </a:rPr>
                        <a:t>Agenda</a:t>
                      </a:r>
                      <a:endParaRPr lang="es-MX" sz="2400" b="0" i="0" u="none" strike="noStrike" dirty="0">
                        <a:effectLst/>
                        <a:latin typeface="Calibri" panose="020F0502020204030204" pitchFamily="34" charset="0"/>
                      </a:endParaRPr>
                    </a:p>
                  </a:txBody>
                  <a:tcPr marL="0" marR="0" marT="0" marB="0"/>
                </a:tc>
                <a:tc>
                  <a:txBody>
                    <a:bodyPr/>
                    <a:lstStyle/>
                    <a:p>
                      <a:pPr algn="ctr" fontAlgn="t"/>
                      <a:r>
                        <a:rPr lang="es-MX" sz="1800" u="none" strike="noStrike" dirty="0" smtClean="0">
                          <a:effectLst/>
                        </a:rPr>
                        <a:t>22/07/2014</a:t>
                      </a:r>
                      <a:endParaRPr lang="es-MX" sz="1800" b="0" i="0" u="none" strike="noStrike" dirty="0">
                        <a:effectLst/>
                        <a:latin typeface="Calibri" panose="020F0502020204030204" pitchFamily="34" charset="0"/>
                      </a:endParaRPr>
                    </a:p>
                  </a:txBody>
                  <a:tcPr marL="0" marR="0" marT="0" marB="0"/>
                </a:tc>
              </a:tr>
            </a:tbl>
          </a:graphicData>
        </a:graphic>
      </p:graphicFrame>
    </p:spTree>
    <p:extLst>
      <p:ext uri="{BB962C8B-B14F-4D97-AF65-F5344CB8AC3E}">
        <p14:creationId xmlns:p14="http://schemas.microsoft.com/office/powerpoint/2010/main" val="16114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82" y="0"/>
            <a:ext cx="7704667" cy="953617"/>
          </a:xfrm>
        </p:spPr>
        <p:txBody>
          <a:bodyPr/>
          <a:lstStyle/>
          <a:p>
            <a:r>
              <a:rPr lang="es-MX" b="1" dirty="0" smtClean="0">
                <a:solidFill>
                  <a:srgbClr val="002060"/>
                </a:solidFill>
              </a:rPr>
              <a:t>PLAN DE COMUNICACIÓN</a:t>
            </a:r>
            <a:endParaRPr lang="es-MX" b="1" dirty="0">
              <a:solidFill>
                <a:srgbClr val="002060"/>
              </a:solidFill>
            </a:endParaRPr>
          </a:p>
        </p:txBody>
      </p:sp>
      <p:sp>
        <p:nvSpPr>
          <p:cNvPr id="3" name="Content Placeholder 2"/>
          <p:cNvSpPr>
            <a:spLocks noGrp="1"/>
          </p:cNvSpPr>
          <p:nvPr>
            <p:ph idx="1"/>
          </p:nvPr>
        </p:nvSpPr>
        <p:spPr>
          <a:xfrm>
            <a:off x="924271" y="1902473"/>
            <a:ext cx="7583487" cy="4766887"/>
          </a:xfrm>
        </p:spPr>
        <p:txBody>
          <a:bodyPr>
            <a:normAutofit fontScale="55000" lnSpcReduction="20000"/>
          </a:bodyPr>
          <a:lstStyle/>
          <a:p>
            <a:pPr marL="0" indent="0" algn="just">
              <a:buNone/>
            </a:pPr>
            <a:r>
              <a:rPr lang="es-MX" sz="5000" dirty="0" smtClean="0"/>
              <a:t>Para nosotros la comunicación constante con el cliente es de suma importancia, es por eso que a la par de las entregas, se espera </a:t>
            </a:r>
            <a:r>
              <a:rPr lang="es-MX" sz="5000" dirty="0" smtClean="0">
                <a:solidFill>
                  <a:srgbClr val="002060"/>
                </a:solidFill>
              </a:rPr>
              <a:t>retroalimentación</a:t>
            </a:r>
            <a:r>
              <a:rPr lang="es-MX" sz="5000" dirty="0" smtClean="0"/>
              <a:t>. </a:t>
            </a:r>
          </a:p>
          <a:p>
            <a:pPr marL="0" indent="0" algn="just">
              <a:buNone/>
            </a:pPr>
            <a:r>
              <a:rPr lang="es-MX" sz="5000" dirty="0" smtClean="0"/>
              <a:t>Además, en caso de ser necesario se programarán reuniones vía correo electrónico con el Líder de Proyecto.</a:t>
            </a:r>
          </a:p>
          <a:p>
            <a:pPr marL="0" indent="0" algn="just">
              <a:buNone/>
            </a:pPr>
            <a:r>
              <a:rPr lang="es-MX" sz="5000" dirty="0" smtClean="0"/>
              <a:t>Es importante mencionar que existirá una </a:t>
            </a:r>
            <a:r>
              <a:rPr lang="es-MX" sz="5000" dirty="0" smtClean="0">
                <a:solidFill>
                  <a:srgbClr val="002060"/>
                </a:solidFill>
              </a:rPr>
              <a:t>Minuta de Reunión</a:t>
            </a:r>
            <a:r>
              <a:rPr lang="es-MX" sz="5000" dirty="0" smtClean="0"/>
              <a:t> en </a:t>
            </a:r>
            <a:r>
              <a:rPr lang="es-MX" sz="5000" dirty="0"/>
              <a:t>donde  se </a:t>
            </a:r>
            <a:r>
              <a:rPr lang="es-MX" sz="5000" dirty="0" smtClean="0"/>
              <a:t>establecerán los acuerdos surgidos a partir de la misma, así como la definición de acciones a realizar y fecha de próximas reuniones. Esta Minuta deberá de ser firmada por todos los asistentes. </a:t>
            </a:r>
          </a:p>
          <a:p>
            <a:pPr marL="0" indent="0" algn="just">
              <a:buNone/>
            </a:pPr>
            <a:endParaRPr lang="es-MX" sz="6400" dirty="0" smtClean="0"/>
          </a:p>
          <a:p>
            <a:pPr marL="0" indent="0">
              <a:buNone/>
            </a:pPr>
            <a:endParaRPr lang="es-MX" sz="3200" b="1" dirty="0"/>
          </a:p>
          <a:p>
            <a:pPr marL="0" indent="0">
              <a:buNone/>
            </a:pPr>
            <a:endParaRPr lang="es-MX" sz="3200" b="1" dirty="0"/>
          </a:p>
        </p:txBody>
      </p:sp>
      <p:pic>
        <p:nvPicPr>
          <p:cNvPr id="4" name="Picture 3" descr="logo-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021288"/>
            <a:ext cx="2281433" cy="604783"/>
          </a:xfrm>
          <a:prstGeom prst="rect">
            <a:avLst/>
          </a:prstGeom>
        </p:spPr>
      </p:pic>
      <p:cxnSp>
        <p:nvCxnSpPr>
          <p:cNvPr id="5" name="Straight Connector 4"/>
          <p:cNvCxnSpPr/>
          <p:nvPr/>
        </p:nvCxnSpPr>
        <p:spPr>
          <a:xfrm>
            <a:off x="899592" y="764704"/>
            <a:ext cx="7632848" cy="0"/>
          </a:xfrm>
          <a:prstGeom prst="line">
            <a:avLst/>
          </a:prstGeom>
          <a:ln>
            <a:solidFill>
              <a:schemeClr val="bg1"/>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492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TC103457496[[fn=Paralaje]]</Template>
  <TotalTime>436</TotalTime>
  <Words>740</Words>
  <Application>Microsoft Office PowerPoint</Application>
  <PresentationFormat>Presentación en pantalla (4:3)</PresentationFormat>
  <Paragraphs>112</Paragraphs>
  <Slides>14</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Corbel</vt:lpstr>
      <vt:lpstr>Wingdings</vt:lpstr>
      <vt:lpstr>Parallax</vt:lpstr>
      <vt:lpstr>  KICK–OFF   Megacable Publicidad    </vt:lpstr>
      <vt:lpstr>AGENDA</vt:lpstr>
      <vt:lpstr>ESTADO ACTUAL Y OBJETIVO</vt:lpstr>
      <vt:lpstr>ALCANCE DEL PROYECTO</vt:lpstr>
      <vt:lpstr>Presentación de PowerPoint</vt:lpstr>
      <vt:lpstr>Presentación de PowerPoint</vt:lpstr>
      <vt:lpstr>CRONOGRAMA GENERAL</vt:lpstr>
      <vt:lpstr>HITOS DEL PROYECTO</vt:lpstr>
      <vt:lpstr>PLAN DE COMUNICACIÓN</vt:lpstr>
      <vt:lpstr>REQUERIMIENTOS DE CAMBIOS</vt:lpstr>
      <vt:lpstr>RIESGOS DEL PROYECTO</vt:lpstr>
      <vt:lpstr>CIERRE DEL PROYECTO</vt:lpstr>
      <vt:lpstr>ÁREAS DE SOPORTE</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&lt;NOMBRE DEL PROYECTO&gt;    &lt;LOGO CLIENTE&gt;</dc:title>
  <dc:creator>TequilaSoft</dc:creator>
  <cp:lastModifiedBy>Tlaloc</cp:lastModifiedBy>
  <cp:revision>33</cp:revision>
  <dcterms:created xsi:type="dcterms:W3CDTF">2013-02-20T18:24:54Z</dcterms:created>
  <dcterms:modified xsi:type="dcterms:W3CDTF">2014-06-30T17:35:10Z</dcterms:modified>
</cp:coreProperties>
</file>