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>
      <p:cViewPr>
        <p:scale>
          <a:sx n="103" d="100"/>
          <a:sy n="103" d="100"/>
        </p:scale>
        <p:origin x="-235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F7F3AF5-53FB-44F4-BD21-21FFF6C55B56}" type="datetimeFigureOut">
              <a:rPr lang="es-MX" smtClean="0"/>
              <a:t>8/6/14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17" y="476672"/>
            <a:ext cx="5094566" cy="1281219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s-ES_tradnl" sz="4800" b="1" dirty="0" smtClean="0">
                <a:solidFill>
                  <a:srgbClr val="336699"/>
                </a:solidFill>
                <a:latin typeface="Trebuchet MS" pitchFamily="34" charset="0"/>
              </a:rPr>
              <a:t>Funcional</a:t>
            </a:r>
          </a:p>
          <a:p>
            <a:pPr>
              <a:spcBef>
                <a:spcPct val="20000"/>
              </a:spcBef>
            </a:pPr>
            <a:r>
              <a:rPr lang="pt-BR" sz="4800" b="1" dirty="0" smtClean="0">
                <a:solidFill>
                  <a:srgbClr val="336699"/>
                </a:solidFill>
                <a:latin typeface="Trebuchet MS" pitchFamily="34" charset="0"/>
              </a:rPr>
              <a:t>140805_Funcional_MegacablePublicidad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>
              <a:spcBef>
                <a:spcPct val="20000"/>
              </a:spcBef>
            </a:pP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>Aplicó</a:t>
            </a: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: </a:t>
            </a:r>
            <a:r>
              <a:rPr lang="es-ES_tradnl" b="1" dirty="0" err="1" smtClean="0">
                <a:solidFill>
                  <a:srgbClr val="336699"/>
                </a:solidFill>
                <a:latin typeface="Trebuchet MS" pitchFamily="34" charset="0"/>
              </a:rPr>
              <a:t>Hansel</a:t>
            </a: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 Abraham Mendoza García y Eduardo Rodríguez Velasco</a:t>
            </a: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  <a:p>
            <a:pPr>
              <a:spcBef>
                <a:spcPct val="20000"/>
              </a:spcBef>
            </a:pP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Responsable del Proyecto: Connie Larios</a:t>
            </a:r>
          </a:p>
          <a:p>
            <a:pPr>
              <a:spcBef>
                <a:spcPct val="20000"/>
              </a:spcBef>
            </a:pP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Fecha: 05/08/2014</a:t>
            </a:r>
          </a:p>
          <a:p>
            <a:pPr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9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1844824"/>
            <a:ext cx="219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Validacion de Cliente</a:t>
            </a:r>
            <a:endParaRPr lang="es-MX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54498"/>
            <a:ext cx="2547281" cy="640609"/>
          </a:xfrm>
          <a:prstGeom prst="rect">
            <a:avLst/>
          </a:prstGeom>
        </p:spPr>
      </p:pic>
      <p:pic>
        <p:nvPicPr>
          <p:cNvPr id="2" name="Picture 1" descr="Sin título6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708920"/>
            <a:ext cx="6199935" cy="2592288"/>
          </a:xfrm>
          <a:prstGeom prst="rect">
            <a:avLst/>
          </a:prstGeom>
        </p:spPr>
      </p:pic>
      <p:grpSp>
        <p:nvGrpSpPr>
          <p:cNvPr id="20" name="Grupo 19"/>
          <p:cNvGrpSpPr/>
          <p:nvPr/>
        </p:nvGrpSpPr>
        <p:grpSpPr>
          <a:xfrm>
            <a:off x="899592" y="3610527"/>
            <a:ext cx="2448272" cy="2775337"/>
            <a:chOff x="899592" y="3610527"/>
            <a:chExt cx="2448272" cy="2775337"/>
          </a:xfrm>
        </p:grpSpPr>
        <p:sp>
          <p:nvSpPr>
            <p:cNvPr id="7" name="TextBox 2"/>
            <p:cNvSpPr txBox="1"/>
            <p:nvPr/>
          </p:nvSpPr>
          <p:spPr>
            <a:xfrm>
              <a:off x="899592" y="5370201"/>
              <a:ext cx="2448272" cy="101566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s-MX" sz="1200" dirty="0"/>
                <a:t>Al introducir el </a:t>
              </a:r>
              <a:r>
                <a:rPr lang="es-MX" sz="1200" dirty="0" smtClean="0"/>
                <a:t>“RFC” o la “Razón social”, </a:t>
              </a:r>
              <a:r>
                <a:rPr lang="es-MX" sz="1200" dirty="0"/>
                <a:t>se generará una búsqueda de los datos del usuario y se mostrarán en los campos </a:t>
              </a:r>
              <a:r>
                <a:rPr lang="es-MX" sz="1200" dirty="0" smtClean="0"/>
                <a:t>indicados.</a:t>
              </a:r>
              <a:endParaRPr lang="es-ES" sz="1200" dirty="0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H="1" flipV="1">
              <a:off x="929648" y="3610527"/>
              <a:ext cx="1152128" cy="1725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>
              <a:stCxn id="7" idx="0"/>
            </p:cNvCxnSpPr>
            <p:nvPr/>
          </p:nvCxnSpPr>
          <p:spPr>
            <a:xfrm flipH="1" flipV="1">
              <a:off x="971600" y="4437112"/>
              <a:ext cx="1152128" cy="9330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5652120" y="3068960"/>
            <a:ext cx="3384376" cy="1800200"/>
            <a:chOff x="5652120" y="3068960"/>
            <a:chExt cx="3384376" cy="1800200"/>
          </a:xfrm>
        </p:grpSpPr>
        <p:sp>
          <p:nvSpPr>
            <p:cNvPr id="16" name="Rectángulo 15"/>
            <p:cNvSpPr/>
            <p:nvPr/>
          </p:nvSpPr>
          <p:spPr>
            <a:xfrm>
              <a:off x="6349391" y="3068960"/>
              <a:ext cx="2687105" cy="156966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s-MX" sz="1200" dirty="0">
                  <a:solidFill>
                    <a:schemeClr val="dk1"/>
                  </a:solidFill>
                </a:rPr>
                <a:t>Al presionar el botón "Validar" se </a:t>
              </a:r>
              <a:r>
                <a:rPr lang="es-MX" sz="1200" dirty="0" smtClean="0">
                  <a:solidFill>
                    <a:schemeClr val="dk1"/>
                  </a:solidFill>
                </a:rPr>
                <a:t>revisará </a:t>
              </a:r>
              <a:r>
                <a:rPr lang="es-MX" sz="1200" dirty="0">
                  <a:solidFill>
                    <a:schemeClr val="dk1"/>
                  </a:solidFill>
                </a:rPr>
                <a:t>si el cliente tiene algún adeudo, de ser así no </a:t>
              </a:r>
              <a:r>
                <a:rPr lang="es-MX" sz="1200" dirty="0" smtClean="0">
                  <a:solidFill>
                    <a:schemeClr val="dk1"/>
                  </a:solidFill>
                </a:rPr>
                <a:t>dejará </a:t>
              </a:r>
              <a:r>
                <a:rPr lang="es-MX" sz="1200" dirty="0">
                  <a:solidFill>
                    <a:schemeClr val="dk1"/>
                  </a:solidFill>
                </a:rPr>
                <a:t>continuar con el llenado de la orden de transmisión y se </a:t>
              </a:r>
              <a:r>
                <a:rPr lang="es-MX" sz="1200" dirty="0" smtClean="0">
                  <a:solidFill>
                    <a:schemeClr val="dk1"/>
                  </a:solidFill>
                </a:rPr>
                <a:t>mostrará </a:t>
              </a:r>
              <a:r>
                <a:rPr lang="es-MX" sz="1200" dirty="0">
                  <a:solidFill>
                    <a:schemeClr val="dk1"/>
                  </a:solidFill>
                </a:rPr>
                <a:t>la opción de solicitar aprobación, de lo contrario, se </a:t>
              </a:r>
              <a:r>
                <a:rPr lang="es-MX" sz="1200" dirty="0" smtClean="0">
                  <a:solidFill>
                    <a:schemeClr val="dk1"/>
                  </a:solidFill>
                </a:rPr>
                <a:t>continuará a </a:t>
              </a:r>
              <a:r>
                <a:rPr lang="es-MX" sz="1200" dirty="0">
                  <a:solidFill>
                    <a:schemeClr val="dk1"/>
                  </a:solidFill>
                </a:rPr>
                <a:t>la </a:t>
              </a:r>
              <a:r>
                <a:rPr lang="es-MX" sz="1200" dirty="0" smtClean="0">
                  <a:solidFill>
                    <a:schemeClr val="dk1"/>
                  </a:solidFill>
                </a:rPr>
                <a:t>pantalla “Orden </a:t>
              </a:r>
              <a:r>
                <a:rPr lang="es-MX" sz="1200" dirty="0">
                  <a:solidFill>
                    <a:schemeClr val="dk1"/>
                  </a:solidFill>
                </a:rPr>
                <a:t>de </a:t>
              </a:r>
              <a:r>
                <a:rPr lang="es-MX" sz="1200" dirty="0" smtClean="0">
                  <a:solidFill>
                    <a:schemeClr val="dk1"/>
                  </a:solidFill>
                </a:rPr>
                <a:t>Transmisión”.</a:t>
              </a:r>
              <a:endParaRPr lang="es-MX" sz="1200" dirty="0">
                <a:solidFill>
                  <a:schemeClr val="dk1"/>
                </a:solidFill>
              </a:endParaRPr>
            </a:p>
          </p:txBody>
        </p:sp>
        <p:cxnSp>
          <p:nvCxnSpPr>
            <p:cNvPr id="18" name="Conector recto de flecha 17"/>
            <p:cNvCxnSpPr/>
            <p:nvPr/>
          </p:nvCxnSpPr>
          <p:spPr>
            <a:xfrm flipH="1">
              <a:off x="5652120" y="3789040"/>
              <a:ext cx="697271" cy="10801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929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1844824"/>
            <a:ext cx="276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Orden de Transmisión (1-3)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54498"/>
            <a:ext cx="2547281" cy="6406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1941"/>
            <a:ext cx="6156176" cy="330354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516216" y="3356992"/>
            <a:ext cx="2242592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MX" sz="1200" dirty="0" smtClean="0">
                <a:solidFill>
                  <a:schemeClr val="dk1"/>
                </a:solidFill>
              </a:rPr>
              <a:t>Permite introducir las fechas de “Inicio” y “Fin” de la campaña</a:t>
            </a:r>
            <a:endParaRPr lang="es-MX" sz="1200" dirty="0">
              <a:solidFill>
                <a:schemeClr val="dk1"/>
              </a:solidFill>
            </a:endParaRPr>
          </a:p>
        </p:txBody>
      </p:sp>
      <p:cxnSp>
        <p:nvCxnSpPr>
          <p:cNvPr id="8" name="Conector recto de flecha 7"/>
          <p:cNvCxnSpPr>
            <a:stCxn id="2" idx="1"/>
          </p:cNvCxnSpPr>
          <p:nvPr/>
        </p:nvCxnSpPr>
        <p:spPr>
          <a:xfrm flipH="1" flipV="1">
            <a:off x="4499992" y="2708920"/>
            <a:ext cx="2016224" cy="878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2" idx="1"/>
          </p:cNvCxnSpPr>
          <p:nvPr/>
        </p:nvCxnSpPr>
        <p:spPr>
          <a:xfrm flipH="1">
            <a:off x="4572000" y="3587825"/>
            <a:ext cx="1944216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195736" y="1332204"/>
            <a:ext cx="2952328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MX" sz="1200" dirty="0" smtClean="0">
                <a:solidFill>
                  <a:schemeClr val="dk1"/>
                </a:solidFill>
              </a:rPr>
              <a:t>Muestra los datos del cliente, seleccionado en la pantalla anterior.</a:t>
            </a:r>
            <a:endParaRPr lang="es-MX" sz="1200" dirty="0">
              <a:solidFill>
                <a:schemeClr val="dk1"/>
              </a:solidFill>
            </a:endParaRPr>
          </a:p>
        </p:txBody>
      </p:sp>
      <p:cxnSp>
        <p:nvCxnSpPr>
          <p:cNvPr id="14" name="Conector recto de flecha 13"/>
          <p:cNvCxnSpPr>
            <a:stCxn id="13" idx="2"/>
          </p:cNvCxnSpPr>
          <p:nvPr/>
        </p:nvCxnSpPr>
        <p:spPr>
          <a:xfrm flipH="1">
            <a:off x="2123730" y="1793869"/>
            <a:ext cx="1548170" cy="993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3833562" y="1942114"/>
            <a:ext cx="2489469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MX" sz="1200" dirty="0" smtClean="0">
                <a:solidFill>
                  <a:schemeClr val="dk1"/>
                </a:solidFill>
              </a:rPr>
              <a:t>Muestra los datos del vendedor actual.</a:t>
            </a:r>
            <a:endParaRPr lang="es-MX" sz="1200" dirty="0">
              <a:solidFill>
                <a:schemeClr val="dk1"/>
              </a:solidFill>
            </a:endParaRPr>
          </a:p>
        </p:txBody>
      </p:sp>
      <p:cxnSp>
        <p:nvCxnSpPr>
          <p:cNvPr id="22" name="Conector recto de flecha 21"/>
          <p:cNvCxnSpPr>
            <a:stCxn id="21" idx="1"/>
          </p:cNvCxnSpPr>
          <p:nvPr/>
        </p:nvCxnSpPr>
        <p:spPr>
          <a:xfrm flipH="1">
            <a:off x="1990012" y="2172947"/>
            <a:ext cx="1843550" cy="1976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6516216" y="4934442"/>
            <a:ext cx="2242592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MX" sz="1200" dirty="0" smtClean="0"/>
              <a:t>Indica si </a:t>
            </a:r>
            <a:r>
              <a:rPr lang="es-MX" sz="1200" dirty="0"/>
              <a:t>una transmisión puede ser reprogramada en caso de alguna </a:t>
            </a:r>
            <a:r>
              <a:rPr lang="es-MX" sz="1200" dirty="0" smtClean="0"/>
              <a:t>falla.</a:t>
            </a:r>
            <a:endParaRPr lang="es-MX" sz="1200" dirty="0">
              <a:solidFill>
                <a:schemeClr val="dk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79512" y="6006948"/>
            <a:ext cx="4572000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MX" sz="1200" dirty="0">
                <a:solidFill>
                  <a:schemeClr val="dk1"/>
                </a:solidFill>
              </a:rPr>
              <a:t>En este apartado se </a:t>
            </a:r>
            <a:r>
              <a:rPr lang="es-MX" sz="1200" dirty="0" smtClean="0">
                <a:solidFill>
                  <a:schemeClr val="dk1"/>
                </a:solidFill>
              </a:rPr>
              <a:t>especificará el nombre de la campaña, el material con que se acompaña, la versión y las indicaciones especiales </a:t>
            </a:r>
            <a:r>
              <a:rPr lang="es-MX" sz="1200" dirty="0"/>
              <a:t>de dicho material </a:t>
            </a:r>
            <a:r>
              <a:rPr lang="es-MX" sz="1200" dirty="0" smtClean="0"/>
              <a:t>.</a:t>
            </a:r>
            <a:endParaRPr lang="es-MX" sz="1200" dirty="0">
              <a:solidFill>
                <a:schemeClr val="dk1"/>
              </a:solidFill>
            </a:endParaRPr>
          </a:p>
        </p:txBody>
      </p:sp>
      <p:cxnSp>
        <p:nvCxnSpPr>
          <p:cNvPr id="31" name="Conector recto de flecha 30"/>
          <p:cNvCxnSpPr>
            <a:stCxn id="26" idx="1"/>
          </p:cNvCxnSpPr>
          <p:nvPr/>
        </p:nvCxnSpPr>
        <p:spPr>
          <a:xfrm flipH="1">
            <a:off x="5652120" y="5257608"/>
            <a:ext cx="864096" cy="43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6513636" y="6210744"/>
            <a:ext cx="2242592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MX" sz="1200" dirty="0" smtClean="0">
                <a:solidFill>
                  <a:schemeClr val="dk1"/>
                </a:solidFill>
              </a:rPr>
              <a:t>Se calcula automáticamente la duración de la campaña.</a:t>
            </a:r>
            <a:endParaRPr lang="es-MX" sz="1200" dirty="0">
              <a:solidFill>
                <a:schemeClr val="dk1"/>
              </a:solidFill>
            </a:endParaRPr>
          </a:p>
        </p:txBody>
      </p:sp>
      <p:cxnSp>
        <p:nvCxnSpPr>
          <p:cNvPr id="34" name="Conector recto de flecha 33"/>
          <p:cNvCxnSpPr>
            <a:stCxn id="33" idx="1"/>
          </p:cNvCxnSpPr>
          <p:nvPr/>
        </p:nvCxnSpPr>
        <p:spPr>
          <a:xfrm flipH="1" flipV="1">
            <a:off x="4497412" y="5562674"/>
            <a:ext cx="2016224" cy="8789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27" idx="0"/>
          </p:cNvCxnSpPr>
          <p:nvPr/>
        </p:nvCxnSpPr>
        <p:spPr>
          <a:xfrm flipH="1" flipV="1">
            <a:off x="1597168" y="5618935"/>
            <a:ext cx="868344" cy="388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77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1844824"/>
            <a:ext cx="279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Orden de Transmisión </a:t>
            </a:r>
            <a:r>
              <a:rPr lang="es-MX" dirty="0" smtClean="0"/>
              <a:t>(2-3</a:t>
            </a:r>
            <a:r>
              <a:rPr lang="es-MX" dirty="0"/>
              <a:t>)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54498"/>
            <a:ext cx="2547281" cy="64060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6" y="2407897"/>
            <a:ext cx="7386741" cy="390142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268936" y="4862749"/>
            <a:ext cx="4572000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MX" sz="1200" dirty="0">
                <a:solidFill>
                  <a:schemeClr val="dk1"/>
                </a:solidFill>
              </a:rPr>
              <a:t>En este apartado se llenará la matriz con los productos y su descripción.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310336" y="1772345"/>
            <a:ext cx="3563888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dk1"/>
                </a:solidFill>
              </a:rPr>
              <a:t>En este campo se ingresará la cantidad de descuento en caso de ofrecerlo, y se realizará la validación para que no exceda el limite, de ser así, enviará la opción de solicitar aprobación.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092280" y="3815076"/>
            <a:ext cx="2051720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dk1"/>
                </a:solidFill>
              </a:rPr>
              <a:t>Este apartado </a:t>
            </a:r>
            <a:r>
              <a:rPr lang="es-MX" sz="1200" dirty="0" smtClean="0">
                <a:solidFill>
                  <a:schemeClr val="dk1"/>
                </a:solidFill>
              </a:rPr>
              <a:t>se calcularán </a:t>
            </a:r>
            <a:r>
              <a:rPr lang="es-MX" sz="1200" dirty="0">
                <a:solidFill>
                  <a:schemeClr val="dk1"/>
                </a:solidFill>
              </a:rPr>
              <a:t>los costos de manera automática.</a:t>
            </a:r>
          </a:p>
        </p:txBody>
      </p:sp>
      <p:cxnSp>
        <p:nvCxnSpPr>
          <p:cNvPr id="13" name="Conector recto de flecha 12"/>
          <p:cNvCxnSpPr>
            <a:stCxn id="3" idx="2"/>
          </p:cNvCxnSpPr>
          <p:nvPr/>
        </p:nvCxnSpPr>
        <p:spPr>
          <a:xfrm flipH="1">
            <a:off x="6084168" y="2603342"/>
            <a:ext cx="1008112" cy="699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9" idx="1"/>
          </p:cNvCxnSpPr>
          <p:nvPr/>
        </p:nvCxnSpPr>
        <p:spPr>
          <a:xfrm flipH="1" flipV="1">
            <a:off x="5868144" y="4014525"/>
            <a:ext cx="1224136" cy="1237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 flipV="1">
            <a:off x="3275856" y="3815076"/>
            <a:ext cx="993080" cy="1270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4268936" y="5448757"/>
            <a:ext cx="4572000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MX" sz="1200" dirty="0" smtClean="0"/>
              <a:t>Este </a:t>
            </a:r>
            <a:r>
              <a:rPr lang="es-MX" sz="1200" dirty="0"/>
              <a:t>campo toma la referencia de a </a:t>
            </a:r>
            <a:r>
              <a:rPr lang="es-MX" sz="1200" dirty="0" smtClean="0"/>
              <a:t>quién </a:t>
            </a:r>
            <a:r>
              <a:rPr lang="es-MX" sz="1200" dirty="0"/>
              <a:t>se </a:t>
            </a:r>
            <a:r>
              <a:rPr lang="es-MX" sz="1200" dirty="0" smtClean="0"/>
              <a:t>facturará </a:t>
            </a:r>
            <a:r>
              <a:rPr lang="es-MX" sz="1200" dirty="0"/>
              <a:t>la orden de </a:t>
            </a:r>
            <a:r>
              <a:rPr lang="es-MX" sz="1200" dirty="0" smtClean="0"/>
              <a:t>transmisión.</a:t>
            </a:r>
            <a:endParaRPr lang="es-MX" sz="1200" dirty="0">
              <a:solidFill>
                <a:schemeClr val="dk1"/>
              </a:solidFill>
            </a:endParaRPr>
          </a:p>
        </p:txBody>
      </p:sp>
      <p:cxnSp>
        <p:nvCxnSpPr>
          <p:cNvPr id="22" name="Conector recto de flecha 21"/>
          <p:cNvCxnSpPr>
            <a:stCxn id="20" idx="1"/>
          </p:cNvCxnSpPr>
          <p:nvPr/>
        </p:nvCxnSpPr>
        <p:spPr>
          <a:xfrm flipH="1" flipV="1">
            <a:off x="1475656" y="5093581"/>
            <a:ext cx="2793280" cy="586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4268936" y="6135687"/>
            <a:ext cx="45720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MX" sz="1200" dirty="0" smtClean="0"/>
              <a:t>Este </a:t>
            </a:r>
            <a:r>
              <a:rPr lang="es-MX" sz="1200" dirty="0"/>
              <a:t>campo </a:t>
            </a:r>
            <a:r>
              <a:rPr lang="es-MX" sz="1200" dirty="0" smtClean="0"/>
              <a:t>está </a:t>
            </a:r>
            <a:r>
              <a:rPr lang="es-MX" sz="1200" dirty="0"/>
              <a:t>destinado a las observaciones </a:t>
            </a:r>
            <a:r>
              <a:rPr lang="es-MX" sz="1200" dirty="0" smtClean="0"/>
              <a:t>generales.</a:t>
            </a:r>
            <a:endParaRPr lang="es-MX" sz="1200" dirty="0">
              <a:solidFill>
                <a:schemeClr val="dk1"/>
              </a:solidFill>
            </a:endParaRPr>
          </a:p>
        </p:txBody>
      </p:sp>
      <p:cxnSp>
        <p:nvCxnSpPr>
          <p:cNvPr id="24" name="Conector recto de flecha 23"/>
          <p:cNvCxnSpPr>
            <a:stCxn id="23" idx="1"/>
          </p:cNvCxnSpPr>
          <p:nvPr/>
        </p:nvCxnSpPr>
        <p:spPr>
          <a:xfrm flipH="1" flipV="1">
            <a:off x="1475656" y="5780512"/>
            <a:ext cx="2793280" cy="493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33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1844824"/>
            <a:ext cx="279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Orden de Transmisión </a:t>
            </a:r>
            <a:r>
              <a:rPr lang="es-MX" dirty="0" smtClean="0"/>
              <a:t>(3-3</a:t>
            </a:r>
            <a:r>
              <a:rPr lang="es-MX" dirty="0"/>
              <a:t>)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54498"/>
            <a:ext cx="2547281" cy="640609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0" y="2780928"/>
            <a:ext cx="7023281" cy="3933056"/>
            <a:chOff x="0" y="2780928"/>
            <a:chExt cx="7023281" cy="3933056"/>
          </a:xfrm>
        </p:grpSpPr>
        <p:grpSp>
          <p:nvGrpSpPr>
            <p:cNvPr id="7" name="Grupo 6"/>
            <p:cNvGrpSpPr/>
            <p:nvPr/>
          </p:nvGrpSpPr>
          <p:grpSpPr>
            <a:xfrm>
              <a:off x="0" y="2780928"/>
              <a:ext cx="6948263" cy="3337340"/>
              <a:chOff x="1" y="2467924"/>
              <a:chExt cx="7524327" cy="4129427"/>
            </a:xfrm>
          </p:grpSpPr>
          <p:pic>
            <p:nvPicPr>
              <p:cNvPr id="9" name="Imagen 8"/>
              <p:cNvPicPr>
                <a:picLocks noChangeAspect="1"/>
              </p:cNvPicPr>
              <p:nvPr/>
            </p:nvPicPr>
            <p:blipFill rotWithShape="1">
              <a:blip r:embed="rId3"/>
              <a:srcRect r="9687"/>
              <a:stretch/>
            </p:blipFill>
            <p:spPr>
              <a:xfrm>
                <a:off x="1" y="2467924"/>
                <a:ext cx="7524327" cy="4129427"/>
              </a:xfrm>
              <a:prstGeom prst="rect">
                <a:avLst/>
              </a:prstGeom>
            </p:spPr>
          </p:pic>
          <p:grpSp>
            <p:nvGrpSpPr>
              <p:cNvPr id="10" name="Grupo 9"/>
              <p:cNvGrpSpPr/>
              <p:nvPr/>
            </p:nvGrpSpPr>
            <p:grpSpPr>
              <a:xfrm>
                <a:off x="467544" y="2636912"/>
                <a:ext cx="45719" cy="144016"/>
                <a:chOff x="428328" y="2636912"/>
                <a:chExt cx="111224" cy="144016"/>
              </a:xfrm>
            </p:grpSpPr>
            <p:cxnSp>
              <p:nvCxnSpPr>
                <p:cNvPr id="11" name="Conector recto 10"/>
                <p:cNvCxnSpPr/>
                <p:nvPr/>
              </p:nvCxnSpPr>
              <p:spPr>
                <a:xfrm flipV="1">
                  <a:off x="457200" y="2636912"/>
                  <a:ext cx="82352" cy="144016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11"/>
                <p:cNvCxnSpPr/>
                <p:nvPr/>
              </p:nvCxnSpPr>
              <p:spPr>
                <a:xfrm flipH="1" flipV="1">
                  <a:off x="428328" y="2700536"/>
                  <a:ext cx="28872" cy="80392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" name="Picture 15" descr="Captura de pantalla 2014-08-06 a la(s) 4.24.07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6021288"/>
              <a:ext cx="1803209" cy="692696"/>
            </a:xfrm>
            <a:prstGeom prst="rect">
              <a:avLst/>
            </a:prstGeom>
          </p:spPr>
        </p:pic>
      </p:grpSp>
      <p:cxnSp>
        <p:nvCxnSpPr>
          <p:cNvPr id="15" name="Conector recto de flecha 14"/>
          <p:cNvCxnSpPr/>
          <p:nvPr/>
        </p:nvCxnSpPr>
        <p:spPr>
          <a:xfrm flipH="1">
            <a:off x="3779912" y="4221088"/>
            <a:ext cx="288032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6660232" y="3140968"/>
            <a:ext cx="2483768" cy="15696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200" dirty="0" smtClean="0">
                <a:solidFill>
                  <a:schemeClr val="dk1"/>
                </a:solidFill>
              </a:rPr>
              <a:t>Esta de </a:t>
            </a:r>
            <a:r>
              <a:rPr lang="es-MX" sz="1200" dirty="0">
                <a:solidFill>
                  <a:schemeClr val="dk1"/>
                </a:solidFill>
              </a:rPr>
              <a:t>solicitar </a:t>
            </a:r>
            <a:r>
              <a:rPr lang="es-MX" sz="1200" dirty="0" smtClean="0">
                <a:solidFill>
                  <a:schemeClr val="dk1"/>
                </a:solidFill>
              </a:rPr>
              <a:t>aprobación.</a:t>
            </a:r>
            <a:r>
              <a:rPr lang="es-MX" sz="1200" dirty="0"/>
              <a:t> matriz solo aparece en caso de que el vendedor ofrezca alguna bonificación, y se llena de manera similar a la matriz principal, se validará que el precio de la bonificación no exceda el límite y de ser así, mostrará la opción </a:t>
            </a:r>
            <a:endParaRPr lang="es-MX" sz="1200" dirty="0">
              <a:solidFill>
                <a:schemeClr val="dk1"/>
              </a:solidFill>
            </a:endParaRPr>
          </a:p>
        </p:txBody>
      </p:sp>
      <p:cxnSp>
        <p:nvCxnSpPr>
          <p:cNvPr id="14" name="Conector recto de flecha 13"/>
          <p:cNvCxnSpPr>
            <a:stCxn id="13" idx="1"/>
          </p:cNvCxnSpPr>
          <p:nvPr/>
        </p:nvCxnSpPr>
        <p:spPr>
          <a:xfrm flipH="1">
            <a:off x="1115616" y="2642429"/>
            <a:ext cx="2160240" cy="321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275856" y="2319263"/>
            <a:ext cx="2334582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200" dirty="0" smtClean="0"/>
              <a:t>Con este botón se especifica si debe aparecer la matriz para agregar bonificaciones</a:t>
            </a:r>
            <a:endParaRPr lang="es-MX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1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2316</TotalTime>
  <Words>367</Words>
  <Application>Microsoft Macintosh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PowerPoint Presentation</vt:lpstr>
      <vt:lpstr> MegacablePublicidad </vt:lpstr>
      <vt:lpstr> MegacablePublicidad </vt:lpstr>
      <vt:lpstr> MegacablePublicidad </vt:lpstr>
      <vt:lpstr> MegacablePublicidad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TequilaSoft</dc:creator>
  <cp:lastModifiedBy>Tequilasoft_Mac_3 Salvador</cp:lastModifiedBy>
  <cp:revision>99</cp:revision>
  <dcterms:created xsi:type="dcterms:W3CDTF">2013-01-30T12:13:42Z</dcterms:created>
  <dcterms:modified xsi:type="dcterms:W3CDTF">2014-08-06T21:29:33Z</dcterms:modified>
</cp:coreProperties>
</file>