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25" autoAdjust="0"/>
    <p:restoredTop sz="94660"/>
  </p:normalViewPr>
  <p:slideViewPr>
    <p:cSldViewPr>
      <p:cViewPr>
        <p:scale>
          <a:sx n="150" d="100"/>
          <a:sy n="150" d="100"/>
        </p:scale>
        <p:origin x="-72" y="2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33C6-9FBD-4A7E-8B03-53745E3A0FA2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D0ACA-E0D7-412B-A899-1E903299CD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50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4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3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66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4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7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46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8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8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5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1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3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70D5-FE88-4A5A-BD70-F2BB082898CB}" type="datetimeFigureOut">
              <a:rPr lang="es-MX" smtClean="0"/>
              <a:t>12/11/2013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1A4F-53CF-41AA-9E2B-F8C41F0A27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15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48586" y="260648"/>
            <a:ext cx="12601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Recibe Orden de </a:t>
            </a:r>
            <a:r>
              <a:rPr lang="es-MX" sz="1200" dirty="0" smtClean="0"/>
              <a:t>Transmisión. </a:t>
            </a:r>
            <a:endParaRPr lang="es-MX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-2052736" y="1261115"/>
            <a:ext cx="25952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Ejecutivo</a:t>
            </a:r>
            <a:endParaRPr lang="es-MX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Fecha de Inicio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Fecha Fin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Número de </a:t>
            </a:r>
            <a:r>
              <a:rPr lang="es-MX" sz="1100" dirty="0" smtClean="0"/>
              <a:t>SPOTS pagados.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Número de SPOTS bonificados.</a:t>
            </a:r>
            <a:endParaRPr lang="es-MX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Monto</a:t>
            </a:r>
            <a:endParaRPr lang="en-US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Costo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SPOT.</a:t>
            </a:r>
            <a:endParaRPr lang="en-US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Nombre</a:t>
            </a:r>
            <a:r>
              <a:rPr lang="en-US" sz="1100" dirty="0" smtClean="0"/>
              <a:t> de la </a:t>
            </a:r>
            <a:r>
              <a:rPr lang="en-US" sz="1100" dirty="0" err="1" smtClean="0"/>
              <a:t>Campaña</a:t>
            </a:r>
            <a:endParaRPr lang="en-US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Nombre</a:t>
            </a:r>
            <a:r>
              <a:rPr lang="en-US" sz="1100" dirty="0" smtClean="0"/>
              <a:t> del material (</a:t>
            </a:r>
            <a:r>
              <a:rPr lang="en-US" sz="1100" dirty="0" err="1" smtClean="0"/>
              <a:t>es</a:t>
            </a:r>
            <a:r>
              <a:rPr lang="en-US" sz="1100" dirty="0" smtClean="0"/>
              <a:t>).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Duración</a:t>
            </a:r>
            <a:r>
              <a:rPr lang="en-US" sz="1100" dirty="0" smtClean="0"/>
              <a:t> </a:t>
            </a:r>
            <a:r>
              <a:rPr lang="en-US" sz="1100" dirty="0" err="1" smtClean="0"/>
              <a:t>materiales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Tipo</a:t>
            </a:r>
            <a:r>
              <a:rPr lang="en-US" sz="1100" dirty="0" smtClean="0"/>
              <a:t> de </a:t>
            </a:r>
            <a:r>
              <a:rPr lang="en-US" sz="1100" dirty="0" err="1" smtClean="0"/>
              <a:t>Producto</a:t>
            </a:r>
            <a:endParaRPr lang="en-US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Industria</a:t>
            </a:r>
            <a:endParaRPr lang="es-MX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Pauta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Folio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Cliente Intercambios, Gobierno, Agencia, Directo.</a:t>
            </a:r>
          </a:p>
          <a:p>
            <a:pPr marL="171450" indent="-171450" defTabSz="973138">
              <a:buFont typeface="Wingdings" panose="05000000000000000000" pitchFamily="2" charset="2"/>
              <a:buChar char="Ø"/>
            </a:pPr>
            <a:r>
              <a:rPr lang="en-US" sz="1100" dirty="0" smtClean="0"/>
              <a:t>Si </a:t>
            </a:r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tipo</a:t>
            </a:r>
            <a:r>
              <a:rPr lang="en-US" sz="1100" dirty="0" smtClean="0"/>
              <a:t> de </a:t>
            </a:r>
            <a:r>
              <a:rPr lang="en-US" sz="1100" dirty="0" err="1" smtClean="0"/>
              <a:t>cliente</a:t>
            </a:r>
            <a:r>
              <a:rPr lang="en-US" sz="1100" dirty="0" smtClean="0"/>
              <a:t>  </a:t>
            </a:r>
            <a:r>
              <a:rPr lang="en-US" sz="1100" dirty="0" err="1" smtClean="0"/>
              <a:t>Agencia</a:t>
            </a:r>
            <a:r>
              <a:rPr lang="en-US" sz="1100" dirty="0" smtClean="0"/>
              <a:t>  </a:t>
            </a:r>
            <a:r>
              <a:rPr lang="en-US" sz="1100" dirty="0" err="1" smtClean="0"/>
              <a:t>agregar</a:t>
            </a:r>
            <a:r>
              <a:rPr lang="en-US" sz="1100" dirty="0" smtClean="0"/>
              <a:t> </a:t>
            </a:r>
            <a:r>
              <a:rPr lang="en-US" sz="1100" dirty="0" err="1" smtClean="0"/>
              <a:t>Cliente</a:t>
            </a:r>
            <a:r>
              <a:rPr lang="en-US" sz="1100" dirty="0"/>
              <a:t> </a:t>
            </a:r>
            <a:r>
              <a:rPr lang="en-US" sz="1100" dirty="0" smtClean="0"/>
              <a:t>Final y </a:t>
            </a:r>
            <a:r>
              <a:rPr lang="en-US" sz="1100" dirty="0" err="1" smtClean="0"/>
              <a:t>Cliente</a:t>
            </a:r>
            <a:r>
              <a:rPr lang="en-US" sz="1100" dirty="0" smtClean="0"/>
              <a:t> a </a:t>
            </a:r>
            <a:r>
              <a:rPr lang="en-US" sz="1100" dirty="0" err="1" smtClean="0"/>
              <a:t>Facturar</a:t>
            </a:r>
            <a:endParaRPr lang="es-MX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Tipo de Cliente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Tipo de Orden de Transmisión. Madre, Unitaria.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Tipo de NEGOCIACION. </a:t>
            </a:r>
            <a:r>
              <a:rPr lang="en-US" sz="1100" dirty="0" err="1" smtClean="0"/>
              <a:t>Condiciones</a:t>
            </a:r>
            <a:r>
              <a:rPr lang="en-US" sz="1100" dirty="0" smtClean="0"/>
              <a:t> de </a:t>
            </a:r>
            <a:r>
              <a:rPr lang="en-US" sz="1100" dirty="0" err="1" smtClean="0"/>
              <a:t>pago</a:t>
            </a:r>
            <a:r>
              <a:rPr lang="en-US" sz="1100" dirty="0" smtClean="0"/>
              <a:t>.</a:t>
            </a:r>
            <a:endParaRPr lang="es-MX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s-MX" sz="1100" dirty="0" smtClean="0"/>
              <a:t>Para Intercambio incluir Estudio de Factibilidad. </a:t>
            </a:r>
          </a:p>
          <a:p>
            <a:pPr marL="171450" indent="-171450" defTabSz="973138">
              <a:buFont typeface="Arial" panose="020B0604020202020204" pitchFamily="34" charset="0"/>
              <a:buChar char="•"/>
            </a:pPr>
            <a:r>
              <a:rPr lang="en-US" sz="1100" dirty="0" err="1" smtClean="0"/>
              <a:t>Producto</a:t>
            </a:r>
            <a:r>
              <a:rPr lang="en-US" sz="1100" dirty="0" smtClean="0"/>
              <a:t>. UEN</a:t>
            </a:r>
            <a:endParaRPr lang="es-MX" sz="1100" dirty="0" smtClean="0"/>
          </a:p>
          <a:p>
            <a:pPr marL="171450" indent="-171450" defTabSz="973138">
              <a:buFont typeface="Wingdings" panose="05000000000000000000" pitchFamily="2" charset="2"/>
              <a:buChar char="Ø"/>
            </a:pPr>
            <a:r>
              <a:rPr lang="es-MX" sz="1100" dirty="0" smtClean="0"/>
              <a:t>Pendiente: Incluir en el EFI si es facturado o no facturado.</a:t>
            </a:r>
          </a:p>
          <a:p>
            <a:pPr marL="171450" indent="-171450" defTabSz="973138">
              <a:buFont typeface="Wingdings" panose="05000000000000000000" pitchFamily="2" charset="2"/>
              <a:buChar char="Ø"/>
            </a:pPr>
            <a:r>
              <a:rPr lang="es-MX" sz="1100" dirty="0" smtClean="0"/>
              <a:t>Registro de Consumo de inventario de los intercambios.</a:t>
            </a:r>
          </a:p>
          <a:p>
            <a:pPr defTabSz="973138"/>
            <a:endParaRPr lang="es-MX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endParaRPr lang="es-MX" sz="11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-249430" y="5247202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Productos: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Bloqueo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Contenido Propio (Noticiario, Canal)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Eventos Especiales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s-MX" dirty="0" smtClean="0"/>
              <a:t>Pauta</a:t>
            </a:r>
          </a:p>
          <a:p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4780716" y="1677277"/>
            <a:ext cx="1553564" cy="1361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transmite.</a:t>
            </a:r>
            <a:endParaRPr lang="es-MX" sz="1200" dirty="0"/>
          </a:p>
        </p:txBody>
      </p:sp>
      <p:cxnSp>
        <p:nvCxnSpPr>
          <p:cNvPr id="21" name="20 Conector angular"/>
          <p:cNvCxnSpPr>
            <a:stCxn id="29" idx="2"/>
            <a:endCxn id="8" idx="0"/>
          </p:cNvCxnSpPr>
          <p:nvPr/>
        </p:nvCxnSpPr>
        <p:spPr>
          <a:xfrm rot="16200000" flipH="1">
            <a:off x="5217372" y="1337150"/>
            <a:ext cx="463449" cy="216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4584610" y="3619289"/>
            <a:ext cx="1440160" cy="900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EJECUTIVO: Se procede a la cobranza. (El ejecutivo).</a:t>
            </a:r>
            <a:endParaRPr lang="es-MX" sz="1200" dirty="0"/>
          </a:p>
        </p:txBody>
      </p:sp>
      <p:sp>
        <p:nvSpPr>
          <p:cNvPr id="23" name="22 Rectángulo"/>
          <p:cNvSpPr/>
          <p:nvPr/>
        </p:nvSpPr>
        <p:spPr>
          <a:xfrm>
            <a:off x="1846911" y="253376"/>
            <a:ext cx="12601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genera </a:t>
            </a:r>
            <a:r>
              <a:rPr lang="es-MX" sz="1200" dirty="0" err="1" smtClean="0"/>
              <a:t>prefactura</a:t>
            </a:r>
            <a:r>
              <a:rPr lang="es-MX" sz="1200" dirty="0" smtClean="0"/>
              <a:t>.</a:t>
            </a:r>
            <a:endParaRPr lang="es-MX" sz="1200" dirty="0"/>
          </a:p>
        </p:txBody>
      </p:sp>
      <p:sp>
        <p:nvSpPr>
          <p:cNvPr id="28" name="27 Rectángulo"/>
          <p:cNvSpPr/>
          <p:nvPr/>
        </p:nvSpPr>
        <p:spPr>
          <a:xfrm>
            <a:off x="3275856" y="260648"/>
            <a:ext cx="12601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Cliente valida datos</a:t>
            </a:r>
            <a:r>
              <a:rPr lang="es-MX" sz="1200" dirty="0" smtClean="0"/>
              <a:t>.</a:t>
            </a:r>
            <a:endParaRPr lang="es-MX" sz="1200" dirty="0"/>
          </a:p>
        </p:txBody>
      </p:sp>
      <p:sp>
        <p:nvSpPr>
          <p:cNvPr id="29" name="28 Decisión"/>
          <p:cNvSpPr/>
          <p:nvPr/>
        </p:nvSpPr>
        <p:spPr>
          <a:xfrm>
            <a:off x="4638616" y="210796"/>
            <a:ext cx="1404156" cy="10030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¿Valida?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34" name="33 Conector angular"/>
          <p:cNvCxnSpPr>
            <a:stCxn id="29" idx="3"/>
            <a:endCxn id="28" idx="0"/>
          </p:cNvCxnSpPr>
          <p:nvPr/>
        </p:nvCxnSpPr>
        <p:spPr>
          <a:xfrm flipH="1" flipV="1">
            <a:off x="3905926" y="260648"/>
            <a:ext cx="2136846" cy="451664"/>
          </a:xfrm>
          <a:prstGeom prst="bentConnector4">
            <a:avLst>
              <a:gd name="adj1" fmla="val -10698"/>
              <a:gd name="adj2" fmla="val 1279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2709468" y="626313"/>
            <a:ext cx="25952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3138"/>
            <a:r>
              <a:rPr lang="es-MX" sz="1100" dirty="0" smtClean="0"/>
              <a:t>Agregar condiciones de cancelación de la </a:t>
            </a:r>
            <a:r>
              <a:rPr lang="es-MX" sz="1100" dirty="0" err="1" smtClean="0"/>
              <a:t>prefactura</a:t>
            </a:r>
            <a:r>
              <a:rPr lang="es-MX" sz="1100" dirty="0" smtClean="0"/>
              <a:t> en caso de que el cliente no acepte en determinado tiempo antes de la fecha de inicio de la campaña. </a:t>
            </a:r>
            <a:endParaRPr lang="es-MX" sz="1100" dirty="0" smtClean="0"/>
          </a:p>
          <a:p>
            <a:pPr marL="171450" indent="-171450" defTabSz="973138">
              <a:buFont typeface="Arial" panose="020B0604020202020204" pitchFamily="34" charset="0"/>
              <a:buChar char="•"/>
            </a:pPr>
            <a:endParaRPr lang="es-MX" sz="1100" dirty="0" smtClean="0"/>
          </a:p>
        </p:txBody>
      </p:sp>
      <p:cxnSp>
        <p:nvCxnSpPr>
          <p:cNvPr id="55" name="54 Conector angular"/>
          <p:cNvCxnSpPr>
            <a:stCxn id="29" idx="2"/>
            <a:endCxn id="57" idx="0"/>
          </p:cNvCxnSpPr>
          <p:nvPr/>
        </p:nvCxnSpPr>
        <p:spPr>
          <a:xfrm rot="5400000">
            <a:off x="4219358" y="555940"/>
            <a:ext cx="463448" cy="17792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2709468" y="1677276"/>
            <a:ext cx="1704004" cy="16077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</a:t>
            </a:r>
            <a:r>
              <a:rPr lang="es-MX" sz="1200" dirty="0" smtClean="0"/>
              <a:t>factura Y SE ENTREGA para trámite de pago </a:t>
            </a:r>
            <a:r>
              <a:rPr lang="es-MX" sz="1200" dirty="0"/>
              <a:t>(Se registra en cartera, se vuelve una cuenta por </a:t>
            </a:r>
            <a:r>
              <a:rPr lang="es-MX" sz="1200" dirty="0" smtClean="0"/>
              <a:t>cobrar</a:t>
            </a:r>
            <a:r>
              <a:rPr lang="es-MX" sz="1200" dirty="0" smtClean="0"/>
              <a:t>) dependiendo de las </a:t>
            </a:r>
            <a:r>
              <a:rPr lang="es-MX" sz="1200" dirty="0" err="1" smtClean="0"/>
              <a:t>conciones</a:t>
            </a:r>
            <a:r>
              <a:rPr lang="es-MX" sz="1200" dirty="0" smtClean="0"/>
              <a:t> establecidas con el cliente</a:t>
            </a:r>
            <a:endParaRPr lang="es-MX" sz="1200" dirty="0"/>
          </a:p>
        </p:txBody>
      </p:sp>
      <p:cxnSp>
        <p:nvCxnSpPr>
          <p:cNvPr id="63" name="62 Conector angular"/>
          <p:cNvCxnSpPr>
            <a:stCxn id="57" idx="2"/>
            <a:endCxn id="11" idx="1"/>
          </p:cNvCxnSpPr>
          <p:nvPr/>
        </p:nvCxnSpPr>
        <p:spPr>
          <a:xfrm rot="16200000" flipH="1">
            <a:off x="3680863" y="3165591"/>
            <a:ext cx="784355" cy="1023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Decisión"/>
          <p:cNvSpPr/>
          <p:nvPr/>
        </p:nvSpPr>
        <p:spPr>
          <a:xfrm>
            <a:off x="6660232" y="3619289"/>
            <a:ext cx="1404156" cy="10030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¿Cliente paga?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68" name="67 Conector angular"/>
          <p:cNvCxnSpPr>
            <a:stCxn id="11" idx="3"/>
            <a:endCxn id="67" idx="1"/>
          </p:cNvCxnSpPr>
          <p:nvPr/>
        </p:nvCxnSpPr>
        <p:spPr>
          <a:xfrm>
            <a:off x="6024770" y="4069339"/>
            <a:ext cx="635462" cy="51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67" idx="3"/>
            <a:endCxn id="11" idx="0"/>
          </p:cNvCxnSpPr>
          <p:nvPr/>
        </p:nvCxnSpPr>
        <p:spPr>
          <a:xfrm flipH="1" flipV="1">
            <a:off x="5304690" y="3619289"/>
            <a:ext cx="2759698" cy="501516"/>
          </a:xfrm>
          <a:prstGeom prst="bentConnector4">
            <a:avLst>
              <a:gd name="adj1" fmla="val -8284"/>
              <a:gd name="adj2" fmla="val 145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"/>
          <p:cNvSpPr/>
          <p:nvPr/>
        </p:nvSpPr>
        <p:spPr>
          <a:xfrm>
            <a:off x="6425251" y="5157192"/>
            <a:ext cx="1597750" cy="1296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EJECUTIVO: Se valida el depósito, y se procede a su registro, (se cancela la cuenta por cobrar).</a:t>
            </a:r>
            <a:endParaRPr lang="es-MX" sz="1200" dirty="0"/>
          </a:p>
        </p:txBody>
      </p:sp>
      <p:cxnSp>
        <p:nvCxnSpPr>
          <p:cNvPr id="77" name="76 Conector angular"/>
          <p:cNvCxnSpPr>
            <a:stCxn id="67" idx="2"/>
            <a:endCxn id="76" idx="0"/>
          </p:cNvCxnSpPr>
          <p:nvPr/>
        </p:nvCxnSpPr>
        <p:spPr>
          <a:xfrm rot="5400000">
            <a:off x="7025783" y="4820664"/>
            <a:ext cx="534871" cy="138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Rectángulo"/>
          <p:cNvSpPr/>
          <p:nvPr/>
        </p:nvSpPr>
        <p:spPr>
          <a:xfrm>
            <a:off x="4175474" y="5157192"/>
            <a:ext cx="1597750" cy="1296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genera pago de comisiones y bonos.</a:t>
            </a:r>
            <a:endParaRPr lang="es-MX" sz="1200" dirty="0"/>
          </a:p>
        </p:txBody>
      </p:sp>
      <p:cxnSp>
        <p:nvCxnSpPr>
          <p:cNvPr id="82" name="81 Conector angular"/>
          <p:cNvCxnSpPr>
            <a:stCxn id="76" idx="1"/>
            <a:endCxn id="81" idx="3"/>
          </p:cNvCxnSpPr>
          <p:nvPr/>
        </p:nvCxnSpPr>
        <p:spPr>
          <a:xfrm rot="10800000">
            <a:off x="5773225" y="5805264"/>
            <a:ext cx="65202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2308176" y="5169893"/>
            <a:ext cx="1597750" cy="1296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registra el costo de la venta (pago de comisiones y bonos).</a:t>
            </a:r>
            <a:endParaRPr lang="es-MX" sz="12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4143054" y="6442738"/>
            <a:ext cx="1956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A través de sistema se calcula, y administración da seguimiento a pago. </a:t>
            </a:r>
            <a:endParaRPr lang="es-MX" sz="11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258322" y="6557918"/>
            <a:ext cx="19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Por sistema.</a:t>
            </a:r>
            <a:endParaRPr lang="es-MX" sz="1100" dirty="0"/>
          </a:p>
        </p:txBody>
      </p:sp>
      <p:sp>
        <p:nvSpPr>
          <p:cNvPr id="93" name="92 Decisión"/>
          <p:cNvSpPr/>
          <p:nvPr/>
        </p:nvSpPr>
        <p:spPr>
          <a:xfrm>
            <a:off x="542486" y="1156938"/>
            <a:ext cx="1857815" cy="10030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¿Es facturado?</a:t>
            </a:r>
            <a:endParaRPr lang="es-MX" sz="1200" dirty="0">
              <a:solidFill>
                <a:schemeClr val="dk1"/>
              </a:solidFill>
            </a:endParaRPr>
          </a:p>
        </p:txBody>
      </p:sp>
      <p:cxnSp>
        <p:nvCxnSpPr>
          <p:cNvPr id="94" name="93 Conector angular"/>
          <p:cNvCxnSpPr>
            <a:stCxn id="93" idx="2"/>
            <a:endCxn id="111" idx="0"/>
          </p:cNvCxnSpPr>
          <p:nvPr/>
        </p:nvCxnSpPr>
        <p:spPr>
          <a:xfrm rot="16200000" flipH="1">
            <a:off x="1033830" y="2597534"/>
            <a:ext cx="1261297" cy="386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angular"/>
          <p:cNvCxnSpPr>
            <a:stCxn id="5" idx="2"/>
            <a:endCxn id="93" idx="1"/>
          </p:cNvCxnSpPr>
          <p:nvPr/>
        </p:nvCxnSpPr>
        <p:spPr>
          <a:xfrm rot="5400000">
            <a:off x="227692" y="1007490"/>
            <a:ext cx="965758" cy="336170"/>
          </a:xfrm>
          <a:prstGeom prst="bentConnector4">
            <a:avLst>
              <a:gd name="adj1" fmla="val 24035"/>
              <a:gd name="adj2" fmla="val 168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23" idx="1"/>
            <a:endCxn id="93" idx="3"/>
          </p:cNvCxnSpPr>
          <p:nvPr/>
        </p:nvCxnSpPr>
        <p:spPr>
          <a:xfrm rot="10800000" flipH="1" flipV="1">
            <a:off x="1846911" y="469400"/>
            <a:ext cx="553390" cy="1189054"/>
          </a:xfrm>
          <a:prstGeom prst="bentConnector5">
            <a:avLst>
              <a:gd name="adj1" fmla="val -41309"/>
              <a:gd name="adj2" fmla="val 37995"/>
              <a:gd name="adj3" fmla="val 141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Rectángulo"/>
          <p:cNvSpPr/>
          <p:nvPr/>
        </p:nvSpPr>
        <p:spPr>
          <a:xfrm>
            <a:off x="1058687" y="3421267"/>
            <a:ext cx="1597750" cy="1296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¡¡¡¡¡¡???????</a:t>
            </a:r>
            <a:endParaRPr lang="es-MX" sz="1200" dirty="0"/>
          </a:p>
        </p:txBody>
      </p:sp>
      <p:sp>
        <p:nvSpPr>
          <p:cNvPr id="117" name="116 Rectángulo"/>
          <p:cNvSpPr/>
          <p:nvPr/>
        </p:nvSpPr>
        <p:spPr>
          <a:xfrm>
            <a:off x="7668344" y="1702000"/>
            <a:ext cx="1597750" cy="12961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Reporte:</a:t>
            </a:r>
          </a:p>
          <a:p>
            <a:pPr algn="ctr"/>
            <a:r>
              <a:rPr lang="es-MX" sz="1200" dirty="0" smtClean="0"/>
              <a:t>Por cliente,</a:t>
            </a:r>
          </a:p>
          <a:p>
            <a:pPr algn="ctr"/>
            <a:r>
              <a:rPr lang="es-MX" sz="1200" dirty="0" smtClean="0"/>
              <a:t>Antigüedad de saldos.</a:t>
            </a:r>
          </a:p>
          <a:p>
            <a:pPr algn="ctr"/>
            <a:r>
              <a:rPr lang="es-MX" sz="1200" dirty="0" smtClean="0"/>
              <a:t>Por tipo de ordenes de transmisión.</a:t>
            </a:r>
          </a:p>
          <a:p>
            <a:pPr algn="ctr"/>
            <a:endParaRPr lang="es-MX" sz="1200" dirty="0" smtClean="0"/>
          </a:p>
          <a:p>
            <a:pPr algn="ctr"/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2107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Cambios</a:t>
            </a:r>
            <a:r>
              <a:rPr lang="en-US" dirty="0" smtClean="0"/>
              <a:t> de </a:t>
            </a:r>
            <a:r>
              <a:rPr lang="en-US" dirty="0" err="1" smtClean="0"/>
              <a:t>duracion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mover </a:t>
            </a:r>
            <a:r>
              <a:rPr lang="en-US" dirty="0" err="1" smtClean="0"/>
              <a:t>monto</a:t>
            </a:r>
            <a:r>
              <a:rPr lang="en-US" dirty="0" smtClean="0"/>
              <a:t> o </a:t>
            </a:r>
            <a:r>
              <a:rPr lang="en-US" dirty="0" err="1" smtClean="0"/>
              <a:t>numero</a:t>
            </a:r>
            <a:r>
              <a:rPr lang="en-US" dirty="0" smtClean="0"/>
              <a:t> de spots</a:t>
            </a:r>
          </a:p>
          <a:p>
            <a:r>
              <a:rPr lang="en-US" dirty="0" smtClean="0"/>
              <a:t>Mover el </a:t>
            </a:r>
            <a:r>
              <a:rPr lang="en-US" dirty="0" err="1" smtClean="0"/>
              <a:t>monto</a:t>
            </a:r>
            <a:r>
              <a:rPr lang="en-US" dirty="0" smtClean="0"/>
              <a:t>&gt;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transmision</a:t>
            </a:r>
            <a:r>
              <a:rPr lang="en-US" dirty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detonar</a:t>
            </a:r>
            <a:r>
              <a:rPr lang="en-US" dirty="0" smtClean="0"/>
              <a:t> la </a:t>
            </a:r>
            <a:r>
              <a:rPr lang="en-US" dirty="0" err="1" smtClean="0"/>
              <a:t>orden</a:t>
            </a:r>
            <a:r>
              <a:rPr lang="en-US" dirty="0" smtClean="0"/>
              <a:t> de cargo. </a:t>
            </a:r>
            <a:r>
              <a:rPr lang="en-US" dirty="0" err="1" smtClean="0"/>
              <a:t>Complemento</a:t>
            </a:r>
            <a:r>
              <a:rPr lang="en-US" dirty="0" smtClean="0"/>
              <a:t> de la </a:t>
            </a:r>
            <a:r>
              <a:rPr lang="en-US" dirty="0" err="1" smtClean="0"/>
              <a:t>factura</a:t>
            </a:r>
            <a:r>
              <a:rPr lang="en-US" dirty="0" smtClean="0"/>
              <a:t> original, o </a:t>
            </a:r>
            <a:r>
              <a:rPr lang="en-US" dirty="0" err="1" smtClean="0"/>
              <a:t>factura</a:t>
            </a:r>
            <a:r>
              <a:rPr lang="en-US" dirty="0" smtClean="0"/>
              <a:t> del </a:t>
            </a:r>
            <a:r>
              <a:rPr lang="en-US" dirty="0" err="1" smtClean="0"/>
              <a:t>excedente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suspende</a:t>
            </a:r>
            <a:r>
              <a:rPr lang="en-US" dirty="0" smtClean="0"/>
              <a:t> o </a:t>
            </a:r>
            <a:r>
              <a:rPr lang="en-US" dirty="0" err="1" smtClean="0"/>
              <a:t>cancela</a:t>
            </a:r>
            <a:r>
              <a:rPr lang="en-US" dirty="0" smtClean="0"/>
              <a:t>&gt; Nueva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transmision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Pendiente</a:t>
            </a:r>
            <a:r>
              <a:rPr lang="en-US" dirty="0" smtClean="0"/>
              <a:t>&gt;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montos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informacion</a:t>
            </a:r>
            <a:r>
              <a:rPr lang="en-US" dirty="0" smtClean="0"/>
              <a:t> y </a:t>
            </a:r>
            <a:r>
              <a:rPr lang="en-US" dirty="0" err="1" smtClean="0"/>
              <a:t>firmas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Refacturación</a:t>
            </a:r>
            <a:r>
              <a:rPr lang="en-US" dirty="0" smtClean="0"/>
              <a:t> al 100%: Se genera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transmisión</a:t>
            </a:r>
            <a:r>
              <a:rPr lang="en-US" dirty="0" smtClean="0"/>
              <a:t> solo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la </a:t>
            </a:r>
            <a:r>
              <a:rPr lang="en-US" dirty="0" err="1" smtClean="0"/>
              <a:t>factura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registrada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al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estableciendo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 de </a:t>
            </a:r>
            <a:r>
              <a:rPr lang="en-US" dirty="0" err="1" smtClean="0"/>
              <a:t>pago</a:t>
            </a:r>
            <a:r>
              <a:rPr lang="en-US" dirty="0" smtClean="0"/>
              <a:t>, </a:t>
            </a:r>
            <a:r>
              <a:rPr lang="en-US" dirty="0" err="1" smtClean="0"/>
              <a:t>pago</a:t>
            </a:r>
            <a:r>
              <a:rPr lang="en-US" dirty="0" smtClean="0"/>
              <a:t> de </a:t>
            </a:r>
            <a:r>
              <a:rPr lang="en-US" dirty="0" err="1" smtClean="0"/>
              <a:t>comisiones</a:t>
            </a:r>
            <a:r>
              <a:rPr lang="en-US" dirty="0" smtClean="0"/>
              <a:t>, </a:t>
            </a:r>
            <a:r>
              <a:rPr lang="en-US" dirty="0" err="1" smtClean="0"/>
              <a:t>canales</a:t>
            </a:r>
            <a:r>
              <a:rPr lang="en-US" dirty="0" smtClean="0"/>
              <a:t>. </a:t>
            </a:r>
            <a:r>
              <a:rPr lang="en-US" dirty="0" err="1" smtClean="0"/>
              <a:t>Centralizado</a:t>
            </a:r>
            <a:r>
              <a:rPr lang="en-US" dirty="0" smtClean="0"/>
              <a:t>, </a:t>
            </a:r>
            <a:r>
              <a:rPr lang="en-US" dirty="0" err="1" smtClean="0"/>
              <a:t>lideres</a:t>
            </a:r>
            <a:r>
              <a:rPr lang="en-US" dirty="0" smtClean="0"/>
              <a:t> de </a:t>
            </a:r>
            <a:r>
              <a:rPr lang="en-US" dirty="0" err="1" smtClean="0"/>
              <a:t>producto</a:t>
            </a:r>
            <a:r>
              <a:rPr lang="en-US" dirty="0" smtClean="0"/>
              <a:t> y/o marketing </a:t>
            </a:r>
            <a:r>
              <a:rPr lang="en-US" dirty="0" err="1" smtClean="0"/>
              <a:t>comercial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Políticas</a:t>
            </a:r>
            <a:r>
              <a:rPr lang="en-US" dirty="0" smtClean="0"/>
              <a:t> </a:t>
            </a:r>
            <a:r>
              <a:rPr lang="en-US" dirty="0" err="1" smtClean="0"/>
              <a:t>comerciales</a:t>
            </a:r>
            <a:r>
              <a:rPr lang="en-US" dirty="0" smtClean="0"/>
              <a:t>: Deben de </a:t>
            </a:r>
            <a:r>
              <a:rPr lang="en-US" dirty="0" err="1" smtClean="0"/>
              <a:t>estár</a:t>
            </a:r>
            <a:r>
              <a:rPr lang="en-US" dirty="0" smtClean="0"/>
              <a:t> </a:t>
            </a:r>
            <a:r>
              <a:rPr lang="en-US" dirty="0" err="1" smtClean="0"/>
              <a:t>vinculados</a:t>
            </a:r>
            <a:r>
              <a:rPr lang="en-US" dirty="0" smtClean="0"/>
              <a:t> a </a:t>
            </a:r>
            <a:r>
              <a:rPr lang="en-US" dirty="0" err="1" smtClean="0"/>
              <a:t>inventario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Arobledoävideorola.com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84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7134" y="656692"/>
            <a:ext cx="12601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Recibe Orden de </a:t>
            </a:r>
            <a:r>
              <a:rPr lang="es-MX" sz="1200" dirty="0" smtClean="0"/>
              <a:t>Transmisión. </a:t>
            </a:r>
            <a:endParaRPr lang="es-MX" sz="1200" dirty="0"/>
          </a:p>
        </p:txBody>
      </p:sp>
      <p:sp>
        <p:nvSpPr>
          <p:cNvPr id="5" name="4 Rectángulo"/>
          <p:cNvSpPr/>
          <p:nvPr/>
        </p:nvSpPr>
        <p:spPr>
          <a:xfrm>
            <a:off x="1583668" y="332656"/>
            <a:ext cx="12601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ubica la pauta por parte de continuidad.</a:t>
            </a:r>
            <a:endParaRPr lang="es-MX" sz="1200" dirty="0"/>
          </a:p>
        </p:txBody>
      </p:sp>
      <p:sp>
        <p:nvSpPr>
          <p:cNvPr id="6" name="5 Rectángulo"/>
          <p:cNvSpPr/>
          <p:nvPr/>
        </p:nvSpPr>
        <p:spPr>
          <a:xfrm>
            <a:off x="323528" y="3284984"/>
            <a:ext cx="12601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ubica la pauta por parte de continuidad.</a:t>
            </a:r>
            <a:endParaRPr lang="es-MX" sz="1200" dirty="0"/>
          </a:p>
        </p:txBody>
      </p:sp>
      <p:sp>
        <p:nvSpPr>
          <p:cNvPr id="7" name="6 Rectángulo"/>
          <p:cNvSpPr/>
          <p:nvPr/>
        </p:nvSpPr>
        <p:spPr>
          <a:xfrm>
            <a:off x="217134" y="1734034"/>
            <a:ext cx="12601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Material disponible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185603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445</Words>
  <Application>Microsoft Office PowerPoint</Application>
  <PresentationFormat>Presentación en pantalla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Rivera Novelo</dc:creator>
  <cp:lastModifiedBy>jorge_herrera</cp:lastModifiedBy>
  <cp:revision>14</cp:revision>
  <dcterms:created xsi:type="dcterms:W3CDTF">2013-11-08T18:43:05Z</dcterms:created>
  <dcterms:modified xsi:type="dcterms:W3CDTF">2013-11-12T20:06:34Z</dcterms:modified>
</cp:coreProperties>
</file>