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3" r:id="rId2"/>
    <p:sldId id="279" r:id="rId3"/>
  </p:sldIdLst>
  <p:sldSz cx="9144000" cy="6858000" type="screen4x3"/>
  <p:notesSz cx="7045325" cy="9345613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F0"/>
    <a:srgbClr val="6633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90750" autoAdjust="0"/>
  </p:normalViewPr>
  <p:slideViewPr>
    <p:cSldViewPr>
      <p:cViewPr>
        <p:scale>
          <a:sx n="125" d="100"/>
          <a:sy n="125" d="100"/>
        </p:scale>
        <p:origin x="438" y="1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974" cy="467281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90721" y="0"/>
            <a:ext cx="3052974" cy="467281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>
              <a:defRPr sz="1200"/>
            </a:lvl1pPr>
          </a:lstStyle>
          <a:p>
            <a:fld id="{D5A8276E-69D3-4074-BBD5-239196B3682E}" type="datetimeFigureOut">
              <a:rPr lang="es-MX" smtClean="0"/>
              <a:t>09/10/2013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701675"/>
            <a:ext cx="4670425" cy="3503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62" tIns="46831" rIns="93662" bIns="46831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4533" y="4439166"/>
            <a:ext cx="5636260" cy="4205526"/>
          </a:xfrm>
          <a:prstGeom prst="rect">
            <a:avLst/>
          </a:prstGeom>
        </p:spPr>
        <p:txBody>
          <a:bodyPr vert="horz" lIns="93662" tIns="46831" rIns="93662" bIns="46831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76710"/>
            <a:ext cx="3052974" cy="467281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90721" y="8876710"/>
            <a:ext cx="3052974" cy="467281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r">
              <a:defRPr sz="1200"/>
            </a:lvl1pPr>
          </a:lstStyle>
          <a:p>
            <a:fld id="{CE2D708B-1B3D-4C53-AC2E-D66AA3C060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36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265A-210E-4307-9EED-96984CA8AE22}" type="datetimeFigureOut">
              <a:rPr lang="es-MX" smtClean="0"/>
              <a:t>09/10/2013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4623-5FA3-4B0D-9D43-0CF1056C8C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83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265A-210E-4307-9EED-96984CA8AE22}" type="datetimeFigureOut">
              <a:rPr lang="es-MX" smtClean="0"/>
              <a:t>09/10/2013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4623-5FA3-4B0D-9D43-0CF1056C8C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40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265A-210E-4307-9EED-96984CA8AE22}" type="datetimeFigureOut">
              <a:rPr lang="es-MX" smtClean="0"/>
              <a:t>09/10/2013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4623-5FA3-4B0D-9D43-0CF1056C8C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800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AE19-6381-478F-ABA5-51DDBF7A9A08}" type="datetimeFigureOut">
              <a:rPr lang="es-MX" smtClean="0"/>
              <a:t>09/10/2013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5602-0D9C-41A0-8338-7A0ED4B32351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Redondear rectángulo de esquina sencilla"/>
          <p:cNvSpPr/>
          <p:nvPr userDrawn="1"/>
        </p:nvSpPr>
        <p:spPr>
          <a:xfrm>
            <a:off x="1" y="0"/>
            <a:ext cx="455084" cy="6615113"/>
          </a:xfrm>
          <a:prstGeom prst="round1Rect">
            <a:avLst>
              <a:gd name="adj" fmla="val 26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s-MX" sz="600">
              <a:solidFill>
                <a:srgbClr val="FFFFFF"/>
              </a:solidFill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6553200" y="6244829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s-MX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551090-917A-4F9B-B237-A14EEF3286FD}" type="slidenum">
              <a:rPr lang="es-E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  <p:pic>
        <p:nvPicPr>
          <p:cNvPr id="11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5113"/>
            <a:ext cx="91440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5867400" y="6617494"/>
            <a:ext cx="3312584" cy="34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lnSpc>
                <a:spcPts val="7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s-MX" sz="900" dirty="0" smtClean="0">
                <a:solidFill>
                  <a:schemeClr val="bg1"/>
                </a:solidFill>
                <a:latin typeface="Calibri" pitchFamily="34" charset="0"/>
              </a:rPr>
              <a:t>Documento Confidencial</a:t>
            </a:r>
          </a:p>
          <a:p>
            <a:pPr algn="r" eaLnBrk="1" fontAlgn="base" hangingPunct="1">
              <a:lnSpc>
                <a:spcPts val="7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s-MX" sz="900" dirty="0" smtClean="0">
                <a:solidFill>
                  <a:schemeClr val="bg1"/>
                </a:solidFill>
                <a:latin typeface="Calibri" pitchFamily="34" charset="0"/>
              </a:rPr>
              <a:t>Elaborado en Noviembre 2011</a:t>
            </a:r>
            <a:endParaRPr lang="es-ES" sz="9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4" name="Picture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4" b="7764"/>
          <a:stretch>
            <a:fillRect/>
          </a:stretch>
        </p:blipFill>
        <p:spPr bwMode="auto">
          <a:xfrm>
            <a:off x="455085" y="-27386"/>
            <a:ext cx="8724900" cy="64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506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265A-210E-4307-9EED-96984CA8AE22}" type="datetimeFigureOut">
              <a:rPr lang="es-MX" smtClean="0"/>
              <a:t>09/10/2013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4623-5FA3-4B0D-9D43-0CF1056C8C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75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265A-210E-4307-9EED-96984CA8AE22}" type="datetimeFigureOut">
              <a:rPr lang="es-MX" smtClean="0"/>
              <a:t>09/10/2013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4623-5FA3-4B0D-9D43-0CF1056C8C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396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265A-210E-4307-9EED-96984CA8AE22}" type="datetimeFigureOut">
              <a:rPr lang="es-MX" smtClean="0"/>
              <a:t>09/10/2013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4623-5FA3-4B0D-9D43-0CF1056C8C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96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265A-210E-4307-9EED-96984CA8AE22}" type="datetimeFigureOut">
              <a:rPr lang="es-MX" smtClean="0"/>
              <a:t>09/10/2013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4623-5FA3-4B0D-9D43-0CF1056C8C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383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265A-210E-4307-9EED-96984CA8AE22}" type="datetimeFigureOut">
              <a:rPr lang="es-MX" smtClean="0"/>
              <a:t>09/10/2013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4623-5FA3-4B0D-9D43-0CF1056C8C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729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265A-210E-4307-9EED-96984CA8AE22}" type="datetimeFigureOut">
              <a:rPr lang="es-MX" smtClean="0"/>
              <a:t>09/10/2013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4623-5FA3-4B0D-9D43-0CF1056C8C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97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265A-210E-4307-9EED-96984CA8AE22}" type="datetimeFigureOut">
              <a:rPr lang="es-MX" smtClean="0"/>
              <a:t>09/10/2013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4623-5FA3-4B0D-9D43-0CF1056C8C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6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265A-210E-4307-9EED-96984CA8AE22}" type="datetimeFigureOut">
              <a:rPr lang="es-MX" smtClean="0"/>
              <a:t>09/10/2013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4623-5FA3-4B0D-9D43-0CF1056C8C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469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4265A-210E-4307-9EED-96984CA8AE22}" type="datetimeFigureOut">
              <a:rPr lang="es-MX" smtClean="0"/>
              <a:t>09/10/2013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14623-5FA3-4B0D-9D43-0CF1056C8C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39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0" y="652534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endParaRPr lang="es-MX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2639145"/>
            <a:ext cx="830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latin typeface="Arial Black" pitchFamily="34" charset="0"/>
              </a:rPr>
              <a:t>Publicidad </a:t>
            </a:r>
            <a:endParaRPr lang="es-MX" sz="4400" b="1" dirty="0">
              <a:latin typeface="Arial Black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603956" y="6527968"/>
            <a:ext cx="16196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 smtClean="0"/>
              <a:t>Documento Confidencial Elaborado en Mayo de 2012</a:t>
            </a:r>
            <a:endParaRPr lang="es-MX" sz="900" dirty="0"/>
          </a:p>
        </p:txBody>
      </p:sp>
    </p:spTree>
    <p:extLst>
      <p:ext uri="{BB962C8B-B14F-4D97-AF65-F5344CB8AC3E}">
        <p14:creationId xmlns:p14="http://schemas.microsoft.com/office/powerpoint/2010/main" val="38290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79388" y="725488"/>
            <a:ext cx="8891587" cy="5827712"/>
            <a:chOff x="179388" y="725488"/>
            <a:chExt cx="8891587" cy="5827712"/>
          </a:xfrm>
        </p:grpSpPr>
        <p:sp>
          <p:nvSpPr>
            <p:cNvPr id="3" name="Oval 72"/>
            <p:cNvSpPr>
              <a:spLocks noChangeArrowheads="1"/>
            </p:cNvSpPr>
            <p:nvPr/>
          </p:nvSpPr>
          <p:spPr bwMode="auto">
            <a:xfrm>
              <a:off x="179388" y="725488"/>
              <a:ext cx="8826500" cy="582771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es-MX" sz="1400" dirty="0">
                <a:latin typeface="+mn-lt"/>
                <a:cs typeface="Arial" charset="0"/>
              </a:endParaRPr>
            </a:p>
          </p:txBody>
        </p:sp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1216025" y="790575"/>
              <a:ext cx="6877050" cy="5699125"/>
            </a:xfrm>
            <a:prstGeom prst="ellipse">
              <a:avLst/>
            </a:prstGeom>
            <a:solidFill>
              <a:srgbClr val="7799CB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es-MX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WordArt 13"/>
            <p:cNvSpPr>
              <a:spLocks noChangeArrowheads="1" noChangeShapeType="1" noTextEdit="1"/>
            </p:cNvSpPr>
            <p:nvPr/>
          </p:nvSpPr>
          <p:spPr bwMode="auto">
            <a:xfrm rot="-5400000">
              <a:off x="-493171" y="3813653"/>
              <a:ext cx="1989994" cy="21257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MX" sz="2800" kern="10">
                  <a:latin typeface="Arial Black"/>
                </a:rPr>
                <a:t>           Clientes  /</a:t>
              </a:r>
            </a:p>
          </p:txBody>
        </p: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1420813" y="2205038"/>
              <a:ext cx="6416675" cy="32543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es-MX" sz="1400" dirty="0">
                <a:latin typeface="+mn-lt"/>
                <a:cs typeface="Arial" charset="0"/>
              </a:endParaRPr>
            </a:p>
          </p:txBody>
        </p:sp>
        <p:sp>
          <p:nvSpPr>
            <p:cNvPr id="7" name="AutoShape 16"/>
            <p:cNvSpPr>
              <a:spLocks noChangeArrowheads="1"/>
            </p:cNvSpPr>
            <p:nvPr/>
          </p:nvSpPr>
          <p:spPr bwMode="auto">
            <a:xfrm>
              <a:off x="2005243" y="2242939"/>
              <a:ext cx="354810" cy="256988"/>
            </a:xfrm>
            <a:prstGeom prst="upDownArrow">
              <a:avLst>
                <a:gd name="adj1" fmla="val 40500"/>
                <a:gd name="adj2" fmla="val 31231"/>
              </a:avLst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1002">
              <a:schemeClr val="dk2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es-MX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1392238" y="4967288"/>
              <a:ext cx="6438900" cy="26193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es-MX" sz="1400" dirty="0">
                <a:latin typeface="+mn-lt"/>
                <a:cs typeface="Arial" charset="0"/>
              </a:endParaRPr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>
              <a:off x="1457325" y="2528888"/>
              <a:ext cx="6310313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es-MX" sz="1400" dirty="0">
                <a:latin typeface="+mn-lt"/>
                <a:cs typeface="Arial" charset="0"/>
              </a:endParaRPr>
            </a:p>
          </p:txBody>
        </p:sp>
        <p:sp>
          <p:nvSpPr>
            <p:cNvPr id="10" name="AutoShape 3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295454" y="1535936"/>
              <a:ext cx="1772490" cy="51825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s-MX" sz="800">
                  <a:latin typeface="Tahoma" pitchFamily="34" charset="0"/>
                </a:rPr>
                <a:t>Gestión y Dirección Estratégica</a:t>
              </a:r>
            </a:p>
            <a:p>
              <a:pPr algn="ctr">
                <a:buFont typeface="Wingdings" pitchFamily="2" charset="2"/>
                <a:buNone/>
              </a:pPr>
              <a:endParaRPr lang="es-MX" sz="800">
                <a:latin typeface="Tahoma" pitchFamily="34" charset="0"/>
              </a:endParaRPr>
            </a:p>
            <a:p>
              <a:pPr algn="ctr">
                <a:buFont typeface="Wingdings" pitchFamily="2" charset="2"/>
                <a:buNone/>
              </a:pPr>
              <a:endParaRPr lang="es-ES" sz="800">
                <a:latin typeface="Tahoma" pitchFamily="34" charset="0"/>
              </a:endParaRPr>
            </a:p>
          </p:txBody>
        </p:sp>
        <p:sp>
          <p:nvSpPr>
            <p:cNvPr id="11" name="Text Box 63"/>
            <p:cNvSpPr txBox="1">
              <a:spLocks noChangeArrowheads="1"/>
            </p:cNvSpPr>
            <p:nvPr/>
          </p:nvSpPr>
          <p:spPr bwMode="auto">
            <a:xfrm>
              <a:off x="2351758" y="2267212"/>
              <a:ext cx="779958" cy="27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s-MX" sz="700">
                  <a:latin typeface="Tahoma" pitchFamily="34" charset="0"/>
                  <a:cs typeface="Tahoma" pitchFamily="34" charset="0"/>
                </a:rPr>
                <a:t>Objetivos</a:t>
              </a:r>
              <a:endParaRPr lang="es-ES" sz="7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" name="Text Box 64"/>
            <p:cNvSpPr txBox="1">
              <a:spLocks noChangeArrowheads="1"/>
            </p:cNvSpPr>
            <p:nvPr/>
          </p:nvSpPr>
          <p:spPr bwMode="auto">
            <a:xfrm>
              <a:off x="5786811" y="2204864"/>
              <a:ext cx="9432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s-MX" sz="600">
                  <a:latin typeface="Tahoma" pitchFamily="34" charset="0"/>
                  <a:cs typeface="Tahoma" pitchFamily="34" charset="0"/>
                </a:rPr>
                <a:t>Estándares y Requisitos Financieros de Operación</a:t>
              </a:r>
              <a:endParaRPr lang="es-ES" sz="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3" name="Text Box 65"/>
            <p:cNvSpPr txBox="1">
              <a:spLocks noChangeArrowheads="1"/>
            </p:cNvSpPr>
            <p:nvPr/>
          </p:nvSpPr>
          <p:spPr bwMode="auto">
            <a:xfrm>
              <a:off x="7056775" y="2204864"/>
              <a:ext cx="7799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s-MX" sz="700">
                  <a:latin typeface="Tahoma" pitchFamily="34" charset="0"/>
                  <a:cs typeface="Tahoma" pitchFamily="34" charset="0"/>
                </a:rPr>
                <a:t>Reportes e Información</a:t>
              </a:r>
              <a:endParaRPr lang="es-ES" sz="7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Text Box 66"/>
            <p:cNvSpPr txBox="1">
              <a:spLocks noChangeArrowheads="1"/>
            </p:cNvSpPr>
            <p:nvPr/>
          </p:nvSpPr>
          <p:spPr bwMode="auto">
            <a:xfrm>
              <a:off x="2879259" y="2256716"/>
              <a:ext cx="850296" cy="27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s-MX" sz="700">
                  <a:latin typeface="Tahoma" pitchFamily="34" charset="0"/>
                  <a:cs typeface="Tahoma" pitchFamily="34" charset="0"/>
                </a:rPr>
                <a:t>Resultados</a:t>
              </a:r>
              <a:endParaRPr lang="es-ES" sz="7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5" name="Text Box 67"/>
            <p:cNvSpPr txBox="1">
              <a:spLocks noChangeArrowheads="1"/>
            </p:cNvSpPr>
            <p:nvPr/>
          </p:nvSpPr>
          <p:spPr bwMode="auto">
            <a:xfrm>
              <a:off x="4199261" y="2278632"/>
              <a:ext cx="94880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s-MX" sz="700">
                  <a:latin typeface="Tahoma" pitchFamily="34" charset="0"/>
                  <a:cs typeface="Tahoma" pitchFamily="34" charset="0"/>
                </a:rPr>
                <a:t>Acciones</a:t>
              </a:r>
              <a:endParaRPr lang="es-ES" sz="7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" name="Text Box 68"/>
            <p:cNvSpPr txBox="1">
              <a:spLocks noChangeArrowheads="1"/>
            </p:cNvSpPr>
            <p:nvPr/>
          </p:nvSpPr>
          <p:spPr bwMode="auto">
            <a:xfrm>
              <a:off x="1456393" y="2278635"/>
              <a:ext cx="565821" cy="27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s-MX" sz="700">
                  <a:latin typeface="Tahoma" pitchFamily="34" charset="0"/>
                  <a:cs typeface="Tahoma" pitchFamily="34" charset="0"/>
                </a:rPr>
                <a:t>Metas</a:t>
              </a:r>
              <a:endParaRPr lang="es-ES" sz="7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AutoShape 96"/>
            <p:cNvSpPr>
              <a:spLocks noChangeArrowheads="1"/>
            </p:cNvSpPr>
            <p:nvPr/>
          </p:nvSpPr>
          <p:spPr bwMode="auto">
            <a:xfrm>
              <a:off x="1279525" y="1746250"/>
              <a:ext cx="922338" cy="387350"/>
            </a:xfrm>
            <a:prstGeom prst="rightArrow">
              <a:avLst>
                <a:gd name="adj1" fmla="val 57352"/>
                <a:gd name="adj2" fmla="val 52209"/>
              </a:avLst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es-MX" sz="1400" dirty="0">
                <a:latin typeface="+mn-lt"/>
                <a:cs typeface="Arial" charset="0"/>
              </a:endParaRPr>
            </a:p>
          </p:txBody>
        </p:sp>
        <p:sp>
          <p:nvSpPr>
            <p:cNvPr id="18" name="Text Box 97"/>
            <p:cNvSpPr txBox="1">
              <a:spLocks noChangeArrowheads="1"/>
            </p:cNvSpPr>
            <p:nvPr/>
          </p:nvSpPr>
          <p:spPr bwMode="auto">
            <a:xfrm>
              <a:off x="1240070" y="1772816"/>
              <a:ext cx="11103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s-ES" sz="800">
                  <a:latin typeface="Tahoma" pitchFamily="34" charset="0"/>
                  <a:cs typeface="Tahoma" pitchFamily="34" charset="0"/>
                </a:rPr>
                <a:t>Expectativa de Resultados </a:t>
              </a:r>
            </a:p>
          </p:txBody>
        </p:sp>
        <p:grpSp>
          <p:nvGrpSpPr>
            <p:cNvPr id="19" name="Group 109"/>
            <p:cNvGrpSpPr>
              <a:grpSpLocks/>
            </p:cNvGrpSpPr>
            <p:nvPr/>
          </p:nvGrpSpPr>
          <p:grpSpPr bwMode="auto">
            <a:xfrm>
              <a:off x="7097425" y="1540513"/>
              <a:ext cx="961273" cy="201308"/>
              <a:chOff x="4375" y="1015"/>
              <a:chExt cx="615" cy="141"/>
            </a:xfrm>
          </p:grpSpPr>
          <p:sp>
            <p:nvSpPr>
              <p:cNvPr id="96" name="Text Box 98"/>
              <p:cNvSpPr txBox="1">
                <a:spLocks noChangeArrowheads="1"/>
              </p:cNvSpPr>
              <p:nvPr/>
            </p:nvSpPr>
            <p:spPr bwMode="auto">
              <a:xfrm>
                <a:off x="4375" y="1015"/>
                <a:ext cx="6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s-MX" sz="700">
                    <a:latin typeface="Tahoma" pitchFamily="34" charset="0"/>
                    <a:cs typeface="Tahoma" pitchFamily="34" charset="0"/>
                  </a:rPr>
                  <a:t> Satisfacción</a:t>
                </a:r>
                <a:endParaRPr lang="es-ES" sz="70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97" name="Rectangle 100"/>
              <p:cNvSpPr>
                <a:spLocks noChangeArrowheads="1"/>
              </p:cNvSpPr>
              <p:nvPr/>
            </p:nvSpPr>
            <p:spPr bwMode="auto">
              <a:xfrm>
                <a:off x="4434" y="1019"/>
                <a:ext cx="310" cy="1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lang="es-MX" sz="1400" dirty="0">
                  <a:latin typeface="+mn-lt"/>
                  <a:cs typeface="Arial" charset="0"/>
                </a:endParaRPr>
              </a:p>
            </p:txBody>
          </p:sp>
        </p:grpSp>
        <p:sp>
          <p:nvSpPr>
            <p:cNvPr id="20" name="Text Box 104"/>
            <p:cNvSpPr txBox="1">
              <a:spLocks noChangeArrowheads="1"/>
            </p:cNvSpPr>
            <p:nvPr/>
          </p:nvSpPr>
          <p:spPr bwMode="auto">
            <a:xfrm>
              <a:off x="1473953" y="4941168"/>
              <a:ext cx="130146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s-MX" sz="800">
                  <a:latin typeface="Tahoma" pitchFamily="34" charset="0"/>
                  <a:cs typeface="Tahoma" pitchFamily="34" charset="0"/>
                </a:rPr>
                <a:t>Personal</a:t>
              </a:r>
              <a:endParaRPr lang="es-ES" sz="8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1" name="Text Box 105"/>
            <p:cNvSpPr txBox="1">
              <a:spLocks noChangeArrowheads="1"/>
            </p:cNvSpPr>
            <p:nvPr/>
          </p:nvSpPr>
          <p:spPr bwMode="auto">
            <a:xfrm>
              <a:off x="2871788" y="4941888"/>
              <a:ext cx="33305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MX" sz="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Soporte en la Gestión de Recursos </a:t>
              </a:r>
              <a:br>
                <a:rPr lang="es-MX" sz="800" dirty="0"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s-MX" sz="7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(Humanos, Materiales, Legales y Tecnológicos</a:t>
              </a:r>
              <a:r>
                <a:rPr lang="es-MX" sz="700" dirty="0">
                  <a:latin typeface="+mn-lt"/>
                  <a:cs typeface="Arial" charset="0"/>
                </a:rPr>
                <a:t>)</a:t>
              </a:r>
              <a:endParaRPr lang="es-ES" sz="700" dirty="0">
                <a:latin typeface="+mn-lt"/>
                <a:cs typeface="Arial" charset="0"/>
              </a:endParaRPr>
            </a:p>
          </p:txBody>
        </p:sp>
        <p:cxnSp>
          <p:nvCxnSpPr>
            <p:cNvPr id="22" name="AutoShape 122"/>
            <p:cNvCxnSpPr>
              <a:cxnSpLocks noChangeShapeType="1"/>
              <a:stCxn id="97" idx="0"/>
              <a:endCxn id="10" idx="0"/>
            </p:cNvCxnSpPr>
            <p:nvPr/>
          </p:nvCxnSpPr>
          <p:spPr bwMode="auto">
            <a:xfrm rot="16200000" flipV="1">
              <a:off x="5301664" y="-584029"/>
              <a:ext cx="10288" cy="4250218"/>
            </a:xfrm>
            <a:prstGeom prst="curvedConnector3">
              <a:avLst>
                <a:gd name="adj1" fmla="val 2322005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123"/>
            <p:cNvSpPr txBox="1">
              <a:spLocks noChangeArrowheads="1"/>
            </p:cNvSpPr>
            <p:nvPr/>
          </p:nvSpPr>
          <p:spPr bwMode="auto">
            <a:xfrm>
              <a:off x="6061306" y="4941168"/>
              <a:ext cx="197298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s-MX" sz="800">
                  <a:latin typeface="Tahoma" pitchFamily="34" charset="0"/>
                  <a:cs typeface="Tahoma" pitchFamily="34" charset="0"/>
                </a:rPr>
                <a:t> Sistemas de Información</a:t>
              </a:r>
              <a:endParaRPr lang="es-ES" sz="8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" name="AutoShape 124"/>
            <p:cNvSpPr>
              <a:spLocks noChangeArrowheads="1"/>
            </p:cNvSpPr>
            <p:nvPr/>
          </p:nvSpPr>
          <p:spPr bwMode="auto">
            <a:xfrm>
              <a:off x="5287983" y="4064791"/>
              <a:ext cx="1828760" cy="4525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s-MX" sz="800" dirty="0" smtClean="0">
                  <a:latin typeface="Tahoma" pitchFamily="34" charset="0"/>
                </a:rPr>
                <a:t>Monitoreo</a:t>
              </a:r>
              <a:endParaRPr lang="es-MX" sz="800" dirty="0">
                <a:latin typeface="Tahoma" pitchFamily="34" charset="0"/>
              </a:endParaRPr>
            </a:p>
            <a:p>
              <a:pPr algn="ctr">
                <a:buFont typeface="Wingdings" pitchFamily="2" charset="2"/>
                <a:buNone/>
              </a:pPr>
              <a:endParaRPr lang="es-MX" sz="800" dirty="0">
                <a:latin typeface="Tahoma" pitchFamily="34" charset="0"/>
              </a:endParaRPr>
            </a:p>
            <a:p>
              <a:pPr algn="ctr">
                <a:buFont typeface="Wingdings" pitchFamily="2" charset="2"/>
                <a:buNone/>
              </a:pPr>
              <a:endParaRPr lang="es-ES" sz="800" dirty="0">
                <a:latin typeface="Tahoma" pitchFamily="34" charset="0"/>
              </a:endParaRPr>
            </a:p>
          </p:txBody>
        </p:sp>
        <p:sp>
          <p:nvSpPr>
            <p:cNvPr id="25" name="AutoShape 132"/>
            <p:cNvSpPr>
              <a:spLocks noChangeArrowheads="1"/>
            </p:cNvSpPr>
            <p:nvPr/>
          </p:nvSpPr>
          <p:spPr bwMode="auto">
            <a:xfrm>
              <a:off x="3783596" y="4682045"/>
              <a:ext cx="1656184" cy="2598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s-ES" sz="800">
                  <a:latin typeface="Tahoma" pitchFamily="34" charset="0"/>
                </a:rPr>
                <a:t>Ingeniería de Red</a:t>
              </a:r>
            </a:p>
            <a:p>
              <a:pPr algn="ctr">
                <a:buFont typeface="Wingdings" pitchFamily="2" charset="2"/>
                <a:buNone/>
              </a:pPr>
              <a:endParaRPr lang="es-ES" sz="800">
                <a:latin typeface="Tahoma" pitchFamily="34" charset="0"/>
              </a:endParaRPr>
            </a:p>
          </p:txBody>
        </p:sp>
        <p:sp>
          <p:nvSpPr>
            <p:cNvPr id="26" name="Line 139"/>
            <p:cNvSpPr>
              <a:spLocks noChangeShapeType="1"/>
            </p:cNvSpPr>
            <p:nvPr/>
          </p:nvSpPr>
          <p:spPr bwMode="auto">
            <a:xfrm>
              <a:off x="1635125" y="4941888"/>
              <a:ext cx="5954713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es-MX" sz="1400" dirty="0">
                <a:latin typeface="+mn-lt"/>
                <a:cs typeface="Arial" charset="0"/>
              </a:endParaRPr>
            </a:p>
          </p:txBody>
        </p:sp>
        <p:sp>
          <p:nvSpPr>
            <p:cNvPr id="94" name="AutoShape 111"/>
            <p:cNvSpPr>
              <a:spLocks noChangeArrowheads="1"/>
            </p:cNvSpPr>
            <p:nvPr/>
          </p:nvSpPr>
          <p:spPr bwMode="auto">
            <a:xfrm>
              <a:off x="958154" y="3140965"/>
              <a:ext cx="892891" cy="833105"/>
            </a:xfrm>
            <a:prstGeom prst="rightArrow">
              <a:avLst>
                <a:gd name="adj1" fmla="val 51546"/>
                <a:gd name="adj2" fmla="val 79298"/>
              </a:avLst>
            </a:prstGeom>
            <a:solidFill>
              <a:srgbClr val="C0C0C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es-MX" sz="1400" dirty="0">
                <a:latin typeface="+mn-lt"/>
                <a:cs typeface="Arial" charset="0"/>
              </a:endParaRPr>
            </a:p>
          </p:txBody>
        </p:sp>
        <p:sp>
          <p:nvSpPr>
            <p:cNvPr id="28" name="Text Box 147"/>
            <p:cNvSpPr txBox="1">
              <a:spLocks noChangeArrowheads="1"/>
            </p:cNvSpPr>
            <p:nvPr/>
          </p:nvSpPr>
          <p:spPr bwMode="auto">
            <a:xfrm>
              <a:off x="6755107" y="3395102"/>
              <a:ext cx="140673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es-ES" sz="7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9" name="AutoShape 16"/>
            <p:cNvSpPr>
              <a:spLocks noChangeArrowheads="1"/>
            </p:cNvSpPr>
            <p:nvPr/>
          </p:nvSpPr>
          <p:spPr bwMode="auto">
            <a:xfrm>
              <a:off x="3660277" y="2225798"/>
              <a:ext cx="354810" cy="256988"/>
            </a:xfrm>
            <a:prstGeom prst="upDownArrow">
              <a:avLst>
                <a:gd name="adj1" fmla="val 40500"/>
                <a:gd name="adj2" fmla="val 31231"/>
              </a:avLst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1002">
              <a:schemeClr val="dk2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es-MX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1503363" y="2547938"/>
              <a:ext cx="6308725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es-MX" sz="1400" dirty="0">
                <a:latin typeface="+mn-lt"/>
                <a:cs typeface="Arial" charset="0"/>
              </a:endParaRPr>
            </a:p>
          </p:txBody>
        </p:sp>
        <p:sp>
          <p:nvSpPr>
            <p:cNvPr id="31" name="AutoShape 16"/>
            <p:cNvSpPr>
              <a:spLocks noChangeArrowheads="1"/>
            </p:cNvSpPr>
            <p:nvPr/>
          </p:nvSpPr>
          <p:spPr bwMode="auto">
            <a:xfrm>
              <a:off x="5348375" y="2225798"/>
              <a:ext cx="354810" cy="256988"/>
            </a:xfrm>
            <a:prstGeom prst="upDownArrow">
              <a:avLst>
                <a:gd name="adj1" fmla="val 40500"/>
                <a:gd name="adj2" fmla="val 31231"/>
              </a:avLst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1002">
              <a:schemeClr val="dk2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es-MX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AutoShape 16"/>
            <p:cNvSpPr>
              <a:spLocks noChangeArrowheads="1"/>
            </p:cNvSpPr>
            <p:nvPr/>
          </p:nvSpPr>
          <p:spPr bwMode="auto">
            <a:xfrm>
              <a:off x="6684785" y="2225798"/>
              <a:ext cx="354810" cy="256988"/>
            </a:xfrm>
            <a:prstGeom prst="upDownArrow">
              <a:avLst>
                <a:gd name="adj1" fmla="val 40500"/>
                <a:gd name="adj2" fmla="val 31231"/>
              </a:avLst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1002">
              <a:schemeClr val="dk2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es-MX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>
              <a:off x="2705022" y="4941168"/>
              <a:ext cx="354810" cy="256988"/>
            </a:xfrm>
            <a:prstGeom prst="upDownArrow">
              <a:avLst>
                <a:gd name="adj1" fmla="val 40500"/>
                <a:gd name="adj2" fmla="val 31231"/>
              </a:avLst>
            </a:prstGeom>
            <a:solidFill>
              <a:schemeClr val="tx2">
                <a:lumMod val="75000"/>
              </a:schemeClr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1002">
              <a:schemeClr val="dk2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es-MX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AutoShape 16"/>
            <p:cNvSpPr>
              <a:spLocks noChangeArrowheads="1"/>
            </p:cNvSpPr>
            <p:nvPr/>
          </p:nvSpPr>
          <p:spPr bwMode="auto">
            <a:xfrm>
              <a:off x="6084168" y="4941168"/>
              <a:ext cx="354810" cy="256988"/>
            </a:xfrm>
            <a:prstGeom prst="upDownArrow">
              <a:avLst>
                <a:gd name="adj1" fmla="val 40500"/>
                <a:gd name="adj2" fmla="val 31231"/>
              </a:avLst>
            </a:prstGeom>
            <a:solidFill>
              <a:schemeClr val="tx2">
                <a:lumMod val="75000"/>
              </a:schemeClr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1002">
              <a:schemeClr val="dk2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endParaRPr lang="es-MX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142"/>
            <p:cNvGrpSpPr>
              <a:grpSpLocks/>
            </p:cNvGrpSpPr>
            <p:nvPr/>
          </p:nvGrpSpPr>
          <p:grpSpPr bwMode="auto">
            <a:xfrm>
              <a:off x="846808" y="2798320"/>
              <a:ext cx="2321119" cy="324090"/>
              <a:chOff x="516" y="2014"/>
              <a:chExt cx="545" cy="227"/>
            </a:xfrm>
          </p:grpSpPr>
          <p:sp>
            <p:nvSpPr>
              <p:cNvPr id="92" name="AutoShape 111"/>
              <p:cNvSpPr>
                <a:spLocks noChangeArrowheads="1"/>
              </p:cNvSpPr>
              <p:nvPr/>
            </p:nvSpPr>
            <p:spPr bwMode="auto">
              <a:xfrm>
                <a:off x="612" y="2014"/>
                <a:ext cx="436" cy="227"/>
              </a:xfrm>
              <a:prstGeom prst="rightArrow">
                <a:avLst>
                  <a:gd name="adj1" fmla="val 51546"/>
                  <a:gd name="adj2" fmla="val 79298"/>
                </a:avLst>
              </a:prstGeom>
              <a:solidFill>
                <a:srgbClr val="C0C0C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lang="es-MX" sz="1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93" name="Text Box 41"/>
              <p:cNvSpPr txBox="1">
                <a:spLocks noChangeArrowheads="1"/>
              </p:cNvSpPr>
              <p:nvPr/>
            </p:nvSpPr>
            <p:spPr bwMode="auto">
              <a:xfrm>
                <a:off x="516" y="2061"/>
                <a:ext cx="54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s-ES" sz="800" dirty="0" smtClean="0">
                    <a:latin typeface="Tahoma" pitchFamily="34" charset="0"/>
                    <a:cs typeface="Tahoma" pitchFamily="34" charset="0"/>
                  </a:rPr>
                  <a:t>Necesidad de: Difusión/Comunicación</a:t>
                </a:r>
                <a:endParaRPr lang="es-ES" sz="800" dirty="0"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36" name="AutoShape 56"/>
            <p:cNvCxnSpPr>
              <a:cxnSpLocks noChangeShapeType="1"/>
              <a:endCxn id="24" idx="0"/>
            </p:cNvCxnSpPr>
            <p:nvPr/>
          </p:nvCxnSpPr>
          <p:spPr bwMode="auto">
            <a:xfrm rot="16200000" flipH="1">
              <a:off x="6000448" y="3862875"/>
              <a:ext cx="285635" cy="11819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" name="Group 142"/>
            <p:cNvGrpSpPr>
              <a:grpSpLocks/>
            </p:cNvGrpSpPr>
            <p:nvPr/>
          </p:nvGrpSpPr>
          <p:grpSpPr bwMode="auto">
            <a:xfrm>
              <a:off x="7092280" y="3392247"/>
              <a:ext cx="1169787" cy="324091"/>
              <a:chOff x="863" y="1575"/>
              <a:chExt cx="206" cy="227"/>
            </a:xfrm>
          </p:grpSpPr>
          <p:sp>
            <p:nvSpPr>
              <p:cNvPr id="90" name="AutoShape 111"/>
              <p:cNvSpPr>
                <a:spLocks noChangeArrowheads="1"/>
              </p:cNvSpPr>
              <p:nvPr/>
            </p:nvSpPr>
            <p:spPr bwMode="auto">
              <a:xfrm>
                <a:off x="863" y="1575"/>
                <a:ext cx="206" cy="227"/>
              </a:xfrm>
              <a:prstGeom prst="rightArrow">
                <a:avLst>
                  <a:gd name="adj1" fmla="val 51546"/>
                  <a:gd name="adj2" fmla="val 79298"/>
                </a:avLst>
              </a:prstGeom>
              <a:solidFill>
                <a:srgbClr val="C0C0C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lang="es-MX" sz="1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91" name="Text Box 41"/>
              <p:cNvSpPr txBox="1">
                <a:spLocks noChangeArrowheads="1"/>
              </p:cNvSpPr>
              <p:nvPr/>
            </p:nvSpPr>
            <p:spPr bwMode="auto">
              <a:xfrm>
                <a:off x="863" y="1613"/>
                <a:ext cx="158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s-ES" sz="800">
                    <a:latin typeface="Tahoma" pitchFamily="34" charset="0"/>
                    <a:cs typeface="Tahoma" pitchFamily="34" charset="0"/>
                  </a:rPr>
                  <a:t>  Transmisión</a:t>
                </a:r>
              </a:p>
            </p:txBody>
          </p:sp>
        </p:grpSp>
        <p:cxnSp>
          <p:nvCxnSpPr>
            <p:cNvPr id="38" name="AutoShape 56"/>
            <p:cNvCxnSpPr>
              <a:cxnSpLocks noChangeShapeType="1"/>
              <a:stCxn id="56" idx="3"/>
              <a:endCxn id="40" idx="1"/>
            </p:cNvCxnSpPr>
            <p:nvPr/>
          </p:nvCxnSpPr>
          <p:spPr bwMode="auto">
            <a:xfrm>
              <a:off x="3779912" y="3544300"/>
              <a:ext cx="264731" cy="999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4139952" y="1468021"/>
              <a:ext cx="2180664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s-MX" sz="700">
                  <a:latin typeface="Tahoma" pitchFamily="34" charset="0"/>
                  <a:cs typeface="Tahoma" pitchFamily="34" charset="0"/>
                </a:rPr>
                <a:t>Estrategias y Objetivos</a:t>
              </a:r>
              <a:endParaRPr lang="es-ES" sz="7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0" name="AutoShape 108"/>
            <p:cNvSpPr>
              <a:spLocks noChangeArrowheads="1"/>
            </p:cNvSpPr>
            <p:nvPr/>
          </p:nvSpPr>
          <p:spPr bwMode="auto">
            <a:xfrm>
              <a:off x="4044643" y="3329427"/>
              <a:ext cx="1193465" cy="44972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es-MX" sz="800" dirty="0">
                <a:latin typeface="Tahoma" pitchFamily="34" charset="0"/>
              </a:endParaRPr>
            </a:p>
            <a:p>
              <a:pPr algn="ctr">
                <a:buFont typeface="Wingdings" pitchFamily="2" charset="2"/>
                <a:buNone/>
              </a:pPr>
              <a:r>
                <a:rPr lang="es-MX" sz="800" dirty="0" smtClean="0">
                  <a:latin typeface="Tahoma" pitchFamily="34" charset="0"/>
                </a:rPr>
                <a:t>Continuidad</a:t>
              </a:r>
              <a:endParaRPr lang="es-MX" sz="800" dirty="0">
                <a:latin typeface="Tahoma" pitchFamily="34" charset="0"/>
              </a:endParaRPr>
            </a:p>
            <a:p>
              <a:pPr algn="ctr">
                <a:buFont typeface="Wingdings" pitchFamily="2" charset="2"/>
                <a:buNone/>
              </a:pPr>
              <a:endParaRPr lang="es-MX" sz="800" dirty="0">
                <a:latin typeface="Tahoma" pitchFamily="34" charset="0"/>
              </a:endParaRPr>
            </a:p>
            <a:p>
              <a:pPr algn="ctr">
                <a:buFont typeface="Wingdings" pitchFamily="2" charset="2"/>
                <a:buNone/>
              </a:pPr>
              <a:endParaRPr lang="es-MX" sz="800" dirty="0">
                <a:latin typeface="Tahoma" pitchFamily="34" charset="0"/>
              </a:endParaRPr>
            </a:p>
            <a:p>
              <a:pPr algn="ctr">
                <a:buFont typeface="Wingdings" pitchFamily="2" charset="2"/>
                <a:buNone/>
              </a:pPr>
              <a:r>
                <a:rPr lang="es-MX" sz="800" dirty="0">
                  <a:latin typeface="Tahoma" pitchFamily="34" charset="0"/>
                </a:rPr>
                <a:t> </a:t>
              </a:r>
              <a:endParaRPr lang="es-ES" sz="800" dirty="0">
                <a:latin typeface="Tahoma" pitchFamily="34" charset="0"/>
              </a:endParaRPr>
            </a:p>
          </p:txBody>
        </p:sp>
        <p:sp>
          <p:nvSpPr>
            <p:cNvPr id="41" name="AutoShape 3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316538" y="1579563"/>
              <a:ext cx="1771650" cy="51911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s-MX" sz="800">
                  <a:latin typeface="Tahoma" pitchFamily="34" charset="0"/>
                </a:rPr>
                <a:t>Administración y </a:t>
              </a:r>
            </a:p>
            <a:p>
              <a:pPr algn="ctr">
                <a:buFont typeface="Wingdings" pitchFamily="2" charset="2"/>
                <a:buNone/>
              </a:pPr>
              <a:r>
                <a:rPr lang="es-MX" sz="800">
                  <a:latin typeface="Tahoma" pitchFamily="34" charset="0"/>
                </a:rPr>
                <a:t>Control Financiero</a:t>
              </a:r>
            </a:p>
          </p:txBody>
        </p:sp>
        <p:sp>
          <p:nvSpPr>
            <p:cNvPr id="42" name="Text Box 60"/>
            <p:cNvSpPr txBox="1">
              <a:spLocks noChangeArrowheads="1"/>
            </p:cNvSpPr>
            <p:nvPr/>
          </p:nvSpPr>
          <p:spPr bwMode="auto">
            <a:xfrm>
              <a:off x="3906838" y="1989138"/>
              <a:ext cx="1601787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s-MX" sz="900" kern="0" dirty="0">
                  <a:solidFill>
                    <a:srgbClr val="2A4A75">
                      <a:lumMod val="75000"/>
                    </a:srgbClr>
                  </a:solidFill>
                  <a:latin typeface="Lucida Sans Unicode"/>
                  <a:cs typeface="Arial" charset="0"/>
                </a:rPr>
                <a:t>Control</a:t>
              </a:r>
              <a:endParaRPr lang="es-ES" sz="900" kern="0" dirty="0">
                <a:solidFill>
                  <a:srgbClr val="2A4A75">
                    <a:lumMod val="75000"/>
                  </a:srgbClr>
                </a:solidFill>
                <a:latin typeface="Lucida Sans Unicode"/>
                <a:cs typeface="Arial" charset="0"/>
              </a:endParaRPr>
            </a:p>
          </p:txBody>
        </p:sp>
        <p:sp>
          <p:nvSpPr>
            <p:cNvPr id="43" name="42 Flecha izquierda, derecha y arriba"/>
            <p:cNvSpPr/>
            <p:nvPr/>
          </p:nvSpPr>
          <p:spPr bwMode="auto">
            <a:xfrm rot="10800000">
              <a:off x="4014788" y="1579563"/>
              <a:ext cx="1349375" cy="468312"/>
            </a:xfrm>
            <a:prstGeom prst="leftRightUp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marL="457200" indent="-457200">
                <a:defRPr/>
              </a:pPr>
              <a:endParaRPr lang="es-MX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44" name="AutoShape 54"/>
            <p:cNvSpPr>
              <a:spLocks noChangeArrowheads="1"/>
            </p:cNvSpPr>
            <p:nvPr/>
          </p:nvSpPr>
          <p:spPr bwMode="auto">
            <a:xfrm>
              <a:off x="5165871" y="5667866"/>
              <a:ext cx="1386628" cy="3592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3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s-ES" sz="800" b="1" dirty="0">
                  <a:solidFill>
                    <a:schemeClr val="tx2"/>
                  </a:solidFill>
                  <a:latin typeface="Tahoma" pitchFamily="34" charset="0"/>
                </a:rPr>
                <a:t>Recursos Humanos</a:t>
              </a:r>
            </a:p>
          </p:txBody>
        </p:sp>
        <p:sp>
          <p:nvSpPr>
            <p:cNvPr id="45" name="44 Flecha cuádruple"/>
            <p:cNvSpPr/>
            <p:nvPr/>
          </p:nvSpPr>
          <p:spPr>
            <a:xfrm>
              <a:off x="4343400" y="5643563"/>
              <a:ext cx="714375" cy="522287"/>
            </a:xfrm>
            <a:prstGeom prst="quadArrow">
              <a:avLst>
                <a:gd name="adj1" fmla="val 22500"/>
                <a:gd name="adj2" fmla="val 24745"/>
                <a:gd name="adj3" fmla="val 22500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marL="457200" indent="-457200">
                <a:defRPr/>
              </a:pPr>
              <a:endParaRPr lang="es-MX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46" name="Text Box 60"/>
            <p:cNvSpPr txBox="1">
              <a:spLocks noChangeArrowheads="1"/>
            </p:cNvSpPr>
            <p:nvPr/>
          </p:nvSpPr>
          <p:spPr bwMode="auto">
            <a:xfrm>
              <a:off x="3181699" y="4469004"/>
              <a:ext cx="308768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s-ES" sz="700" dirty="0">
                  <a:latin typeface="Tahoma" pitchFamily="34" charset="0"/>
                  <a:cs typeface="Tahoma" pitchFamily="34" charset="0"/>
                </a:rPr>
                <a:t>Disponibilidad de Infraestructura de red y telecomunicaciones</a:t>
              </a:r>
            </a:p>
          </p:txBody>
        </p:sp>
        <p:sp>
          <p:nvSpPr>
            <p:cNvPr id="47" name="WordArt 13"/>
            <p:cNvSpPr>
              <a:spLocks noChangeArrowheads="1" noChangeShapeType="1" noTextEdit="1"/>
            </p:cNvSpPr>
            <p:nvPr/>
          </p:nvSpPr>
          <p:spPr bwMode="auto">
            <a:xfrm rot="-3478197">
              <a:off x="-45244" y="2282032"/>
              <a:ext cx="1938337" cy="26670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MX" sz="2800" kern="10">
                  <a:latin typeface="Arial Black"/>
                </a:rPr>
                <a:t>           Stakeholders  </a:t>
              </a:r>
            </a:p>
          </p:txBody>
        </p:sp>
        <p:sp>
          <p:nvSpPr>
            <p:cNvPr id="48" name="WordArt 13"/>
            <p:cNvSpPr>
              <a:spLocks noChangeArrowheads="1" noChangeShapeType="1" noTextEdit="1"/>
            </p:cNvSpPr>
            <p:nvPr/>
          </p:nvSpPr>
          <p:spPr bwMode="auto">
            <a:xfrm rot="-4576088">
              <a:off x="7064127" y="5092587"/>
              <a:ext cx="1989138" cy="2111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MX" sz="2800" kern="10">
                  <a:latin typeface="Arial Black"/>
                </a:rPr>
                <a:t>           Clientes  /</a:t>
              </a:r>
            </a:p>
          </p:txBody>
        </p:sp>
        <p:grpSp>
          <p:nvGrpSpPr>
            <p:cNvPr id="80" name="9 Grupo"/>
            <p:cNvGrpSpPr>
              <a:grpSpLocks/>
            </p:cNvGrpSpPr>
            <p:nvPr/>
          </p:nvGrpSpPr>
          <p:grpSpPr bwMode="auto">
            <a:xfrm>
              <a:off x="8486775" y="2278063"/>
              <a:ext cx="584200" cy="3175000"/>
              <a:chOff x="8522689" y="2410624"/>
              <a:chExt cx="584054" cy="2423173"/>
            </a:xfrm>
          </p:grpSpPr>
          <p:sp>
            <p:nvSpPr>
              <p:cNvPr id="86" name="85 Rectángulo"/>
              <p:cNvSpPr/>
              <p:nvPr/>
            </p:nvSpPr>
            <p:spPr bwMode="auto">
              <a:xfrm>
                <a:off x="8522689" y="3010359"/>
                <a:ext cx="528505" cy="1257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MX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8522689" y="2410624"/>
                <a:ext cx="530092" cy="599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MX"/>
              </a:p>
            </p:txBody>
          </p:sp>
          <p:sp>
            <p:nvSpPr>
              <p:cNvPr id="84" name="83 Rectángulo"/>
              <p:cNvSpPr/>
              <p:nvPr/>
            </p:nvSpPr>
            <p:spPr>
              <a:xfrm>
                <a:off x="8522689" y="4223157"/>
                <a:ext cx="528506" cy="546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MX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9060718" y="2463934"/>
                <a:ext cx="46025" cy="2369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MX"/>
              </a:p>
            </p:txBody>
          </p:sp>
        </p:grpSp>
        <p:sp>
          <p:nvSpPr>
            <p:cNvPr id="50" name="WordArt 13"/>
            <p:cNvSpPr>
              <a:spLocks noChangeArrowheads="1" noChangeShapeType="1" noTextEdit="1"/>
            </p:cNvSpPr>
            <p:nvPr/>
          </p:nvSpPr>
          <p:spPr bwMode="auto">
            <a:xfrm rot="3607664">
              <a:off x="6954044" y="1970882"/>
              <a:ext cx="1936750" cy="26511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MX" sz="2800" kern="10">
                  <a:latin typeface="Arial Black"/>
                </a:rPr>
                <a:t>           Stakeholders  </a:t>
              </a:r>
            </a:p>
          </p:txBody>
        </p:sp>
        <p:sp>
          <p:nvSpPr>
            <p:cNvPr id="52" name="AutoShape 54"/>
            <p:cNvSpPr>
              <a:spLocks noChangeArrowheads="1"/>
            </p:cNvSpPr>
            <p:nvPr/>
          </p:nvSpPr>
          <p:spPr bwMode="auto">
            <a:xfrm>
              <a:off x="4018615" y="5301964"/>
              <a:ext cx="1386628" cy="3592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3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s-ES" sz="800" b="1" dirty="0">
                  <a:solidFill>
                    <a:schemeClr val="tx2"/>
                  </a:solidFill>
                  <a:latin typeface="Tahoma" pitchFamily="34" charset="0"/>
                </a:rPr>
                <a:t>T.I</a:t>
              </a:r>
            </a:p>
          </p:txBody>
        </p:sp>
        <p:sp>
          <p:nvSpPr>
            <p:cNvPr id="53" name="AutoShape 54"/>
            <p:cNvSpPr>
              <a:spLocks noChangeArrowheads="1"/>
            </p:cNvSpPr>
            <p:nvPr/>
          </p:nvSpPr>
          <p:spPr bwMode="auto">
            <a:xfrm>
              <a:off x="2857411" y="5668216"/>
              <a:ext cx="1386628" cy="3592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3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s-ES" sz="800" b="1" dirty="0">
                  <a:solidFill>
                    <a:schemeClr val="tx2"/>
                  </a:solidFill>
                  <a:latin typeface="Tahoma" pitchFamily="34" charset="0"/>
                </a:rPr>
                <a:t>Gestión Administrativa </a:t>
              </a:r>
            </a:p>
            <a:p>
              <a:pPr algn="ctr">
                <a:buFont typeface="Wingdings" pitchFamily="2" charset="2"/>
                <a:buNone/>
                <a:defRPr/>
              </a:pPr>
              <a:r>
                <a:rPr lang="es-ES" sz="800" b="1" dirty="0">
                  <a:solidFill>
                    <a:schemeClr val="tx2"/>
                  </a:solidFill>
                  <a:latin typeface="Tahoma" pitchFamily="34" charset="0"/>
                </a:rPr>
                <a:t>de la Compra</a:t>
              </a:r>
            </a:p>
          </p:txBody>
        </p:sp>
        <p:sp>
          <p:nvSpPr>
            <p:cNvPr id="54" name="AutoShape 54"/>
            <p:cNvSpPr>
              <a:spLocks noChangeArrowheads="1"/>
            </p:cNvSpPr>
            <p:nvPr/>
          </p:nvSpPr>
          <p:spPr bwMode="auto">
            <a:xfrm>
              <a:off x="4015087" y="6130416"/>
              <a:ext cx="1386628" cy="3592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3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s-ES" sz="800" b="1" dirty="0">
                  <a:solidFill>
                    <a:schemeClr val="tx2"/>
                  </a:solidFill>
                  <a:latin typeface="Tahoma" pitchFamily="34" charset="0"/>
                </a:rPr>
                <a:t>Aseguramiento Legal</a:t>
              </a:r>
            </a:p>
          </p:txBody>
        </p:sp>
        <p:sp>
          <p:nvSpPr>
            <p:cNvPr id="55" name="AutoShape 140"/>
            <p:cNvSpPr>
              <a:spLocks noChangeArrowheads="1"/>
            </p:cNvSpPr>
            <p:nvPr/>
          </p:nvSpPr>
          <p:spPr bwMode="auto">
            <a:xfrm>
              <a:off x="5575057" y="3331938"/>
              <a:ext cx="1128199" cy="4525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s-ES" sz="800" dirty="0" smtClean="0">
                  <a:latin typeface="Tahoma" pitchFamily="34" charset="0"/>
                </a:rPr>
                <a:t>Inserción Comercial</a:t>
              </a:r>
              <a:endParaRPr lang="es-ES" sz="800" dirty="0">
                <a:latin typeface="Tahoma" pitchFamily="34" charset="0"/>
              </a:endParaRPr>
            </a:p>
            <a:p>
              <a:pPr algn="ctr">
                <a:buFont typeface="Wingdings" pitchFamily="2" charset="2"/>
                <a:buNone/>
              </a:pPr>
              <a:endParaRPr lang="es-ES" sz="800" dirty="0">
                <a:latin typeface="Tahoma" pitchFamily="34" charset="0"/>
              </a:endParaRPr>
            </a:p>
            <a:p>
              <a:pPr algn="ctr">
                <a:buFont typeface="Wingdings" pitchFamily="2" charset="2"/>
                <a:buNone/>
              </a:pPr>
              <a:endParaRPr lang="es-MX" sz="800" dirty="0">
                <a:latin typeface="Tahoma" pitchFamily="34" charset="0"/>
              </a:endParaRPr>
            </a:p>
          </p:txBody>
        </p:sp>
        <p:sp>
          <p:nvSpPr>
            <p:cNvPr id="56" name="AutoShape 14"/>
            <p:cNvSpPr>
              <a:spLocks noChangeArrowheads="1"/>
            </p:cNvSpPr>
            <p:nvPr/>
          </p:nvSpPr>
          <p:spPr bwMode="auto">
            <a:xfrm>
              <a:off x="1810479" y="3253760"/>
              <a:ext cx="1969433" cy="5810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s-MX" sz="800" dirty="0">
                  <a:latin typeface="Tahoma" pitchFamily="34" charset="0"/>
                </a:rPr>
                <a:t>Ventas y Relaciones de Negocio</a:t>
              </a:r>
            </a:p>
            <a:p>
              <a:pPr algn="ctr">
                <a:buFont typeface="Wingdings" pitchFamily="2" charset="2"/>
                <a:buNone/>
              </a:pPr>
              <a:endParaRPr lang="es-MX" sz="800" dirty="0">
                <a:latin typeface="Tahoma" pitchFamily="34" charset="0"/>
              </a:endParaRPr>
            </a:p>
            <a:p>
              <a:pPr algn="ctr">
                <a:buFont typeface="Wingdings" pitchFamily="2" charset="2"/>
                <a:buNone/>
              </a:pPr>
              <a:endParaRPr lang="es-MX" sz="800" dirty="0">
                <a:latin typeface="Tahoma" pitchFamily="34" charset="0"/>
              </a:endParaRPr>
            </a:p>
            <a:p>
              <a:pPr algn="ctr">
                <a:buFont typeface="Wingdings" pitchFamily="2" charset="2"/>
                <a:buNone/>
              </a:pPr>
              <a:endParaRPr lang="es-MX" sz="800" dirty="0">
                <a:latin typeface="Tahoma" pitchFamily="34" charset="0"/>
              </a:endParaRPr>
            </a:p>
          </p:txBody>
        </p:sp>
        <p:grpSp>
          <p:nvGrpSpPr>
            <p:cNvPr id="57" name="4 Grupo"/>
            <p:cNvGrpSpPr>
              <a:grpSpLocks/>
            </p:cNvGrpSpPr>
            <p:nvPr/>
          </p:nvGrpSpPr>
          <p:grpSpPr bwMode="auto">
            <a:xfrm>
              <a:off x="5269928" y="1568048"/>
              <a:ext cx="1818260" cy="519112"/>
              <a:chOff x="114724" y="790575"/>
              <a:chExt cx="1818260" cy="519112"/>
            </a:xfrm>
          </p:grpSpPr>
          <p:sp>
            <p:nvSpPr>
              <p:cNvPr id="76" name="AutoShape 35">
                <a:hlinkClick r:id="rId2" action="ppaction://hlinksldjump"/>
              </p:cNvPr>
              <p:cNvSpPr>
                <a:spLocks noChangeArrowheads="1"/>
              </p:cNvSpPr>
              <p:nvPr/>
            </p:nvSpPr>
            <p:spPr bwMode="auto">
              <a:xfrm>
                <a:off x="161334" y="790575"/>
                <a:ext cx="1771650" cy="519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5400000" scaled="1"/>
              </a:gradFill>
              <a:ln>
                <a:noFill/>
              </a:ln>
              <a:effectLst>
                <a:prstShdw prst="shdw17" dist="17961" dir="2700000">
                  <a:srgbClr val="5C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buFont typeface="Wingdings" pitchFamily="2" charset="2"/>
                  <a:buNone/>
                </a:pPr>
                <a:r>
                  <a:rPr lang="es-MX" sz="800">
                    <a:latin typeface="Tahoma" pitchFamily="34" charset="0"/>
                  </a:rPr>
                  <a:t>Administración y </a:t>
                </a:r>
              </a:p>
              <a:p>
                <a:pPr algn="ctr">
                  <a:buFont typeface="Wingdings" pitchFamily="2" charset="2"/>
                  <a:buNone/>
                </a:pPr>
                <a:r>
                  <a:rPr lang="es-MX" sz="800">
                    <a:latin typeface="Tahoma" pitchFamily="34" charset="0"/>
                  </a:rPr>
                  <a:t>Control Financiero</a:t>
                </a:r>
              </a:p>
              <a:p>
                <a:pPr algn="ctr">
                  <a:buFont typeface="Wingdings" pitchFamily="2" charset="2"/>
                  <a:buNone/>
                </a:pPr>
                <a:endParaRPr lang="es-MX" sz="800">
                  <a:latin typeface="Tahoma" pitchFamily="34" charset="0"/>
                </a:endParaRPr>
              </a:p>
              <a:p>
                <a:pPr algn="ctr">
                  <a:buFont typeface="Wingdings" pitchFamily="2" charset="2"/>
                  <a:buNone/>
                </a:pPr>
                <a:endParaRPr lang="es-MX" sz="800">
                  <a:latin typeface="Tahoma" pitchFamily="34" charset="0"/>
                </a:endParaRPr>
              </a:p>
            </p:txBody>
          </p:sp>
          <p:sp>
            <p:nvSpPr>
              <p:cNvPr id="77" name="AutoShape 35">
                <a:hlinkClick r:id="rId2" action="ppaction://hlinksldjump"/>
              </p:cNvPr>
              <p:cNvSpPr>
                <a:spLocks noChangeArrowheads="1"/>
              </p:cNvSpPr>
              <p:nvPr/>
            </p:nvSpPr>
            <p:spPr bwMode="auto">
              <a:xfrm>
                <a:off x="114724" y="1050131"/>
                <a:ext cx="454200" cy="2595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5400000" scaled="1"/>
              </a:gradFill>
              <a:ln>
                <a:noFill/>
              </a:ln>
              <a:effectLst>
                <a:prstShdw prst="shdw17" dist="17961" dir="2700000">
                  <a:srgbClr val="5C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buFont typeface="Wingdings" pitchFamily="2" charset="2"/>
                  <a:buNone/>
                </a:pPr>
                <a:r>
                  <a:rPr lang="es-MX" sz="600">
                    <a:latin typeface="Tahoma" pitchFamily="34" charset="0"/>
                  </a:rPr>
                  <a:t>Facturación</a:t>
                </a:r>
              </a:p>
            </p:txBody>
          </p:sp>
          <p:sp>
            <p:nvSpPr>
              <p:cNvPr id="78" name="AutoShape 35">
                <a:hlinkClick r:id="rId2" action="ppaction://hlinksldjump"/>
              </p:cNvPr>
              <p:cNvSpPr>
                <a:spLocks noChangeArrowheads="1"/>
              </p:cNvSpPr>
              <p:nvPr/>
            </p:nvSpPr>
            <p:spPr bwMode="auto">
              <a:xfrm>
                <a:off x="568924" y="1050132"/>
                <a:ext cx="454200" cy="2595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5400000" scaled="1"/>
              </a:gradFill>
              <a:ln>
                <a:noFill/>
              </a:ln>
              <a:effectLst>
                <a:prstShdw prst="shdw17" dist="17961" dir="2700000">
                  <a:srgbClr val="5C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buFont typeface="Wingdings" pitchFamily="2" charset="2"/>
                  <a:buNone/>
                </a:pPr>
                <a:r>
                  <a:rPr lang="es-MX" sz="600">
                    <a:latin typeface="Tahoma" pitchFamily="34" charset="0"/>
                  </a:rPr>
                  <a:t>Cobranza</a:t>
                </a:r>
              </a:p>
            </p:txBody>
          </p:sp>
          <p:sp>
            <p:nvSpPr>
              <p:cNvPr id="79" name="AutoShape 35">
                <a:hlinkClick r:id="rId2" action="ppaction://hlinksldjump"/>
              </p:cNvPr>
              <p:cNvSpPr>
                <a:spLocks noChangeArrowheads="1"/>
              </p:cNvSpPr>
              <p:nvPr/>
            </p:nvSpPr>
            <p:spPr bwMode="auto">
              <a:xfrm>
                <a:off x="1023124" y="1050132"/>
                <a:ext cx="454200" cy="2595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5400000" scaled="1"/>
              </a:gradFill>
              <a:ln>
                <a:noFill/>
              </a:ln>
              <a:effectLst>
                <a:prstShdw prst="shdw17" dist="17961" dir="2700000">
                  <a:srgbClr val="5C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buFont typeface="Wingdings" pitchFamily="2" charset="2"/>
                  <a:buNone/>
                </a:pPr>
                <a:r>
                  <a:rPr lang="es-MX" sz="600">
                    <a:latin typeface="Tahoma" pitchFamily="34" charset="0"/>
                  </a:rPr>
                  <a:t>Adm.Fin.</a:t>
                </a:r>
              </a:p>
            </p:txBody>
          </p:sp>
        </p:grpSp>
        <p:sp>
          <p:nvSpPr>
            <p:cNvPr id="59" name="AutoShape 3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699792" y="1785328"/>
              <a:ext cx="454200" cy="25955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s-MX" sz="600">
                  <a:latin typeface="Tahoma" pitchFamily="34" charset="0"/>
                </a:rPr>
                <a:t>Dirección</a:t>
              </a:r>
            </a:p>
          </p:txBody>
        </p:sp>
        <p:sp>
          <p:nvSpPr>
            <p:cNvPr id="60" name="AutoShape 3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181696" y="1793266"/>
              <a:ext cx="454200" cy="25955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s-MX" sz="500">
                  <a:latin typeface="Tahoma" pitchFamily="34" charset="0"/>
                </a:rPr>
                <a:t>Gerenciamiento</a:t>
              </a:r>
            </a:p>
          </p:txBody>
        </p:sp>
        <p:sp>
          <p:nvSpPr>
            <p:cNvPr id="61" name="AutoShape 3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101576" y="3575283"/>
              <a:ext cx="454200" cy="25955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s-MX" sz="600">
                  <a:latin typeface="Tahoma" pitchFamily="34" charset="0"/>
                </a:rPr>
                <a:t>Prospección</a:t>
              </a:r>
            </a:p>
          </p:txBody>
        </p:sp>
        <p:sp>
          <p:nvSpPr>
            <p:cNvPr id="62" name="AutoShape 3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568095" y="3586560"/>
              <a:ext cx="454200" cy="25955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s-MX" sz="600">
                  <a:latin typeface="Tahoma" pitchFamily="34" charset="0"/>
                </a:rPr>
                <a:t>Venta</a:t>
              </a:r>
            </a:p>
          </p:txBody>
        </p:sp>
        <p:sp>
          <p:nvSpPr>
            <p:cNvPr id="63" name="AutoShape 3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037680" y="3575283"/>
              <a:ext cx="454200" cy="25955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s-MX" sz="600">
                  <a:latin typeface="Tahoma" pitchFamily="34" charset="0"/>
                </a:rPr>
                <a:t>Cierre</a:t>
              </a:r>
            </a:p>
          </p:txBody>
        </p:sp>
        <p:sp>
          <p:nvSpPr>
            <p:cNvPr id="74" name="WordArt 13"/>
            <p:cNvSpPr>
              <a:spLocks noChangeArrowheads="1" noChangeShapeType="1" noTextEdit="1"/>
            </p:cNvSpPr>
            <p:nvPr/>
          </p:nvSpPr>
          <p:spPr bwMode="auto">
            <a:xfrm rot="-5400000">
              <a:off x="7359147" y="3911891"/>
              <a:ext cx="1989994" cy="21257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MX" sz="2800" kern="10">
                  <a:latin typeface="Arial Black"/>
                </a:rPr>
                <a:t>           Mercado/</a:t>
              </a:r>
            </a:p>
          </p:txBody>
        </p:sp>
        <p:sp>
          <p:nvSpPr>
            <p:cNvPr id="75" name="WordArt 13"/>
            <p:cNvSpPr>
              <a:spLocks noChangeArrowheads="1" noChangeShapeType="1" noTextEdit="1"/>
            </p:cNvSpPr>
            <p:nvPr/>
          </p:nvSpPr>
          <p:spPr bwMode="auto">
            <a:xfrm rot="-7264961">
              <a:off x="5258" y="4930117"/>
              <a:ext cx="1989994" cy="21257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MX" sz="2800" kern="10">
                  <a:latin typeface="Arial Black"/>
                </a:rPr>
                <a:t>           Mercado  /</a:t>
              </a:r>
            </a:p>
          </p:txBody>
        </p:sp>
      </p:grpSp>
      <p:sp>
        <p:nvSpPr>
          <p:cNvPr id="99" name="98 CuadroTexto"/>
          <p:cNvSpPr txBox="1"/>
          <p:nvPr/>
        </p:nvSpPr>
        <p:spPr>
          <a:xfrm>
            <a:off x="5296113" y="87603"/>
            <a:ext cx="327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b="1" dirty="0" smtClean="0">
                <a:solidFill>
                  <a:srgbClr val="FFFF00"/>
                </a:solidFill>
              </a:rPr>
              <a:t>Interacción de las distintas áreas</a:t>
            </a:r>
            <a:endParaRPr lang="es-ES" b="1" dirty="0">
              <a:solidFill>
                <a:srgbClr val="FFFF00"/>
              </a:solidFill>
            </a:endParaRPr>
          </a:p>
        </p:txBody>
      </p:sp>
      <p:sp>
        <p:nvSpPr>
          <p:cNvPr id="103" name="102 CuadroTexto"/>
          <p:cNvSpPr txBox="1"/>
          <p:nvPr/>
        </p:nvSpPr>
        <p:spPr>
          <a:xfrm>
            <a:off x="7603956" y="6527968"/>
            <a:ext cx="16196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900" dirty="0" smtClean="0"/>
              <a:t>Documento Confidencial Elaborado en Mayo de 2012</a:t>
            </a:r>
            <a:endParaRPr lang="es-MX" sz="900" dirty="0"/>
          </a:p>
        </p:txBody>
      </p:sp>
      <p:cxnSp>
        <p:nvCxnSpPr>
          <p:cNvPr id="113" name="AutoShape 56"/>
          <p:cNvCxnSpPr>
            <a:cxnSpLocks noChangeShapeType="1"/>
            <a:stCxn id="40" idx="3"/>
            <a:endCxn id="55" idx="1"/>
          </p:cNvCxnSpPr>
          <p:nvPr/>
        </p:nvCxnSpPr>
        <p:spPr bwMode="auto">
          <a:xfrm>
            <a:off x="5238108" y="3554292"/>
            <a:ext cx="336949" cy="39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56"/>
          <p:cNvCxnSpPr>
            <a:cxnSpLocks noChangeShapeType="1"/>
            <a:stCxn id="25" idx="0"/>
            <a:endCxn id="24" idx="2"/>
          </p:cNvCxnSpPr>
          <p:nvPr/>
        </p:nvCxnSpPr>
        <p:spPr bwMode="auto">
          <a:xfrm rot="5400000" flipH="1" flipV="1">
            <a:off x="5324690" y="3804373"/>
            <a:ext cx="164670" cy="15906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44372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2145</TotalTime>
  <Words>127</Words>
  <Application>Microsoft Office PowerPoint</Application>
  <PresentationFormat>Presentación en pantalla 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Solucom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DE JESUS GARCIA DAMKEN</dc:creator>
  <cp:lastModifiedBy>Jesús Rivera Novelo</cp:lastModifiedBy>
  <cp:revision>83</cp:revision>
  <cp:lastPrinted>2012-05-31T21:30:44Z</cp:lastPrinted>
  <dcterms:created xsi:type="dcterms:W3CDTF">2012-05-24T22:39:52Z</dcterms:created>
  <dcterms:modified xsi:type="dcterms:W3CDTF">2013-10-09T17:17:48Z</dcterms:modified>
</cp:coreProperties>
</file>