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4" autoAdjust="0"/>
    <p:restoredTop sz="95288" autoAdjust="0"/>
  </p:normalViewPr>
  <p:slideViewPr>
    <p:cSldViewPr>
      <p:cViewPr>
        <p:scale>
          <a:sx n="125" d="100"/>
          <a:sy n="125" d="100"/>
        </p:scale>
        <p:origin x="313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7E3A-BFF5-47DC-94B2-5076584A5CDC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D8F44-F9BD-4EAC-A5C5-72071FF3B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44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D8F44-F9BD-4EAC-A5C5-72071FF3B46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40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59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9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5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8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4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2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5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2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68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9974-04B1-477A-86A3-E566353CACCE}" type="datetimeFigureOut">
              <a:rPr lang="es-MX" smtClean="0"/>
              <a:t>08/11/2013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55B9-E8E9-47AC-8B24-AF739B26AE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1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6"/>
          <p:cNvSpPr>
            <a:spLocks noChangeArrowheads="1"/>
          </p:cNvSpPr>
          <p:nvPr/>
        </p:nvSpPr>
        <p:spPr bwMode="auto">
          <a:xfrm>
            <a:off x="729547" y="1860583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Contacto del prospecto.</a:t>
            </a:r>
          </a:p>
        </p:txBody>
      </p:sp>
      <p:sp>
        <p:nvSpPr>
          <p:cNvPr id="102" name="101 Terminador"/>
          <p:cNvSpPr/>
          <p:nvPr/>
        </p:nvSpPr>
        <p:spPr>
          <a:xfrm>
            <a:off x="908075" y="603605"/>
            <a:ext cx="410493" cy="188228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Inicio</a:t>
            </a:r>
            <a:endParaRPr lang="es-MX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AutoShape 4"/>
          <p:cNvCxnSpPr>
            <a:cxnSpLocks noChangeShapeType="1"/>
            <a:stCxn id="102" idx="2"/>
            <a:endCxn id="105" idx="0"/>
          </p:cNvCxnSpPr>
          <p:nvPr/>
        </p:nvCxnSpPr>
        <p:spPr bwMode="auto">
          <a:xfrm>
            <a:off x="1113322" y="791833"/>
            <a:ext cx="391" cy="906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AutoShape 6"/>
          <p:cNvSpPr>
            <a:spLocks noChangeArrowheads="1"/>
          </p:cNvSpPr>
          <p:nvPr/>
        </p:nvSpPr>
        <p:spPr bwMode="auto">
          <a:xfrm>
            <a:off x="729940" y="882510"/>
            <a:ext cx="767545" cy="360363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Búsqueda de Prospecto</a:t>
            </a:r>
            <a:endParaRPr kumimoji="0" lang="es-MX" sz="6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729940" y="1395693"/>
            <a:ext cx="767545" cy="34716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Búsqueda de datos de prospecto.</a:t>
            </a:r>
            <a:endParaRPr kumimoji="0" lang="es-MX" sz="6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AutoShape 4"/>
          <p:cNvCxnSpPr>
            <a:cxnSpLocks noChangeShapeType="1"/>
            <a:stCxn id="105" idx="2"/>
            <a:endCxn id="106" idx="0"/>
          </p:cNvCxnSpPr>
          <p:nvPr/>
        </p:nvCxnSpPr>
        <p:spPr bwMode="auto">
          <a:xfrm>
            <a:off x="1113713" y="1242873"/>
            <a:ext cx="0" cy="1528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4"/>
          <p:cNvCxnSpPr>
            <a:cxnSpLocks noChangeShapeType="1"/>
            <a:stCxn id="106" idx="2"/>
            <a:endCxn id="140" idx="0"/>
          </p:cNvCxnSpPr>
          <p:nvPr/>
        </p:nvCxnSpPr>
        <p:spPr bwMode="auto">
          <a:xfrm flipH="1">
            <a:off x="1113320" y="1742855"/>
            <a:ext cx="393" cy="1177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649968" y="2278905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¿El prospecto es agencia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AutoShape 4"/>
          <p:cNvCxnSpPr>
            <a:cxnSpLocks noChangeShapeType="1"/>
            <a:stCxn id="111" idx="2"/>
            <a:endCxn id="89" idx="0"/>
          </p:cNvCxnSpPr>
          <p:nvPr/>
        </p:nvCxnSpPr>
        <p:spPr bwMode="auto">
          <a:xfrm>
            <a:off x="1118020" y="2807542"/>
            <a:ext cx="1" cy="1532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AutoShape 6"/>
          <p:cNvSpPr>
            <a:spLocks noChangeArrowheads="1"/>
          </p:cNvSpPr>
          <p:nvPr/>
        </p:nvSpPr>
        <p:spPr bwMode="auto">
          <a:xfrm>
            <a:off x="729940" y="5029927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Presentar propuesta sobre necesidades del cliente.</a:t>
            </a:r>
          </a:p>
        </p:txBody>
      </p:sp>
      <p:cxnSp>
        <p:nvCxnSpPr>
          <p:cNvPr id="157" name="156 Conector angular"/>
          <p:cNvCxnSpPr>
            <a:stCxn id="111" idx="3"/>
            <a:endCxn id="106" idx="0"/>
          </p:cNvCxnSpPr>
          <p:nvPr/>
        </p:nvCxnSpPr>
        <p:spPr>
          <a:xfrm flipH="1" flipV="1">
            <a:off x="1113713" y="1395693"/>
            <a:ext cx="472359" cy="1147531"/>
          </a:xfrm>
          <a:prstGeom prst="bentConnector4">
            <a:avLst>
              <a:gd name="adj1" fmla="val -48395"/>
              <a:gd name="adj2" fmla="val 10796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AutoShape 5"/>
          <p:cNvSpPr>
            <a:spLocks noChangeArrowheads="1"/>
          </p:cNvSpPr>
          <p:nvPr/>
        </p:nvSpPr>
        <p:spPr bwMode="auto">
          <a:xfrm>
            <a:off x="645267" y="5500818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¿Propuesta atractiva al cliente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" name="AutoShape 4"/>
          <p:cNvCxnSpPr>
            <a:cxnSpLocks noChangeShapeType="1"/>
            <a:stCxn id="135" idx="2"/>
            <a:endCxn id="163" idx="0"/>
          </p:cNvCxnSpPr>
          <p:nvPr/>
        </p:nvCxnSpPr>
        <p:spPr bwMode="auto">
          <a:xfrm flipH="1">
            <a:off x="1113319" y="5344652"/>
            <a:ext cx="394" cy="15616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174 CuadroTexto"/>
          <p:cNvSpPr txBox="1"/>
          <p:nvPr/>
        </p:nvSpPr>
        <p:spPr>
          <a:xfrm>
            <a:off x="1488323" y="4462688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>
                <a:latin typeface="Arial" pitchFamily="34" charset="0"/>
                <a:cs typeface="Arial" pitchFamily="34" charset="0"/>
              </a:rPr>
              <a:t>No</a:t>
            </a:r>
            <a:endParaRPr lang="es-MX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92 Pentágono"/>
          <p:cNvSpPr/>
          <p:nvPr/>
        </p:nvSpPr>
        <p:spPr>
          <a:xfrm rot="5400000">
            <a:off x="972762" y="6206479"/>
            <a:ext cx="285815" cy="252028"/>
          </a:xfrm>
          <a:prstGeom prst="homePlat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vert270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s-MX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auto">
          <a:xfrm>
            <a:off x="734248" y="2960778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Contactar al Prospecto.</a:t>
            </a:r>
          </a:p>
        </p:txBody>
      </p:sp>
      <p:cxnSp>
        <p:nvCxnSpPr>
          <p:cNvPr id="91" name="AutoShape 4"/>
          <p:cNvCxnSpPr>
            <a:cxnSpLocks noChangeShapeType="1"/>
            <a:stCxn id="140" idx="2"/>
            <a:endCxn id="111" idx="0"/>
          </p:cNvCxnSpPr>
          <p:nvPr/>
        </p:nvCxnSpPr>
        <p:spPr bwMode="auto">
          <a:xfrm>
            <a:off x="1113320" y="2148615"/>
            <a:ext cx="4700" cy="1302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AutoShape 6"/>
          <p:cNvSpPr>
            <a:spLocks noChangeArrowheads="1"/>
          </p:cNvSpPr>
          <p:nvPr/>
        </p:nvSpPr>
        <p:spPr bwMode="auto">
          <a:xfrm>
            <a:off x="734248" y="3443337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Agendar</a:t>
            </a: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Reunión..</a:t>
            </a:r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auto">
          <a:xfrm>
            <a:off x="734248" y="3934051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Presentar información de </a:t>
            </a:r>
            <a:r>
              <a:rPr lang="es-MX" sz="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Megacable</a:t>
            </a: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127" name="AutoShape 4"/>
          <p:cNvCxnSpPr>
            <a:cxnSpLocks noChangeShapeType="1"/>
            <a:stCxn id="125" idx="2"/>
            <a:endCxn id="126" idx="0"/>
          </p:cNvCxnSpPr>
          <p:nvPr/>
        </p:nvCxnSpPr>
        <p:spPr bwMode="auto">
          <a:xfrm>
            <a:off x="1118021" y="3731369"/>
            <a:ext cx="0" cy="2026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4"/>
          <p:cNvCxnSpPr>
            <a:cxnSpLocks noChangeShapeType="1"/>
            <a:stCxn id="89" idx="2"/>
            <a:endCxn id="125" idx="0"/>
          </p:cNvCxnSpPr>
          <p:nvPr/>
        </p:nvCxnSpPr>
        <p:spPr bwMode="auto">
          <a:xfrm>
            <a:off x="1118021" y="3248810"/>
            <a:ext cx="0" cy="1945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AutoShape 5"/>
          <p:cNvSpPr>
            <a:spLocks noChangeArrowheads="1"/>
          </p:cNvSpPr>
          <p:nvPr/>
        </p:nvSpPr>
        <p:spPr bwMode="auto">
          <a:xfrm>
            <a:off x="649968" y="4354656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¿El prospecto se interesa por el medio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2" name="141 Conector angular"/>
          <p:cNvCxnSpPr>
            <a:stCxn id="141" idx="3"/>
            <a:endCxn id="106" idx="0"/>
          </p:cNvCxnSpPr>
          <p:nvPr/>
        </p:nvCxnSpPr>
        <p:spPr>
          <a:xfrm flipH="1" flipV="1">
            <a:off x="1113713" y="1395693"/>
            <a:ext cx="472359" cy="3223282"/>
          </a:xfrm>
          <a:prstGeom prst="bentConnector4">
            <a:avLst>
              <a:gd name="adj1" fmla="val -48395"/>
              <a:gd name="adj2" fmla="val 10283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4"/>
          <p:cNvCxnSpPr>
            <a:cxnSpLocks noChangeShapeType="1"/>
            <a:endCxn id="141" idx="0"/>
          </p:cNvCxnSpPr>
          <p:nvPr/>
        </p:nvCxnSpPr>
        <p:spPr bwMode="auto">
          <a:xfrm flipH="1">
            <a:off x="1118020" y="4198369"/>
            <a:ext cx="1" cy="156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" name="AutoShape 4"/>
          <p:cNvCxnSpPr>
            <a:cxnSpLocks noChangeShapeType="1"/>
            <a:stCxn id="141" idx="2"/>
            <a:endCxn id="135" idx="0"/>
          </p:cNvCxnSpPr>
          <p:nvPr/>
        </p:nvCxnSpPr>
        <p:spPr bwMode="auto">
          <a:xfrm flipH="1">
            <a:off x="1113713" y="4883293"/>
            <a:ext cx="4307" cy="1466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145 Conector angular"/>
          <p:cNvCxnSpPr>
            <a:stCxn id="163" idx="3"/>
            <a:endCxn id="135" idx="0"/>
          </p:cNvCxnSpPr>
          <p:nvPr/>
        </p:nvCxnSpPr>
        <p:spPr>
          <a:xfrm flipH="1" flipV="1">
            <a:off x="1113713" y="5029927"/>
            <a:ext cx="467658" cy="735210"/>
          </a:xfrm>
          <a:prstGeom prst="bentConnector4">
            <a:avLst>
              <a:gd name="adj1" fmla="val -48882"/>
              <a:gd name="adj2" fmla="val 11554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146 CuadroTexto"/>
          <p:cNvSpPr txBox="1"/>
          <p:nvPr/>
        </p:nvSpPr>
        <p:spPr>
          <a:xfrm>
            <a:off x="1488323" y="5606065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>
                <a:latin typeface="Arial" pitchFamily="34" charset="0"/>
                <a:cs typeface="Arial" pitchFamily="34" charset="0"/>
              </a:rPr>
              <a:t>No</a:t>
            </a:r>
            <a:endParaRPr lang="es-MX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8" name="AutoShape 4"/>
          <p:cNvCxnSpPr>
            <a:cxnSpLocks noChangeShapeType="1"/>
            <a:stCxn id="163" idx="2"/>
            <a:endCxn id="93" idx="1"/>
          </p:cNvCxnSpPr>
          <p:nvPr/>
        </p:nvCxnSpPr>
        <p:spPr bwMode="auto">
          <a:xfrm>
            <a:off x="1113319" y="6029455"/>
            <a:ext cx="2351" cy="1601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" name="AutoShape 6"/>
          <p:cNvSpPr>
            <a:spLocks noChangeArrowheads="1"/>
          </p:cNvSpPr>
          <p:nvPr/>
        </p:nvSpPr>
        <p:spPr bwMode="auto">
          <a:xfrm>
            <a:off x="3203848" y="1860583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Investigación profunda del cliente potencial.</a:t>
            </a:r>
          </a:p>
        </p:txBody>
      </p:sp>
      <p:sp>
        <p:nvSpPr>
          <p:cNvPr id="150" name="149 Terminador"/>
          <p:cNvSpPr/>
          <p:nvPr/>
        </p:nvSpPr>
        <p:spPr>
          <a:xfrm>
            <a:off x="3382376" y="603605"/>
            <a:ext cx="410493" cy="188228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Inicio</a:t>
            </a:r>
            <a:endParaRPr lang="es-MX" sz="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AutoShape 4"/>
          <p:cNvCxnSpPr>
            <a:cxnSpLocks noChangeShapeType="1"/>
            <a:stCxn id="150" idx="2"/>
            <a:endCxn id="152" idx="0"/>
          </p:cNvCxnSpPr>
          <p:nvPr/>
        </p:nvCxnSpPr>
        <p:spPr bwMode="auto">
          <a:xfrm>
            <a:off x="3587623" y="791833"/>
            <a:ext cx="391" cy="906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AutoShape 6"/>
          <p:cNvSpPr>
            <a:spLocks noChangeArrowheads="1"/>
          </p:cNvSpPr>
          <p:nvPr/>
        </p:nvSpPr>
        <p:spPr bwMode="auto">
          <a:xfrm>
            <a:off x="3204241" y="882510"/>
            <a:ext cx="767545" cy="360363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Identificación de clientes potenciales.</a:t>
            </a:r>
            <a:endParaRPr kumimoji="0" lang="es-MX" sz="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auto">
          <a:xfrm>
            <a:off x="3204241" y="1395693"/>
            <a:ext cx="767545" cy="34716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Búsqueda de contacto.</a:t>
            </a:r>
            <a:endParaRPr kumimoji="0" lang="es-MX" sz="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AutoShape 4"/>
          <p:cNvCxnSpPr>
            <a:cxnSpLocks noChangeShapeType="1"/>
            <a:stCxn id="152" idx="2"/>
            <a:endCxn id="153" idx="0"/>
          </p:cNvCxnSpPr>
          <p:nvPr/>
        </p:nvCxnSpPr>
        <p:spPr bwMode="auto">
          <a:xfrm>
            <a:off x="3588014" y="1242873"/>
            <a:ext cx="0" cy="1528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AutoShape 4"/>
          <p:cNvCxnSpPr>
            <a:cxnSpLocks noChangeShapeType="1"/>
            <a:stCxn id="153" idx="2"/>
            <a:endCxn id="149" idx="0"/>
          </p:cNvCxnSpPr>
          <p:nvPr/>
        </p:nvCxnSpPr>
        <p:spPr bwMode="auto">
          <a:xfrm flipH="1">
            <a:off x="3587621" y="1742855"/>
            <a:ext cx="393" cy="1177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"/>
          <p:cNvCxnSpPr>
            <a:cxnSpLocks noChangeShapeType="1"/>
            <a:stCxn id="149" idx="2"/>
          </p:cNvCxnSpPr>
          <p:nvPr/>
        </p:nvCxnSpPr>
        <p:spPr bwMode="auto">
          <a:xfrm>
            <a:off x="3587621" y="2148615"/>
            <a:ext cx="4700" cy="1302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AutoShape 6"/>
          <p:cNvSpPr>
            <a:spLocks noChangeArrowheads="1"/>
          </p:cNvSpPr>
          <p:nvPr/>
        </p:nvSpPr>
        <p:spPr bwMode="auto">
          <a:xfrm>
            <a:off x="3203847" y="2293113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Determinar los candidatos potenciales.</a:t>
            </a:r>
          </a:p>
        </p:txBody>
      </p:sp>
      <p:sp>
        <p:nvSpPr>
          <p:cNvPr id="198" name="AutoShape 6"/>
          <p:cNvSpPr>
            <a:spLocks noChangeArrowheads="1"/>
          </p:cNvSpPr>
          <p:nvPr/>
        </p:nvSpPr>
        <p:spPr bwMode="auto">
          <a:xfrm>
            <a:off x="3203847" y="2723257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Entrevista preliminar..</a:t>
            </a:r>
          </a:p>
        </p:txBody>
      </p:sp>
      <p:sp>
        <p:nvSpPr>
          <p:cNvPr id="199" name="AutoShape 6"/>
          <p:cNvSpPr>
            <a:spLocks noChangeArrowheads="1"/>
          </p:cNvSpPr>
          <p:nvPr/>
        </p:nvSpPr>
        <p:spPr bwMode="auto">
          <a:xfrm>
            <a:off x="3203846" y="3163689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Contacto directo.</a:t>
            </a:r>
          </a:p>
        </p:txBody>
      </p:sp>
      <p:sp>
        <p:nvSpPr>
          <p:cNvPr id="200" name="AutoShape 6"/>
          <p:cNvSpPr>
            <a:spLocks noChangeArrowheads="1"/>
          </p:cNvSpPr>
          <p:nvPr/>
        </p:nvSpPr>
        <p:spPr bwMode="auto">
          <a:xfrm>
            <a:off x="3203845" y="3622305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Seguimiento.</a:t>
            </a:r>
          </a:p>
        </p:txBody>
      </p:sp>
      <p:sp>
        <p:nvSpPr>
          <p:cNvPr id="201" name="AutoShape 6"/>
          <p:cNvSpPr>
            <a:spLocks noChangeArrowheads="1"/>
          </p:cNvSpPr>
          <p:nvPr/>
        </p:nvSpPr>
        <p:spPr bwMode="auto">
          <a:xfrm>
            <a:off x="3203844" y="4060048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Registro de prospecto.</a:t>
            </a:r>
          </a:p>
        </p:txBody>
      </p:sp>
      <p:cxnSp>
        <p:nvCxnSpPr>
          <p:cNvPr id="202" name="AutoShape 4"/>
          <p:cNvCxnSpPr>
            <a:cxnSpLocks noChangeShapeType="1"/>
            <a:stCxn id="185" idx="2"/>
            <a:endCxn id="198" idx="0"/>
          </p:cNvCxnSpPr>
          <p:nvPr/>
        </p:nvCxnSpPr>
        <p:spPr bwMode="auto">
          <a:xfrm>
            <a:off x="3587620" y="2581145"/>
            <a:ext cx="0" cy="142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4"/>
          <p:cNvCxnSpPr>
            <a:cxnSpLocks noChangeShapeType="1"/>
            <a:stCxn id="198" idx="2"/>
            <a:endCxn id="199" idx="0"/>
          </p:cNvCxnSpPr>
          <p:nvPr/>
        </p:nvCxnSpPr>
        <p:spPr bwMode="auto">
          <a:xfrm flipH="1">
            <a:off x="3587619" y="3011289"/>
            <a:ext cx="1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4"/>
          <p:cNvCxnSpPr>
            <a:cxnSpLocks noChangeShapeType="1"/>
            <a:stCxn id="199" idx="2"/>
            <a:endCxn id="200" idx="0"/>
          </p:cNvCxnSpPr>
          <p:nvPr/>
        </p:nvCxnSpPr>
        <p:spPr bwMode="auto">
          <a:xfrm flipH="1">
            <a:off x="3587618" y="3451721"/>
            <a:ext cx="1" cy="1705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4"/>
          <p:cNvCxnSpPr>
            <a:cxnSpLocks noChangeShapeType="1"/>
            <a:stCxn id="200" idx="2"/>
            <a:endCxn id="201" idx="0"/>
          </p:cNvCxnSpPr>
          <p:nvPr/>
        </p:nvCxnSpPr>
        <p:spPr bwMode="auto">
          <a:xfrm flipH="1">
            <a:off x="3587617" y="3910337"/>
            <a:ext cx="1" cy="1497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AutoShape 5"/>
          <p:cNvSpPr>
            <a:spLocks noChangeArrowheads="1"/>
          </p:cNvSpPr>
          <p:nvPr/>
        </p:nvSpPr>
        <p:spPr bwMode="auto">
          <a:xfrm>
            <a:off x="3119564" y="4490922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¿El prospecto se interesa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2" name="AutoShape 4"/>
          <p:cNvCxnSpPr>
            <a:cxnSpLocks noChangeShapeType="1"/>
            <a:stCxn id="201" idx="2"/>
            <a:endCxn id="211" idx="0"/>
          </p:cNvCxnSpPr>
          <p:nvPr/>
        </p:nvCxnSpPr>
        <p:spPr bwMode="auto">
          <a:xfrm flipH="1">
            <a:off x="3587616" y="4348080"/>
            <a:ext cx="1" cy="1428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219 Pentágono"/>
          <p:cNvSpPr/>
          <p:nvPr/>
        </p:nvSpPr>
        <p:spPr>
          <a:xfrm rot="5400000">
            <a:off x="3444707" y="5231227"/>
            <a:ext cx="285815" cy="252028"/>
          </a:xfrm>
          <a:prstGeom prst="homePlat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vert270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s-MX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221" name="AutoShape 4"/>
          <p:cNvCxnSpPr>
            <a:cxnSpLocks noChangeShapeType="1"/>
            <a:stCxn id="211" idx="2"/>
            <a:endCxn id="220" idx="1"/>
          </p:cNvCxnSpPr>
          <p:nvPr/>
        </p:nvCxnSpPr>
        <p:spPr bwMode="auto">
          <a:xfrm flipH="1">
            <a:off x="3587615" y="5019559"/>
            <a:ext cx="1" cy="194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226 Rectángulo redondeado"/>
          <p:cNvSpPr/>
          <p:nvPr/>
        </p:nvSpPr>
        <p:spPr>
          <a:xfrm>
            <a:off x="649968" y="837171"/>
            <a:ext cx="931403" cy="48211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8" name="227 Rectángulo redondeado"/>
          <p:cNvSpPr/>
          <p:nvPr/>
        </p:nvSpPr>
        <p:spPr>
          <a:xfrm>
            <a:off x="3119564" y="865746"/>
            <a:ext cx="931403" cy="40570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9" name="AutoShape 4"/>
          <p:cNvCxnSpPr>
            <a:cxnSpLocks noChangeShapeType="1"/>
            <a:stCxn id="227" idx="3"/>
            <a:endCxn id="228" idx="1"/>
          </p:cNvCxnSpPr>
          <p:nvPr/>
        </p:nvCxnSpPr>
        <p:spPr bwMode="auto">
          <a:xfrm flipV="1">
            <a:off x="1581371" y="1068597"/>
            <a:ext cx="1538193" cy="9630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232 Rectángulo redondeado"/>
          <p:cNvSpPr/>
          <p:nvPr/>
        </p:nvSpPr>
        <p:spPr>
          <a:xfrm>
            <a:off x="654669" y="1371893"/>
            <a:ext cx="931403" cy="41077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233 Rectángulo redondeado"/>
          <p:cNvSpPr/>
          <p:nvPr/>
        </p:nvSpPr>
        <p:spPr>
          <a:xfrm>
            <a:off x="3126619" y="1850637"/>
            <a:ext cx="931403" cy="77044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5" name="AutoShape 4"/>
          <p:cNvCxnSpPr>
            <a:cxnSpLocks noChangeShapeType="1"/>
            <a:stCxn id="233" idx="3"/>
            <a:endCxn id="234" idx="1"/>
          </p:cNvCxnSpPr>
          <p:nvPr/>
        </p:nvCxnSpPr>
        <p:spPr bwMode="auto">
          <a:xfrm>
            <a:off x="1586072" y="1577281"/>
            <a:ext cx="1540547" cy="658579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239 Rectángulo redondeado"/>
          <p:cNvSpPr/>
          <p:nvPr/>
        </p:nvSpPr>
        <p:spPr>
          <a:xfrm>
            <a:off x="654669" y="1832996"/>
            <a:ext cx="931403" cy="41077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241 Rectángulo redondeado"/>
          <p:cNvSpPr/>
          <p:nvPr/>
        </p:nvSpPr>
        <p:spPr>
          <a:xfrm>
            <a:off x="3129461" y="1372129"/>
            <a:ext cx="931403" cy="40570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3" name="AutoShape 4"/>
          <p:cNvCxnSpPr>
            <a:cxnSpLocks noChangeShapeType="1"/>
            <a:stCxn id="240" idx="3"/>
            <a:endCxn id="242" idx="1"/>
          </p:cNvCxnSpPr>
          <p:nvPr/>
        </p:nvCxnSpPr>
        <p:spPr bwMode="auto">
          <a:xfrm flipV="1">
            <a:off x="1586072" y="1574980"/>
            <a:ext cx="1543389" cy="463404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246 Placa"/>
          <p:cNvSpPr/>
          <p:nvPr/>
        </p:nvSpPr>
        <p:spPr>
          <a:xfrm>
            <a:off x="626217" y="2293114"/>
            <a:ext cx="987072" cy="514428"/>
          </a:xfrm>
          <a:prstGeom prst="plaqu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9" name="AutoShape 4"/>
          <p:cNvCxnSpPr>
            <a:cxnSpLocks noChangeShapeType="1"/>
            <a:stCxn id="247" idx="3"/>
            <a:endCxn id="198" idx="0"/>
          </p:cNvCxnSpPr>
          <p:nvPr/>
        </p:nvCxnSpPr>
        <p:spPr bwMode="auto">
          <a:xfrm>
            <a:off x="1613289" y="2550328"/>
            <a:ext cx="1974331" cy="172929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4" name="253 Rectángulo redondeado"/>
          <p:cNvSpPr/>
          <p:nvPr/>
        </p:nvSpPr>
        <p:spPr>
          <a:xfrm>
            <a:off x="645267" y="2899406"/>
            <a:ext cx="931403" cy="41077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254 Rectángulo redondeado"/>
          <p:cNvSpPr/>
          <p:nvPr/>
        </p:nvSpPr>
        <p:spPr>
          <a:xfrm>
            <a:off x="3121912" y="2678772"/>
            <a:ext cx="931403" cy="41077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9" name="AutoShape 4"/>
          <p:cNvCxnSpPr>
            <a:cxnSpLocks noChangeShapeType="1"/>
            <a:stCxn id="254" idx="3"/>
            <a:endCxn id="255" idx="1"/>
          </p:cNvCxnSpPr>
          <p:nvPr/>
        </p:nvCxnSpPr>
        <p:spPr bwMode="auto">
          <a:xfrm flipV="1">
            <a:off x="1576670" y="2884160"/>
            <a:ext cx="1545242" cy="220634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2" name="261 Rectángulo redondeado"/>
          <p:cNvSpPr/>
          <p:nvPr/>
        </p:nvSpPr>
        <p:spPr>
          <a:xfrm>
            <a:off x="626217" y="3388343"/>
            <a:ext cx="1006122" cy="888170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262 Rectángulo redondeado"/>
          <p:cNvSpPr/>
          <p:nvPr/>
        </p:nvSpPr>
        <p:spPr>
          <a:xfrm>
            <a:off x="3104078" y="3163689"/>
            <a:ext cx="1006122" cy="373324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4" name="AutoShape 4"/>
          <p:cNvCxnSpPr>
            <a:cxnSpLocks noChangeShapeType="1"/>
            <a:stCxn id="262" idx="3"/>
            <a:endCxn id="263" idx="1"/>
          </p:cNvCxnSpPr>
          <p:nvPr/>
        </p:nvCxnSpPr>
        <p:spPr bwMode="auto">
          <a:xfrm flipV="1">
            <a:off x="1632339" y="3350351"/>
            <a:ext cx="1471739" cy="482077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4"/>
          <p:cNvCxnSpPr>
            <a:cxnSpLocks noChangeShapeType="1"/>
          </p:cNvCxnSpPr>
          <p:nvPr/>
        </p:nvCxnSpPr>
        <p:spPr bwMode="auto">
          <a:xfrm flipV="1">
            <a:off x="1621081" y="3934051"/>
            <a:ext cx="1470141" cy="949242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3" name="272 Rectángulo redondeado"/>
          <p:cNvSpPr/>
          <p:nvPr/>
        </p:nvSpPr>
        <p:spPr>
          <a:xfrm>
            <a:off x="3091222" y="3579659"/>
            <a:ext cx="1006122" cy="1450268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4" name="273 Rectángulo redondeado"/>
          <p:cNvSpPr/>
          <p:nvPr/>
        </p:nvSpPr>
        <p:spPr>
          <a:xfrm>
            <a:off x="614959" y="4340462"/>
            <a:ext cx="1006122" cy="1769057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7" name="AutoShape 4"/>
          <p:cNvCxnSpPr>
            <a:cxnSpLocks noChangeShapeType="1"/>
          </p:cNvCxnSpPr>
          <p:nvPr/>
        </p:nvCxnSpPr>
        <p:spPr bwMode="auto">
          <a:xfrm flipV="1">
            <a:off x="1613289" y="4755240"/>
            <a:ext cx="1477933" cy="850825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AutoShape 6"/>
          <p:cNvSpPr>
            <a:spLocks noChangeArrowheads="1"/>
          </p:cNvSpPr>
          <p:nvPr/>
        </p:nvSpPr>
        <p:spPr bwMode="auto">
          <a:xfrm>
            <a:off x="6084168" y="1860583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Investigación profunda del cliente potencial.</a:t>
            </a:r>
          </a:p>
        </p:txBody>
      </p:sp>
      <p:sp>
        <p:nvSpPr>
          <p:cNvPr id="282" name="281 Terminador"/>
          <p:cNvSpPr/>
          <p:nvPr/>
        </p:nvSpPr>
        <p:spPr>
          <a:xfrm>
            <a:off x="6262696" y="487385"/>
            <a:ext cx="410493" cy="188228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Inicio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3" name="AutoShape 4"/>
          <p:cNvCxnSpPr>
            <a:cxnSpLocks noChangeShapeType="1"/>
            <a:stCxn id="282" idx="2"/>
            <a:endCxn id="284" idx="0"/>
          </p:cNvCxnSpPr>
          <p:nvPr/>
        </p:nvCxnSpPr>
        <p:spPr bwMode="auto">
          <a:xfrm>
            <a:off x="6467943" y="675613"/>
            <a:ext cx="391" cy="20689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" name="AutoShape 6"/>
          <p:cNvSpPr>
            <a:spLocks noChangeArrowheads="1"/>
          </p:cNvSpPr>
          <p:nvPr/>
        </p:nvSpPr>
        <p:spPr bwMode="auto">
          <a:xfrm>
            <a:off x="6084561" y="882510"/>
            <a:ext cx="767545" cy="360363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Identificación de clientes potenciales.</a:t>
            </a:r>
            <a:endParaRPr kumimoji="0" lang="es-MX" sz="6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5" name="AutoShape 6"/>
          <p:cNvSpPr>
            <a:spLocks noChangeArrowheads="1"/>
          </p:cNvSpPr>
          <p:nvPr/>
        </p:nvSpPr>
        <p:spPr bwMode="auto">
          <a:xfrm>
            <a:off x="6084561" y="1395693"/>
            <a:ext cx="767545" cy="34716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Búsqueda de contacto.</a:t>
            </a:r>
            <a:endParaRPr kumimoji="0" lang="es-MX" sz="6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6" name="AutoShape 4"/>
          <p:cNvCxnSpPr>
            <a:cxnSpLocks noChangeShapeType="1"/>
            <a:stCxn id="284" idx="2"/>
            <a:endCxn id="285" idx="0"/>
          </p:cNvCxnSpPr>
          <p:nvPr/>
        </p:nvCxnSpPr>
        <p:spPr bwMode="auto">
          <a:xfrm>
            <a:off x="6468334" y="1242873"/>
            <a:ext cx="0" cy="1528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AutoShape 4"/>
          <p:cNvCxnSpPr>
            <a:cxnSpLocks noChangeShapeType="1"/>
            <a:stCxn id="285" idx="2"/>
            <a:endCxn id="281" idx="0"/>
          </p:cNvCxnSpPr>
          <p:nvPr/>
        </p:nvCxnSpPr>
        <p:spPr bwMode="auto">
          <a:xfrm flipH="1">
            <a:off x="6467941" y="1742855"/>
            <a:ext cx="393" cy="1177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" name="AutoShape 4"/>
          <p:cNvCxnSpPr>
            <a:cxnSpLocks noChangeShapeType="1"/>
            <a:stCxn id="281" idx="2"/>
            <a:endCxn id="289" idx="0"/>
          </p:cNvCxnSpPr>
          <p:nvPr/>
        </p:nvCxnSpPr>
        <p:spPr bwMode="auto">
          <a:xfrm flipH="1">
            <a:off x="6467940" y="2148615"/>
            <a:ext cx="1" cy="14449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" name="AutoShape 6"/>
          <p:cNvSpPr>
            <a:spLocks noChangeArrowheads="1"/>
          </p:cNvSpPr>
          <p:nvPr/>
        </p:nvSpPr>
        <p:spPr bwMode="auto">
          <a:xfrm>
            <a:off x="6084167" y="2293112"/>
            <a:ext cx="767545" cy="473021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Determinar los candidatos potenciales y tipo de cliente.</a:t>
            </a:r>
          </a:p>
        </p:txBody>
      </p:sp>
      <p:sp>
        <p:nvSpPr>
          <p:cNvPr id="293" name="AutoShape 6"/>
          <p:cNvSpPr>
            <a:spLocks noChangeArrowheads="1"/>
          </p:cNvSpPr>
          <p:nvPr/>
        </p:nvSpPr>
        <p:spPr bwMode="auto">
          <a:xfrm>
            <a:off x="6086984" y="3082012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Contacto para agendar reunión</a:t>
            </a:r>
          </a:p>
        </p:txBody>
      </p:sp>
      <p:sp>
        <p:nvSpPr>
          <p:cNvPr id="295" name="AutoShape 6"/>
          <p:cNvSpPr>
            <a:spLocks noChangeArrowheads="1"/>
          </p:cNvSpPr>
          <p:nvPr/>
        </p:nvSpPr>
        <p:spPr bwMode="auto">
          <a:xfrm>
            <a:off x="6084561" y="3720065"/>
            <a:ext cx="767545" cy="407813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Presentar propuesta integral.</a:t>
            </a:r>
          </a:p>
        </p:txBody>
      </p:sp>
      <p:cxnSp>
        <p:nvCxnSpPr>
          <p:cNvPr id="296" name="AutoShape 4"/>
          <p:cNvCxnSpPr>
            <a:cxnSpLocks noChangeShapeType="1"/>
            <a:stCxn id="289" idx="2"/>
            <a:endCxn id="293" idx="0"/>
          </p:cNvCxnSpPr>
          <p:nvPr/>
        </p:nvCxnSpPr>
        <p:spPr bwMode="auto">
          <a:xfrm>
            <a:off x="6467940" y="2766133"/>
            <a:ext cx="2817" cy="3158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4"/>
          <p:cNvCxnSpPr>
            <a:cxnSpLocks noChangeShapeType="1"/>
            <a:stCxn id="293" idx="2"/>
            <a:endCxn id="295" idx="0"/>
          </p:cNvCxnSpPr>
          <p:nvPr/>
        </p:nvCxnSpPr>
        <p:spPr bwMode="auto">
          <a:xfrm flipH="1">
            <a:off x="6468334" y="3370044"/>
            <a:ext cx="2423" cy="3500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" name="AutoShape 5"/>
          <p:cNvSpPr>
            <a:spLocks noChangeArrowheads="1"/>
          </p:cNvSpPr>
          <p:nvPr/>
        </p:nvSpPr>
        <p:spPr bwMode="auto">
          <a:xfrm>
            <a:off x="6002705" y="4304793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¿El prospecto se interesa por el medio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AutoShape 6"/>
          <p:cNvSpPr>
            <a:spLocks noChangeArrowheads="1"/>
          </p:cNvSpPr>
          <p:nvPr/>
        </p:nvSpPr>
        <p:spPr bwMode="auto">
          <a:xfrm>
            <a:off x="6092673" y="5199878"/>
            <a:ext cx="767545" cy="342779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Adecuar propuesta a necesidades del cliente en caso de ser necesario.</a:t>
            </a:r>
          </a:p>
        </p:txBody>
      </p:sp>
      <p:sp>
        <p:nvSpPr>
          <p:cNvPr id="318" name="AutoShape 5"/>
          <p:cNvSpPr>
            <a:spLocks noChangeArrowheads="1"/>
          </p:cNvSpPr>
          <p:nvPr/>
        </p:nvSpPr>
        <p:spPr bwMode="auto">
          <a:xfrm>
            <a:off x="6002704" y="5765136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¿Propuesta atractiva al cliente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9" name="AutoShape 4"/>
          <p:cNvCxnSpPr>
            <a:cxnSpLocks noChangeShapeType="1"/>
            <a:stCxn id="295" idx="2"/>
            <a:endCxn id="316" idx="0"/>
          </p:cNvCxnSpPr>
          <p:nvPr/>
        </p:nvCxnSpPr>
        <p:spPr bwMode="auto">
          <a:xfrm>
            <a:off x="6468334" y="4127878"/>
            <a:ext cx="2423" cy="1769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4"/>
          <p:cNvCxnSpPr>
            <a:cxnSpLocks noChangeShapeType="1"/>
            <a:stCxn id="316" idx="2"/>
            <a:endCxn id="317" idx="0"/>
          </p:cNvCxnSpPr>
          <p:nvPr/>
        </p:nvCxnSpPr>
        <p:spPr bwMode="auto">
          <a:xfrm>
            <a:off x="6470757" y="4833430"/>
            <a:ext cx="5689" cy="3664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5" name="AutoShape 4"/>
          <p:cNvCxnSpPr>
            <a:cxnSpLocks noChangeShapeType="1"/>
            <a:stCxn id="317" idx="2"/>
            <a:endCxn id="318" idx="0"/>
          </p:cNvCxnSpPr>
          <p:nvPr/>
        </p:nvCxnSpPr>
        <p:spPr bwMode="auto">
          <a:xfrm flipH="1">
            <a:off x="6470756" y="5542657"/>
            <a:ext cx="5690" cy="2224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" name="AutoShape 6"/>
          <p:cNvSpPr>
            <a:spLocks noChangeArrowheads="1"/>
          </p:cNvSpPr>
          <p:nvPr/>
        </p:nvSpPr>
        <p:spPr bwMode="auto">
          <a:xfrm>
            <a:off x="7316365" y="4429330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Registro del prospecto y su respuesta.</a:t>
            </a:r>
          </a:p>
        </p:txBody>
      </p:sp>
      <p:cxnSp>
        <p:nvCxnSpPr>
          <p:cNvPr id="330" name="AutoShape 4"/>
          <p:cNvCxnSpPr>
            <a:cxnSpLocks noChangeShapeType="1"/>
            <a:stCxn id="316" idx="3"/>
            <a:endCxn id="329" idx="1"/>
          </p:cNvCxnSpPr>
          <p:nvPr/>
        </p:nvCxnSpPr>
        <p:spPr bwMode="auto">
          <a:xfrm>
            <a:off x="6938809" y="4569112"/>
            <a:ext cx="377556" cy="42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3" name="332 Conector angular"/>
          <p:cNvCxnSpPr>
            <a:stCxn id="329" idx="0"/>
            <a:endCxn id="293" idx="3"/>
          </p:cNvCxnSpPr>
          <p:nvPr/>
        </p:nvCxnSpPr>
        <p:spPr>
          <a:xfrm rot="16200000" flipV="1">
            <a:off x="6675683" y="3404874"/>
            <a:ext cx="1203302" cy="845609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" name="AutoShape 6"/>
          <p:cNvSpPr>
            <a:spLocks noChangeArrowheads="1"/>
          </p:cNvSpPr>
          <p:nvPr/>
        </p:nvSpPr>
        <p:spPr bwMode="auto">
          <a:xfrm>
            <a:off x="7308306" y="5885438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Seguimiento.</a:t>
            </a:r>
          </a:p>
        </p:txBody>
      </p:sp>
      <p:cxnSp>
        <p:nvCxnSpPr>
          <p:cNvPr id="338" name="AutoShape 4"/>
          <p:cNvCxnSpPr>
            <a:cxnSpLocks noChangeShapeType="1"/>
            <a:stCxn id="318" idx="3"/>
            <a:endCxn id="337" idx="1"/>
          </p:cNvCxnSpPr>
          <p:nvPr/>
        </p:nvCxnSpPr>
        <p:spPr bwMode="auto">
          <a:xfrm flipV="1">
            <a:off x="6938808" y="6029454"/>
            <a:ext cx="369498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1" name="340 Conector angular"/>
          <p:cNvCxnSpPr>
            <a:stCxn id="337" idx="0"/>
            <a:endCxn id="317" idx="0"/>
          </p:cNvCxnSpPr>
          <p:nvPr/>
        </p:nvCxnSpPr>
        <p:spPr>
          <a:xfrm rot="16200000" flipV="1">
            <a:off x="6741483" y="4934841"/>
            <a:ext cx="685560" cy="1215633"/>
          </a:xfrm>
          <a:prstGeom prst="bentConnector3">
            <a:avLst>
              <a:gd name="adj1" fmla="val 13334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5" name="344 Pentágono"/>
          <p:cNvSpPr/>
          <p:nvPr/>
        </p:nvSpPr>
        <p:spPr>
          <a:xfrm rot="5400000">
            <a:off x="6325030" y="6492295"/>
            <a:ext cx="285815" cy="252028"/>
          </a:xfrm>
          <a:prstGeom prst="homePlat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vert270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s-MX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6" name="AutoShape 4"/>
          <p:cNvCxnSpPr>
            <a:cxnSpLocks noChangeShapeType="1"/>
            <a:stCxn id="318" idx="2"/>
            <a:endCxn id="345" idx="1"/>
          </p:cNvCxnSpPr>
          <p:nvPr/>
        </p:nvCxnSpPr>
        <p:spPr bwMode="auto">
          <a:xfrm flipH="1">
            <a:off x="6467938" y="6293773"/>
            <a:ext cx="2818" cy="1816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" name="348 CuadroTexto"/>
          <p:cNvSpPr txBox="1"/>
          <p:nvPr/>
        </p:nvSpPr>
        <p:spPr>
          <a:xfrm>
            <a:off x="333937" y="112341"/>
            <a:ext cx="19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Alejandro Razo</a:t>
            </a:r>
            <a:endParaRPr lang="es-MX" dirty="0"/>
          </a:p>
        </p:txBody>
      </p:sp>
      <p:sp>
        <p:nvSpPr>
          <p:cNvPr id="350" name="349 CuadroTexto"/>
          <p:cNvSpPr txBox="1"/>
          <p:nvPr/>
        </p:nvSpPr>
        <p:spPr>
          <a:xfrm>
            <a:off x="2626108" y="212167"/>
            <a:ext cx="231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Francisco Hernández</a:t>
            </a:r>
            <a:endParaRPr lang="es-MX" dirty="0"/>
          </a:p>
        </p:txBody>
      </p:sp>
      <p:pic>
        <p:nvPicPr>
          <p:cNvPr id="351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7" y="415568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686" y="487385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76" y="950071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2" y="1428579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767" y="1873781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83" y="2293114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44" y="2831827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767" y="3388343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64" y="3770506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94" y="4148277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767" y="4717362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93" y="5282731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97" y="5863524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57" y="5717123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5" name="364 CuadroTexto"/>
          <p:cNvSpPr txBox="1"/>
          <p:nvPr/>
        </p:nvSpPr>
        <p:spPr>
          <a:xfrm>
            <a:off x="5227403" y="140732"/>
            <a:ext cx="231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Integración</a:t>
            </a:r>
            <a:endParaRPr lang="es-MX" dirty="0"/>
          </a:p>
        </p:txBody>
      </p:sp>
      <p:sp>
        <p:nvSpPr>
          <p:cNvPr id="366" name="AutoShape 6"/>
          <p:cNvSpPr>
            <a:spLocks noChangeArrowheads="1"/>
          </p:cNvSpPr>
          <p:nvPr/>
        </p:nvSpPr>
        <p:spPr bwMode="auto">
          <a:xfrm>
            <a:off x="7630977" y="676129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Verificación de Disponibilidad de Cuenta.</a:t>
            </a:r>
          </a:p>
        </p:txBody>
      </p:sp>
      <p:sp>
        <p:nvSpPr>
          <p:cNvPr id="367" name="AutoShape 5"/>
          <p:cNvSpPr>
            <a:spLocks noChangeArrowheads="1"/>
          </p:cNvSpPr>
          <p:nvPr/>
        </p:nvSpPr>
        <p:spPr bwMode="auto">
          <a:xfrm>
            <a:off x="7536273" y="1096472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¿La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cuenta esta disponible?</a:t>
            </a:r>
            <a:endParaRPr kumimoji="0" lang="es-MX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9" name="AutoShape 4"/>
          <p:cNvCxnSpPr>
            <a:cxnSpLocks noChangeShapeType="1"/>
            <a:stCxn id="366" idx="1"/>
            <a:endCxn id="285" idx="0"/>
          </p:cNvCxnSpPr>
          <p:nvPr/>
        </p:nvCxnSpPr>
        <p:spPr bwMode="auto">
          <a:xfrm flipH="1">
            <a:off x="6468334" y="820145"/>
            <a:ext cx="1162643" cy="575548"/>
          </a:xfrm>
          <a:prstGeom prst="straightConnector1">
            <a:avLst/>
          </a:prstGeom>
          <a:noFill/>
          <a:ln w="15875">
            <a:solidFill>
              <a:schemeClr val="accent6">
                <a:lumMod val="75000"/>
              </a:schemeClr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4"/>
          <p:cNvCxnSpPr>
            <a:cxnSpLocks noChangeShapeType="1"/>
            <a:stCxn id="366" idx="2"/>
            <a:endCxn id="367" idx="0"/>
          </p:cNvCxnSpPr>
          <p:nvPr/>
        </p:nvCxnSpPr>
        <p:spPr bwMode="auto">
          <a:xfrm flipH="1">
            <a:off x="8004325" y="964161"/>
            <a:ext cx="10425" cy="1323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" name="377 CuadroTexto"/>
          <p:cNvSpPr txBox="1"/>
          <p:nvPr/>
        </p:nvSpPr>
        <p:spPr>
          <a:xfrm>
            <a:off x="919332" y="4812647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>
                <a:latin typeface="Arial" pitchFamily="34" charset="0"/>
                <a:cs typeface="Arial" pitchFamily="34" charset="0"/>
              </a:rPr>
              <a:t>Si</a:t>
            </a:r>
            <a:endParaRPr lang="es-MX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0" name="379 CuadroTexto"/>
          <p:cNvSpPr txBox="1"/>
          <p:nvPr/>
        </p:nvSpPr>
        <p:spPr>
          <a:xfrm>
            <a:off x="904132" y="5974749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>
                <a:latin typeface="Arial" pitchFamily="34" charset="0"/>
                <a:cs typeface="Arial" pitchFamily="34" charset="0"/>
              </a:rPr>
              <a:t>Si</a:t>
            </a:r>
            <a:endParaRPr lang="es-MX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1" name="380 CuadroTexto"/>
          <p:cNvSpPr txBox="1"/>
          <p:nvPr/>
        </p:nvSpPr>
        <p:spPr>
          <a:xfrm>
            <a:off x="1501793" y="2397450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>
                <a:latin typeface="Arial" pitchFamily="34" charset="0"/>
                <a:cs typeface="Arial" pitchFamily="34" charset="0"/>
              </a:rPr>
              <a:t>No</a:t>
            </a:r>
            <a:endParaRPr lang="es-MX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381 CuadroTexto"/>
          <p:cNvSpPr txBox="1"/>
          <p:nvPr/>
        </p:nvSpPr>
        <p:spPr>
          <a:xfrm>
            <a:off x="917602" y="2766134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>
                <a:latin typeface="Arial" pitchFamily="34" charset="0"/>
                <a:cs typeface="Arial" pitchFamily="34" charset="0"/>
              </a:rPr>
              <a:t>Si</a:t>
            </a:r>
            <a:endParaRPr lang="es-MX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3" name="382 Rectángulo redondeado"/>
          <p:cNvSpPr/>
          <p:nvPr/>
        </p:nvSpPr>
        <p:spPr>
          <a:xfrm>
            <a:off x="7908640" y="3248810"/>
            <a:ext cx="960107" cy="1091652"/>
          </a:xfrm>
          <a:prstGeom prst="roundRect">
            <a:avLst/>
          </a:prstGeom>
          <a:noFill/>
          <a:ln w="53975" cmpd="dbl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84" name="AutoShape 6"/>
          <p:cNvSpPr>
            <a:spLocks noChangeArrowheads="1"/>
          </p:cNvSpPr>
          <p:nvPr/>
        </p:nvSpPr>
        <p:spPr bwMode="auto">
          <a:xfrm>
            <a:off x="8004325" y="3354093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Elección de propuesta viable.</a:t>
            </a:r>
          </a:p>
        </p:txBody>
      </p:sp>
      <p:cxnSp>
        <p:nvCxnSpPr>
          <p:cNvPr id="385" name="AutoShape 4"/>
          <p:cNvCxnSpPr>
            <a:cxnSpLocks noChangeShapeType="1"/>
            <a:stCxn id="384" idx="1"/>
            <a:endCxn id="293" idx="3"/>
          </p:cNvCxnSpPr>
          <p:nvPr/>
        </p:nvCxnSpPr>
        <p:spPr bwMode="auto">
          <a:xfrm flipH="1" flipV="1">
            <a:off x="6854529" y="3226028"/>
            <a:ext cx="1149796" cy="272081"/>
          </a:xfrm>
          <a:prstGeom prst="straightConnector1">
            <a:avLst/>
          </a:prstGeom>
          <a:noFill/>
          <a:ln w="15875">
            <a:solidFill>
              <a:schemeClr val="accent6">
                <a:lumMod val="75000"/>
              </a:schemeClr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6" name="385 CuadroTexto"/>
          <p:cNvSpPr txBox="1"/>
          <p:nvPr/>
        </p:nvSpPr>
        <p:spPr>
          <a:xfrm>
            <a:off x="7796151" y="2576630"/>
            <a:ext cx="118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Agregar en Reglas de Operación</a:t>
            </a:r>
            <a:endParaRPr lang="es-MX" sz="1200" dirty="0"/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auto">
          <a:xfrm>
            <a:off x="8456496" y="1489799"/>
            <a:ext cx="634880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Revisión con Administrador de Ventas</a:t>
            </a:r>
          </a:p>
        </p:txBody>
      </p:sp>
      <p:sp>
        <p:nvSpPr>
          <p:cNvPr id="155" name="AutoShape 5"/>
          <p:cNvSpPr>
            <a:spLocks noChangeArrowheads="1"/>
          </p:cNvSpPr>
          <p:nvPr/>
        </p:nvSpPr>
        <p:spPr bwMode="auto">
          <a:xfrm>
            <a:off x="7700138" y="1891928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¿Se reasigna la venta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6" name="155 Conector angular"/>
          <p:cNvCxnSpPr>
            <a:stCxn id="155" idx="1"/>
            <a:endCxn id="285" idx="3"/>
          </p:cNvCxnSpPr>
          <p:nvPr/>
        </p:nvCxnSpPr>
        <p:spPr>
          <a:xfrm rot="10800000">
            <a:off x="6852106" y="1569275"/>
            <a:ext cx="848032" cy="5869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160 Conector angular"/>
          <p:cNvCxnSpPr>
            <a:stCxn id="367" idx="1"/>
            <a:endCxn id="285" idx="3"/>
          </p:cNvCxnSpPr>
          <p:nvPr/>
        </p:nvCxnSpPr>
        <p:spPr>
          <a:xfrm rot="10800000" flipV="1">
            <a:off x="6852107" y="1360790"/>
            <a:ext cx="684167" cy="20848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164 Conector angular"/>
          <p:cNvCxnSpPr>
            <a:stCxn id="367" idx="3"/>
            <a:endCxn id="154" idx="0"/>
          </p:cNvCxnSpPr>
          <p:nvPr/>
        </p:nvCxnSpPr>
        <p:spPr>
          <a:xfrm>
            <a:off x="8472377" y="1360791"/>
            <a:ext cx="301559" cy="129008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167 Conector angular"/>
          <p:cNvCxnSpPr>
            <a:stCxn id="154" idx="2"/>
            <a:endCxn id="155" idx="0"/>
          </p:cNvCxnSpPr>
          <p:nvPr/>
        </p:nvCxnSpPr>
        <p:spPr>
          <a:xfrm rot="5400000">
            <a:off x="8414015" y="1532006"/>
            <a:ext cx="114097" cy="6057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172 Conector angular"/>
          <p:cNvCxnSpPr>
            <a:stCxn id="155" idx="3"/>
            <a:endCxn id="284" idx="3"/>
          </p:cNvCxnSpPr>
          <p:nvPr/>
        </p:nvCxnSpPr>
        <p:spPr>
          <a:xfrm flipH="1" flipV="1">
            <a:off x="6852106" y="1062692"/>
            <a:ext cx="1784136" cy="1093555"/>
          </a:xfrm>
          <a:prstGeom prst="bentConnector3">
            <a:avLst>
              <a:gd name="adj1" fmla="val -1281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AutoShape 6"/>
          <p:cNvSpPr>
            <a:spLocks noChangeArrowheads="1"/>
          </p:cNvSpPr>
          <p:nvPr/>
        </p:nvSpPr>
        <p:spPr bwMode="auto">
          <a:xfrm>
            <a:off x="8004324" y="3935249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Presentación de la compañía en caso de ser necesario.</a:t>
            </a:r>
          </a:p>
        </p:txBody>
      </p:sp>
      <p:cxnSp>
        <p:nvCxnSpPr>
          <p:cNvPr id="207" name="AutoShape 4"/>
          <p:cNvCxnSpPr>
            <a:cxnSpLocks noChangeShapeType="1"/>
          </p:cNvCxnSpPr>
          <p:nvPr/>
        </p:nvCxnSpPr>
        <p:spPr bwMode="auto">
          <a:xfrm flipH="1" flipV="1">
            <a:off x="6838876" y="3880701"/>
            <a:ext cx="1149796" cy="272081"/>
          </a:xfrm>
          <a:prstGeom prst="straightConnector1">
            <a:avLst/>
          </a:prstGeom>
          <a:noFill/>
          <a:ln w="15875">
            <a:solidFill>
              <a:schemeClr val="accent6">
                <a:lumMod val="75000"/>
              </a:schemeClr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AutoShape 6"/>
          <p:cNvSpPr>
            <a:spLocks noChangeArrowheads="1"/>
          </p:cNvSpPr>
          <p:nvPr/>
        </p:nvSpPr>
        <p:spPr bwMode="auto">
          <a:xfrm>
            <a:off x="7308306" y="3934051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Seguimiento agendar reunión en determinado </a:t>
            </a:r>
            <a:r>
              <a:rPr lang="es-MX" sz="600" dirty="0" err="1" smtClean="0">
                <a:latin typeface="Arial" pitchFamily="34" charset="0"/>
                <a:cs typeface="Arial" pitchFamily="34" charset="0"/>
              </a:rPr>
              <a:t>timepo</a:t>
            </a:r>
            <a:r>
              <a:rPr lang="es-MX" sz="6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26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Pentágono"/>
          <p:cNvSpPr/>
          <p:nvPr/>
        </p:nvSpPr>
        <p:spPr>
          <a:xfrm rot="16200000">
            <a:off x="883952" y="349549"/>
            <a:ext cx="285815" cy="252028"/>
          </a:xfrm>
          <a:prstGeom prst="homePlat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vert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s-MX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AutoShape 4"/>
          <p:cNvCxnSpPr>
            <a:cxnSpLocks noChangeShapeType="1"/>
            <a:stCxn id="12" idx="1"/>
            <a:endCxn id="64" idx="0"/>
          </p:cNvCxnSpPr>
          <p:nvPr/>
        </p:nvCxnSpPr>
        <p:spPr bwMode="auto">
          <a:xfrm flipH="1">
            <a:off x="1026468" y="618471"/>
            <a:ext cx="392" cy="1296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37 Terminador"/>
          <p:cNvSpPr/>
          <p:nvPr/>
        </p:nvSpPr>
        <p:spPr>
          <a:xfrm>
            <a:off x="821217" y="4333369"/>
            <a:ext cx="410493" cy="175751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AutoShape 4"/>
          <p:cNvCxnSpPr>
            <a:cxnSpLocks noChangeShapeType="1"/>
            <a:stCxn id="95" idx="2"/>
            <a:endCxn id="38" idx="0"/>
          </p:cNvCxnSpPr>
          <p:nvPr/>
        </p:nvCxnSpPr>
        <p:spPr bwMode="auto">
          <a:xfrm flipH="1">
            <a:off x="1026464" y="4133141"/>
            <a:ext cx="1" cy="2002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41 Pentágono"/>
          <p:cNvSpPr/>
          <p:nvPr/>
        </p:nvSpPr>
        <p:spPr>
          <a:xfrm rot="16200000">
            <a:off x="3876762" y="466123"/>
            <a:ext cx="285815" cy="252028"/>
          </a:xfrm>
          <a:prstGeom prst="homePlat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vert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s-MX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758990" y="1235474"/>
            <a:ext cx="767545" cy="397499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Programar reunión con producción.</a:t>
            </a:r>
            <a:endParaRPr lang="es-MX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AutoShape 4"/>
          <p:cNvCxnSpPr>
            <a:cxnSpLocks noChangeShapeType="1"/>
            <a:stCxn id="42" idx="1"/>
            <a:endCxn id="107" idx="0"/>
          </p:cNvCxnSpPr>
          <p:nvPr/>
        </p:nvCxnSpPr>
        <p:spPr bwMode="auto">
          <a:xfrm flipH="1">
            <a:off x="4019669" y="735045"/>
            <a:ext cx="1" cy="1704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178 Conector angular"/>
          <p:cNvCxnSpPr>
            <a:stCxn id="46" idx="2"/>
            <a:endCxn id="71" idx="0"/>
          </p:cNvCxnSpPr>
          <p:nvPr/>
        </p:nvCxnSpPr>
        <p:spPr>
          <a:xfrm rot="5400000">
            <a:off x="1420112" y="1239328"/>
            <a:ext cx="329006" cy="11162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AutoShape 6"/>
          <p:cNvSpPr>
            <a:spLocks noChangeArrowheads="1"/>
          </p:cNvSpPr>
          <p:nvPr/>
        </p:nvSpPr>
        <p:spPr bwMode="auto">
          <a:xfrm>
            <a:off x="642695" y="748127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Confirmar Campaña.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558415" y="1169906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¿El cliente cuenta con material (spot)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AutoShape 4"/>
          <p:cNvCxnSpPr>
            <a:cxnSpLocks noChangeShapeType="1"/>
            <a:stCxn id="64" idx="2"/>
            <a:endCxn id="65" idx="0"/>
          </p:cNvCxnSpPr>
          <p:nvPr/>
        </p:nvCxnSpPr>
        <p:spPr bwMode="auto">
          <a:xfrm flipH="1">
            <a:off x="1026467" y="1062852"/>
            <a:ext cx="1" cy="1070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"/>
          <p:cNvCxnSpPr>
            <a:cxnSpLocks noChangeShapeType="1"/>
            <a:stCxn id="65" idx="3"/>
            <a:endCxn id="46" idx="1"/>
          </p:cNvCxnSpPr>
          <p:nvPr/>
        </p:nvCxnSpPr>
        <p:spPr bwMode="auto">
          <a:xfrm flipV="1">
            <a:off x="1494519" y="1434224"/>
            <a:ext cx="264471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2694" y="1961979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Programar pauta.</a:t>
            </a:r>
          </a:p>
        </p:txBody>
      </p:sp>
      <p:cxnSp>
        <p:nvCxnSpPr>
          <p:cNvPr id="72" name="AutoShape 4"/>
          <p:cNvCxnSpPr>
            <a:cxnSpLocks noChangeShapeType="1"/>
            <a:stCxn id="65" idx="2"/>
            <a:endCxn id="71" idx="0"/>
          </p:cNvCxnSpPr>
          <p:nvPr/>
        </p:nvCxnSpPr>
        <p:spPr bwMode="auto">
          <a:xfrm>
            <a:off x="1026467" y="1698543"/>
            <a:ext cx="0" cy="2634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AutoShape 6"/>
          <p:cNvSpPr>
            <a:spLocks noChangeArrowheads="1"/>
          </p:cNvSpPr>
          <p:nvPr/>
        </p:nvSpPr>
        <p:spPr bwMode="auto">
          <a:xfrm>
            <a:off x="642696" y="2431268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Entrega de testigos de transmisión.</a:t>
            </a:r>
          </a:p>
        </p:txBody>
      </p:sp>
      <p:cxnSp>
        <p:nvCxnSpPr>
          <p:cNvPr id="80" name="AutoShape 4"/>
          <p:cNvCxnSpPr>
            <a:cxnSpLocks noChangeShapeType="1"/>
            <a:stCxn id="71" idx="2"/>
            <a:endCxn id="79" idx="0"/>
          </p:cNvCxnSpPr>
          <p:nvPr/>
        </p:nvCxnSpPr>
        <p:spPr bwMode="auto">
          <a:xfrm>
            <a:off x="1026467" y="2276704"/>
            <a:ext cx="2" cy="1545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utoShape 6"/>
          <p:cNvSpPr>
            <a:spLocks noChangeArrowheads="1"/>
          </p:cNvSpPr>
          <p:nvPr/>
        </p:nvSpPr>
        <p:spPr bwMode="auto">
          <a:xfrm>
            <a:off x="642693" y="2896396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Facturar campaña.</a:t>
            </a:r>
          </a:p>
        </p:txBody>
      </p:sp>
      <p:cxnSp>
        <p:nvCxnSpPr>
          <p:cNvPr id="84" name="AutoShape 4"/>
          <p:cNvCxnSpPr>
            <a:cxnSpLocks noChangeShapeType="1"/>
            <a:stCxn id="79" idx="2"/>
            <a:endCxn id="83" idx="0"/>
          </p:cNvCxnSpPr>
          <p:nvPr/>
        </p:nvCxnSpPr>
        <p:spPr bwMode="auto">
          <a:xfrm flipH="1">
            <a:off x="1026466" y="2745993"/>
            <a:ext cx="3" cy="15040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AutoShape 6"/>
          <p:cNvSpPr>
            <a:spLocks noChangeArrowheads="1"/>
          </p:cNvSpPr>
          <p:nvPr/>
        </p:nvSpPr>
        <p:spPr bwMode="auto">
          <a:xfrm>
            <a:off x="642693" y="3360639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Entregar factura al cliente..</a:t>
            </a:r>
          </a:p>
        </p:txBody>
      </p:sp>
      <p:cxnSp>
        <p:nvCxnSpPr>
          <p:cNvPr id="92" name="AutoShape 4"/>
          <p:cNvCxnSpPr>
            <a:cxnSpLocks noChangeShapeType="1"/>
            <a:stCxn id="83" idx="2"/>
            <a:endCxn id="89" idx="0"/>
          </p:cNvCxnSpPr>
          <p:nvPr/>
        </p:nvCxnSpPr>
        <p:spPr bwMode="auto">
          <a:xfrm>
            <a:off x="1026466" y="3211121"/>
            <a:ext cx="0" cy="1495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AutoShape 6"/>
          <p:cNvSpPr>
            <a:spLocks noChangeArrowheads="1"/>
          </p:cNvSpPr>
          <p:nvPr/>
        </p:nvSpPr>
        <p:spPr bwMode="auto">
          <a:xfrm>
            <a:off x="642692" y="3818416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Cobrar campaña.</a:t>
            </a:r>
          </a:p>
        </p:txBody>
      </p:sp>
      <p:cxnSp>
        <p:nvCxnSpPr>
          <p:cNvPr id="97" name="AutoShape 4"/>
          <p:cNvCxnSpPr>
            <a:cxnSpLocks noChangeShapeType="1"/>
            <a:stCxn id="89" idx="2"/>
            <a:endCxn id="95" idx="0"/>
          </p:cNvCxnSpPr>
          <p:nvPr/>
        </p:nvCxnSpPr>
        <p:spPr bwMode="auto">
          <a:xfrm flipH="1">
            <a:off x="1026465" y="3675364"/>
            <a:ext cx="1" cy="1430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3635896" y="905489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Recabar documentación necesaria.</a:t>
            </a: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auto">
          <a:xfrm>
            <a:off x="4668551" y="1381755"/>
            <a:ext cx="767545" cy="397499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Programar reunión con producción.</a:t>
            </a:r>
            <a:endParaRPr lang="es-MX" sz="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AutoShape 5"/>
          <p:cNvSpPr>
            <a:spLocks noChangeArrowheads="1"/>
          </p:cNvSpPr>
          <p:nvPr/>
        </p:nvSpPr>
        <p:spPr bwMode="auto">
          <a:xfrm>
            <a:off x="3551616" y="1316187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¿</a:t>
            </a: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El cliente cuenta con material (spot)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AutoShape 4"/>
          <p:cNvCxnSpPr>
            <a:cxnSpLocks noChangeShapeType="1"/>
            <a:stCxn id="107" idx="2"/>
            <a:endCxn id="110" idx="0"/>
          </p:cNvCxnSpPr>
          <p:nvPr/>
        </p:nvCxnSpPr>
        <p:spPr bwMode="auto">
          <a:xfrm flipH="1">
            <a:off x="4019668" y="1193521"/>
            <a:ext cx="1" cy="12266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4"/>
          <p:cNvCxnSpPr>
            <a:cxnSpLocks noChangeShapeType="1"/>
            <a:stCxn id="110" idx="3"/>
            <a:endCxn id="109" idx="1"/>
          </p:cNvCxnSpPr>
          <p:nvPr/>
        </p:nvCxnSpPr>
        <p:spPr bwMode="auto">
          <a:xfrm flipV="1">
            <a:off x="4487720" y="1580505"/>
            <a:ext cx="180831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AutoShape 6"/>
          <p:cNvSpPr>
            <a:spLocks noChangeArrowheads="1"/>
          </p:cNvSpPr>
          <p:nvPr/>
        </p:nvSpPr>
        <p:spPr bwMode="auto">
          <a:xfrm>
            <a:off x="3635897" y="1975325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Habilitación de la campaña.</a:t>
            </a:r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auto">
          <a:xfrm>
            <a:off x="3635895" y="2408625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Ordenes de Transmisión.</a:t>
            </a:r>
          </a:p>
        </p:txBody>
      </p:sp>
      <p:sp>
        <p:nvSpPr>
          <p:cNvPr id="120" name="AutoShape 6"/>
          <p:cNvSpPr>
            <a:spLocks noChangeArrowheads="1"/>
          </p:cNvSpPr>
          <p:nvPr/>
        </p:nvSpPr>
        <p:spPr bwMode="auto">
          <a:xfrm>
            <a:off x="3635897" y="2844850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Seguimiento de campaña.</a:t>
            </a:r>
          </a:p>
        </p:txBody>
      </p:sp>
      <p:cxnSp>
        <p:nvCxnSpPr>
          <p:cNvPr id="121" name="AutoShape 4"/>
          <p:cNvCxnSpPr>
            <a:cxnSpLocks noChangeShapeType="1"/>
            <a:stCxn id="110" idx="2"/>
            <a:endCxn id="118" idx="0"/>
          </p:cNvCxnSpPr>
          <p:nvPr/>
        </p:nvCxnSpPr>
        <p:spPr bwMode="auto">
          <a:xfrm>
            <a:off x="4019668" y="1844824"/>
            <a:ext cx="2" cy="13050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4"/>
          <p:cNvCxnSpPr>
            <a:cxnSpLocks noChangeShapeType="1"/>
            <a:stCxn id="118" idx="2"/>
            <a:endCxn id="119" idx="0"/>
          </p:cNvCxnSpPr>
          <p:nvPr/>
        </p:nvCxnSpPr>
        <p:spPr bwMode="auto">
          <a:xfrm flipH="1">
            <a:off x="4019668" y="2263357"/>
            <a:ext cx="2" cy="1452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4"/>
          <p:cNvCxnSpPr>
            <a:cxnSpLocks noChangeShapeType="1"/>
            <a:stCxn id="119" idx="2"/>
            <a:endCxn id="120" idx="0"/>
          </p:cNvCxnSpPr>
          <p:nvPr/>
        </p:nvCxnSpPr>
        <p:spPr bwMode="auto">
          <a:xfrm>
            <a:off x="4019668" y="2696657"/>
            <a:ext cx="2" cy="1481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AutoShape 6"/>
          <p:cNvSpPr>
            <a:spLocks noChangeArrowheads="1"/>
          </p:cNvSpPr>
          <p:nvPr/>
        </p:nvSpPr>
        <p:spPr bwMode="auto">
          <a:xfrm>
            <a:off x="3635894" y="3279322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Facturación.</a:t>
            </a:r>
          </a:p>
        </p:txBody>
      </p:sp>
      <p:cxnSp>
        <p:nvCxnSpPr>
          <p:cNvPr id="133" name="AutoShape 4"/>
          <p:cNvCxnSpPr>
            <a:cxnSpLocks noChangeShapeType="1"/>
            <a:stCxn id="120" idx="2"/>
            <a:endCxn id="131" idx="0"/>
          </p:cNvCxnSpPr>
          <p:nvPr/>
        </p:nvCxnSpPr>
        <p:spPr bwMode="auto">
          <a:xfrm flipH="1">
            <a:off x="4019667" y="3132882"/>
            <a:ext cx="3" cy="1464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AutoShape 6"/>
          <p:cNvSpPr>
            <a:spLocks noChangeArrowheads="1"/>
          </p:cNvSpPr>
          <p:nvPr/>
        </p:nvSpPr>
        <p:spPr bwMode="auto">
          <a:xfrm>
            <a:off x="3635893" y="3696560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Cobranza.</a:t>
            </a:r>
          </a:p>
        </p:txBody>
      </p:sp>
      <p:cxnSp>
        <p:nvCxnSpPr>
          <p:cNvPr id="137" name="AutoShape 4"/>
          <p:cNvCxnSpPr>
            <a:cxnSpLocks noChangeShapeType="1"/>
            <a:stCxn id="131" idx="2"/>
            <a:endCxn id="136" idx="0"/>
          </p:cNvCxnSpPr>
          <p:nvPr/>
        </p:nvCxnSpPr>
        <p:spPr bwMode="auto">
          <a:xfrm flipH="1">
            <a:off x="4019666" y="3567354"/>
            <a:ext cx="1" cy="1292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AutoShape 5"/>
          <p:cNvSpPr>
            <a:spLocks noChangeArrowheads="1"/>
          </p:cNvSpPr>
          <p:nvPr/>
        </p:nvSpPr>
        <p:spPr bwMode="auto">
          <a:xfrm>
            <a:off x="3551613" y="4133141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¿Cliente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paga?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2" name="AutoShape 4"/>
          <p:cNvCxnSpPr>
            <a:cxnSpLocks noChangeShapeType="1"/>
            <a:stCxn id="136" idx="2"/>
            <a:endCxn id="140" idx="0"/>
          </p:cNvCxnSpPr>
          <p:nvPr/>
        </p:nvCxnSpPr>
        <p:spPr bwMode="auto">
          <a:xfrm flipH="1">
            <a:off x="4019665" y="3984592"/>
            <a:ext cx="1" cy="14854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4"/>
          <p:cNvCxnSpPr>
            <a:cxnSpLocks noChangeShapeType="1"/>
            <a:stCxn id="140" idx="2"/>
            <a:endCxn id="158" idx="0"/>
          </p:cNvCxnSpPr>
          <p:nvPr/>
        </p:nvCxnSpPr>
        <p:spPr bwMode="auto">
          <a:xfrm>
            <a:off x="4019665" y="4661778"/>
            <a:ext cx="5" cy="1958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" name="AutoShape 6"/>
          <p:cNvSpPr>
            <a:spLocks noChangeArrowheads="1"/>
          </p:cNvSpPr>
          <p:nvPr/>
        </p:nvSpPr>
        <p:spPr bwMode="auto">
          <a:xfrm>
            <a:off x="4788024" y="4253444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Mantener cliente en cartera e insistir periódicamente.</a:t>
            </a:r>
          </a:p>
        </p:txBody>
      </p:sp>
      <p:cxnSp>
        <p:nvCxnSpPr>
          <p:cNvPr id="150" name="AutoShape 4"/>
          <p:cNvCxnSpPr>
            <a:cxnSpLocks noChangeShapeType="1"/>
            <a:stCxn id="140" idx="3"/>
            <a:endCxn id="149" idx="1"/>
          </p:cNvCxnSpPr>
          <p:nvPr/>
        </p:nvCxnSpPr>
        <p:spPr bwMode="auto">
          <a:xfrm>
            <a:off x="4487717" y="4397460"/>
            <a:ext cx="30030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154 Conector angular"/>
          <p:cNvCxnSpPr>
            <a:stCxn id="149" idx="0"/>
            <a:endCxn id="140" idx="0"/>
          </p:cNvCxnSpPr>
          <p:nvPr/>
        </p:nvCxnSpPr>
        <p:spPr>
          <a:xfrm rot="16200000" flipV="1">
            <a:off x="4535580" y="3617227"/>
            <a:ext cx="120303" cy="1152132"/>
          </a:xfrm>
          <a:prstGeom prst="bentConnector3">
            <a:avLst>
              <a:gd name="adj1" fmla="val 18234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" name="157 Terminador"/>
          <p:cNvSpPr/>
          <p:nvPr/>
        </p:nvSpPr>
        <p:spPr>
          <a:xfrm>
            <a:off x="3814423" y="4857613"/>
            <a:ext cx="410493" cy="175751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164 Rectángulo redondeado"/>
          <p:cNvSpPr/>
          <p:nvPr/>
        </p:nvSpPr>
        <p:spPr>
          <a:xfrm>
            <a:off x="563116" y="683299"/>
            <a:ext cx="931403" cy="433080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166 Rectángulo redondeado"/>
          <p:cNvSpPr/>
          <p:nvPr/>
        </p:nvSpPr>
        <p:spPr>
          <a:xfrm>
            <a:off x="3536523" y="846654"/>
            <a:ext cx="931403" cy="40570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8" name="AutoShape 4"/>
          <p:cNvCxnSpPr>
            <a:cxnSpLocks noChangeShapeType="1"/>
            <a:stCxn id="165" idx="3"/>
            <a:endCxn id="167" idx="1"/>
          </p:cNvCxnSpPr>
          <p:nvPr/>
        </p:nvCxnSpPr>
        <p:spPr bwMode="auto">
          <a:xfrm>
            <a:off x="1494519" y="899839"/>
            <a:ext cx="2042004" cy="149666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168 Rectángulo redondeado"/>
          <p:cNvSpPr/>
          <p:nvPr/>
        </p:nvSpPr>
        <p:spPr>
          <a:xfrm>
            <a:off x="536032" y="1179436"/>
            <a:ext cx="2091752" cy="599818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169 Rectángulo redondeado"/>
          <p:cNvSpPr/>
          <p:nvPr/>
        </p:nvSpPr>
        <p:spPr>
          <a:xfrm>
            <a:off x="3534638" y="1334590"/>
            <a:ext cx="2020931" cy="510233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1" name="AutoShape 4"/>
          <p:cNvCxnSpPr>
            <a:cxnSpLocks noChangeShapeType="1"/>
            <a:stCxn id="169" idx="3"/>
            <a:endCxn id="170" idx="1"/>
          </p:cNvCxnSpPr>
          <p:nvPr/>
        </p:nvCxnSpPr>
        <p:spPr bwMode="auto">
          <a:xfrm>
            <a:off x="2627784" y="1479345"/>
            <a:ext cx="906854" cy="110362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177 Rectángulo redondeado"/>
          <p:cNvSpPr/>
          <p:nvPr/>
        </p:nvSpPr>
        <p:spPr>
          <a:xfrm>
            <a:off x="563653" y="1926513"/>
            <a:ext cx="931403" cy="409478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179 Rectángulo redondeado"/>
          <p:cNvSpPr/>
          <p:nvPr/>
        </p:nvSpPr>
        <p:spPr>
          <a:xfrm>
            <a:off x="3556317" y="1955088"/>
            <a:ext cx="931403" cy="344580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1" name="AutoShape 4"/>
          <p:cNvCxnSpPr>
            <a:cxnSpLocks noChangeShapeType="1"/>
            <a:stCxn id="178" idx="3"/>
            <a:endCxn id="180" idx="1"/>
          </p:cNvCxnSpPr>
          <p:nvPr/>
        </p:nvCxnSpPr>
        <p:spPr bwMode="auto">
          <a:xfrm flipV="1">
            <a:off x="1495056" y="2127378"/>
            <a:ext cx="2061261" cy="3874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182 Placa"/>
          <p:cNvSpPr/>
          <p:nvPr/>
        </p:nvSpPr>
        <p:spPr>
          <a:xfrm>
            <a:off x="3558031" y="2352786"/>
            <a:ext cx="909895" cy="393207"/>
          </a:xfrm>
          <a:prstGeom prst="plaqu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5" name="AutoShape 4"/>
          <p:cNvCxnSpPr>
            <a:cxnSpLocks noChangeShapeType="1"/>
            <a:stCxn id="183" idx="1"/>
            <a:endCxn id="79" idx="0"/>
          </p:cNvCxnSpPr>
          <p:nvPr/>
        </p:nvCxnSpPr>
        <p:spPr bwMode="auto">
          <a:xfrm flipH="1" flipV="1">
            <a:off x="1026469" y="2431268"/>
            <a:ext cx="2531562" cy="118122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" name="186 Rectángulo redondeado"/>
          <p:cNvSpPr/>
          <p:nvPr/>
        </p:nvSpPr>
        <p:spPr>
          <a:xfrm>
            <a:off x="563653" y="2396970"/>
            <a:ext cx="931403" cy="409478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8" name="187 Rectángulo redondeado"/>
          <p:cNvSpPr/>
          <p:nvPr/>
        </p:nvSpPr>
        <p:spPr>
          <a:xfrm>
            <a:off x="3558031" y="2829943"/>
            <a:ext cx="931403" cy="344580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0" name="AutoShape 4"/>
          <p:cNvCxnSpPr>
            <a:cxnSpLocks noChangeShapeType="1"/>
            <a:stCxn id="187" idx="3"/>
            <a:endCxn id="188" idx="1"/>
          </p:cNvCxnSpPr>
          <p:nvPr/>
        </p:nvCxnSpPr>
        <p:spPr bwMode="auto">
          <a:xfrm>
            <a:off x="1495056" y="2601709"/>
            <a:ext cx="2062975" cy="400524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190 Rectángulo redondeado"/>
          <p:cNvSpPr/>
          <p:nvPr/>
        </p:nvSpPr>
        <p:spPr>
          <a:xfrm>
            <a:off x="581797" y="2869844"/>
            <a:ext cx="931403" cy="877046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2" name="191 Rectángulo redondeado"/>
          <p:cNvSpPr/>
          <p:nvPr/>
        </p:nvSpPr>
        <p:spPr>
          <a:xfrm>
            <a:off x="3547276" y="3236841"/>
            <a:ext cx="931403" cy="395116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3" name="AutoShape 4"/>
          <p:cNvCxnSpPr>
            <a:cxnSpLocks noChangeShapeType="1"/>
            <a:stCxn id="191" idx="3"/>
            <a:endCxn id="192" idx="1"/>
          </p:cNvCxnSpPr>
          <p:nvPr/>
        </p:nvCxnSpPr>
        <p:spPr bwMode="auto">
          <a:xfrm>
            <a:off x="1513200" y="3308367"/>
            <a:ext cx="2034076" cy="126032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195 Rectángulo redondeado"/>
          <p:cNvSpPr/>
          <p:nvPr/>
        </p:nvSpPr>
        <p:spPr>
          <a:xfrm>
            <a:off x="581797" y="3779853"/>
            <a:ext cx="931403" cy="409478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7" name="196 Rectángulo redondeado"/>
          <p:cNvSpPr/>
          <p:nvPr/>
        </p:nvSpPr>
        <p:spPr>
          <a:xfrm>
            <a:off x="3558031" y="3654230"/>
            <a:ext cx="931403" cy="385586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9" name="AutoShape 4"/>
          <p:cNvCxnSpPr>
            <a:cxnSpLocks noChangeShapeType="1"/>
            <a:stCxn id="196" idx="3"/>
            <a:endCxn id="197" idx="1"/>
          </p:cNvCxnSpPr>
          <p:nvPr/>
        </p:nvCxnSpPr>
        <p:spPr bwMode="auto">
          <a:xfrm flipV="1">
            <a:off x="1513200" y="3847023"/>
            <a:ext cx="2044831" cy="137569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200 Placa"/>
          <p:cNvSpPr/>
          <p:nvPr/>
        </p:nvSpPr>
        <p:spPr>
          <a:xfrm>
            <a:off x="3486910" y="4116024"/>
            <a:ext cx="2165210" cy="545754"/>
          </a:xfrm>
          <a:prstGeom prst="plaqu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2" name="AutoShape 4"/>
          <p:cNvCxnSpPr>
            <a:cxnSpLocks noChangeShapeType="1"/>
            <a:stCxn id="201" idx="1"/>
            <a:endCxn id="38" idx="0"/>
          </p:cNvCxnSpPr>
          <p:nvPr/>
        </p:nvCxnSpPr>
        <p:spPr bwMode="auto">
          <a:xfrm flipH="1" flipV="1">
            <a:off x="1026464" y="4333369"/>
            <a:ext cx="2460446" cy="55532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204 Pentágono"/>
          <p:cNvSpPr/>
          <p:nvPr/>
        </p:nvSpPr>
        <p:spPr>
          <a:xfrm rot="16200000">
            <a:off x="6936796" y="-376258"/>
            <a:ext cx="285815" cy="252028"/>
          </a:xfrm>
          <a:prstGeom prst="homePlat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vert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s-MX" sz="6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206" name="AutoShape 4"/>
          <p:cNvCxnSpPr>
            <a:cxnSpLocks noChangeShapeType="1"/>
            <a:stCxn id="205" idx="1"/>
            <a:endCxn id="207" idx="0"/>
          </p:cNvCxnSpPr>
          <p:nvPr/>
        </p:nvCxnSpPr>
        <p:spPr bwMode="auto">
          <a:xfrm flipH="1">
            <a:off x="7079703" y="-107336"/>
            <a:ext cx="1" cy="1704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" name="AutoShape 6"/>
          <p:cNvSpPr>
            <a:spLocks noChangeArrowheads="1"/>
          </p:cNvSpPr>
          <p:nvPr/>
        </p:nvSpPr>
        <p:spPr bwMode="auto">
          <a:xfrm>
            <a:off x="6695930" y="63108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Recabar documentación necesaria.</a:t>
            </a:r>
          </a:p>
        </p:txBody>
      </p:sp>
      <p:sp>
        <p:nvSpPr>
          <p:cNvPr id="210" name="AutoShape 6"/>
          <p:cNvSpPr>
            <a:spLocks noChangeArrowheads="1"/>
          </p:cNvSpPr>
          <p:nvPr/>
        </p:nvSpPr>
        <p:spPr bwMode="auto">
          <a:xfrm>
            <a:off x="7722137" y="1786101"/>
            <a:ext cx="767545" cy="397499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Programar reunión con producción.</a:t>
            </a:r>
            <a:endParaRPr lang="es-MX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AutoShape 5"/>
          <p:cNvSpPr>
            <a:spLocks noChangeArrowheads="1"/>
          </p:cNvSpPr>
          <p:nvPr/>
        </p:nvSpPr>
        <p:spPr bwMode="auto">
          <a:xfrm>
            <a:off x="6626563" y="1720532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¿Requiere producción comercial</a:t>
            </a:r>
          </a:p>
        </p:txBody>
      </p:sp>
      <p:cxnSp>
        <p:nvCxnSpPr>
          <p:cNvPr id="213" name="AutoShape 4"/>
          <p:cNvCxnSpPr>
            <a:cxnSpLocks noChangeShapeType="1"/>
            <a:stCxn id="211" idx="3"/>
            <a:endCxn id="210" idx="1"/>
          </p:cNvCxnSpPr>
          <p:nvPr/>
        </p:nvCxnSpPr>
        <p:spPr bwMode="auto">
          <a:xfrm>
            <a:off x="7562667" y="1984851"/>
            <a:ext cx="1594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AutoShape 6"/>
          <p:cNvSpPr>
            <a:spLocks noChangeArrowheads="1"/>
          </p:cNvSpPr>
          <p:nvPr/>
        </p:nvSpPr>
        <p:spPr bwMode="auto">
          <a:xfrm>
            <a:off x="6700070" y="2408625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Seguimiento a disponibilidad  de materiales.</a:t>
            </a:r>
          </a:p>
        </p:txBody>
      </p:sp>
      <p:sp>
        <p:nvSpPr>
          <p:cNvPr id="215" name="AutoShape 6"/>
          <p:cNvSpPr>
            <a:spLocks noChangeArrowheads="1"/>
          </p:cNvSpPr>
          <p:nvPr/>
        </p:nvSpPr>
        <p:spPr bwMode="auto">
          <a:xfrm>
            <a:off x="6708354" y="1412804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 generan Ordenes </a:t>
            </a:r>
            <a:r>
              <a:rPr lang="es-MX" sz="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 Transmisión.</a:t>
            </a:r>
          </a:p>
        </p:txBody>
      </p:sp>
      <p:sp>
        <p:nvSpPr>
          <p:cNvPr id="216" name="AutoShape 6"/>
          <p:cNvSpPr>
            <a:spLocks noChangeArrowheads="1"/>
          </p:cNvSpPr>
          <p:nvPr/>
        </p:nvSpPr>
        <p:spPr bwMode="auto">
          <a:xfrm>
            <a:off x="6689483" y="2844850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Seguimiento de campaña.</a:t>
            </a:r>
          </a:p>
        </p:txBody>
      </p:sp>
      <p:sp>
        <p:nvSpPr>
          <p:cNvPr id="228" name="AutoShape 6"/>
          <p:cNvSpPr>
            <a:spLocks noChangeArrowheads="1"/>
          </p:cNvSpPr>
          <p:nvPr/>
        </p:nvSpPr>
        <p:spPr bwMode="auto">
          <a:xfrm>
            <a:off x="6689480" y="3284984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Seguimiento a facturación de la campaña.</a:t>
            </a:r>
          </a:p>
        </p:txBody>
      </p:sp>
      <p:sp>
        <p:nvSpPr>
          <p:cNvPr id="229" name="AutoShape 6"/>
          <p:cNvSpPr>
            <a:spLocks noChangeArrowheads="1"/>
          </p:cNvSpPr>
          <p:nvPr/>
        </p:nvSpPr>
        <p:spPr bwMode="auto">
          <a:xfrm>
            <a:off x="6689479" y="3762347"/>
            <a:ext cx="767545" cy="314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Entregar factura al cliente.</a:t>
            </a:r>
          </a:p>
        </p:txBody>
      </p:sp>
      <p:cxnSp>
        <p:nvCxnSpPr>
          <p:cNvPr id="230" name="AutoShape 4"/>
          <p:cNvCxnSpPr>
            <a:cxnSpLocks noChangeShapeType="1"/>
            <a:stCxn id="216" idx="2"/>
            <a:endCxn id="228" idx="0"/>
          </p:cNvCxnSpPr>
          <p:nvPr/>
        </p:nvCxnSpPr>
        <p:spPr bwMode="auto">
          <a:xfrm flipH="1">
            <a:off x="7073253" y="3132882"/>
            <a:ext cx="3" cy="1521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4"/>
          <p:cNvCxnSpPr>
            <a:cxnSpLocks noChangeShapeType="1"/>
            <a:stCxn id="228" idx="2"/>
            <a:endCxn id="229" idx="0"/>
          </p:cNvCxnSpPr>
          <p:nvPr/>
        </p:nvCxnSpPr>
        <p:spPr bwMode="auto">
          <a:xfrm flipH="1">
            <a:off x="7073252" y="3599709"/>
            <a:ext cx="1" cy="162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AutoShape 6"/>
          <p:cNvSpPr>
            <a:spLocks noChangeArrowheads="1"/>
          </p:cNvSpPr>
          <p:nvPr/>
        </p:nvSpPr>
        <p:spPr bwMode="auto">
          <a:xfrm>
            <a:off x="6689483" y="4221088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Cobranza.</a:t>
            </a:r>
          </a:p>
        </p:txBody>
      </p:sp>
      <p:cxnSp>
        <p:nvCxnSpPr>
          <p:cNvPr id="233" name="AutoShape 4"/>
          <p:cNvCxnSpPr>
            <a:cxnSpLocks noChangeShapeType="1"/>
            <a:stCxn id="229" idx="2"/>
            <a:endCxn id="232" idx="0"/>
          </p:cNvCxnSpPr>
          <p:nvPr/>
        </p:nvCxnSpPr>
        <p:spPr bwMode="auto">
          <a:xfrm>
            <a:off x="7073252" y="4077072"/>
            <a:ext cx="4" cy="1440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5"/>
          <p:cNvSpPr>
            <a:spLocks noChangeArrowheads="1"/>
          </p:cNvSpPr>
          <p:nvPr/>
        </p:nvSpPr>
        <p:spPr bwMode="auto">
          <a:xfrm>
            <a:off x="6605199" y="4700762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¿Cliente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paga?</a:t>
            </a:r>
            <a:endParaRPr kumimoji="0" lang="es-MX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9" name="AutoShape 4"/>
          <p:cNvCxnSpPr>
            <a:cxnSpLocks noChangeShapeType="1"/>
            <a:stCxn id="238" idx="2"/>
            <a:endCxn id="132" idx="0"/>
          </p:cNvCxnSpPr>
          <p:nvPr/>
        </p:nvCxnSpPr>
        <p:spPr bwMode="auto">
          <a:xfrm>
            <a:off x="7073251" y="5229399"/>
            <a:ext cx="8290" cy="988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6"/>
          <p:cNvSpPr>
            <a:spLocks noChangeArrowheads="1"/>
          </p:cNvSpPr>
          <p:nvPr/>
        </p:nvSpPr>
        <p:spPr bwMode="auto">
          <a:xfrm>
            <a:off x="7841614" y="4821064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Mantener cliente en cartera e insistir periódicamente.</a:t>
            </a:r>
          </a:p>
        </p:txBody>
      </p:sp>
      <p:cxnSp>
        <p:nvCxnSpPr>
          <p:cNvPr id="241" name="AutoShape 4"/>
          <p:cNvCxnSpPr>
            <a:cxnSpLocks noChangeShapeType="1"/>
            <a:stCxn id="238" idx="3"/>
            <a:endCxn id="240" idx="1"/>
          </p:cNvCxnSpPr>
          <p:nvPr/>
        </p:nvCxnSpPr>
        <p:spPr bwMode="auto">
          <a:xfrm flipV="1">
            <a:off x="7541303" y="4965080"/>
            <a:ext cx="300311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" name="241 Conector angular"/>
          <p:cNvCxnSpPr>
            <a:endCxn id="238" idx="0"/>
          </p:cNvCxnSpPr>
          <p:nvPr/>
        </p:nvCxnSpPr>
        <p:spPr>
          <a:xfrm rot="10800000">
            <a:off x="7073252" y="4700762"/>
            <a:ext cx="1133829" cy="120302"/>
          </a:xfrm>
          <a:prstGeom prst="bentConnector4">
            <a:avLst>
              <a:gd name="adj1" fmla="val -43"/>
              <a:gd name="adj2" fmla="val 18709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3" name="242 Terminador"/>
          <p:cNvSpPr/>
          <p:nvPr/>
        </p:nvSpPr>
        <p:spPr>
          <a:xfrm>
            <a:off x="6872149" y="5707670"/>
            <a:ext cx="410493" cy="175751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1" name="AutoShape 4"/>
          <p:cNvCxnSpPr>
            <a:cxnSpLocks noChangeShapeType="1"/>
            <a:stCxn id="232" idx="2"/>
            <a:endCxn id="238" idx="0"/>
          </p:cNvCxnSpPr>
          <p:nvPr/>
        </p:nvCxnSpPr>
        <p:spPr bwMode="auto">
          <a:xfrm flipH="1">
            <a:off x="7073251" y="4509120"/>
            <a:ext cx="5" cy="1916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" name="313 CuadroTexto"/>
          <p:cNvSpPr txBox="1"/>
          <p:nvPr/>
        </p:nvSpPr>
        <p:spPr>
          <a:xfrm>
            <a:off x="6426597" y="5863198"/>
            <a:ext cx="19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Alejandro Razo</a:t>
            </a:r>
            <a:endParaRPr lang="es-MX" dirty="0"/>
          </a:p>
        </p:txBody>
      </p:sp>
      <p:sp>
        <p:nvSpPr>
          <p:cNvPr id="315" name="314 CuadroTexto"/>
          <p:cNvSpPr txBox="1"/>
          <p:nvPr/>
        </p:nvSpPr>
        <p:spPr>
          <a:xfrm>
            <a:off x="6423799" y="6272065"/>
            <a:ext cx="231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Francisco Hernández</a:t>
            </a:r>
            <a:endParaRPr lang="es-MX" dirty="0"/>
          </a:p>
        </p:txBody>
      </p:sp>
      <p:pic>
        <p:nvPicPr>
          <p:cNvPr id="316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70" y="5858096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29" y="6310330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7" y="-687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3" y="112001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40" y="86911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18" y="1470729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11" y="1449235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33" y="1984851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92" y="2403855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92" y="2842465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72" y="3285880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97" y="3745210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29" y="4229527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C:\Documents and Settings\mjgarciad\Configuración local\Archivos temporales de Internet\Content.IE5\6BG2CJH6\MC9000234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22" y="4208033"/>
            <a:ext cx="304207" cy="3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3" descr="C:\Documents and Settings\mjgarciad\Configuración local\Archivos temporales de Internet\Content.IE5\39F6LNL5\MC9000234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4" y="4886963"/>
            <a:ext cx="374350" cy="29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111 Rectángulo redondeado"/>
          <p:cNvSpPr/>
          <p:nvPr/>
        </p:nvSpPr>
        <p:spPr>
          <a:xfrm>
            <a:off x="245935" y="20506"/>
            <a:ext cx="8718553" cy="5712750"/>
          </a:xfrm>
          <a:prstGeom prst="roundRect">
            <a:avLst/>
          </a:prstGeom>
          <a:noFill/>
          <a:ln w="53975" cmpd="dbl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3" name="112 CuadroTexto"/>
          <p:cNvSpPr txBox="1"/>
          <p:nvPr/>
        </p:nvSpPr>
        <p:spPr>
          <a:xfrm>
            <a:off x="-19788" y="6157076"/>
            <a:ext cx="507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Estos pasos pertenecerían al procedimiento de Venta y no al de Prospección de Venta</a:t>
            </a:r>
            <a:endParaRPr lang="es-MX" dirty="0"/>
          </a:p>
        </p:txBody>
      </p:sp>
      <p:sp>
        <p:nvSpPr>
          <p:cNvPr id="2" name="1 Flecha derecha"/>
          <p:cNvSpPr/>
          <p:nvPr/>
        </p:nvSpPr>
        <p:spPr>
          <a:xfrm rot="16696294">
            <a:off x="123929" y="5488004"/>
            <a:ext cx="754307" cy="65343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auto">
          <a:xfrm>
            <a:off x="7687104" y="2517560"/>
            <a:ext cx="767545" cy="96934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Monitoreo de la campaña.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Entrega de testigos de transmisión.</a:t>
            </a:r>
            <a:endParaRPr lang="es-MX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Reportes de horarios programados y/o transmitidos.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Revisar horarios programados. (Pauta Activada).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s-MX" sz="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AutoShape 6"/>
          <p:cNvSpPr>
            <a:spLocks noChangeArrowheads="1"/>
          </p:cNvSpPr>
          <p:nvPr/>
        </p:nvSpPr>
        <p:spPr bwMode="auto">
          <a:xfrm>
            <a:off x="6697768" y="5328251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Identificar el pago y dar aviso a administración. </a:t>
            </a:r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auto">
          <a:xfrm>
            <a:off x="7956376" y="5334988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latin typeface="Arial" pitchFamily="34" charset="0"/>
                <a:cs typeface="Arial" pitchFamily="34" charset="0"/>
              </a:rPr>
              <a:t>Recabar comprobante.</a:t>
            </a:r>
          </a:p>
        </p:txBody>
      </p:sp>
      <p:sp>
        <p:nvSpPr>
          <p:cNvPr id="114" name="AutoShape 6"/>
          <p:cNvSpPr>
            <a:spLocks noChangeArrowheads="1"/>
          </p:cNvSpPr>
          <p:nvPr/>
        </p:nvSpPr>
        <p:spPr bwMode="auto">
          <a:xfrm>
            <a:off x="7657557" y="-221218"/>
            <a:ext cx="767545" cy="96934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Ya sea </a:t>
            </a:r>
            <a:r>
              <a:rPr lang="es-MX" sz="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informaci</a:t>
            </a:r>
            <a:r>
              <a:rPr lang="es-MX" sz="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que requiera el cliente o </a:t>
            </a:r>
            <a:r>
              <a:rPr lang="es-MX" sz="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informacion</a:t>
            </a:r>
            <a:r>
              <a:rPr lang="es-MX" sz="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que se requiera.</a:t>
            </a:r>
            <a:endParaRPr lang="es-MX" sz="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s-MX" sz="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6700070" y="447013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Emitir</a:t>
            </a:r>
            <a:r>
              <a:rPr lang="en-US" sz="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Pauta</a:t>
            </a:r>
            <a:r>
              <a:rPr lang="en-US" sz="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Pre </a:t>
            </a:r>
            <a:r>
              <a:rPr lang="en-US" sz="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orden</a:t>
            </a:r>
            <a:r>
              <a:rPr lang="en-US" sz="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Transmision</a:t>
            </a:r>
            <a:endParaRPr lang="es-MX" sz="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auto">
          <a:xfrm>
            <a:off x="6700070" y="894929"/>
            <a:ext cx="767545" cy="2880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VoBo</a:t>
            </a:r>
            <a:r>
              <a:rPr lang="en-US" sz="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Cliente</a:t>
            </a:r>
            <a:endParaRPr lang="es-MX" sz="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7007847" y="1046634"/>
            <a:ext cx="936104" cy="52863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¿Acepta</a:t>
            </a:r>
            <a:r>
              <a:rPr kumimoji="0" lang="es-MX" sz="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Pauta</a:t>
            </a:r>
            <a:endParaRPr kumimoji="0" lang="es-MX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453</Words>
  <Application>Microsoft Office PowerPoint</Application>
  <PresentationFormat>Presentación en pantalla (4:3)</PresentationFormat>
  <Paragraphs>102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Solucom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DE JESUS GARCIA DAMKEN</dc:creator>
  <cp:lastModifiedBy>Jesús Rivera Novelo</cp:lastModifiedBy>
  <cp:revision>67</cp:revision>
  <cp:lastPrinted>2013-01-03T18:48:26Z</cp:lastPrinted>
  <dcterms:created xsi:type="dcterms:W3CDTF">2012-07-16T15:27:14Z</dcterms:created>
  <dcterms:modified xsi:type="dcterms:W3CDTF">2013-11-08T19:53:06Z</dcterms:modified>
</cp:coreProperties>
</file>