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523"/>
    <a:srgbClr val="D52D2A"/>
    <a:srgbClr val="E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99"/>
    <p:restoredTop sz="94835"/>
  </p:normalViewPr>
  <p:slideViewPr>
    <p:cSldViewPr snapToGrid="0">
      <p:cViewPr varScale="1">
        <p:scale>
          <a:sx n="109" d="100"/>
          <a:sy n="109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online_kpis!$B$20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online_kpis!$D$20:$K$20</c:f>
              <c:numCache>
                <c:formatCode>#\ ##0.0</c:formatCode>
                <c:ptCount val="8"/>
                <c:pt idx="0">
                  <c:v>88.3</c:v>
                </c:pt>
                <c:pt idx="1">
                  <c:v>81.3</c:v>
                </c:pt>
                <c:pt idx="2">
                  <c:v>56.5</c:v>
                </c:pt>
                <c:pt idx="3">
                  <c:v>56.9</c:v>
                </c:pt>
                <c:pt idx="4">
                  <c:v>54.9</c:v>
                </c:pt>
                <c:pt idx="5">
                  <c:v>50.1</c:v>
                </c:pt>
                <c:pt idx="6">
                  <c:v>42.1</c:v>
                </c:pt>
                <c:pt idx="7">
                  <c:v>75.2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3F-8145-9B31-AC87906AE3D6}"/>
            </c:ext>
          </c:extLst>
        </c:ser>
        <c:ser>
          <c:idx val="1"/>
          <c:order val="1"/>
          <c:tx>
            <c:strRef>
              <c:f>online_kpis!$B$21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online_kpis!$D$21:$K$21</c:f>
              <c:numCache>
                <c:formatCode>#\ ##0.0</c:formatCode>
                <c:ptCount val="8"/>
                <c:pt idx="0">
                  <c:v>43.3</c:v>
                </c:pt>
                <c:pt idx="1">
                  <c:v>39.200000000000003</c:v>
                </c:pt>
                <c:pt idx="2">
                  <c:v>55.7</c:v>
                </c:pt>
                <c:pt idx="3">
                  <c:v>46.7</c:v>
                </c:pt>
                <c:pt idx="4">
                  <c:v>44.2</c:v>
                </c:pt>
                <c:pt idx="5">
                  <c:v>48.2</c:v>
                </c:pt>
                <c:pt idx="6">
                  <c:v>54.9</c:v>
                </c:pt>
                <c:pt idx="7">
                  <c:v>53.1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13F-8145-9B31-AC87906AE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\ ##0.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contribution!$C$6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contribution!$E$6:$L$6</c:f>
              <c:numCache>
                <c:formatCode>#,##0</c:formatCode>
                <c:ptCount val="8"/>
                <c:pt idx="0">
                  <c:v>358.387</c:v>
                </c:pt>
                <c:pt idx="1">
                  <c:v>176.089</c:v>
                </c:pt>
                <c:pt idx="2">
                  <c:v>106.572</c:v>
                </c:pt>
                <c:pt idx="3">
                  <c:v>179.55099999999999</c:v>
                </c:pt>
                <c:pt idx="4">
                  <c:v>140.83000000000001</c:v>
                </c:pt>
                <c:pt idx="5">
                  <c:v>157.785</c:v>
                </c:pt>
                <c:pt idx="6">
                  <c:v>215.76900000000001</c:v>
                </c:pt>
                <c:pt idx="7">
                  <c:v>276.51600000000002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00-F345-9E6A-97C794774DEA}"/>
            </c:ext>
          </c:extLst>
        </c:ser>
        <c:ser>
          <c:idx val="1"/>
          <c:order val="1"/>
          <c:tx>
            <c:strRef>
              <c:f>contribution!$C$7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contribution!$E$7:$L$7</c:f>
              <c:numCache>
                <c:formatCode>#,##0</c:formatCode>
                <c:ptCount val="8"/>
                <c:pt idx="0">
                  <c:v>231.37899999999999</c:v>
                </c:pt>
                <c:pt idx="1">
                  <c:v>197.792</c:v>
                </c:pt>
                <c:pt idx="2">
                  <c:v>207.35900000000001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A00-F345-9E6A-97C794774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contribution!$E$8:$L$8</c:f>
              <c:numCache>
                <c:formatCode>#,##0</c:formatCode>
                <c:ptCount val="8"/>
                <c:pt idx="0">
                  <c:v>1279.425</c:v>
                </c:pt>
                <c:pt idx="1">
                  <c:v>848.15800000000002</c:v>
                </c:pt>
                <c:pt idx="2">
                  <c:v>429.39</c:v>
                </c:pt>
                <c:pt idx="3">
                  <c:v>486.62099999999998</c:v>
                </c:pt>
                <c:pt idx="4">
                  <c:v>405.97199999999998</c:v>
                </c:pt>
                <c:pt idx="5">
                  <c:v>417.363</c:v>
                </c:pt>
                <c:pt idx="6">
                  <c:v>602.45899999999995</c:v>
                </c:pt>
                <c:pt idx="7">
                  <c:v>500.01100000000002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F42-A149-8800-A5BD245BA01F}"/>
            </c:ext>
          </c:extLst>
        </c:ser>
        <c:ser>
          <c:idx val="1"/>
          <c:order val="1"/>
          <c:tx>
            <c:strRef>
              <c:f>contribution!$C$9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contribution!$E$9:$L$9</c:f>
              <c:numCache>
                <c:formatCode>#,##0</c:formatCode>
                <c:ptCount val="8"/>
                <c:pt idx="0">
                  <c:v>333.71</c:v>
                </c:pt>
                <c:pt idx="1">
                  <c:v>370.01400000000001</c:v>
                </c:pt>
                <c:pt idx="2">
                  <c:v>401.327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F42-A149-8800-A5BD245BA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contribution!$E$10:$L$10</c:f>
              <c:numCache>
                <c:formatCode>#,##0</c:formatCode>
                <c:ptCount val="8"/>
                <c:pt idx="0">
                  <c:v>1637.8130000000001</c:v>
                </c:pt>
                <c:pt idx="1">
                  <c:v>1024.2470000000001</c:v>
                </c:pt>
                <c:pt idx="2">
                  <c:v>535.96199999999999</c:v>
                </c:pt>
                <c:pt idx="3">
                  <c:v>666.173</c:v>
                </c:pt>
                <c:pt idx="4">
                  <c:v>546.80200000000002</c:v>
                </c:pt>
                <c:pt idx="5">
                  <c:v>575.14800000000002</c:v>
                </c:pt>
                <c:pt idx="6">
                  <c:v>818.22799999999995</c:v>
                </c:pt>
                <c:pt idx="7">
                  <c:v>776.52599999999995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B40-0D4C-828E-2C643C557DE6}"/>
            </c:ext>
          </c:extLst>
        </c:ser>
        <c:ser>
          <c:idx val="1"/>
          <c:order val="1"/>
          <c:tx>
            <c:strRef>
              <c:f>contribution!$C$11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contribution!$E$11:$L$11</c:f>
              <c:numCache>
                <c:formatCode>#,##0</c:formatCode>
                <c:ptCount val="8"/>
                <c:pt idx="0">
                  <c:v>565.08900000000006</c:v>
                </c:pt>
                <c:pt idx="1">
                  <c:v>567.80600000000004</c:v>
                </c:pt>
                <c:pt idx="2">
                  <c:v>608.68600000000004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B40-0D4C-828E-2C643C557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contribution!$C$12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contribution!$E$12:$L$12</c:f>
              <c:numCache>
                <c:formatCode>#,##0</c:formatCode>
                <c:ptCount val="8"/>
                <c:pt idx="0">
                  <c:v>929.15</c:v>
                </c:pt>
                <c:pt idx="1">
                  <c:v>717.31</c:v>
                </c:pt>
                <c:pt idx="2">
                  <c:v>487.505</c:v>
                </c:pt>
                <c:pt idx="3">
                  <c:v>511.26499999999999</c:v>
                </c:pt>
                <c:pt idx="4">
                  <c:v>375.57799999999997</c:v>
                </c:pt>
                <c:pt idx="5">
                  <c:v>474.06599999999997</c:v>
                </c:pt>
                <c:pt idx="6">
                  <c:v>541.33699999999999</c:v>
                </c:pt>
                <c:pt idx="7">
                  <c:v>697.471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FC9-5E44-A99E-A7ED823CEA00}"/>
            </c:ext>
          </c:extLst>
        </c:ser>
        <c:ser>
          <c:idx val="1"/>
          <c:order val="1"/>
          <c:tx>
            <c:strRef>
              <c:f>contribution!$C$13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contribution!$E$13:$L$13</c:f>
              <c:numCache>
                <c:formatCode>#,##0</c:formatCode>
                <c:ptCount val="8"/>
                <c:pt idx="0">
                  <c:v>469.197</c:v>
                </c:pt>
                <c:pt idx="1">
                  <c:v>405.24900000000002</c:v>
                </c:pt>
                <c:pt idx="2">
                  <c:v>426.14699999999999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FC9-5E44-A99E-A7ED823CE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contribution!$C$14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contribution!$E$14:$L$14</c:f>
              <c:numCache>
                <c:formatCode>#,##0</c:formatCode>
                <c:ptCount val="8"/>
                <c:pt idx="0">
                  <c:v>2222.8960000000002</c:v>
                </c:pt>
                <c:pt idx="1">
                  <c:v>1559.7529999999999</c:v>
                </c:pt>
                <c:pt idx="2">
                  <c:v>830.83600000000001</c:v>
                </c:pt>
                <c:pt idx="3">
                  <c:v>829.65099999999995</c:v>
                </c:pt>
                <c:pt idx="4">
                  <c:v>676.03899999999999</c:v>
                </c:pt>
                <c:pt idx="5">
                  <c:v>724.39700000000005</c:v>
                </c:pt>
                <c:pt idx="6">
                  <c:v>992.04200000000003</c:v>
                </c:pt>
                <c:pt idx="7">
                  <c:v>867.47799999999995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7DD-8A48-998D-6CB50E02A8C4}"/>
            </c:ext>
          </c:extLst>
        </c:ser>
        <c:ser>
          <c:idx val="1"/>
          <c:order val="1"/>
          <c:tx>
            <c:strRef>
              <c:f>contribution!$C$15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contribution!$E$15:$L$15</c:f>
              <c:numCache>
                <c:formatCode>#,##0</c:formatCode>
                <c:ptCount val="8"/>
                <c:pt idx="0">
                  <c:v>581.22699999999998</c:v>
                </c:pt>
                <c:pt idx="1">
                  <c:v>635.99</c:v>
                </c:pt>
                <c:pt idx="2">
                  <c:v>689.05100000000004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7DD-8A48-998D-6CB50E02A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gender!$D$6:$K$6</c:f>
              <c:numCache>
                <c:formatCode>#,##0</c:formatCode>
                <c:ptCount val="8"/>
                <c:pt idx="0">
                  <c:v>2988.8829999999998</c:v>
                </c:pt>
                <c:pt idx="1">
                  <c:v>2146.201</c:v>
                </c:pt>
                <c:pt idx="2">
                  <c:v>1250.7190000000001</c:v>
                </c:pt>
                <c:pt idx="3">
                  <c:v>1230.8579999999999</c:v>
                </c:pt>
                <c:pt idx="4">
                  <c:v>990.26</c:v>
                </c:pt>
                <c:pt idx="5">
                  <c:v>1142.9110000000001</c:v>
                </c:pt>
                <c:pt idx="6">
                  <c:v>1444.6030000000001</c:v>
                </c:pt>
                <c:pt idx="7">
                  <c:v>1449.0930000000001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0B4-B745-ACFC-5221BACFDD4B}"/>
            </c:ext>
          </c:extLst>
        </c:ser>
        <c:ser>
          <c:idx val="1"/>
          <c:order val="1"/>
          <c:tx>
            <c:strRef>
              <c:f>gender!$C$7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gender!$D$7:$K$7</c:f>
              <c:numCache>
                <c:formatCode>#,##0</c:formatCode>
                <c:ptCount val="8"/>
                <c:pt idx="0">
                  <c:v>1005.838</c:v>
                </c:pt>
                <c:pt idx="1">
                  <c:v>1014.245</c:v>
                </c:pt>
                <c:pt idx="2">
                  <c:v>1056.2560000000001</c:v>
                </c:pt>
                <c:pt idx="3">
                  <c:v>1026.2739999999999</c:v>
                </c:pt>
                <c:pt idx="4">
                  <c:v>1095.4659999999999</c:v>
                </c:pt>
                <c:pt idx="5">
                  <c:v>986.65200000000004</c:v>
                </c:pt>
                <c:pt idx="6">
                  <c:v>1209.7360000000001</c:v>
                </c:pt>
                <c:pt idx="7">
                  <c:v>1330.232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0B4-B745-ACFC-5221BACFD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gender!$D$8:$K$8</c:f>
              <c:numCache>
                <c:formatCode>#,##0</c:formatCode>
                <c:ptCount val="8"/>
                <c:pt idx="0">
                  <c:v>163.16300000000001</c:v>
                </c:pt>
                <c:pt idx="1">
                  <c:v>130.86199999999999</c:v>
                </c:pt>
                <c:pt idx="2">
                  <c:v>67.620999999999995</c:v>
                </c:pt>
                <c:pt idx="3">
                  <c:v>110.05800000000001</c:v>
                </c:pt>
                <c:pt idx="4">
                  <c:v>61.356999999999999</c:v>
                </c:pt>
                <c:pt idx="5">
                  <c:v>53.37</c:v>
                </c:pt>
                <c:pt idx="6">
                  <c:v>88.775999999999996</c:v>
                </c:pt>
                <c:pt idx="7">
                  <c:v>99.96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F08-FD4B-B83A-11D366BC9AD5}"/>
            </c:ext>
          </c:extLst>
        </c:ser>
        <c:ser>
          <c:idx val="1"/>
          <c:order val="1"/>
          <c:tx>
            <c:strRef>
              <c:f>gender!$C$9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gender!$D$9:$K$9</c:f>
              <c:numCache>
                <c:formatCode>#,##0</c:formatCode>
                <c:ptCount val="8"/>
                <c:pt idx="0">
                  <c:v>44.585999999999999</c:v>
                </c:pt>
                <c:pt idx="1">
                  <c:v>25.722000000000001</c:v>
                </c:pt>
                <c:pt idx="2">
                  <c:v>58.808999999999997</c:v>
                </c:pt>
                <c:pt idx="3">
                  <c:v>27.606000000000002</c:v>
                </c:pt>
                <c:pt idx="4">
                  <c:v>19.143000000000001</c:v>
                </c:pt>
                <c:pt idx="5">
                  <c:v>29.337</c:v>
                </c:pt>
                <c:pt idx="6">
                  <c:v>45.478999999999999</c:v>
                </c:pt>
                <c:pt idx="7">
                  <c:v>38.804000000000002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F08-FD4B-B83A-11D366BC9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Home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85.144999999999996</c:v>
                </c:pt>
                <c:pt idx="1">
                  <c:v>113.45</c:v>
                </c:pt>
                <c:pt idx="2">
                  <c:v>86.823999999999998</c:v>
                </c:pt>
                <c:pt idx="3">
                  <c:v>77.19</c:v>
                </c:pt>
                <c:pt idx="4">
                  <c:v>61.738</c:v>
                </c:pt>
                <c:pt idx="5">
                  <c:v>58.817999999999998</c:v>
                </c:pt>
                <c:pt idx="6">
                  <c:v>63.023000000000003</c:v>
                </c:pt>
                <c:pt idx="7">
                  <c:v>38.238999999999997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281-614E-B19C-FD0C089B3B73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317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30.216999999999999</c:v>
                </c:pt>
                <c:pt idx="1">
                  <c:v>26.774000000000001</c:v>
                </c:pt>
                <c:pt idx="2">
                  <c:v>36.441000000000003</c:v>
                </c:pt>
                <c:pt idx="3">
                  <c:v>17.696000000000002</c:v>
                </c:pt>
                <c:pt idx="4">
                  <c:v>28.231000000000002</c:v>
                </c:pt>
                <c:pt idx="5">
                  <c:v>24.463999999999999</c:v>
                </c:pt>
                <c:pt idx="6">
                  <c:v>25.001000000000001</c:v>
                </c:pt>
                <c:pt idx="7">
                  <c:v>16.093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281-614E-B19C-FD0C089B3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Mobilité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85.144999999999996</c:v>
                </c:pt>
                <c:pt idx="1">
                  <c:v>113.45</c:v>
                </c:pt>
                <c:pt idx="2">
                  <c:v>86.823999999999998</c:v>
                </c:pt>
                <c:pt idx="3">
                  <c:v>77.19</c:v>
                </c:pt>
                <c:pt idx="4">
                  <c:v>61.738</c:v>
                </c:pt>
                <c:pt idx="5">
                  <c:v>58.817999999999998</c:v>
                </c:pt>
                <c:pt idx="6">
                  <c:v>63.023000000000003</c:v>
                </c:pt>
                <c:pt idx="7">
                  <c:v>38.238999999999997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97D-3342-BBA1-7756C3B39120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30.216999999999999</c:v>
                </c:pt>
                <c:pt idx="1">
                  <c:v>26.774000000000001</c:v>
                </c:pt>
                <c:pt idx="2">
                  <c:v>36.441000000000003</c:v>
                </c:pt>
                <c:pt idx="3">
                  <c:v>17.696000000000002</c:v>
                </c:pt>
                <c:pt idx="4">
                  <c:v>28.231000000000002</c:v>
                </c:pt>
                <c:pt idx="5">
                  <c:v>24.463999999999999</c:v>
                </c:pt>
                <c:pt idx="6">
                  <c:v>25.001000000000001</c:v>
                </c:pt>
                <c:pt idx="7">
                  <c:v>16.093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97D-3342-BBA1-7756C3B39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Socks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men_category!$C$12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men_category!$E$12:$L$12</c:f>
              <c:numCache>
                <c:formatCode>#,##0</c:formatCode>
                <c:ptCount val="8"/>
                <c:pt idx="0">
                  <c:v>84.671999999999997</c:v>
                </c:pt>
                <c:pt idx="1">
                  <c:v>79.710999999999999</c:v>
                </c:pt>
                <c:pt idx="2">
                  <c:v>60.892000000000003</c:v>
                </c:pt>
                <c:pt idx="3">
                  <c:v>69.866</c:v>
                </c:pt>
                <c:pt idx="4">
                  <c:v>45.497</c:v>
                </c:pt>
                <c:pt idx="5">
                  <c:v>59.52</c:v>
                </c:pt>
                <c:pt idx="6">
                  <c:v>89.528999999999996</c:v>
                </c:pt>
                <c:pt idx="7">
                  <c:v>64.277000000000001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DC-5940-ABB8-C4F71EE2F8F1}"/>
            </c:ext>
          </c:extLst>
        </c:ser>
        <c:ser>
          <c:idx val="1"/>
          <c:order val="1"/>
          <c:tx>
            <c:strRef>
              <c:f>men_category!$C$13</c:f>
              <c:strCache>
                <c:ptCount val="1"/>
                <c:pt idx="0">
                  <c:v>SOCKS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men_category!$E$13:$L$13</c:f>
              <c:numCache>
                <c:formatCode>#,##0</c:formatCode>
                <c:ptCount val="8"/>
                <c:pt idx="0">
                  <c:v>55.334000000000003</c:v>
                </c:pt>
                <c:pt idx="1">
                  <c:v>70.08</c:v>
                </c:pt>
                <c:pt idx="2">
                  <c:v>59.347999999999999</c:v>
                </c:pt>
                <c:pt idx="3">
                  <c:v>55.067</c:v>
                </c:pt>
                <c:pt idx="4">
                  <c:v>51.887999999999998</c:v>
                </c:pt>
                <c:pt idx="5">
                  <c:v>45.938000000000002</c:v>
                </c:pt>
                <c:pt idx="6">
                  <c:v>78.010999999999996</c:v>
                </c:pt>
                <c:pt idx="7">
                  <c:v>85.319000000000003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5DC-5940-ABB8-C4F71EE2F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online_kpis!$B$12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online_kpis!$D$12:$K$12</c:f>
              <c:numCache>
                <c:formatCode>0.0%</c:formatCode>
                <c:ptCount val="8"/>
                <c:pt idx="0">
                  <c:v>2.3E-2</c:v>
                </c:pt>
                <c:pt idx="1">
                  <c:v>1.7999999999999999E-2</c:v>
                </c:pt>
                <c:pt idx="2">
                  <c:v>1.4999999999999999E-2</c:v>
                </c:pt>
                <c:pt idx="3">
                  <c:v>1.2999999999999999E-2</c:v>
                </c:pt>
                <c:pt idx="4">
                  <c:v>1.2999999999999999E-2</c:v>
                </c:pt>
                <c:pt idx="5">
                  <c:v>1.2999999999999999E-2</c:v>
                </c:pt>
                <c:pt idx="6">
                  <c:v>0.02</c:v>
                </c:pt>
                <c:pt idx="7">
                  <c:v>1.2999999999999999E-2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C2C-3E40-A74C-F92A7D924E6C}"/>
            </c:ext>
          </c:extLst>
        </c:ser>
        <c:ser>
          <c:idx val="1"/>
          <c:order val="1"/>
          <c:tx>
            <c:strRef>
              <c:f>online_kpis!$B$13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online_kpis!$D$13:$K$13</c:f>
              <c:numCache>
                <c:formatCode>0.0%</c:formatCode>
                <c:ptCount val="8"/>
                <c:pt idx="0">
                  <c:v>1.4E-2</c:v>
                </c:pt>
                <c:pt idx="1">
                  <c:v>1.4E-2</c:v>
                </c:pt>
                <c:pt idx="2">
                  <c:v>1.7999999999999999E-2</c:v>
                </c:pt>
                <c:pt idx="3">
                  <c:v>1.2999999999999999E-2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1.0999999999999999E-2</c:v>
                </c:pt>
                <c:pt idx="7">
                  <c:v>1.2999999999999999E-2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C2C-3E40-A74C-F92A7D92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.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Pool &amp; Swim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men_category!$C$14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men_category!$E$14:$L$14</c:f>
              <c:numCache>
                <c:formatCode>#,##0</c:formatCode>
                <c:ptCount val="8"/>
                <c:pt idx="0">
                  <c:v>319.661</c:v>
                </c:pt>
                <c:pt idx="1">
                  <c:v>197.24199999999999</c:v>
                </c:pt>
                <c:pt idx="2">
                  <c:v>154.24100000000001</c:v>
                </c:pt>
                <c:pt idx="3">
                  <c:v>162.4</c:v>
                </c:pt>
                <c:pt idx="4">
                  <c:v>177.52600000000001</c:v>
                </c:pt>
                <c:pt idx="5">
                  <c:v>194.05600000000001</c:v>
                </c:pt>
                <c:pt idx="6">
                  <c:v>267.56099999999998</c:v>
                </c:pt>
                <c:pt idx="7">
                  <c:v>232.422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7FF-7348-B6E3-28C7A9D1AFF9}"/>
            </c:ext>
          </c:extLst>
        </c:ser>
        <c:ser>
          <c:idx val="1"/>
          <c:order val="1"/>
          <c:tx>
            <c:strRef>
              <c:f>men_category!$C$15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men_category!$E$15:$L$15</c:f>
              <c:numCache>
                <c:formatCode>#,##0</c:formatCode>
                <c:ptCount val="8"/>
                <c:pt idx="0">
                  <c:v>114.31100000000001</c:v>
                </c:pt>
                <c:pt idx="1">
                  <c:v>98.02</c:v>
                </c:pt>
                <c:pt idx="2">
                  <c:v>87.861000000000004</c:v>
                </c:pt>
                <c:pt idx="3">
                  <c:v>73.180999999999997</c:v>
                </c:pt>
                <c:pt idx="4">
                  <c:v>76.831000000000003</c:v>
                </c:pt>
                <c:pt idx="5">
                  <c:v>91.956000000000003</c:v>
                </c:pt>
                <c:pt idx="6">
                  <c:v>51.661999999999999</c:v>
                </c:pt>
                <c:pt idx="7">
                  <c:v>95.992999999999995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7FF-7348-B6E3-28C7A9D1A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Tops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men_category!$C$16</c:f>
              <c:strCache>
                <c:ptCount val="1"/>
                <c:pt idx="0">
                  <c:v>TOPS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men_category!$E$16:$L$16</c:f>
              <c:numCache>
                <c:formatCode>#,##0</c:formatCode>
                <c:ptCount val="8"/>
                <c:pt idx="0">
                  <c:v>585.327</c:v>
                </c:pt>
                <c:pt idx="1">
                  <c:v>393</c:v>
                </c:pt>
                <c:pt idx="2">
                  <c:v>272.43700000000001</c:v>
                </c:pt>
                <c:pt idx="3">
                  <c:v>275.39100000000002</c:v>
                </c:pt>
                <c:pt idx="4">
                  <c:v>216.38</c:v>
                </c:pt>
                <c:pt idx="5">
                  <c:v>236.53299999999999</c:v>
                </c:pt>
                <c:pt idx="6">
                  <c:v>286.25099999999998</c:v>
                </c:pt>
                <c:pt idx="7">
                  <c:v>377.19600000000003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7E-BF48-9E2C-6CA85684F77A}"/>
            </c:ext>
          </c:extLst>
        </c:ser>
        <c:ser>
          <c:idx val="1"/>
          <c:order val="1"/>
          <c:tx>
            <c:strRef>
              <c:f>men_category!$C$17</c:f>
              <c:strCache>
                <c:ptCount val="1"/>
                <c:pt idx="0">
                  <c:v>TOPS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men_category!$E$17:$L$17</c:f>
              <c:numCache>
                <c:formatCode>#,##0</c:formatCode>
                <c:ptCount val="8"/>
                <c:pt idx="0">
                  <c:v>171.90700000000001</c:v>
                </c:pt>
                <c:pt idx="1">
                  <c:v>217.774</c:v>
                </c:pt>
                <c:pt idx="2">
                  <c:v>194.495</c:v>
                </c:pt>
                <c:pt idx="3">
                  <c:v>199.41300000000001</c:v>
                </c:pt>
                <c:pt idx="4">
                  <c:v>205.44800000000001</c:v>
                </c:pt>
                <c:pt idx="5">
                  <c:v>171.63499999999999</c:v>
                </c:pt>
                <c:pt idx="6">
                  <c:v>188.58099999999999</c:v>
                </c:pt>
                <c:pt idx="7">
                  <c:v>258.53800000000001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7E-BF48-9E2C-6CA85684F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Underwear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men_category!$C$18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men_category!$E$18:$L$18</c:f>
              <c:numCache>
                <c:formatCode>#,##0</c:formatCode>
                <c:ptCount val="8"/>
                <c:pt idx="0">
                  <c:v>1684.165</c:v>
                </c:pt>
                <c:pt idx="1">
                  <c:v>1252.828</c:v>
                </c:pt>
                <c:pt idx="2">
                  <c:v>629.23099999999999</c:v>
                </c:pt>
                <c:pt idx="3">
                  <c:v>599.87199999999996</c:v>
                </c:pt>
                <c:pt idx="4">
                  <c:v>456.45699999999999</c:v>
                </c:pt>
                <c:pt idx="5">
                  <c:v>545.01900000000001</c:v>
                </c:pt>
                <c:pt idx="6">
                  <c:v>691.92</c:v>
                </c:pt>
                <c:pt idx="7">
                  <c:v>698.80700000000002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2B5-684B-8AFD-D5E6463C4C03}"/>
            </c:ext>
          </c:extLst>
        </c:ser>
        <c:ser>
          <c:idx val="1"/>
          <c:order val="1"/>
          <c:tx>
            <c:strRef>
              <c:f>men_category!$C$19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men_category!$E$19:$L$19</c:f>
              <c:numCache>
                <c:formatCode>#,##0</c:formatCode>
                <c:ptCount val="8"/>
                <c:pt idx="0">
                  <c:v>334.42899999999997</c:v>
                </c:pt>
                <c:pt idx="1">
                  <c:v>305.04399999999998</c:v>
                </c:pt>
                <c:pt idx="2">
                  <c:v>297.99799999999999</c:v>
                </c:pt>
                <c:pt idx="3">
                  <c:v>288.74400000000003</c:v>
                </c:pt>
                <c:pt idx="4">
                  <c:v>304.07600000000002</c:v>
                </c:pt>
                <c:pt idx="5">
                  <c:v>249.72</c:v>
                </c:pt>
                <c:pt idx="6">
                  <c:v>392.08</c:v>
                </c:pt>
                <c:pt idx="7">
                  <c:v>363.43799999999999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2B5-684B-8AFD-D5E6463C4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Underwear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women_category!$A$16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women_category!$E$16:$L$16</c:f>
              <c:numCache>
                <c:formatCode>#,##0</c:formatCode>
                <c:ptCount val="8"/>
                <c:pt idx="0">
                  <c:v>129.869</c:v>
                </c:pt>
                <c:pt idx="1">
                  <c:v>104.99</c:v>
                </c:pt>
                <c:pt idx="2">
                  <c:v>42.707000000000001</c:v>
                </c:pt>
                <c:pt idx="3">
                  <c:v>67.141000000000005</c:v>
                </c:pt>
                <c:pt idx="4">
                  <c:v>30.013999999999999</c:v>
                </c:pt>
                <c:pt idx="5">
                  <c:v>34.887999999999998</c:v>
                </c:pt>
                <c:pt idx="6">
                  <c:v>37.741</c:v>
                </c:pt>
                <c:pt idx="7">
                  <c:v>46.156999999999996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3E1-DD41-9027-5314E0ED43EE}"/>
            </c:ext>
          </c:extLst>
        </c:ser>
        <c:ser>
          <c:idx val="1"/>
          <c:order val="1"/>
          <c:tx>
            <c:strRef>
              <c:f>women_category!$A$17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women_category!$E$17:$L$17</c:f>
              <c:numCache>
                <c:formatCode>#,##0</c:formatCode>
                <c:ptCount val="8"/>
                <c:pt idx="0">
                  <c:v>17.620999999999999</c:v>
                </c:pt>
                <c:pt idx="1">
                  <c:v>12.048</c:v>
                </c:pt>
                <c:pt idx="2">
                  <c:v>23.657</c:v>
                </c:pt>
                <c:pt idx="3">
                  <c:v>15.62</c:v>
                </c:pt>
                <c:pt idx="4">
                  <c:v>11.564</c:v>
                </c:pt>
                <c:pt idx="5">
                  <c:v>17.861000000000001</c:v>
                </c:pt>
                <c:pt idx="6">
                  <c:v>18.867000000000001</c:v>
                </c:pt>
                <c:pt idx="7">
                  <c:v>18.231999999999999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3E1-DD41-9027-5314E0ED4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Tops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women_category!$A$14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women_category!$E$14:$L$14</c:f>
              <c:numCache>
                <c:formatCode>#,##0</c:formatCode>
                <c:ptCount val="8"/>
                <c:pt idx="0">
                  <c:v>21.382000000000001</c:v>
                </c:pt>
                <c:pt idx="1">
                  <c:v>22.556999999999999</c:v>
                </c:pt>
                <c:pt idx="2">
                  <c:v>7.5309999999999997</c:v>
                </c:pt>
                <c:pt idx="3">
                  <c:v>25.585000000000001</c:v>
                </c:pt>
                <c:pt idx="4">
                  <c:v>21.864999999999998</c:v>
                </c:pt>
                <c:pt idx="5">
                  <c:v>6.8559999999999999</c:v>
                </c:pt>
                <c:pt idx="6">
                  <c:v>33.612000000000002</c:v>
                </c:pt>
                <c:pt idx="7">
                  <c:v>40.296999999999997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79A-5D4F-857E-740D4396D482}"/>
            </c:ext>
          </c:extLst>
        </c:ser>
        <c:ser>
          <c:idx val="1"/>
          <c:order val="1"/>
          <c:tx>
            <c:strRef>
              <c:f>women_category!$A$15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women_category!$E$15:$L$15</c:f>
              <c:numCache>
                <c:formatCode>#,##0</c:formatCode>
                <c:ptCount val="8"/>
                <c:pt idx="0">
                  <c:v>20.481000000000002</c:v>
                </c:pt>
                <c:pt idx="1">
                  <c:v>9.6940000000000008</c:v>
                </c:pt>
                <c:pt idx="2">
                  <c:v>21.87</c:v>
                </c:pt>
                <c:pt idx="3">
                  <c:v>7.5590000000000002</c:v>
                </c:pt>
                <c:pt idx="4">
                  <c:v>6.2290000000000001</c:v>
                </c:pt>
                <c:pt idx="5">
                  <c:v>9.0139999999999993</c:v>
                </c:pt>
                <c:pt idx="6">
                  <c:v>22.913</c:v>
                </c:pt>
                <c:pt idx="7">
                  <c:v>17.904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79A-5D4F-857E-740D4396D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Socks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women_category!$A$10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women_category!$E$10:$L$10</c:f>
              <c:numCache>
                <c:formatCode>#,##0</c:formatCode>
                <c:ptCount val="8"/>
                <c:pt idx="0">
                  <c:v>32.637999999999998</c:v>
                </c:pt>
                <c:pt idx="1">
                  <c:v>33.71</c:v>
                </c:pt>
                <c:pt idx="2">
                  <c:v>21.523</c:v>
                </c:pt>
                <c:pt idx="3">
                  <c:v>27.097999999999999</c:v>
                </c:pt>
                <c:pt idx="4">
                  <c:v>23.626000000000001</c:v>
                </c:pt>
                <c:pt idx="5">
                  <c:v>21.17</c:v>
                </c:pt>
                <c:pt idx="6">
                  <c:v>39.395000000000003</c:v>
                </c:pt>
                <c:pt idx="7">
                  <c:v>24.896000000000001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12B-414C-98D0-7D3B69FA94D4}"/>
            </c:ext>
          </c:extLst>
        </c:ser>
        <c:ser>
          <c:idx val="1"/>
          <c:order val="1"/>
          <c:tx>
            <c:strRef>
              <c:f>women_category!$A$11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women_category!$E$11:$L$11</c:f>
              <c:numCache>
                <c:formatCode>#,##0</c:formatCode>
                <c:ptCount val="8"/>
                <c:pt idx="0">
                  <c:v>20.844999999999999</c:v>
                </c:pt>
                <c:pt idx="1">
                  <c:v>24.655999999999999</c:v>
                </c:pt>
                <c:pt idx="2">
                  <c:v>22.2</c:v>
                </c:pt>
                <c:pt idx="3">
                  <c:v>18.684999999999999</c:v>
                </c:pt>
                <c:pt idx="4">
                  <c:v>18.471</c:v>
                </c:pt>
                <c:pt idx="5">
                  <c:v>12.612</c:v>
                </c:pt>
                <c:pt idx="6">
                  <c:v>19.771000000000001</c:v>
                </c:pt>
                <c:pt idx="7">
                  <c:v>28.282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12B-414C-98D0-7D3B69FA9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Home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women_category!$A$8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women_category!$E$8:$L$8</c:f>
              <c:numCache>
                <c:formatCode>#,##0</c:formatCode>
                <c:ptCount val="8"/>
                <c:pt idx="0">
                  <c:v>2.4660000000000002</c:v>
                </c:pt>
                <c:pt idx="1">
                  <c:v>1.36</c:v>
                </c:pt>
                <c:pt idx="2">
                  <c:v>2.5579999999999998</c:v>
                </c:pt>
                <c:pt idx="3">
                  <c:v>1.6</c:v>
                </c:pt>
                <c:pt idx="4">
                  <c:v>1.504</c:v>
                </c:pt>
                <c:pt idx="5">
                  <c:v>0</c:v>
                </c:pt>
                <c:pt idx="6">
                  <c:v>0</c:v>
                </c:pt>
                <c:pt idx="7">
                  <c:v>4.4800000000000004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BD1-7444-B5F7-9835803C021E}"/>
            </c:ext>
          </c:extLst>
        </c:ser>
        <c:ser>
          <c:idx val="1"/>
          <c:order val="1"/>
          <c:tx>
            <c:strRef>
              <c:f>women_category!$A$9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women_category!$E$9:$L$9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BD1-7444-B5F7-9835803C0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Pool &amp; Swim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women_category!$A$12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women_category!$E$12:$L$12</c:f>
              <c:numCache>
                <c:formatCode>#,##0</c:formatCode>
                <c:ptCount val="8"/>
                <c:pt idx="0">
                  <c:v>6.093</c:v>
                </c:pt>
                <c:pt idx="1">
                  <c:v>0.874</c:v>
                </c:pt>
                <c:pt idx="2">
                  <c:v>11.494999999999999</c:v>
                </c:pt>
                <c:pt idx="3">
                  <c:v>12.195</c:v>
                </c:pt>
                <c:pt idx="4">
                  <c:v>4.335</c:v>
                </c:pt>
                <c:pt idx="5">
                  <c:v>9.5630000000000006</c:v>
                </c:pt>
                <c:pt idx="6">
                  <c:v>13.877000000000001</c:v>
                </c:pt>
                <c:pt idx="7">
                  <c:v>7.16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888-914B-990E-9FD9B9898976}"/>
            </c:ext>
          </c:extLst>
        </c:ser>
        <c:ser>
          <c:idx val="1"/>
          <c:order val="1"/>
          <c:tx>
            <c:strRef>
              <c:f>women_category!$A$13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women_category!$E$13:$L$13</c:f>
              <c:numCache>
                <c:formatCode>#,##0</c:formatCode>
                <c:ptCount val="8"/>
                <c:pt idx="0">
                  <c:v>3.0609999999999999</c:v>
                </c:pt>
                <c:pt idx="1">
                  <c:v>3.2029999999999998</c:v>
                </c:pt>
                <c:pt idx="2">
                  <c:v>9.6620000000000008</c:v>
                </c:pt>
                <c:pt idx="3">
                  <c:v>3.4039999999999999</c:v>
                </c:pt>
                <c:pt idx="4">
                  <c:v>0</c:v>
                </c:pt>
                <c:pt idx="5">
                  <c:v>2.2770000000000001</c:v>
                </c:pt>
                <c:pt idx="6">
                  <c:v>0</c:v>
                </c:pt>
                <c:pt idx="7">
                  <c:v>2.6680000000000001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888-914B-990E-9FD9B9898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online_kpis!$B$14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online_kpis!$D$14:$K$14</c:f>
              <c:numCache>
                <c:formatCode>#,##0</c:formatCode>
                <c:ptCount val="8"/>
                <c:pt idx="0">
                  <c:v>626</c:v>
                </c:pt>
                <c:pt idx="1">
                  <c:v>476</c:v>
                </c:pt>
                <c:pt idx="2">
                  <c:v>311</c:v>
                </c:pt>
                <c:pt idx="3">
                  <c:v>279</c:v>
                </c:pt>
                <c:pt idx="4">
                  <c:v>223</c:v>
                </c:pt>
                <c:pt idx="5">
                  <c:v>240</c:v>
                </c:pt>
                <c:pt idx="6">
                  <c:v>315</c:v>
                </c:pt>
                <c:pt idx="7">
                  <c:v>447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DE7-9047-B55D-767266EC1047}"/>
            </c:ext>
          </c:extLst>
        </c:ser>
        <c:ser>
          <c:idx val="1"/>
          <c:order val="1"/>
          <c:tx>
            <c:strRef>
              <c:f>online_kpis!$B$15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online_kpis!$D$15:$K$15</c:f>
              <c:numCache>
                <c:formatCode>#,##0</c:formatCode>
                <c:ptCount val="8"/>
                <c:pt idx="0">
                  <c:v>256</c:v>
                </c:pt>
                <c:pt idx="1">
                  <c:v>223</c:v>
                </c:pt>
                <c:pt idx="2">
                  <c:v>271</c:v>
                </c:pt>
                <c:pt idx="3">
                  <c:v>229</c:v>
                </c:pt>
                <c:pt idx="4">
                  <c:v>204</c:v>
                </c:pt>
                <c:pt idx="5">
                  <c:v>201</c:v>
                </c:pt>
                <c:pt idx="6">
                  <c:v>260</c:v>
                </c:pt>
                <c:pt idx="7">
                  <c:v>260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DE7-9047-B55D-767266EC1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online_kpis!$D$18:$K$18</c:f>
              <c:numCache>
                <c:formatCode>#,##0</c:formatCode>
                <c:ptCount val="8"/>
                <c:pt idx="0">
                  <c:v>1355</c:v>
                </c:pt>
                <c:pt idx="1">
                  <c:v>909</c:v>
                </c:pt>
                <c:pt idx="2">
                  <c:v>430</c:v>
                </c:pt>
                <c:pt idx="3">
                  <c:v>423</c:v>
                </c:pt>
                <c:pt idx="4">
                  <c:v>329</c:v>
                </c:pt>
                <c:pt idx="5">
                  <c:v>355</c:v>
                </c:pt>
                <c:pt idx="6">
                  <c:v>460</c:v>
                </c:pt>
                <c:pt idx="7">
                  <c:v>453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9C-7F41-8946-446D056AD456}"/>
            </c:ext>
          </c:extLst>
        </c:ser>
        <c:ser>
          <c:idx val="1"/>
          <c:order val="1"/>
          <c:tx>
            <c:strRef>
              <c:f>online_kpis!$B$19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online_kpis!$D$19:$K$19</c:f>
              <c:numCache>
                <c:formatCode>#,##0</c:formatCode>
                <c:ptCount val="8"/>
                <c:pt idx="0">
                  <c:v>295</c:v>
                </c:pt>
                <c:pt idx="1">
                  <c:v>304</c:v>
                </c:pt>
                <c:pt idx="2">
                  <c:v>324</c:v>
                </c:pt>
                <c:pt idx="3">
                  <c:v>312</c:v>
                </c:pt>
                <c:pt idx="4">
                  <c:v>294</c:v>
                </c:pt>
                <c:pt idx="5">
                  <c:v>271</c:v>
                </c:pt>
                <c:pt idx="6">
                  <c:v>339</c:v>
                </c:pt>
                <c:pt idx="7">
                  <c:v>393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9C-7F41-8946-446D056AD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online_kpis!$B$6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online_kpis!$D$6:$K$6</c:f>
              <c:numCache>
                <c:formatCode>#,##0</c:formatCode>
                <c:ptCount val="8"/>
                <c:pt idx="0">
                  <c:v>1484</c:v>
                </c:pt>
                <c:pt idx="1">
                  <c:v>1507</c:v>
                </c:pt>
                <c:pt idx="2">
                  <c:v>1568</c:v>
                </c:pt>
                <c:pt idx="3">
                  <c:v>1832</c:v>
                </c:pt>
                <c:pt idx="4">
                  <c:v>1684</c:v>
                </c:pt>
                <c:pt idx="5">
                  <c:v>1975</c:v>
                </c:pt>
                <c:pt idx="6">
                  <c:v>1719</c:v>
                </c:pt>
                <c:pt idx="7">
                  <c:v>1560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68D-BE41-A81C-25A409CE19CA}"/>
            </c:ext>
          </c:extLst>
        </c:ser>
        <c:ser>
          <c:idx val="1"/>
          <c:order val="1"/>
          <c:tx>
            <c:strRef>
              <c:f>online_kpis!$B$7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online_kpis!$D$7:$K$7</c:f>
              <c:numCache>
                <c:formatCode>#,##0</c:formatCode>
                <c:ptCount val="8"/>
                <c:pt idx="0">
                  <c:v>1833</c:v>
                </c:pt>
                <c:pt idx="1">
                  <c:v>1817</c:v>
                </c:pt>
                <c:pt idx="2">
                  <c:v>1572</c:v>
                </c:pt>
                <c:pt idx="3">
                  <c:v>1800</c:v>
                </c:pt>
                <c:pt idx="4">
                  <c:v>1990</c:v>
                </c:pt>
                <c:pt idx="5">
                  <c:v>1904</c:v>
                </c:pt>
                <c:pt idx="6">
                  <c:v>1797</c:v>
                </c:pt>
                <c:pt idx="7">
                  <c:v>1766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68D-BE41-A81C-25A409CE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online_kpis!$B$8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online_kpis!$D$8:$K$8</c:f>
              <c:numCache>
                <c:formatCode>#,##0</c:formatCode>
                <c:ptCount val="8"/>
                <c:pt idx="0">
                  <c:v>1641</c:v>
                </c:pt>
                <c:pt idx="1">
                  <c:v>1716</c:v>
                </c:pt>
                <c:pt idx="2">
                  <c:v>1932</c:v>
                </c:pt>
                <c:pt idx="3">
                  <c:v>1961</c:v>
                </c:pt>
                <c:pt idx="4">
                  <c:v>2055</c:v>
                </c:pt>
                <c:pt idx="5">
                  <c:v>2041</c:v>
                </c:pt>
                <c:pt idx="6">
                  <c:v>2157</c:v>
                </c:pt>
                <c:pt idx="7">
                  <c:v>1915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1F-B543-BAF8-8D86C8C94529}"/>
            </c:ext>
          </c:extLst>
        </c:ser>
        <c:ser>
          <c:idx val="1"/>
          <c:order val="1"/>
          <c:tx>
            <c:strRef>
              <c:f>online_kpis!$B$9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online_kpis!$D$9:$K$9</c:f>
              <c:numCache>
                <c:formatCode>#,##0</c:formatCode>
                <c:ptCount val="8"/>
                <c:pt idx="0">
                  <c:v>1970</c:v>
                </c:pt>
                <c:pt idx="1">
                  <c:v>2092</c:v>
                </c:pt>
                <c:pt idx="2">
                  <c:v>2127</c:v>
                </c:pt>
                <c:pt idx="3">
                  <c:v>2072</c:v>
                </c:pt>
                <c:pt idx="4">
                  <c:v>2416</c:v>
                </c:pt>
                <c:pt idx="5">
                  <c:v>2352</c:v>
                </c:pt>
                <c:pt idx="6">
                  <c:v>2337</c:v>
                </c:pt>
                <c:pt idx="7">
                  <c:v>2318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1F-B543-BAF8-8D86C8C94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online_kpis!$B$16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online_kpis!$D$16:$K$16</c:f>
              <c:numCache>
                <c:formatCode>#,##0</c:formatCode>
                <c:ptCount val="8"/>
                <c:pt idx="0">
                  <c:v>307</c:v>
                </c:pt>
                <c:pt idx="1">
                  <c:v>381</c:v>
                </c:pt>
                <c:pt idx="2">
                  <c:v>277</c:v>
                </c:pt>
                <c:pt idx="3">
                  <c:v>234</c:v>
                </c:pt>
                <c:pt idx="4">
                  <c:v>159</c:v>
                </c:pt>
                <c:pt idx="5">
                  <c:v>229</c:v>
                </c:pt>
                <c:pt idx="6">
                  <c:v>211</c:v>
                </c:pt>
                <c:pt idx="7">
                  <c:v>274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B64-0345-9800-30D3B0626681}"/>
            </c:ext>
          </c:extLst>
        </c:ser>
        <c:ser>
          <c:idx val="1"/>
          <c:order val="1"/>
          <c:tx>
            <c:strRef>
              <c:f>online_kpis!$B$17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online_kpis!$D$17:$K$17</c:f>
              <c:numCache>
                <c:formatCode>#,##0</c:formatCode>
                <c:ptCount val="8"/>
                <c:pt idx="0">
                  <c:v>83</c:v>
                </c:pt>
                <c:pt idx="1">
                  <c:v>75</c:v>
                </c:pt>
                <c:pt idx="2">
                  <c:v>79</c:v>
                </c:pt>
                <c:pt idx="3">
                  <c:v>78</c:v>
                </c:pt>
                <c:pt idx="4">
                  <c:v>119</c:v>
                </c:pt>
                <c:pt idx="5">
                  <c:v>81</c:v>
                </c:pt>
                <c:pt idx="6">
                  <c:v>141</c:v>
                </c:pt>
                <c:pt idx="7">
                  <c:v>134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B64-0345-9800-30D3B0626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online_kpis!$B$10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online_kpis!$D$10:$K$10</c:f>
              <c:numCache>
                <c:formatCode>0%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0.21</c:v>
                </c:pt>
                <c:pt idx="3">
                  <c:v>0.17</c:v>
                </c:pt>
                <c:pt idx="4">
                  <c:v>0.15</c:v>
                </c:pt>
                <c:pt idx="5">
                  <c:v>0.19</c:v>
                </c:pt>
                <c:pt idx="6">
                  <c:v>0.14000000000000001</c:v>
                </c:pt>
                <c:pt idx="7">
                  <c:v>0.17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E-C047-A31D-B9BFE0870539}"/>
            </c:ext>
          </c:extLst>
        </c:ser>
        <c:ser>
          <c:idx val="1"/>
          <c:order val="1"/>
          <c:tx>
            <c:strRef>
              <c:f>online_kpis!$B$11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online_kpis!$D$11:$K$11</c:f>
              <c:numCache>
                <c:formatCode>0%</c:formatCode>
                <c:ptCount val="8"/>
                <c:pt idx="0">
                  <c:v>0.08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0.11</c:v>
                </c:pt>
                <c:pt idx="5">
                  <c:v>0.08</c:v>
                </c:pt>
                <c:pt idx="6">
                  <c:v>0.11</c:v>
                </c:pt>
                <c:pt idx="7">
                  <c:v>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B0E-C047-A31D-B9BFE0870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online_kpis!$B$22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online_kpis!$D$22:$K$22</c:f>
              <c:numCache>
                <c:formatCode>#,##0</c:formatCode>
                <c:ptCount val="8"/>
                <c:pt idx="0">
                  <c:v>343</c:v>
                </c:pt>
                <c:pt idx="1">
                  <c:v>560</c:v>
                </c:pt>
                <c:pt idx="2">
                  <c:v>624</c:v>
                </c:pt>
                <c:pt idx="3">
                  <c:v>586</c:v>
                </c:pt>
                <c:pt idx="4">
                  <c:v>499</c:v>
                </c:pt>
                <c:pt idx="5">
                  <c:v>668</c:v>
                </c:pt>
                <c:pt idx="6">
                  <c:v>468</c:v>
                </c:pt>
                <c:pt idx="7">
                  <c:v>428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A15-E44A-94B8-C1902A21A8E7}"/>
            </c:ext>
          </c:extLst>
        </c:ser>
        <c:ser>
          <c:idx val="1"/>
          <c:order val="1"/>
          <c:tx>
            <c:strRef>
              <c:f>online_kpis!$B$23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strCache>
            </c:strRef>
          </c:cat>
          <c:val>
            <c:numRef>
              <c:f>online_kpis!$D$23:$K$23</c:f>
              <c:numCache>
                <c:formatCode>#,##0</c:formatCode>
                <c:ptCount val="8"/>
                <c:pt idx="0">
                  <c:v>227</c:v>
                </c:pt>
                <c:pt idx="1">
                  <c:v>234</c:v>
                </c:pt>
                <c:pt idx="2">
                  <c:v>205</c:v>
                </c:pt>
                <c:pt idx="3">
                  <c:v>240</c:v>
                </c:pt>
                <c:pt idx="4">
                  <c:v>407</c:v>
                </c:pt>
                <c:pt idx="5">
                  <c:v>284</c:v>
                </c:pt>
                <c:pt idx="6">
                  <c:v>379</c:v>
                </c:pt>
                <c:pt idx="7">
                  <c:v>360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A15-E44A-94B8-C1902A21A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9DCD-EDE9-F94D-B2FA-0DECD6B186D5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02D2-B7B0-9B4D-8F5F-422B4ED775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97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605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2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6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60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F5FAF7-F8F0-3A8C-73E8-D184EA18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384373D-B4DF-F65A-4356-5FC6B71F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FC6051-A707-8D51-4C47-B78CD5D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1B3473-577C-69C4-3386-06A69D8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2EB8C9-5006-872F-462A-C838B1E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5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804E14-E01B-391B-5833-F12FA3B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E34BC-11E2-30C4-479A-DA4F1688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43C2C-EF3A-79C7-8BFE-33297D6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8D35CB-3161-5F6D-07F1-D609F9F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E9BEC2-C542-38EB-A416-92D7D8F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5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F58F401-6BE0-BBE9-05EA-DF0C6C72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90FED3-B01A-67B6-1696-858E917D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536F09-1EE8-A867-802B-2235364F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E648BF-AB32-B5CD-43A6-8D6FAF6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32C15C-3B63-F514-AB8E-42C4DB34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9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3BEF33-8137-29A8-34FD-4EC76514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12336-005A-9982-6E77-CC8FB420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485E5A-D3D6-EEAC-AD94-BC80C1D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9A63D-27A1-B6D3-59B8-7070F25A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3961A7-5B50-4D42-2A90-15E2C8E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44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58EB2-D539-A30B-6F76-3721DF0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E19567-65BB-B976-4037-9E1413B1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35FEEF-E353-2DE3-F653-E22C9FA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2E6973-B9C0-7B05-CF2D-922D50E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A72729-50C6-7E35-B972-3F5D63B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5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36D79-0DBB-EC1D-59C7-296E18E4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EC5DAD-4CB5-25EF-3D53-FF34138D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4BE261F-A3EC-2527-8F2F-D852B2FD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375A35-FCBB-CB2C-AE81-E60871FC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7A2462-5B56-35DC-7F8C-33A085A4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56AD5A4-DFC6-6AFB-FA4D-A8366F17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5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1BF5BF-6D13-3F2E-C5DB-4969FA5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015B2D-D45D-96C1-F33D-38B28258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CDF47E1-71C5-57D6-0849-0DA0A0DF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C738B3-36DF-C619-DAE8-3D875664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71AC26-AA45-78BC-D40C-82345BE1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16E7EA8-C420-5FF2-802A-A209C3E6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7772E0-FFC9-5183-9CEB-AC0A37A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961693E-2FD1-95E2-1F4D-D437371E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1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811ADF-24E1-AB3D-18F4-4D2686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4CC3DF-6BC2-7537-0AD0-40504F1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4B30D4-BAAD-69B8-75B9-F01FDFF2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BE14B4-3A80-C14E-2DC5-B12965D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85320E8-C4B1-580C-4959-6F2D5EA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BD8FDBB-BFD2-A6C3-3B9C-407F05B0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5F27907-8790-7844-AA63-D52EDC9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1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68B92-6F72-EBC0-C25E-FB37B6D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5CA6-45B2-5216-1E45-2D6F8D85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AAF410-759D-916B-5E12-7C89FBC2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EA36314-539B-CE5E-8D0A-3EB8FC6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9421AB-B2FA-C7C4-A099-AD82892A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5A3C0E-1D1D-10AE-8827-C140416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48BD75-A310-FB01-E02D-4895308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39E59C4-FEA2-C784-4155-58950860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AFB1A4-F8E3-A30C-4673-B03F1D51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4519E3-CA81-90B0-786B-AB9E1FF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33E786-9B73-0B45-E55C-8380CEE2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79F5D8-6CB4-10D4-74D7-C595CBC5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5C9361A-DE53-040C-79D4-14C297E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56660A-F784-AECD-FB73-B46E497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B516B8-8321-5FEC-5B31-D7814A72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AF7E4-FD8B-FC45-8C31-A6A55D2CDF06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591624-B308-3DC3-7364-B6BB7FEF3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59047-79EC-DE48-CA5E-38EA7C9D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2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8.xml"/><Relationship Id="rId5" Type="http://schemas.openxmlformats.org/officeDocument/2006/relationships/chart" Target="../charts/chart3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FC8D-3AFB-A42E-CF6B-9BCC512F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C6C-4368-F9E5-7748-6EA732CAA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 –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1121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5E6D5-4913-F71E-223B-9880B76B5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5447AD47-D96A-820F-83D8-B05D8ACC82F2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308B034-B656-5320-1063-FCFE087124D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63A8BC9-8AD1-DA73-F5B3-2DAEF151B080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pic>
        <p:nvPicPr>
          <p:cNvPr id="2" name="Bildobjekt 1">
            <a:extLst>
              <a:ext uri="{FF2B5EF4-FFF2-40B4-BE49-F238E27FC236}">
                <a16:creationId xmlns:a16="http://schemas.microsoft.com/office/drawing/2014/main" id="{C34F37BF-314C-8D58-23D3-670E826A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2" y="1484669"/>
            <a:ext cx="5764971" cy="451608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6ADC968B-B9BF-A447-023F-0BA1ACBC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45" y="1484669"/>
            <a:ext cx="6066043" cy="45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D7D2-81C6-E7B2-94B8-01A61983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06366745-5C81-A628-639B-E184B1E4BF43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7937C900-4CAC-ABFE-E668-07D61A414D5A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39478B60-8CDF-D7A0-5F3C-D7AD94537C4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pic>
        <p:nvPicPr>
          <p:cNvPr id="2" name="Bildobjekt 1">
            <a:extLst>
              <a:ext uri="{FF2B5EF4-FFF2-40B4-BE49-F238E27FC236}">
                <a16:creationId xmlns:a16="http://schemas.microsoft.com/office/drawing/2014/main" id="{9537F8B4-3960-654F-F61F-CCA8F444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9" y="1268578"/>
            <a:ext cx="5884251" cy="4627421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EA4B7AC2-4A2B-FE57-B253-F7B412F4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8578"/>
            <a:ext cx="5870609" cy="46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BD81DE-6A68-5572-7085-007E69322576}"/>
              </a:ext>
            </a:extLst>
          </p:cNvPr>
          <p:cNvSpPr/>
          <p:nvPr/>
        </p:nvSpPr>
        <p:spPr>
          <a:xfrm>
            <a:off x="0" y="0"/>
            <a:ext cx="12192000" cy="72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55730E7-F519-8718-D391-79DE399D7583}"/>
              </a:ext>
            </a:extLst>
          </p:cNvPr>
          <p:cNvSpPr txBox="1"/>
          <p:nvPr/>
        </p:nvSpPr>
        <p:spPr>
          <a:xfrm>
            <a:off x="273596" y="139427"/>
            <a:ext cx="933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Monday Morning Meeting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2CFE277-8EA3-9485-7BF2-9FF02118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2" y="1019960"/>
            <a:ext cx="11882216" cy="50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FC377-4825-7A3D-58CB-4563ACB5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3A61F06-95CC-B281-3347-80A34ED4AAB0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993F7F8F-473C-29C5-905D-9BA35D05CA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ruta 2">
              <a:extLst>
                <a:ext uri="{FF2B5EF4-FFF2-40B4-BE49-F238E27FC236}">
                  <a16:creationId xmlns:a16="http://schemas.microsoft.com/office/drawing/2014/main" id="{52491EBD-E3D6-800C-1B43-6BC2322AB5B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Markets</a:t>
              </a:r>
            </a:p>
          </p:txBody>
        </p:sp>
      </p:grpSp>
      <p:pic>
        <p:nvPicPr>
          <p:cNvPr id="7" name="Bildobjekt 6">
            <a:extLst>
              <a:ext uri="{FF2B5EF4-FFF2-40B4-BE49-F238E27FC236}">
                <a16:creationId xmlns:a16="http://schemas.microsoft.com/office/drawing/2014/main" id="{5B3AF0BE-90CE-CA30-2F19-54002E25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" y="1057112"/>
            <a:ext cx="12033271" cy="51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958361"/>
              </p:ext>
            </p:extLst>
          </p:nvPr>
        </p:nvGraphicFramePr>
        <p:xfrm>
          <a:off x="488278" y="1275222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895508"/>
              </p:ext>
            </p:extLst>
          </p:nvPr>
        </p:nvGraphicFramePr>
        <p:xfrm>
          <a:off x="4363605" y="1179052"/>
          <a:ext cx="3384338" cy="160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886966"/>
              </p:ext>
            </p:extLst>
          </p:nvPr>
        </p:nvGraphicFramePr>
        <p:xfrm>
          <a:off x="8210088" y="1178944"/>
          <a:ext cx="3387050" cy="159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820559"/>
              </p:ext>
            </p:extLst>
          </p:nvPr>
        </p:nvGraphicFramePr>
        <p:xfrm>
          <a:off x="492838" y="3151625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69464"/>
              </p:ext>
            </p:extLst>
          </p:nvPr>
        </p:nvGraphicFramePr>
        <p:xfrm>
          <a:off x="4363605" y="3072017"/>
          <a:ext cx="3384338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33617"/>
              </p:ext>
            </p:extLst>
          </p:nvPr>
        </p:nvGraphicFramePr>
        <p:xfrm>
          <a:off x="8210088" y="3072017"/>
          <a:ext cx="3387050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E6EC3B22-B101-B75E-F646-FC46EEB868BC}"/>
              </a:ext>
            </a:extLst>
          </p:cNvPr>
          <p:cNvSpPr/>
          <p:nvPr/>
        </p:nvSpPr>
        <p:spPr>
          <a:xfrm>
            <a:off x="3901460" y="8990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Conversion</a:t>
            </a:r>
          </a:p>
        </p:txBody>
      </p:sp>
      <p:sp>
        <p:nvSpPr>
          <p:cNvPr id="17" name="Rektangel med rundade hörn 16">
            <a:extLst>
              <a:ext uri="{FF2B5EF4-FFF2-40B4-BE49-F238E27FC236}">
                <a16:creationId xmlns:a16="http://schemas.microsoft.com/office/drawing/2014/main" id="{EEE8E3AF-351E-948B-148C-0673ECFE4EE9}"/>
              </a:ext>
            </a:extLst>
          </p:cNvPr>
          <p:cNvSpPr/>
          <p:nvPr/>
        </p:nvSpPr>
        <p:spPr>
          <a:xfrm>
            <a:off x="26133" y="91358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Sessions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C2F196AF-3749-734E-D3BC-E3A82A022461}"/>
              </a:ext>
            </a:extLst>
          </p:cNvPr>
          <p:cNvSpPr/>
          <p:nvPr/>
        </p:nvSpPr>
        <p:spPr>
          <a:xfrm>
            <a:off x="7896529" y="913584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New Customers</a:t>
            </a:r>
          </a:p>
        </p:txBody>
      </p:sp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1CC5583B-74F6-4630-5F69-23EBC36D0AB7}"/>
              </a:ext>
            </a:extLst>
          </p:cNvPr>
          <p:cNvSpPr/>
          <p:nvPr/>
        </p:nvSpPr>
        <p:spPr>
          <a:xfrm>
            <a:off x="26956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Returning</a:t>
            </a:r>
          </a:p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079F4BAA-AB20-D92E-DFD1-A89C77F96881}"/>
              </a:ext>
            </a:extLst>
          </p:cNvPr>
          <p:cNvSpPr/>
          <p:nvPr/>
        </p:nvSpPr>
        <p:spPr>
          <a:xfrm>
            <a:off x="3901460" y="287599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AOV New</a:t>
            </a:r>
          </a:p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CE547D20-B85E-FCC5-2EB5-68BADCF5531C}"/>
              </a:ext>
            </a:extLst>
          </p:cNvPr>
          <p:cNvSpPr/>
          <p:nvPr/>
        </p:nvSpPr>
        <p:spPr>
          <a:xfrm>
            <a:off x="7727574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AOV Returning</a:t>
            </a:r>
          </a:p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Customers</a:t>
            </a:r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3737C2F5-D878-C077-E441-990E9A96B2B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A1663F5B-D9F1-4F38-8902-BF3840B6AA29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0922E2B4-E486-61EE-3B54-0AFA6999C6E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KPIs</a:t>
              </a:r>
            </a:p>
          </p:txBody>
        </p:sp>
      </p:grpSp>
      <p:pic>
        <p:nvPicPr>
          <p:cNvPr id="26" name="Bildobjekt 25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F418C0B-4455-CC7E-0F7F-AB608E414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250" y="6513428"/>
            <a:ext cx="2349500" cy="33020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249719"/>
              </p:ext>
            </p:extLst>
          </p:nvPr>
        </p:nvGraphicFramePr>
        <p:xfrm>
          <a:off x="511699" y="4663818"/>
          <a:ext cx="3387049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510040"/>
              </p:ext>
            </p:extLst>
          </p:nvPr>
        </p:nvGraphicFramePr>
        <p:xfrm>
          <a:off x="8210088" y="4673191"/>
          <a:ext cx="3387050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8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67528"/>
              </p:ext>
            </p:extLst>
          </p:nvPr>
        </p:nvGraphicFramePr>
        <p:xfrm>
          <a:off x="4360893" y="4663817"/>
          <a:ext cx="3387050" cy="186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Rektangel med rundade hörn 11">
            <a:extLst>
              <a:ext uri="{FF2B5EF4-FFF2-40B4-BE49-F238E27FC236}">
                <a16:creationId xmlns:a16="http://schemas.microsoft.com/office/drawing/2014/main" id="{4CF8DD9B-83F4-109D-9DDA-26706ED526F1}"/>
              </a:ext>
            </a:extLst>
          </p:cNvPr>
          <p:cNvSpPr/>
          <p:nvPr/>
        </p:nvSpPr>
        <p:spPr>
          <a:xfrm>
            <a:off x="3901460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>
                <a:latin typeface="Franklin Gothic Medium" panose="020B0603020102020204" pitchFamily="34" charset="0"/>
              </a:rPr>
              <a:t>nCAC</a:t>
            </a:r>
            <a:endParaRPr lang="sv-SE" sz="1050" dirty="0">
              <a:latin typeface="Franklin Gothic Medium" panose="020B0603020102020204" pitchFamily="34" charset="0"/>
            </a:endParaRPr>
          </a:p>
        </p:txBody>
      </p:sp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A6FFDDD6-D7A2-DF4A-374A-13774EABCF51}"/>
              </a:ext>
            </a:extLst>
          </p:cNvPr>
          <p:cNvSpPr/>
          <p:nvPr/>
        </p:nvSpPr>
        <p:spPr>
          <a:xfrm>
            <a:off x="26473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1" name="Rektangel med rundade hörn 20">
            <a:extLst>
              <a:ext uri="{FF2B5EF4-FFF2-40B4-BE49-F238E27FC236}">
                <a16:creationId xmlns:a16="http://schemas.microsoft.com/office/drawing/2014/main" id="{00AC65CD-E6A8-681C-D8DF-B06EA99AAEA3}"/>
              </a:ext>
            </a:extLst>
          </p:cNvPr>
          <p:cNvSpPr/>
          <p:nvPr/>
        </p:nvSpPr>
        <p:spPr>
          <a:xfrm>
            <a:off x="7747943" y="4680828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COS%</a:t>
            </a:r>
          </a:p>
        </p:txBody>
      </p:sp>
    </p:spTree>
    <p:extLst>
      <p:ext uri="{BB962C8B-B14F-4D97-AF65-F5344CB8AC3E}">
        <p14:creationId xmlns:p14="http://schemas.microsoft.com/office/powerpoint/2010/main" val="27280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5DAB-28A2-B6F0-E6D3-DAAFCD58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02362DA1-E654-120A-50B0-CC64E71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5775405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FD6C25C-F43E-197E-A9D3-B9A54517B33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E4CE55E-F535-663D-ABC3-5A6E38B327E4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C4D06AA-7898-936C-7D98-0E14AC10591F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Estimated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Contribution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per Customer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Cohort</a:t>
              </a:r>
              <a:endPara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7" name="textruta 16">
            <a:extLst>
              <a:ext uri="{FF2B5EF4-FFF2-40B4-BE49-F238E27FC236}">
                <a16:creationId xmlns:a16="http://schemas.microsoft.com/office/drawing/2014/main" id="{3101660C-F74B-891B-8DFD-66099D776950}"/>
              </a:ext>
            </a:extLst>
          </p:cNvPr>
          <p:cNvSpPr txBox="1"/>
          <p:nvPr/>
        </p:nvSpPr>
        <p:spPr>
          <a:xfrm>
            <a:off x="212350" y="6390317"/>
            <a:ext cx="101041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*Same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margin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assumption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for New/Returning. 70%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of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paid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media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New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30%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Returning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989892"/>
              </p:ext>
            </p:extLst>
          </p:nvPr>
        </p:nvGraphicFramePr>
        <p:xfrm>
          <a:off x="4092432" y="1356085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388842"/>
              </p:ext>
            </p:extLst>
          </p:nvPr>
        </p:nvGraphicFramePr>
        <p:xfrm>
          <a:off x="4092432" y="3879178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228740"/>
              </p:ext>
            </p:extLst>
          </p:nvPr>
        </p:nvGraphicFramePr>
        <p:xfrm>
          <a:off x="7761245" y="2460986"/>
          <a:ext cx="4345874" cy="230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679478"/>
              </p:ext>
            </p:extLst>
          </p:nvPr>
        </p:nvGraphicFramePr>
        <p:xfrm>
          <a:off x="212351" y="1348053"/>
          <a:ext cx="3554698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5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350593"/>
              </p:ext>
            </p:extLst>
          </p:nvPr>
        </p:nvGraphicFramePr>
        <p:xfrm>
          <a:off x="212350" y="3879178"/>
          <a:ext cx="3554699" cy="190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9244E17C-E2FB-48D8-F5BD-B8BBCB1476B1}"/>
              </a:ext>
            </a:extLst>
          </p:cNvPr>
          <p:cNvSpPr/>
          <p:nvPr/>
        </p:nvSpPr>
        <p:spPr>
          <a:xfrm>
            <a:off x="21762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Gross Revenue Returning Customer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EE4FD05A-D640-A909-E07D-31E6ABC11B0D}"/>
              </a:ext>
            </a:extLst>
          </p:cNvPr>
          <p:cNvSpPr/>
          <p:nvPr/>
        </p:nvSpPr>
        <p:spPr>
          <a:xfrm>
            <a:off x="212350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latin typeface="Franklin Gothic Medium" panose="020B0603020102020204" pitchFamily="34" charset="0"/>
              </a:rPr>
              <a:t>Gross Revenue New Customer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81176FAB-C531-3465-864E-1582C913074A}"/>
              </a:ext>
            </a:extLst>
          </p:cNvPr>
          <p:cNvSpPr/>
          <p:nvPr/>
        </p:nvSpPr>
        <p:spPr>
          <a:xfrm>
            <a:off x="409243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latin typeface="Franklin Gothic Medium" panose="020B0603020102020204" pitchFamily="34" charset="0"/>
              </a:rPr>
              <a:t>Returning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3" name="Rektangel med rundade hörn 22">
            <a:extLst>
              <a:ext uri="{FF2B5EF4-FFF2-40B4-BE49-F238E27FC236}">
                <a16:creationId xmlns:a16="http://schemas.microsoft.com/office/drawing/2014/main" id="{CF339880-6122-F6E7-E342-482BD0F0712D}"/>
              </a:ext>
            </a:extLst>
          </p:cNvPr>
          <p:cNvSpPr/>
          <p:nvPr/>
        </p:nvSpPr>
        <p:spPr>
          <a:xfrm>
            <a:off x="4092432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New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71A4400B-8B1D-5E95-D84A-D72C54A00124}"/>
              </a:ext>
            </a:extLst>
          </p:cNvPr>
          <p:cNvSpPr/>
          <p:nvPr/>
        </p:nvSpPr>
        <p:spPr>
          <a:xfrm>
            <a:off x="9035525" y="1550500"/>
            <a:ext cx="1809954" cy="7499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latin typeface="Franklin Gothic Medium" panose="020B0603020102020204" pitchFamily="34" charset="0"/>
              </a:rPr>
              <a:t>Total </a:t>
            </a:r>
            <a:r>
              <a:rPr lang="sv-SE" sz="1600" dirty="0" err="1">
                <a:latin typeface="Franklin Gothic Medium" panose="020B0603020102020204" pitchFamily="34" charset="0"/>
              </a:rPr>
              <a:t>Customer</a:t>
            </a:r>
            <a:r>
              <a:rPr lang="sv-SE" sz="1600" dirty="0">
                <a:latin typeface="Franklin Gothic Medium" panose="020B0603020102020204" pitchFamily="34" charset="0"/>
              </a:rPr>
              <a:t> </a:t>
            </a:r>
            <a:r>
              <a:rPr lang="sv-SE" sz="1600" dirty="0" err="1">
                <a:latin typeface="Franklin Gothic Medium" panose="020B0603020102020204" pitchFamily="34" charset="0"/>
              </a:rPr>
              <a:t>Contribution</a:t>
            </a:r>
            <a:endParaRPr lang="sv-SE" sz="1600" dirty="0">
              <a:latin typeface="Franklin Gothic Medium" panose="020B0603020102020204" pitchFamily="34" charset="0"/>
            </a:endParaRP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C3A6136F-D74A-9F38-8070-F18D1041E1D0}"/>
              </a:ext>
            </a:extLst>
          </p:cNvPr>
          <p:cNvSpPr/>
          <p:nvPr/>
        </p:nvSpPr>
        <p:spPr>
          <a:xfrm>
            <a:off x="11488241" y="3502421"/>
            <a:ext cx="486137" cy="37675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25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0A95-C500-7C90-CD18-BADF991F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66466AA1-2362-942A-00C0-C307234F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12C35959-9367-7207-6D71-7745E96732F4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15B04D5-3FA1-0AC4-9C20-47096447FADB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E8A98489-CC64-1D20-5E5E-D2F3DBC21522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AA17AE3A-2FB7-7C7D-D5AA-81348C4BC8BC}"/>
              </a:ext>
            </a:extLst>
          </p:cNvPr>
          <p:cNvSpPr/>
          <p:nvPr/>
        </p:nvSpPr>
        <p:spPr>
          <a:xfrm>
            <a:off x="261902" y="804060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B57BF23-5A71-E112-0AAF-9FFEAC5C85FB}"/>
              </a:ext>
            </a:extLst>
          </p:cNvPr>
          <p:cNvSpPr/>
          <p:nvPr/>
        </p:nvSpPr>
        <p:spPr>
          <a:xfrm>
            <a:off x="6252213" y="804059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CE436A-BA52-AD0D-F4F6-EF5BB5042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87973"/>
              </p:ext>
            </p:extLst>
          </p:nvPr>
        </p:nvGraphicFramePr>
        <p:xfrm>
          <a:off x="282222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5899F6-E64C-8741-B70C-00F8BB97E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10545"/>
              </p:ext>
            </p:extLst>
          </p:nvPr>
        </p:nvGraphicFramePr>
        <p:xfrm>
          <a:off x="6272533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60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173B-2DDB-5365-153C-5E4ECF7F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9F39C1F-014C-34B7-D20C-A6C0F27F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CD6D54CA-A8C4-D57D-90A9-A87D9682207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BB0C503-B51E-59F0-D959-CC70A12B35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5631B0E-F6AA-6BAC-64A6-BC225D6F082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2623D3B4-9E2C-3A28-A3E0-4B6BB56D3B89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226520"/>
              </p:ext>
            </p:extLst>
          </p:nvPr>
        </p:nvGraphicFramePr>
        <p:xfrm>
          <a:off x="8372353" y="1362689"/>
          <a:ext cx="3633450" cy="213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58152"/>
              </p:ext>
            </p:extLst>
          </p:nvPr>
        </p:nvGraphicFramePr>
        <p:xfrm>
          <a:off x="186194" y="3799796"/>
          <a:ext cx="3633451" cy="213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488325"/>
              </p:ext>
            </p:extLst>
          </p:nvPr>
        </p:nvGraphicFramePr>
        <p:xfrm>
          <a:off x="8372352" y="3799794"/>
          <a:ext cx="3633450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120247"/>
              </p:ext>
            </p:extLst>
          </p:nvPr>
        </p:nvGraphicFramePr>
        <p:xfrm>
          <a:off x="4279273" y="3799794"/>
          <a:ext cx="3633451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102136"/>
              </p:ext>
            </p:extLst>
          </p:nvPr>
        </p:nvGraphicFramePr>
        <p:xfrm>
          <a:off x="4279275" y="1364641"/>
          <a:ext cx="3633450" cy="213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00000000-0008-0000-05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762414"/>
              </p:ext>
            </p:extLst>
          </p:nvPr>
        </p:nvGraphicFramePr>
        <p:xfrm>
          <a:off x="186195" y="1369945"/>
          <a:ext cx="3633451" cy="213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472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33C7-FB85-E27A-D1AE-2F36065F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B729381B-A123-7631-0CD3-A5B310DD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D7C2973-3935-6E1D-F1A8-E9EB7A3C12E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B8C20B75-ABCE-70F0-828E-C8E167140D5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1F3FB67C-26C5-CA4F-84BB-6DF58C300336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E00B6107-5B3F-0010-DA48-AF5F9C741FE1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8608"/>
              </p:ext>
            </p:extLst>
          </p:nvPr>
        </p:nvGraphicFramePr>
        <p:xfrm>
          <a:off x="282222" y="1424876"/>
          <a:ext cx="3686614" cy="220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308374"/>
              </p:ext>
            </p:extLst>
          </p:nvPr>
        </p:nvGraphicFramePr>
        <p:xfrm>
          <a:off x="4258250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905919"/>
              </p:ext>
            </p:extLst>
          </p:nvPr>
        </p:nvGraphicFramePr>
        <p:xfrm>
          <a:off x="8223604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4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181140"/>
              </p:ext>
            </p:extLst>
          </p:nvPr>
        </p:nvGraphicFramePr>
        <p:xfrm>
          <a:off x="2223096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5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8233"/>
              </p:ext>
            </p:extLst>
          </p:nvPr>
        </p:nvGraphicFramePr>
        <p:xfrm>
          <a:off x="6292965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978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4272-82F0-7328-188B-AF80CC7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9E257BBF-85B2-2E7E-B309-97B138CF476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F6E9C15-E86B-0F4B-DD59-FCD058A861F8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0A1780F-4484-3030-E5D5-2533BE67993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Online Gross Revenue by Category</a:t>
              </a:r>
            </a:p>
          </p:txBody>
        </p:sp>
      </p:grpSp>
      <p:pic>
        <p:nvPicPr>
          <p:cNvPr id="2" name="Bildobjekt 1">
            <a:extLst>
              <a:ext uri="{FF2B5EF4-FFF2-40B4-BE49-F238E27FC236}">
                <a16:creationId xmlns:a16="http://schemas.microsoft.com/office/drawing/2014/main" id="{9A9C2D0E-7530-A470-CF94-951408E6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3" y="1199536"/>
            <a:ext cx="11662380" cy="45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79923</TotalTime>
  <Words>149</Words>
  <Application>Microsoft Macintosh PowerPoint</Application>
  <PresentationFormat>Bredbild</PresentationFormat>
  <Paragraphs>53</Paragraphs>
  <Slides>11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Franklin Gothic Book</vt:lpstr>
      <vt:lpstr>Franklin Gothic Medium</vt:lpstr>
      <vt:lpstr>Office-tema</vt:lpstr>
      <vt:lpstr>WEEKLY REPORT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42</cp:revision>
  <cp:lastPrinted>2025-02-24T12:11:35Z</cp:lastPrinted>
  <dcterms:created xsi:type="dcterms:W3CDTF">2025-02-12T14:28:00Z</dcterms:created>
  <dcterms:modified xsi:type="dcterms:W3CDTF">2025-05-30T13:03:07Z</dcterms:modified>
</cp:coreProperties>
</file>