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6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1"/>
  </p:normalViewPr>
  <p:slideViewPr>
    <p:cSldViewPr snapToGrid="0">
      <p:cViewPr>
        <p:scale>
          <a:sx n="100" d="100"/>
          <a:sy n="100" d="100"/>
        </p:scale>
        <p:origin x="110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xelsamuelson/Documents/CDLP_code/weekly_reports/macros/top_table.xlsm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xelsamuelson/Documents/CDLP_code/weekly_reports/macros/top_table.xlsm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4E-2"/>
          <c:y val="0.11952436219600494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online_kpis!$B$20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online_kpis!$D$20:$K$20</c:f>
              <c:numCache>
                <c:formatCode>General</c:formatCode>
                <c:ptCount val="8"/>
                <c:pt idx="0">
                  <c:v>32</c:v>
                </c:pt>
                <c:pt idx="1">
                  <c:v>57.3</c:v>
                </c:pt>
                <c:pt idx="2">
                  <c:v>49.7</c:v>
                </c:pt>
                <c:pt idx="3">
                  <c:v>59.7</c:v>
                </c:pt>
                <c:pt idx="4">
                  <c:v>59</c:v>
                </c:pt>
                <c:pt idx="5">
                  <c:v>37.200000000000003</c:v>
                </c:pt>
                <c:pt idx="6">
                  <c:v>34.799999999999997</c:v>
                </c:pt>
                <c:pt idx="7">
                  <c:v>37.5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4E6-7E4C-B2D9-73DEEC4F01FA}"/>
            </c:ext>
          </c:extLst>
        </c:ser>
        <c:ser>
          <c:idx val="1"/>
          <c:order val="1"/>
          <c:tx>
            <c:strRef>
              <c:f>online_kpis!$B$21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D83-B74D-8D2B-45DD23BD02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online_kpis!$D$21:$K$21</c:f>
              <c:numCache>
                <c:formatCode>General</c:formatCode>
                <c:ptCount val="8"/>
                <c:pt idx="0">
                  <c:v>50.2</c:v>
                </c:pt>
                <c:pt idx="1">
                  <c:v>62.5</c:v>
                </c:pt>
                <c:pt idx="2">
                  <c:v>53.3</c:v>
                </c:pt>
                <c:pt idx="3">
                  <c:v>69.3</c:v>
                </c:pt>
                <c:pt idx="4">
                  <c:v>49.4</c:v>
                </c:pt>
                <c:pt idx="5">
                  <c:v>42.5</c:v>
                </c:pt>
                <c:pt idx="6">
                  <c:v>41.8</c:v>
                </c:pt>
                <c:pt idx="7">
                  <c:v>35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4E6-7E4C-B2D9-73DEEC4F0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334483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Underwear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8706036745406823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men_category!$A$16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men_category!$C$16:$J$16</c:f>
              <c:numCache>
                <c:formatCode>General</c:formatCode>
                <c:ptCount val="8"/>
                <c:pt idx="0">
                  <c:v>475</c:v>
                </c:pt>
                <c:pt idx="1">
                  <c:v>943</c:v>
                </c:pt>
                <c:pt idx="2">
                  <c:v>974</c:v>
                </c:pt>
                <c:pt idx="3">
                  <c:v>833</c:v>
                </c:pt>
                <c:pt idx="4">
                  <c:v>749</c:v>
                </c:pt>
                <c:pt idx="5">
                  <c:v>430</c:v>
                </c:pt>
                <c:pt idx="6">
                  <c:v>453</c:v>
                </c:pt>
                <c:pt idx="7">
                  <c:v>445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CA1-4C4B-B592-771B40F8AFDA}"/>
            </c:ext>
          </c:extLst>
        </c:ser>
        <c:ser>
          <c:idx val="1"/>
          <c:order val="1"/>
          <c:tx>
            <c:strRef>
              <c:f>men_category!$A$17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men_category!$C$17:$J$17</c:f>
              <c:numCache>
                <c:formatCode>General</c:formatCode>
                <c:ptCount val="8"/>
                <c:pt idx="0">
                  <c:v>570</c:v>
                </c:pt>
                <c:pt idx="1">
                  <c:v>544</c:v>
                </c:pt>
                <c:pt idx="2">
                  <c:v>510</c:v>
                </c:pt>
                <c:pt idx="3">
                  <c:v>463</c:v>
                </c:pt>
                <c:pt idx="4">
                  <c:v>455</c:v>
                </c:pt>
                <c:pt idx="5">
                  <c:v>303</c:v>
                </c:pt>
                <c:pt idx="6">
                  <c:v>276</c:v>
                </c:pt>
                <c:pt idx="7">
                  <c:v>301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CA1-4C4B-B592-771B40F8A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Tops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8706036745406823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men_category!$A$14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men_category!$C$14:$J$14</c:f>
              <c:numCache>
                <c:formatCode>General</c:formatCode>
                <c:ptCount val="8"/>
                <c:pt idx="0">
                  <c:v>145</c:v>
                </c:pt>
                <c:pt idx="1">
                  <c:v>239</c:v>
                </c:pt>
                <c:pt idx="2">
                  <c:v>286</c:v>
                </c:pt>
                <c:pt idx="3">
                  <c:v>252</c:v>
                </c:pt>
                <c:pt idx="4">
                  <c:v>288</c:v>
                </c:pt>
                <c:pt idx="5">
                  <c:v>198</c:v>
                </c:pt>
                <c:pt idx="6">
                  <c:v>181</c:v>
                </c:pt>
                <c:pt idx="7">
                  <c:v>177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F8C-6F44-AA06-693E8A261D45}"/>
            </c:ext>
          </c:extLst>
        </c:ser>
        <c:ser>
          <c:idx val="1"/>
          <c:order val="1"/>
          <c:tx>
            <c:strRef>
              <c:f>men_category!$A$15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men_category!$C$15:$J$15</c:f>
              <c:numCache>
                <c:formatCode>General</c:formatCode>
                <c:ptCount val="8"/>
                <c:pt idx="0">
                  <c:v>323</c:v>
                </c:pt>
                <c:pt idx="1">
                  <c:v>385</c:v>
                </c:pt>
                <c:pt idx="2">
                  <c:v>609</c:v>
                </c:pt>
                <c:pt idx="3">
                  <c:v>552</c:v>
                </c:pt>
                <c:pt idx="4">
                  <c:v>277</c:v>
                </c:pt>
                <c:pt idx="5">
                  <c:v>196</c:v>
                </c:pt>
                <c:pt idx="6">
                  <c:v>231</c:v>
                </c:pt>
                <c:pt idx="7">
                  <c:v>156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F8C-6F44-AA06-693E8A261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Home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8706036745406823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men_category!$A$4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men_category!$C$4:$J$4</c:f>
              <c:numCache>
                <c:formatCode>General</c:formatCode>
                <c:ptCount val="8"/>
                <c:pt idx="0">
                  <c:v>52</c:v>
                </c:pt>
                <c:pt idx="1">
                  <c:v>98</c:v>
                </c:pt>
                <c:pt idx="2">
                  <c:v>268</c:v>
                </c:pt>
                <c:pt idx="3">
                  <c:v>244</c:v>
                </c:pt>
                <c:pt idx="4">
                  <c:v>80</c:v>
                </c:pt>
                <c:pt idx="5">
                  <c:v>25</c:v>
                </c:pt>
                <c:pt idx="6">
                  <c:v>18</c:v>
                </c:pt>
                <c:pt idx="7">
                  <c:v>39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7D4-5543-9594-BC1DC478B51D}"/>
            </c:ext>
          </c:extLst>
        </c:ser>
        <c:ser>
          <c:idx val="1"/>
          <c:order val="1"/>
          <c:tx>
            <c:strRef>
              <c:f>men_category!$A$5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men_category!$C$5:$J$5</c:f>
              <c:numCache>
                <c:formatCode>General</c:formatCode>
                <c:ptCount val="8"/>
                <c:pt idx="0">
                  <c:v>69</c:v>
                </c:pt>
                <c:pt idx="1">
                  <c:v>147</c:v>
                </c:pt>
                <c:pt idx="2">
                  <c:v>179</c:v>
                </c:pt>
                <c:pt idx="3">
                  <c:v>215</c:v>
                </c:pt>
                <c:pt idx="4">
                  <c:v>154</c:v>
                </c:pt>
                <c:pt idx="5">
                  <c:v>25</c:v>
                </c:pt>
                <c:pt idx="6">
                  <c:v>26</c:v>
                </c:pt>
                <c:pt idx="7">
                  <c:v>16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7D4-5543-9594-BC1DC478B5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Socks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8706036745406823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men_category!$A$8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men_category!$C$8:$J$8</c:f>
              <c:numCache>
                <c:formatCode>General</c:formatCode>
                <c:ptCount val="8"/>
                <c:pt idx="0">
                  <c:v>23</c:v>
                </c:pt>
                <c:pt idx="1">
                  <c:v>30</c:v>
                </c:pt>
                <c:pt idx="2">
                  <c:v>40</c:v>
                </c:pt>
                <c:pt idx="3">
                  <c:v>30</c:v>
                </c:pt>
                <c:pt idx="4">
                  <c:v>35</c:v>
                </c:pt>
                <c:pt idx="5">
                  <c:v>39</c:v>
                </c:pt>
                <c:pt idx="6">
                  <c:v>54</c:v>
                </c:pt>
                <c:pt idx="7">
                  <c:v>36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DBC-2B4E-B354-34899E69CDCE}"/>
            </c:ext>
          </c:extLst>
        </c:ser>
        <c:ser>
          <c:idx val="1"/>
          <c:order val="1"/>
          <c:tx>
            <c:strRef>
              <c:f>men_category!$A$9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men_category!$C$9:$J$9</c:f>
              <c:numCache>
                <c:formatCode>General</c:formatCode>
                <c:ptCount val="8"/>
                <c:pt idx="0">
                  <c:v>40</c:v>
                </c:pt>
                <c:pt idx="1">
                  <c:v>30</c:v>
                </c:pt>
                <c:pt idx="2">
                  <c:v>48</c:v>
                </c:pt>
                <c:pt idx="3">
                  <c:v>41</c:v>
                </c:pt>
                <c:pt idx="4">
                  <c:v>39</c:v>
                </c:pt>
                <c:pt idx="5">
                  <c:v>31</c:v>
                </c:pt>
                <c:pt idx="6">
                  <c:v>57</c:v>
                </c:pt>
                <c:pt idx="7">
                  <c:v>41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DBC-2B4E-B354-34899E69C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Swim</a:t>
            </a:r>
            <a:r>
              <a:rPr lang="sv-SE" sz="1800" baseline="0">
                <a:latin typeface="Franklin Gothic Medium" panose="020B0603020102020204" pitchFamily="34" charset="0"/>
              </a:rPr>
              <a:t> &amp; Pool</a:t>
            </a:r>
            <a:endParaRPr lang="sv-SE" sz="180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6574069953079422E-2"/>
          <c:y val="0.21214624308857782"/>
          <c:w val="0.92685186009384113"/>
          <c:h val="0.59296467453992063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men_category!$A$10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men_category!$C$10:$J$10</c:f>
              <c:numCache>
                <c:formatCode>General</c:formatCode>
                <c:ptCount val="8"/>
                <c:pt idx="0">
                  <c:v>96</c:v>
                </c:pt>
                <c:pt idx="1">
                  <c:v>182</c:v>
                </c:pt>
                <c:pt idx="2">
                  <c:v>297</c:v>
                </c:pt>
                <c:pt idx="3">
                  <c:v>312</c:v>
                </c:pt>
                <c:pt idx="4">
                  <c:v>125</c:v>
                </c:pt>
                <c:pt idx="5">
                  <c:v>43</c:v>
                </c:pt>
                <c:pt idx="6">
                  <c:v>49</c:v>
                </c:pt>
                <c:pt idx="7">
                  <c:v>34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862-6041-B863-646B666EDFC6}"/>
            </c:ext>
          </c:extLst>
        </c:ser>
        <c:ser>
          <c:idx val="1"/>
          <c:order val="1"/>
          <c:tx>
            <c:strRef>
              <c:f>men_category!$A$11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men_category!$C$11:$J$11</c:f>
              <c:numCache>
                <c:formatCode>General</c:formatCode>
                <c:ptCount val="8"/>
                <c:pt idx="0">
                  <c:v>71</c:v>
                </c:pt>
                <c:pt idx="1">
                  <c:v>122</c:v>
                </c:pt>
                <c:pt idx="2">
                  <c:v>233</c:v>
                </c:pt>
                <c:pt idx="3">
                  <c:v>305</c:v>
                </c:pt>
                <c:pt idx="4">
                  <c:v>201</c:v>
                </c:pt>
                <c:pt idx="5">
                  <c:v>94</c:v>
                </c:pt>
                <c:pt idx="6">
                  <c:v>78</c:v>
                </c:pt>
                <c:pt idx="7">
                  <c:v>94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862-6041-B863-646B666ED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" panose="020B0603020102020204" pitchFamily="34" charset="0"/>
                <a:ea typeface="+mn-ea"/>
                <a:cs typeface="+mn-cs"/>
              </a:defRPr>
            </a:pPr>
            <a:r>
              <a:rPr lang="sv-SE" sz="1800">
                <a:latin typeface="Franklin Gothic Medium" panose="020B0603020102020204" pitchFamily="34" charset="0"/>
              </a:rPr>
              <a:t>Mobilité</a:t>
            </a:r>
          </a:p>
        </c:rich>
      </c:tx>
      <c:overlay val="0"/>
      <c:spPr>
        <a:noFill/>
        <a:ln>
          <a:noFill/>
          <a:prstDash val="solid"/>
        </a:ln>
      </c:sp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18706036745406823"/>
          <c:w val="0.93888888888888888"/>
          <c:h val="0.60868839311752698"/>
        </c:manualLayout>
      </c:layout>
      <c:lineChart>
        <c:grouping val="standard"/>
        <c:varyColors val="0"/>
        <c:ser>
          <c:idx val="0"/>
          <c:order val="0"/>
          <c:tx>
            <c:strRef>
              <c:f>men_category!$A$6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</c:spPr>
          <c:marker>
            <c:symbol val="none"/>
          </c:marker>
          <c:cat>
            <c:strRef>
              <c:f>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men_category!$C$6:$J$6</c:f>
              <c:numCache>
                <c:formatCode>General</c:formatCode>
                <c:ptCount val="8"/>
                <c:pt idx="0">
                  <c:v>68</c:v>
                </c:pt>
                <c:pt idx="1">
                  <c:v>190</c:v>
                </c:pt>
                <c:pt idx="2">
                  <c:v>373</c:v>
                </c:pt>
                <c:pt idx="3">
                  <c:v>378</c:v>
                </c:pt>
                <c:pt idx="4">
                  <c:v>112</c:v>
                </c:pt>
                <c:pt idx="5">
                  <c:v>11</c:v>
                </c:pt>
                <c:pt idx="6">
                  <c:v>12</c:v>
                </c:pt>
                <c:pt idx="7">
                  <c:v>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46B-3C4A-A452-94999ADE0D62}"/>
            </c:ext>
          </c:extLst>
        </c:ser>
        <c:ser>
          <c:idx val="1"/>
          <c:order val="1"/>
          <c:tx>
            <c:strRef>
              <c:f>men_category!$A$7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men_category!$C$7:$J$7</c:f>
              <c:numCache>
                <c:formatCode>General</c:formatCode>
                <c:ptCount val="8"/>
                <c:pt idx="0">
                  <c:v>17</c:v>
                </c:pt>
                <c:pt idx="1">
                  <c:v>8</c:v>
                </c:pt>
                <c:pt idx="2">
                  <c:v>17</c:v>
                </c:pt>
                <c:pt idx="3">
                  <c:v>17</c:v>
                </c:pt>
                <c:pt idx="4">
                  <c:v>21</c:v>
                </c:pt>
                <c:pt idx="5">
                  <c:v>17</c:v>
                </c:pt>
                <c:pt idx="6">
                  <c:v>20</c:v>
                </c:pt>
                <c:pt idx="7">
                  <c:v>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46B-3C4A-A452-94999ADE0D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8765408"/>
        <c:axId val="233249375"/>
      </c:lineChart>
      <c:catAx>
        <c:axId val="1658765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33249375"/>
        <c:crosses val="autoZero"/>
        <c:auto val="1"/>
        <c:lblAlgn val="ctr"/>
        <c:lblOffset val="100"/>
        <c:noMultiLvlLbl val="0"/>
      </c:catAx>
      <c:valAx>
        <c:axId val="23324937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58765408"/>
        <c:crosses val="autoZero"/>
        <c:crossBetween val="between"/>
      </c:valAx>
    </c:plotArea>
    <c:plotVisOnly val="1"/>
    <c:dispBlanksAs val="gap"/>
    <c:showDLblsOverMax val="1"/>
  </c:chart>
  <c:spPr>
    <a:solidFill>
      <a:schemeClr val="bg1"/>
    </a:solidFill>
    <a:ln w="9525" cap="flat" cmpd="sng" algn="ctr">
      <a:noFill/>
      <a:prstDash val="solid"/>
      <a:round/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Underwear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women_category!$A$10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women_category!$C$1:$J$1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women_category!$C$10:$J$10</c:f>
              <c:numCache>
                <c:formatCode>General</c:formatCode>
                <c:ptCount val="8"/>
                <c:pt idx="0">
                  <c:v>48</c:v>
                </c:pt>
                <c:pt idx="1">
                  <c:v>62</c:v>
                </c:pt>
                <c:pt idx="2">
                  <c:v>111</c:v>
                </c:pt>
                <c:pt idx="3">
                  <c:v>124</c:v>
                </c:pt>
                <c:pt idx="4">
                  <c:v>80</c:v>
                </c:pt>
                <c:pt idx="5">
                  <c:v>48</c:v>
                </c:pt>
                <c:pt idx="6">
                  <c:v>49</c:v>
                </c:pt>
                <c:pt idx="7">
                  <c:v>42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AF0-7A4E-98D9-84440D960641}"/>
            </c:ext>
          </c:extLst>
        </c:ser>
        <c:ser>
          <c:idx val="1"/>
          <c:order val="1"/>
          <c:tx>
            <c:strRef>
              <c:f>women_category!$A$11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women_category!$C$11:$J$11</c:f>
              <c:numCache>
                <c:formatCode>General</c:formatCode>
                <c:ptCount val="8"/>
                <c:pt idx="0">
                  <c:v>64</c:v>
                </c:pt>
                <c:pt idx="1">
                  <c:v>36</c:v>
                </c:pt>
                <c:pt idx="2">
                  <c:v>69</c:v>
                </c:pt>
                <c:pt idx="3">
                  <c:v>62</c:v>
                </c:pt>
                <c:pt idx="4">
                  <c:v>53</c:v>
                </c:pt>
                <c:pt idx="5">
                  <c:v>38</c:v>
                </c:pt>
                <c:pt idx="6">
                  <c:v>31</c:v>
                </c:pt>
                <c:pt idx="7">
                  <c:v>38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AF0-7A4E-98D9-84440D9606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238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Tops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women_category!$A$8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women_category!$C$1:$J$1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women_category!$C$8:$J$8</c:f>
              <c:numCache>
                <c:formatCode>General</c:formatCode>
                <c:ptCount val="8"/>
                <c:pt idx="0">
                  <c:v>10</c:v>
                </c:pt>
                <c:pt idx="1">
                  <c:v>13</c:v>
                </c:pt>
                <c:pt idx="2">
                  <c:v>20</c:v>
                </c:pt>
                <c:pt idx="3">
                  <c:v>21</c:v>
                </c:pt>
                <c:pt idx="4">
                  <c:v>30</c:v>
                </c:pt>
                <c:pt idx="5">
                  <c:v>17</c:v>
                </c:pt>
                <c:pt idx="6">
                  <c:v>24</c:v>
                </c:pt>
                <c:pt idx="7">
                  <c:v>20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0B4-D249-91F1-8861EB2E79CF}"/>
            </c:ext>
          </c:extLst>
        </c:ser>
        <c:ser>
          <c:idx val="1"/>
          <c:order val="1"/>
          <c:tx>
            <c:strRef>
              <c:f>women_category!$A$9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women_category!$C$9:$J$9</c:f>
              <c:numCache>
                <c:formatCode>General</c:formatCode>
                <c:ptCount val="8"/>
                <c:pt idx="0">
                  <c:v>16</c:v>
                </c:pt>
                <c:pt idx="1">
                  <c:v>7</c:v>
                </c:pt>
                <c:pt idx="2">
                  <c:v>38</c:v>
                </c:pt>
                <c:pt idx="3">
                  <c:v>43</c:v>
                </c:pt>
                <c:pt idx="4">
                  <c:v>33</c:v>
                </c:pt>
                <c:pt idx="5">
                  <c:v>29</c:v>
                </c:pt>
                <c:pt idx="6">
                  <c:v>16</c:v>
                </c:pt>
                <c:pt idx="7">
                  <c:v>13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0B4-D249-91F1-8861EB2E7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238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Home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women_category!$A$2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women_category!$C$1:$J$1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women_category!$C$2:$J$2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78B-C141-AEF0-49F7810B1819}"/>
            </c:ext>
          </c:extLst>
        </c:ser>
        <c:ser>
          <c:idx val="1"/>
          <c:order val="1"/>
          <c:tx>
            <c:strRef>
              <c:f>women_category!$A$3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women_category!$C$3:$J$3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2">
                  <c:v>3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78B-C141-AEF0-49F7810B1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238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Swim</a:t>
            </a:r>
            <a:r>
              <a:rPr lang="sv-SE" sz="1600" b="0" baseline="0">
                <a:latin typeface="Franklin Gothic Medium" panose="020B0603020102020204" pitchFamily="34" charset="0"/>
              </a:rPr>
              <a:t> &amp; Pool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women_category!$A$6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women_category!$C$1:$J$1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women_category!$C$6:$J$6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C6B-B748-80A6-B53CFBF2F8A7}"/>
            </c:ext>
          </c:extLst>
        </c:ser>
        <c:ser>
          <c:idx val="1"/>
          <c:order val="1"/>
          <c:tx>
            <c:strRef>
              <c:f>women_category!$A$7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women_category!$C$7:$J$7</c:f>
              <c:numCache>
                <c:formatCode>General</c:formatCode>
                <c:ptCount val="8"/>
                <c:pt idx="0">
                  <c:v>1</c:v>
                </c:pt>
                <c:pt idx="1">
                  <c:v>0</c:v>
                </c:pt>
                <c:pt idx="2">
                  <c:v>7</c:v>
                </c:pt>
                <c:pt idx="3">
                  <c:v>10</c:v>
                </c:pt>
                <c:pt idx="4">
                  <c:v>11</c:v>
                </c:pt>
                <c:pt idx="5">
                  <c:v>7</c:v>
                </c:pt>
                <c:pt idx="6">
                  <c:v>4</c:v>
                </c:pt>
                <c:pt idx="7">
                  <c:v>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C6B-B748-80A6-B53CFBF2F8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238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4E-2"/>
          <c:y val="0.11952436219600494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online_kpis!$B$12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online_kpis!$D$12:$K$12</c:f>
              <c:numCache>
                <c:formatCode>General</c:formatCode>
                <c:ptCount val="8"/>
                <c:pt idx="0">
                  <c:v>1.9</c:v>
                </c:pt>
                <c:pt idx="1">
                  <c:v>2.2999999999999998</c:v>
                </c:pt>
                <c:pt idx="2">
                  <c:v>3.7</c:v>
                </c:pt>
                <c:pt idx="3">
                  <c:v>2.6</c:v>
                </c:pt>
                <c:pt idx="4">
                  <c:v>1.6</c:v>
                </c:pt>
                <c:pt idx="5">
                  <c:v>1.3</c:v>
                </c:pt>
                <c:pt idx="6">
                  <c:v>1.4</c:v>
                </c:pt>
                <c:pt idx="7">
                  <c:v>1.3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BE5-F043-A315-A9CBCD16172F}"/>
            </c:ext>
          </c:extLst>
        </c:ser>
        <c:ser>
          <c:idx val="1"/>
          <c:order val="1"/>
          <c:tx>
            <c:strRef>
              <c:f>online_kpis!$B$13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online_kpis!$D$13:$K$13</c:f>
              <c:numCache>
                <c:formatCode>General</c:formatCode>
                <c:ptCount val="8"/>
                <c:pt idx="0">
                  <c:v>1.7</c:v>
                </c:pt>
                <c:pt idx="1">
                  <c:v>1.4</c:v>
                </c:pt>
                <c:pt idx="2">
                  <c:v>2.2000000000000002</c:v>
                </c:pt>
                <c:pt idx="3">
                  <c:v>1.8</c:v>
                </c:pt>
                <c:pt idx="4">
                  <c:v>2</c:v>
                </c:pt>
                <c:pt idx="5">
                  <c:v>1.3</c:v>
                </c:pt>
                <c:pt idx="6">
                  <c:v>1.3</c:v>
                </c:pt>
                <c:pt idx="7">
                  <c:v>1.4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BE5-F043-A315-A9CBCD161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3344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sz="1600" b="0">
                <a:latin typeface="Franklin Gothic Medium" panose="020B0603020102020204" pitchFamily="34" charset="0"/>
              </a:rPr>
              <a:t>Socks</a:t>
            </a:r>
            <a:endParaRPr lang="sv-SE" b="0">
              <a:latin typeface="Franklin Gothic Medium" panose="020B06030201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women_category!$A$4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women_category!$C$1:$J$1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women_category!$C$4:$J$4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11</c:v>
                </c:pt>
                <c:pt idx="7">
                  <c:v>12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7E1-884E-B54D-37D34FBF7912}"/>
            </c:ext>
          </c:extLst>
        </c:ser>
        <c:ser>
          <c:idx val="1"/>
          <c:order val="1"/>
          <c:tx>
            <c:strRef>
              <c:f>women_category!$A$5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women_category!$C$1:$J$1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women_category!$C$5:$J$5</c:f>
              <c:numCache>
                <c:formatCode>General</c:formatCode>
                <c:ptCount val="8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10</c:v>
                </c:pt>
                <c:pt idx="5">
                  <c:v>3</c:v>
                </c:pt>
                <c:pt idx="6">
                  <c:v>3</c:v>
                </c:pt>
                <c:pt idx="7">
                  <c:v>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87E1-884E-B54D-37D34FBF79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2381712"/>
        <c:axId val="258743567"/>
      </c:lineChart>
      <c:catAx>
        <c:axId val="812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58743567"/>
        <c:crosses val="autoZero"/>
        <c:auto val="1"/>
        <c:lblAlgn val="ctr"/>
        <c:lblOffset val="100"/>
        <c:noMultiLvlLbl val="0"/>
      </c:catAx>
      <c:valAx>
        <c:axId val="25874356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1238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4E-2"/>
          <c:y val="0.11952436219600494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online_kpis!$B$14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online_kpis!$D$14:$K$14</c:f>
              <c:numCache>
                <c:formatCode>General</c:formatCode>
                <c:ptCount val="8"/>
                <c:pt idx="0">
                  <c:v>226</c:v>
                </c:pt>
                <c:pt idx="1">
                  <c:v>521</c:v>
                </c:pt>
                <c:pt idx="2">
                  <c:v>697</c:v>
                </c:pt>
                <c:pt idx="3">
                  <c:v>576</c:v>
                </c:pt>
                <c:pt idx="4">
                  <c:v>346</c:v>
                </c:pt>
                <c:pt idx="5">
                  <c:v>167</c:v>
                </c:pt>
                <c:pt idx="6">
                  <c:v>207</c:v>
                </c:pt>
                <c:pt idx="7">
                  <c:v>207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CEA-6E42-8B84-3025C8EB66B3}"/>
            </c:ext>
          </c:extLst>
        </c:ser>
        <c:ser>
          <c:idx val="1"/>
          <c:order val="1"/>
          <c:tx>
            <c:strRef>
              <c:f>online_kpis!$B$15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online_kpis!$D$15:$K$15</c:f>
              <c:numCache>
                <c:formatCode>General</c:formatCode>
                <c:ptCount val="8"/>
                <c:pt idx="0">
                  <c:v>329</c:v>
                </c:pt>
                <c:pt idx="1">
                  <c:v>321</c:v>
                </c:pt>
                <c:pt idx="2">
                  <c:v>394</c:v>
                </c:pt>
                <c:pt idx="3">
                  <c:v>500</c:v>
                </c:pt>
                <c:pt idx="4">
                  <c:v>381</c:v>
                </c:pt>
                <c:pt idx="5">
                  <c:v>213</c:v>
                </c:pt>
                <c:pt idx="6">
                  <c:v>188</c:v>
                </c:pt>
                <c:pt idx="7">
                  <c:v>239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CEA-6E42-8B84-3025C8EB66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3344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4E-2"/>
          <c:y val="0.11952436219600494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online_kpis!$B$18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online_kpis!$D$18:$K$18</c:f>
              <c:numCache>
                <c:formatCode>General</c:formatCode>
                <c:ptCount val="8"/>
                <c:pt idx="0">
                  <c:v>363</c:v>
                </c:pt>
                <c:pt idx="1">
                  <c:v>793</c:v>
                </c:pt>
                <c:pt idx="2">
                  <c:v>1077</c:v>
                </c:pt>
                <c:pt idx="3">
                  <c:v>927</c:v>
                </c:pt>
                <c:pt idx="4">
                  <c:v>567</c:v>
                </c:pt>
                <c:pt idx="5">
                  <c:v>306</c:v>
                </c:pt>
                <c:pt idx="6">
                  <c:v>288</c:v>
                </c:pt>
                <c:pt idx="7">
                  <c:v>277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FE8-AD4E-9B7E-EBDC910D24A3}"/>
            </c:ext>
          </c:extLst>
        </c:ser>
        <c:ser>
          <c:idx val="1"/>
          <c:order val="1"/>
          <c:tx>
            <c:strRef>
              <c:f>online_kpis!$B$19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online_kpis!$D$19:$K$19</c:f>
              <c:numCache>
                <c:formatCode>General</c:formatCode>
                <c:ptCount val="8"/>
                <c:pt idx="0">
                  <c:v>493</c:v>
                </c:pt>
                <c:pt idx="1">
                  <c:v>536</c:v>
                </c:pt>
                <c:pt idx="2">
                  <c:v>792</c:v>
                </c:pt>
                <c:pt idx="3">
                  <c:v>749</c:v>
                </c:pt>
                <c:pt idx="4">
                  <c:v>593</c:v>
                </c:pt>
                <c:pt idx="5">
                  <c:v>316</c:v>
                </c:pt>
                <c:pt idx="6">
                  <c:v>350</c:v>
                </c:pt>
                <c:pt idx="7">
                  <c:v>319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FE8-AD4E-9B7E-EBDC910D24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3344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4E-2"/>
          <c:y val="0.11952436219600494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online_kpis!$B$6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online_kpis!$D$6:$K$6</c:f>
              <c:numCache>
                <c:formatCode>General</c:formatCode>
                <c:ptCount val="8"/>
                <c:pt idx="0">
                  <c:v>1.458</c:v>
                </c:pt>
                <c:pt idx="1">
                  <c:v>1.1910000000000001</c:v>
                </c:pt>
                <c:pt idx="2">
                  <c:v>1.2470000000000001</c:v>
                </c:pt>
                <c:pt idx="3">
                  <c:v>1.32</c:v>
                </c:pt>
                <c:pt idx="4">
                  <c:v>1.516</c:v>
                </c:pt>
                <c:pt idx="5">
                  <c:v>1.605</c:v>
                </c:pt>
                <c:pt idx="6">
                  <c:v>1.583</c:v>
                </c:pt>
                <c:pt idx="7">
                  <c:v>1.5780000000000001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D68-6941-B25E-6EF2EC8B36AD}"/>
            </c:ext>
          </c:extLst>
        </c:ser>
        <c:ser>
          <c:idx val="1"/>
          <c:order val="1"/>
          <c:tx>
            <c:strRef>
              <c:f>online_kpis!$B$7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online_kpis!$D$7:$K$7</c:f>
              <c:numCache>
                <c:formatCode>0.000</c:formatCode>
                <c:ptCount val="8"/>
                <c:pt idx="0">
                  <c:v>1.5269999999999999</c:v>
                </c:pt>
                <c:pt idx="1">
                  <c:v>1.48</c:v>
                </c:pt>
                <c:pt idx="2">
                  <c:v>1.4219999999999999</c:v>
                </c:pt>
                <c:pt idx="3">
                  <c:v>1.25</c:v>
                </c:pt>
                <c:pt idx="4">
                  <c:v>1.246</c:v>
                </c:pt>
                <c:pt idx="5">
                  <c:v>1.5029999999999999</c:v>
                </c:pt>
                <c:pt idx="6">
                  <c:v>1.7</c:v>
                </c:pt>
                <c:pt idx="7">
                  <c:v>1.482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D68-6941-B25E-6EF2EC8B36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3344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4E-2"/>
          <c:y val="0.11952436219600494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online_kpis!$B$8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online_kpis!$D$8:$K$8</c:f>
              <c:numCache>
                <c:formatCode>General</c:formatCode>
                <c:ptCount val="8"/>
                <c:pt idx="0">
                  <c:v>1.6879999999999999</c:v>
                </c:pt>
                <c:pt idx="1">
                  <c:v>1.4770000000000001</c:v>
                </c:pt>
                <c:pt idx="2">
                  <c:v>1.42</c:v>
                </c:pt>
                <c:pt idx="3">
                  <c:v>1.5760000000000001</c:v>
                </c:pt>
                <c:pt idx="4">
                  <c:v>1.8049999999999999</c:v>
                </c:pt>
                <c:pt idx="5">
                  <c:v>1.8680000000000001</c:v>
                </c:pt>
                <c:pt idx="6">
                  <c:v>1.915</c:v>
                </c:pt>
                <c:pt idx="7">
                  <c:v>1.8660000000000001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AE32-A84F-9EAE-2D3C9AA44244}"/>
            </c:ext>
          </c:extLst>
        </c:ser>
        <c:ser>
          <c:idx val="1"/>
          <c:order val="1"/>
          <c:tx>
            <c:strRef>
              <c:f>online_kpis!$B$9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online_kpis!$D$9:$K$9</c:f>
              <c:numCache>
                <c:formatCode>General</c:formatCode>
                <c:ptCount val="8"/>
                <c:pt idx="0">
                  <c:v>1.752</c:v>
                </c:pt>
                <c:pt idx="1">
                  <c:v>1.7689999999999999</c:v>
                </c:pt>
                <c:pt idx="2">
                  <c:v>1.728</c:v>
                </c:pt>
                <c:pt idx="3">
                  <c:v>1.673</c:v>
                </c:pt>
                <c:pt idx="4">
                  <c:v>1.6279999999999999</c:v>
                </c:pt>
                <c:pt idx="5">
                  <c:v>1.9419999999999999</c:v>
                </c:pt>
                <c:pt idx="6">
                  <c:v>1.972</c:v>
                </c:pt>
                <c:pt idx="7">
                  <c:v>1.859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AE32-A84F-9EAE-2D3C9AA442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3344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4E-2"/>
          <c:y val="0.11952436219600494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online_kpis!$B$16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online_kpis!$D$16:$K$16</c:f>
              <c:numCache>
                <c:formatCode>General</c:formatCode>
                <c:ptCount val="8"/>
                <c:pt idx="0">
                  <c:v>239</c:v>
                </c:pt>
                <c:pt idx="1">
                  <c:v>430</c:v>
                </c:pt>
                <c:pt idx="2">
                  <c:v>638</c:v>
                </c:pt>
                <c:pt idx="3">
                  <c:v>489</c:v>
                </c:pt>
                <c:pt idx="4">
                  <c:v>378</c:v>
                </c:pt>
                <c:pt idx="5">
                  <c:v>197</c:v>
                </c:pt>
                <c:pt idx="6">
                  <c:v>182</c:v>
                </c:pt>
                <c:pt idx="7">
                  <c:v>177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C8B-4740-B47B-DF64AA17BB77}"/>
            </c:ext>
          </c:extLst>
        </c:ser>
        <c:ser>
          <c:idx val="1"/>
          <c:order val="1"/>
          <c:tx>
            <c:strRef>
              <c:f>online_kpis!$B$17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online_kpis!$D$17:$K$17</c:f>
              <c:numCache>
                <c:formatCode>General</c:formatCode>
                <c:ptCount val="8"/>
                <c:pt idx="0">
                  <c:v>160</c:v>
                </c:pt>
                <c:pt idx="1">
                  <c:v>197</c:v>
                </c:pt>
                <c:pt idx="2">
                  <c:v>162</c:v>
                </c:pt>
                <c:pt idx="3">
                  <c:v>222</c:v>
                </c:pt>
                <c:pt idx="4">
                  <c:v>152</c:v>
                </c:pt>
                <c:pt idx="5">
                  <c:v>95</c:v>
                </c:pt>
                <c:pt idx="6">
                  <c:v>84</c:v>
                </c:pt>
                <c:pt idx="7">
                  <c:v>125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C8B-4740-B47B-DF64AA17B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3344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4E-2"/>
          <c:y val="0.11952436219600494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online_kpis!$B$22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online_kpis!$D$22:$K$22</c:f>
              <c:numCache>
                <c:formatCode>General</c:formatCode>
                <c:ptCount val="8"/>
                <c:pt idx="0">
                  <c:v>739</c:v>
                </c:pt>
                <c:pt idx="1">
                  <c:v>578</c:v>
                </c:pt>
                <c:pt idx="2">
                  <c:v>641</c:v>
                </c:pt>
                <c:pt idx="3">
                  <c:v>594</c:v>
                </c:pt>
                <c:pt idx="4">
                  <c:v>765</c:v>
                </c:pt>
                <c:pt idx="5">
                  <c:v>824</c:v>
                </c:pt>
                <c:pt idx="6">
                  <c:v>617</c:v>
                </c:pt>
                <c:pt idx="7">
                  <c:v>597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AF4-9343-9898-7DEA9D033437}"/>
            </c:ext>
          </c:extLst>
        </c:ser>
        <c:ser>
          <c:idx val="1"/>
          <c:order val="1"/>
          <c:tx>
            <c:strRef>
              <c:f>online_kpis!$B$23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online_kpis!$D$23:$K$23</c:f>
              <c:numCache>
                <c:formatCode>General</c:formatCode>
                <c:ptCount val="8"/>
                <c:pt idx="0">
                  <c:v>341</c:v>
                </c:pt>
                <c:pt idx="1">
                  <c:v>430</c:v>
                </c:pt>
                <c:pt idx="2">
                  <c:v>289</c:v>
                </c:pt>
                <c:pt idx="3">
                  <c:v>310</c:v>
                </c:pt>
                <c:pt idx="4">
                  <c:v>279</c:v>
                </c:pt>
                <c:pt idx="5">
                  <c:v>314</c:v>
                </c:pt>
                <c:pt idx="6">
                  <c:v>312</c:v>
                </c:pt>
                <c:pt idx="7">
                  <c:v>100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AF4-9343-9898-7DEA9D033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3344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v-S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585539017032884E-2"/>
          <c:y val="0.11952436219600494"/>
          <c:w val="0.93882892196593426"/>
          <c:h val="0.61823380684725959"/>
        </c:manualLayout>
      </c:layout>
      <c:lineChart>
        <c:grouping val="standard"/>
        <c:varyColors val="0"/>
        <c:ser>
          <c:idx val="0"/>
          <c:order val="0"/>
          <c:tx>
            <c:strRef>
              <c:f>online_kpis!$B$10</c:f>
              <c:strCache>
                <c:ptCount val="1"/>
                <c:pt idx="0">
                  <c:v>Last Year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online_kpis!$D$10:$K$10</c:f>
              <c:numCache>
                <c:formatCode>General</c:formatCode>
                <c:ptCount val="8"/>
                <c:pt idx="0">
                  <c:v>25</c:v>
                </c:pt>
                <c:pt idx="1">
                  <c:v>24</c:v>
                </c:pt>
                <c:pt idx="2">
                  <c:v>27</c:v>
                </c:pt>
                <c:pt idx="3">
                  <c:v>22</c:v>
                </c:pt>
                <c:pt idx="4">
                  <c:v>24</c:v>
                </c:pt>
                <c:pt idx="5">
                  <c:v>23</c:v>
                </c:pt>
                <c:pt idx="6">
                  <c:v>21</c:v>
                </c:pt>
                <c:pt idx="7">
                  <c:v>21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F7F-D141-BDEF-66D4580D743F}"/>
            </c:ext>
          </c:extLst>
        </c:ser>
        <c:ser>
          <c:idx val="1"/>
          <c:order val="1"/>
          <c:tx>
            <c:strRef>
              <c:f>online_kpis!$B$11</c:f>
              <c:strCache>
                <c:ptCount val="1"/>
                <c:pt idx="0">
                  <c:v>Current Year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online_kpis!$D$5:$K$5</c:f>
              <c:strCache>
                <c:ptCount val="8"/>
                <c:pt idx="0">
                  <c:v>51</c:v>
                </c:pt>
                <c:pt idx="1">
                  <c:v>52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</c:strCache>
            </c:strRef>
          </c:cat>
          <c:val>
            <c:numRef>
              <c:f>online_kpis!$D$11:$K$11</c:f>
              <c:numCache>
                <c:formatCode>General</c:formatCode>
                <c:ptCount val="8"/>
                <c:pt idx="0">
                  <c:v>12</c:v>
                </c:pt>
                <c:pt idx="1">
                  <c:v>14</c:v>
                </c:pt>
                <c:pt idx="2">
                  <c:v>8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8</c:v>
                </c:pt>
                <c:pt idx="7">
                  <c:v>13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F7F-D141-BDEF-66D4580D7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33448352"/>
        <c:axId val="1951968352"/>
      </c:lineChart>
      <c:catAx>
        <c:axId val="143344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1951968352"/>
        <c:crosses val="autoZero"/>
        <c:auto val="1"/>
        <c:lblAlgn val="ctr"/>
        <c:lblOffset val="100"/>
        <c:noMultiLvlLbl val="0"/>
      </c:catAx>
      <c:valAx>
        <c:axId val="1951968352"/>
        <c:scaling>
          <c:orientation val="minMax"/>
        </c:scaling>
        <c:delete val="1"/>
        <c:axPos val="l"/>
        <c:majorGridlines>
          <c:spPr>
            <a:ln w="317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33448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81291-435B-734B-9ECC-5304BB242D2A}" type="datetimeFigureOut">
              <a:rPr lang="sv-SE" smtClean="0"/>
              <a:t>2025-02-25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E66D3-3830-8249-BF3B-78C37D8C609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E66D3-3830-8249-BF3B-78C37D8C609B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775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C45405-6D85-D367-F069-304FA5F3A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0FC6C2E-CCFC-895C-C97F-D373C9D2B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043CBD5-CE96-943A-0E25-B22AAF7C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ACA7C68-8BA0-F752-6D50-3CBC970B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E93C870-65FB-7E35-24A8-C994A1E9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40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BD8B44-20A2-DA28-170C-29030175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EBAF0E4-E7BB-B89D-59DC-D7872EBEB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2B33758-EE84-0F12-57D3-5CECB540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FF4BA52-B03D-0B5C-2289-79D76534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20D08F9-87A2-181B-AF5C-54793682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469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B95CBD88-A67E-D697-8A64-357AFCF9D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2B30D0B-AEE2-5D2A-B08C-56D26FD8D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EAAB250-8B0F-A8C5-F845-4C99D4A5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C406914-845B-B7FC-4BF0-4046BC55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49DBCD4-357B-14B4-D815-FB1E1536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86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84EF31-F737-2E5E-C38A-3E4D598E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F4D41B-0B7A-68B3-3358-52348B922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AA10A40-0CAD-8675-78C0-AD09A5B6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5648A17-5A81-EE0D-FE02-11A4E9FE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54B59EC-BA43-6532-5844-D12383F9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17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2BB9E2-13CC-86E1-AF57-5264737B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AD2938B-9DA7-1663-52FD-5CB63C02D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276369-DA7C-8B17-3A6A-9AEE6537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1477C1F-458C-1AD7-1905-89347669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7AF58AA-68DD-6980-93A8-D4F43D0F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7119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7F8098-59AC-C8CA-0C13-00188D9D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22791AB-B6EA-4CBB-67BF-A5060107D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036CBA5-847B-F472-BE40-3A9B0E72B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CD651CB-3BD9-7433-DE35-11FF9D8D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77E3F1B-E11F-BB62-6765-9E6840B5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2061FD5-6809-30B4-2F1B-60EA9EBB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759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5213F8-D7AE-474F-96B1-1851EA2E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CA94757-65D8-A6B9-28BA-7B5D2FC0F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20EBF8A-91A3-4175-3C6F-32F7DFFA1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0F6877C-E0D1-78C3-2FEE-BDF7554D2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83CD6B9B-25F5-F086-834D-5981FF53A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C64C11D-DC61-6919-C34A-12175110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0850D65-FC68-77D4-1FD5-68170592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9AB2420-FA10-2CA6-594B-3845DBE8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17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556E31-1216-6090-7AA4-F5C1E273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F206103-6FFA-1634-B5D8-6C8100BC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029930B-4846-67C8-CF15-2E3F7F8A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BF41FF6-977C-457F-0A8E-EEB6466D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261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802CD06-584C-3FF4-8E72-06F829D35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49A9C48-4F42-8C9E-2DA8-088B01BC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B630E60-F570-2DF6-AD48-F3E854C9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368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8B214A-0610-023C-5855-8D270DD5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8B88000-0FFE-6966-D90A-CD34E5A7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638A90B-3AF1-27A0-EEA5-54E5E166C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E83788B-3D5B-BB42-6919-78358168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0B578CC-C16B-5A1B-A29F-E78EB34D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8501E59-A786-1D49-9440-2893554E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317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772F7A-2CD5-F419-6EEE-F7891F68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C94438D-FE6D-5019-8C6E-885092B35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AB2499A-C2B5-4F0D-3EE3-84D50C7E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AC93E0A-90D8-4844-CCAC-9CBCFA24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33F2-785D-2949-91EA-CDD89F15DCCD}" type="datetimeFigureOut">
              <a:rPr lang="sv-SE" smtClean="0"/>
              <a:t>2025-02-25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0D140AD-2BE2-BED9-F855-47855C18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FC68072-F006-E40B-6E06-77C8312B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317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37C14993-500B-4FCD-B85C-D5F07D70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6AC7636-D646-3063-113A-3BDE6F6FB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49FD74B-4C25-73EE-2115-5034C4FDB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B33F2-785D-2949-91EA-CDD89F15DCCD}" type="datetimeFigureOut">
              <a:rPr lang="sv-SE" smtClean="0"/>
              <a:t>2025-02-25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C9A69A4-9BF3-9DEA-CA35-2B8F4E9B2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979195F-6B37-CF90-3201-FC0A6B654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BE6BA-24EC-C548-9AC7-F76E2C0B555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166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7" Type="http://schemas.openxmlformats.org/officeDocument/2006/relationships/chart" Target="../charts/chart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BAAFC1BB-DAA9-EB1D-3701-23EB2D8CB522}"/>
              </a:ext>
            </a:extLst>
          </p:cNvPr>
          <p:cNvSpPr/>
          <p:nvPr/>
        </p:nvSpPr>
        <p:spPr>
          <a:xfrm>
            <a:off x="0" y="0"/>
            <a:ext cx="12192000" cy="562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Monday Morning Meeting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E72DBED0-0ABC-F454-C047-5D421681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60134"/>
            <a:ext cx="7772400" cy="33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5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5E3C9-9EE6-5228-4AC2-B99F62556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478B84FB-3E5B-8EDC-5B27-AC1DAC231893}"/>
              </a:ext>
            </a:extLst>
          </p:cNvPr>
          <p:cNvSpPr/>
          <p:nvPr/>
        </p:nvSpPr>
        <p:spPr>
          <a:xfrm>
            <a:off x="0" y="0"/>
            <a:ext cx="12192000" cy="562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Top Markets</a:t>
            </a: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75E20C62-F975-81E2-33BE-50F0BE02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55104"/>
            <a:ext cx="7772400" cy="174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1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C709EE4-16D4-6A48-9FD7-C4A7DD19F9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607851"/>
              </p:ext>
            </p:extLst>
          </p:nvPr>
        </p:nvGraphicFramePr>
        <p:xfrm>
          <a:off x="172159" y="1014190"/>
          <a:ext cx="3671803" cy="1794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C673C1C-9826-974D-8716-53AC8B1980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9271402"/>
              </p:ext>
            </p:extLst>
          </p:nvPr>
        </p:nvGraphicFramePr>
        <p:xfrm>
          <a:off x="4231435" y="1008044"/>
          <a:ext cx="3701040" cy="1807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A7DFE96-3388-3D46-9571-AE6CDFA3A4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1525598"/>
              </p:ext>
            </p:extLst>
          </p:nvPr>
        </p:nvGraphicFramePr>
        <p:xfrm>
          <a:off x="8330082" y="997498"/>
          <a:ext cx="3689759" cy="1811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ktangel med rundade hörn 14">
            <a:extLst>
              <a:ext uri="{FF2B5EF4-FFF2-40B4-BE49-F238E27FC236}">
                <a16:creationId xmlns:a16="http://schemas.microsoft.com/office/drawing/2014/main" id="{E6EC3B22-B101-B75E-F646-FC46EEB868BC}"/>
              </a:ext>
            </a:extLst>
          </p:cNvPr>
          <p:cNvSpPr/>
          <p:nvPr/>
        </p:nvSpPr>
        <p:spPr>
          <a:xfrm>
            <a:off x="4224526" y="793651"/>
            <a:ext cx="965028" cy="4398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Conversion</a:t>
            </a:r>
          </a:p>
        </p:txBody>
      </p:sp>
      <p:sp>
        <p:nvSpPr>
          <p:cNvPr id="17" name="Rektangel med rundade hörn 16">
            <a:extLst>
              <a:ext uri="{FF2B5EF4-FFF2-40B4-BE49-F238E27FC236}">
                <a16:creationId xmlns:a16="http://schemas.microsoft.com/office/drawing/2014/main" id="{EEE8E3AF-351E-948B-148C-0673ECFE4EE9}"/>
              </a:ext>
            </a:extLst>
          </p:cNvPr>
          <p:cNvSpPr/>
          <p:nvPr/>
        </p:nvSpPr>
        <p:spPr>
          <a:xfrm>
            <a:off x="154661" y="789801"/>
            <a:ext cx="965028" cy="4398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Sessions</a:t>
            </a:r>
          </a:p>
        </p:txBody>
      </p:sp>
      <p:sp>
        <p:nvSpPr>
          <p:cNvPr id="18" name="Rektangel med rundade hörn 17">
            <a:extLst>
              <a:ext uri="{FF2B5EF4-FFF2-40B4-BE49-F238E27FC236}">
                <a16:creationId xmlns:a16="http://schemas.microsoft.com/office/drawing/2014/main" id="{C2F196AF-3749-734E-D3BC-E3A82A022461}"/>
              </a:ext>
            </a:extLst>
          </p:cNvPr>
          <p:cNvSpPr/>
          <p:nvPr/>
        </p:nvSpPr>
        <p:spPr>
          <a:xfrm>
            <a:off x="8325015" y="775038"/>
            <a:ext cx="965028" cy="4398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New Customers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648A35C6-B69A-F544-A2E8-EDFA777808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8775017"/>
              </p:ext>
            </p:extLst>
          </p:nvPr>
        </p:nvGraphicFramePr>
        <p:xfrm>
          <a:off x="149554" y="3023880"/>
          <a:ext cx="3689757" cy="1803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ktangel med rundade hörn 19">
            <a:extLst>
              <a:ext uri="{FF2B5EF4-FFF2-40B4-BE49-F238E27FC236}">
                <a16:creationId xmlns:a16="http://schemas.microsoft.com/office/drawing/2014/main" id="{1CC5583B-74F6-4630-5F69-23EBC36D0AB7}"/>
              </a:ext>
            </a:extLst>
          </p:cNvPr>
          <p:cNvSpPr/>
          <p:nvPr/>
        </p:nvSpPr>
        <p:spPr>
          <a:xfrm>
            <a:off x="144213" y="2812534"/>
            <a:ext cx="965028" cy="4398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Returning</a:t>
            </a:r>
          </a:p>
          <a:p>
            <a:pPr algn="ctr"/>
            <a:r>
              <a:rPr lang="sv-SE" sz="1200" dirty="0">
                <a:latin typeface="Franklin Gothic Medium" panose="020B0603020102020204" pitchFamily="34" charset="0"/>
              </a:rPr>
              <a:t>Customers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D338BF5E-7E8A-8447-B297-6858C2A33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830029"/>
              </p:ext>
            </p:extLst>
          </p:nvPr>
        </p:nvGraphicFramePr>
        <p:xfrm>
          <a:off x="4235848" y="3030031"/>
          <a:ext cx="3709020" cy="1803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Rektangel med rundade hörn 21">
            <a:extLst>
              <a:ext uri="{FF2B5EF4-FFF2-40B4-BE49-F238E27FC236}">
                <a16:creationId xmlns:a16="http://schemas.microsoft.com/office/drawing/2014/main" id="{079F4BAA-AB20-D92E-DFD1-A89C77F96881}"/>
              </a:ext>
            </a:extLst>
          </p:cNvPr>
          <p:cNvSpPr/>
          <p:nvPr/>
        </p:nvSpPr>
        <p:spPr>
          <a:xfrm>
            <a:off x="4224526" y="2808619"/>
            <a:ext cx="965028" cy="4398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50" dirty="0">
                <a:latin typeface="Franklin Gothic Medium" panose="020B0603020102020204" pitchFamily="34" charset="0"/>
              </a:rPr>
              <a:t>AOV New</a:t>
            </a:r>
          </a:p>
          <a:p>
            <a:pPr algn="ctr"/>
            <a:r>
              <a:rPr lang="sv-SE" sz="1050" dirty="0">
                <a:latin typeface="Franklin Gothic Medium" panose="020B0603020102020204" pitchFamily="34" charset="0"/>
              </a:rPr>
              <a:t>Customers</a:t>
            </a:r>
          </a:p>
        </p:txBody>
      </p:sp>
      <p:sp>
        <p:nvSpPr>
          <p:cNvPr id="24" name="Rektangel med rundade hörn 23">
            <a:extLst>
              <a:ext uri="{FF2B5EF4-FFF2-40B4-BE49-F238E27FC236}">
                <a16:creationId xmlns:a16="http://schemas.microsoft.com/office/drawing/2014/main" id="{CE547D20-B85E-FCC5-2EB5-68BADCF5531C}"/>
              </a:ext>
            </a:extLst>
          </p:cNvPr>
          <p:cNvSpPr/>
          <p:nvPr/>
        </p:nvSpPr>
        <p:spPr>
          <a:xfrm>
            <a:off x="8330083" y="2808619"/>
            <a:ext cx="965028" cy="4398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900" dirty="0">
                <a:latin typeface="Franklin Gothic Medium" panose="020B0603020102020204" pitchFamily="34" charset="0"/>
              </a:rPr>
              <a:t>AOV Returning</a:t>
            </a:r>
          </a:p>
          <a:p>
            <a:pPr algn="ctr"/>
            <a:r>
              <a:rPr lang="sv-SE" sz="900" dirty="0">
                <a:latin typeface="Franklin Gothic Medium" panose="020B0603020102020204" pitchFamily="34" charset="0"/>
              </a:rPr>
              <a:t>Customers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74FA5F70-4DF5-824B-A49C-B707CA5DD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951295"/>
              </p:ext>
            </p:extLst>
          </p:nvPr>
        </p:nvGraphicFramePr>
        <p:xfrm>
          <a:off x="8330083" y="3028538"/>
          <a:ext cx="3689759" cy="17944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D423D2FF-2BFF-5149-8C06-36B2F563A3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405832"/>
              </p:ext>
            </p:extLst>
          </p:nvPr>
        </p:nvGraphicFramePr>
        <p:xfrm>
          <a:off x="147875" y="5055186"/>
          <a:ext cx="3696087" cy="1802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7" name="Rektangel med rundade hörn 26">
            <a:extLst>
              <a:ext uri="{FF2B5EF4-FFF2-40B4-BE49-F238E27FC236}">
                <a16:creationId xmlns:a16="http://schemas.microsoft.com/office/drawing/2014/main" id="{767165CA-0D00-86DA-5B99-F80E880C9FAB}"/>
              </a:ext>
            </a:extLst>
          </p:cNvPr>
          <p:cNvSpPr/>
          <p:nvPr/>
        </p:nvSpPr>
        <p:spPr>
          <a:xfrm>
            <a:off x="144213" y="4835267"/>
            <a:ext cx="965028" cy="4398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latin typeface="Franklin Gothic Medium" panose="020B0603020102020204" pitchFamily="34" charset="0"/>
              </a:rPr>
              <a:t>Online Media </a:t>
            </a:r>
            <a:r>
              <a:rPr lang="sv-SE" sz="1000" dirty="0" err="1">
                <a:latin typeface="Franklin Gothic Medium" panose="020B0603020102020204" pitchFamily="34" charset="0"/>
              </a:rPr>
              <a:t>Spend</a:t>
            </a:r>
            <a:endParaRPr lang="sv-SE" sz="1000" dirty="0">
              <a:latin typeface="Franklin Gothic Medium" panose="020B0603020102020204" pitchFamily="34" charset="0"/>
            </a:endParaRPr>
          </a:p>
        </p:txBody>
      </p:sp>
      <p:sp>
        <p:nvSpPr>
          <p:cNvPr id="28" name="Rektangel med rundade hörn 27">
            <a:extLst>
              <a:ext uri="{FF2B5EF4-FFF2-40B4-BE49-F238E27FC236}">
                <a16:creationId xmlns:a16="http://schemas.microsoft.com/office/drawing/2014/main" id="{E57BAA60-CBBA-6E38-42C9-69330543328A}"/>
              </a:ext>
            </a:extLst>
          </p:cNvPr>
          <p:cNvSpPr/>
          <p:nvPr/>
        </p:nvSpPr>
        <p:spPr>
          <a:xfrm>
            <a:off x="4239838" y="4835267"/>
            <a:ext cx="965028" cy="4398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latin typeface="Franklin Gothic Medium" panose="020B0603020102020204" pitchFamily="34" charset="0"/>
              </a:rPr>
              <a:t>Online Media </a:t>
            </a:r>
            <a:r>
              <a:rPr lang="sv-SE" sz="1000" dirty="0" err="1">
                <a:latin typeface="Franklin Gothic Medium" panose="020B0603020102020204" pitchFamily="34" charset="0"/>
              </a:rPr>
              <a:t>Spend</a:t>
            </a:r>
            <a:endParaRPr lang="sv-SE" sz="1000" dirty="0">
              <a:latin typeface="Franklin Gothic Medium" panose="020B0603020102020204" pitchFamily="34" charset="0"/>
            </a:endParaRP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7FEC2C35-BFD4-5D40-B982-1D2ADB7AD3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754475"/>
              </p:ext>
            </p:extLst>
          </p:nvPr>
        </p:nvGraphicFramePr>
        <p:xfrm>
          <a:off x="4251120" y="5055186"/>
          <a:ext cx="3689758" cy="1804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23A98338-281C-5E41-A865-16EEB9339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401184"/>
              </p:ext>
            </p:extLst>
          </p:nvPr>
        </p:nvGraphicFramePr>
        <p:xfrm>
          <a:off x="8323755" y="5059578"/>
          <a:ext cx="3696086" cy="1798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2" name="Rektangel med rundade hörn 31">
            <a:extLst>
              <a:ext uri="{FF2B5EF4-FFF2-40B4-BE49-F238E27FC236}">
                <a16:creationId xmlns:a16="http://schemas.microsoft.com/office/drawing/2014/main" id="{40F95B53-852B-8DAB-49FD-9CA15C37BF9A}"/>
              </a:ext>
            </a:extLst>
          </p:cNvPr>
          <p:cNvSpPr/>
          <p:nvPr/>
        </p:nvSpPr>
        <p:spPr>
          <a:xfrm>
            <a:off x="8323755" y="4822967"/>
            <a:ext cx="965028" cy="4398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 dirty="0">
                <a:latin typeface="Franklin Gothic Medium" panose="020B0603020102020204" pitchFamily="34" charset="0"/>
              </a:rPr>
              <a:t>Online Media </a:t>
            </a:r>
            <a:r>
              <a:rPr lang="sv-SE" sz="1000" dirty="0" err="1">
                <a:latin typeface="Franklin Gothic Medium" panose="020B0603020102020204" pitchFamily="34" charset="0"/>
              </a:rPr>
              <a:t>Spend</a:t>
            </a:r>
            <a:endParaRPr lang="sv-SE" sz="1000" dirty="0">
              <a:latin typeface="Franklin Gothic Medium" panose="020B0603020102020204" pitchFamily="34" charset="0"/>
            </a:endParaRP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1192C8AF-3DF9-A8DB-7E06-7D003C08D4A2}"/>
              </a:ext>
            </a:extLst>
          </p:cNvPr>
          <p:cNvSpPr/>
          <p:nvPr/>
        </p:nvSpPr>
        <p:spPr>
          <a:xfrm>
            <a:off x="0" y="0"/>
            <a:ext cx="12192000" cy="562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Online KPIs</a:t>
            </a:r>
          </a:p>
        </p:txBody>
      </p:sp>
    </p:spTree>
    <p:extLst>
      <p:ext uri="{BB962C8B-B14F-4D97-AF65-F5344CB8AC3E}">
        <p14:creationId xmlns:p14="http://schemas.microsoft.com/office/powerpoint/2010/main" val="272803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342DA-3B9D-F91B-5C3C-29313326B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>
            <a:extLst>
              <a:ext uri="{FF2B5EF4-FFF2-40B4-BE49-F238E27FC236}">
                <a16:creationId xmlns:a16="http://schemas.microsoft.com/office/drawing/2014/main" id="{DFFC8240-D10A-11A4-8DED-E5A0B51EA546}"/>
              </a:ext>
            </a:extLst>
          </p:cNvPr>
          <p:cNvSpPr/>
          <p:nvPr/>
        </p:nvSpPr>
        <p:spPr>
          <a:xfrm>
            <a:off x="0" y="0"/>
            <a:ext cx="12192000" cy="562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Estimated Contribution per Customer Cohort</a:t>
            </a:r>
          </a:p>
        </p:txBody>
      </p:sp>
    </p:spTree>
    <p:extLst>
      <p:ext uri="{BB962C8B-B14F-4D97-AF65-F5344CB8AC3E}">
        <p14:creationId xmlns:p14="http://schemas.microsoft.com/office/powerpoint/2010/main" val="308317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8D278-E00E-C154-C79E-84E7E56D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>
            <a:extLst>
              <a:ext uri="{FF2B5EF4-FFF2-40B4-BE49-F238E27FC236}">
                <a16:creationId xmlns:a16="http://schemas.microsoft.com/office/drawing/2014/main" id="{09F4709B-2B88-5008-DE44-EE3C7DCCCD45}"/>
              </a:ext>
            </a:extLst>
          </p:cNvPr>
          <p:cNvSpPr/>
          <p:nvPr/>
        </p:nvSpPr>
        <p:spPr>
          <a:xfrm>
            <a:off x="0" y="0"/>
            <a:ext cx="12192000" cy="562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Online Gross Revenue by Category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BB5BAFE6-8C19-D825-5DCE-F942BE9D26AD}"/>
              </a:ext>
            </a:extLst>
          </p:cNvPr>
          <p:cNvSpPr/>
          <p:nvPr/>
        </p:nvSpPr>
        <p:spPr>
          <a:xfrm>
            <a:off x="0" y="562244"/>
            <a:ext cx="12192000" cy="4679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Men’s</a:t>
            </a:r>
            <a:br>
              <a:rPr lang="sv-SE" dirty="0">
                <a:solidFill>
                  <a:schemeClr val="bg1"/>
                </a:solidFill>
                <a:latin typeface="Franklin Gothic Medium" panose="020B0603020102020204" pitchFamily="34" charset="0"/>
              </a:rPr>
            </a:br>
            <a:r>
              <a:rPr lang="sv-SE" sz="11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(SEK ’000)</a:t>
            </a:r>
            <a:endParaRPr lang="sv-SE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10" name="Chart 1">
            <a:extLst>
              <a:ext uri="{FF2B5EF4-FFF2-40B4-BE49-F238E27FC236}">
                <a16:creationId xmlns:a16="http://schemas.microsoft.com/office/drawing/2014/main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547215"/>
              </p:ext>
            </p:extLst>
          </p:nvPr>
        </p:nvGraphicFramePr>
        <p:xfrm>
          <a:off x="173623" y="1482287"/>
          <a:ext cx="3819645" cy="2418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">
            <a:extLst>
              <a:ext uri="{FF2B5EF4-FFF2-40B4-BE49-F238E27FC236}">
                <a16:creationId xmlns:a16="http://schemas.microsoft.com/office/drawing/2014/main" id="{CFB56C5B-9A1F-AB49-8908-B37B216AC0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0198346"/>
              </p:ext>
            </p:extLst>
          </p:nvPr>
        </p:nvGraphicFramePr>
        <p:xfrm>
          <a:off x="4186177" y="1482287"/>
          <a:ext cx="3819645" cy="2418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">
            <a:extLst>
              <a:ext uri="{FF2B5EF4-FFF2-40B4-BE49-F238E27FC236}">
                <a16:creationId xmlns:a16="http://schemas.microsoft.com/office/drawing/2014/main" id="{50A3FFAC-C345-704F-AEA9-AEDB0B84A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176791"/>
              </p:ext>
            </p:extLst>
          </p:nvPr>
        </p:nvGraphicFramePr>
        <p:xfrm>
          <a:off x="8198731" y="1482287"/>
          <a:ext cx="3819646" cy="2418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">
            <a:extLst>
              <a:ext uri="{FF2B5EF4-FFF2-40B4-BE49-F238E27FC236}">
                <a16:creationId xmlns:a16="http://schemas.microsoft.com/office/drawing/2014/main" id="{A9AAF1D6-6E66-454D-891E-DA10E08BF4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967955"/>
              </p:ext>
            </p:extLst>
          </p:nvPr>
        </p:nvGraphicFramePr>
        <p:xfrm>
          <a:off x="8198731" y="3901111"/>
          <a:ext cx="3819646" cy="2418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3">
            <a:extLst>
              <a:ext uri="{FF2B5EF4-FFF2-40B4-BE49-F238E27FC236}">
                <a16:creationId xmlns:a16="http://schemas.microsoft.com/office/drawing/2014/main" id="{00000000-0008-0000-05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939223"/>
              </p:ext>
            </p:extLst>
          </p:nvPr>
        </p:nvGraphicFramePr>
        <p:xfrm>
          <a:off x="4186176" y="3901111"/>
          <a:ext cx="3819646" cy="2418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hart 1">
            <a:extLst>
              <a:ext uri="{FF2B5EF4-FFF2-40B4-BE49-F238E27FC236}">
                <a16:creationId xmlns:a16="http://schemas.microsoft.com/office/drawing/2014/main" id="{7CCEBE64-8006-624C-8156-41AE650C61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37060"/>
              </p:ext>
            </p:extLst>
          </p:nvPr>
        </p:nvGraphicFramePr>
        <p:xfrm>
          <a:off x="173623" y="3901109"/>
          <a:ext cx="3819643" cy="2418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16" name="Bildobjekt 15" descr="En bild som visar text, Teckensnitt, skärmbild, design&#10;&#10;AI-genererat innehåll kan vara felaktigt.">
            <a:extLst>
              <a:ext uri="{FF2B5EF4-FFF2-40B4-BE49-F238E27FC236}">
                <a16:creationId xmlns:a16="http://schemas.microsoft.com/office/drawing/2014/main" id="{CCC05A5E-E464-08F3-61D8-46416EDE0E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0658" y="6198669"/>
            <a:ext cx="2720292" cy="4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5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96510-54F2-D1C8-F7DF-F9867D59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>
            <a:extLst>
              <a:ext uri="{FF2B5EF4-FFF2-40B4-BE49-F238E27FC236}">
                <a16:creationId xmlns:a16="http://schemas.microsoft.com/office/drawing/2014/main" id="{A1EEAE4B-13DF-78D6-DF9C-6E9FEA34BC22}"/>
              </a:ext>
            </a:extLst>
          </p:cNvPr>
          <p:cNvSpPr/>
          <p:nvPr/>
        </p:nvSpPr>
        <p:spPr>
          <a:xfrm>
            <a:off x="0" y="0"/>
            <a:ext cx="12192000" cy="562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Online Gross Revenue by Category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DB58E5A6-BAE7-D565-3CD0-95276C758E5E}"/>
              </a:ext>
            </a:extLst>
          </p:cNvPr>
          <p:cNvSpPr/>
          <p:nvPr/>
        </p:nvSpPr>
        <p:spPr>
          <a:xfrm>
            <a:off x="0" y="562244"/>
            <a:ext cx="12192000" cy="4679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Women’s</a:t>
            </a:r>
            <a:br>
              <a:rPr lang="sv-SE" dirty="0">
                <a:solidFill>
                  <a:schemeClr val="bg1"/>
                </a:solidFill>
                <a:latin typeface="Franklin Gothic Medium" panose="020B0603020102020204" pitchFamily="34" charset="0"/>
              </a:rPr>
            </a:br>
            <a:r>
              <a:rPr lang="sv-SE" sz="11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(SEK ’000)</a:t>
            </a:r>
            <a:endParaRPr lang="sv-SE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6" name="Bildobjekt 5" descr="En bild som visar text, Teckensnitt, skärmbild, design&#10;&#10;AI-genererat innehåll kan vara felaktigt.">
            <a:extLst>
              <a:ext uri="{FF2B5EF4-FFF2-40B4-BE49-F238E27FC236}">
                <a16:creationId xmlns:a16="http://schemas.microsoft.com/office/drawing/2014/main" id="{BAD39290-6171-22DC-E321-AB296F963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54" y="6081896"/>
            <a:ext cx="2720292" cy="427719"/>
          </a:xfrm>
          <a:prstGeom prst="rect">
            <a:avLst/>
          </a:prstGeom>
        </p:spPr>
      </p:pic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ACD04B2C-9074-44FA-D114-AB8473E86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924838"/>
              </p:ext>
            </p:extLst>
          </p:nvPr>
        </p:nvGraphicFramePr>
        <p:xfrm>
          <a:off x="285090" y="1286174"/>
          <a:ext cx="3717549" cy="2269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E64444D-8A57-D540-8872-53A9105393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866974"/>
              </p:ext>
            </p:extLst>
          </p:nvPr>
        </p:nvGraphicFramePr>
        <p:xfrm>
          <a:off x="4237225" y="1286174"/>
          <a:ext cx="3717549" cy="2269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19A537CA-FC18-424F-ADE2-8649E41D99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954999"/>
              </p:ext>
            </p:extLst>
          </p:nvPr>
        </p:nvGraphicFramePr>
        <p:xfrm>
          <a:off x="8308199" y="1286174"/>
          <a:ext cx="3717549" cy="2269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C2F842C6-CC50-1A4D-9D15-89BB3C1097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992973"/>
              </p:ext>
            </p:extLst>
          </p:nvPr>
        </p:nvGraphicFramePr>
        <p:xfrm>
          <a:off x="1787388" y="3812049"/>
          <a:ext cx="3717549" cy="2269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5C0AE6F5-DFCB-534D-B113-F9CD054EB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419548"/>
              </p:ext>
            </p:extLst>
          </p:nvPr>
        </p:nvGraphicFramePr>
        <p:xfrm>
          <a:off x="6274021" y="3812049"/>
          <a:ext cx="3717549" cy="2269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84182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35D11-8FAD-14A8-521D-D79A02467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>
            <a:extLst>
              <a:ext uri="{FF2B5EF4-FFF2-40B4-BE49-F238E27FC236}">
                <a16:creationId xmlns:a16="http://schemas.microsoft.com/office/drawing/2014/main" id="{DEFC76BC-EEA0-A1BB-2CC8-80E2294AA7D4}"/>
              </a:ext>
            </a:extLst>
          </p:cNvPr>
          <p:cNvSpPr/>
          <p:nvPr/>
        </p:nvSpPr>
        <p:spPr>
          <a:xfrm>
            <a:off x="0" y="0"/>
            <a:ext cx="12192000" cy="562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Online Gross Revenue by Category</a:t>
            </a:r>
          </a:p>
        </p:txBody>
      </p:sp>
    </p:spTree>
    <p:extLst>
      <p:ext uri="{BB962C8B-B14F-4D97-AF65-F5344CB8AC3E}">
        <p14:creationId xmlns:p14="http://schemas.microsoft.com/office/powerpoint/2010/main" val="313440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59108-5577-D829-31C9-4B3A24359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>
            <a:extLst>
              <a:ext uri="{FF2B5EF4-FFF2-40B4-BE49-F238E27FC236}">
                <a16:creationId xmlns:a16="http://schemas.microsoft.com/office/drawing/2014/main" id="{AADA2AD6-A297-A5BA-CEBC-2ADC3D6AA938}"/>
              </a:ext>
            </a:extLst>
          </p:cNvPr>
          <p:cNvSpPr/>
          <p:nvPr/>
        </p:nvSpPr>
        <p:spPr>
          <a:xfrm>
            <a:off x="0" y="0"/>
            <a:ext cx="12192000" cy="562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dirty="0">
                <a:solidFill>
                  <a:schemeClr val="bg2">
                    <a:lumMod val="25000"/>
                  </a:schemeClr>
                </a:solidFill>
                <a:latin typeface="Franklin Gothic Medium" panose="020B0603020102020204" pitchFamily="34" charset="0"/>
              </a:rPr>
              <a:t>Online Gross Revenue by Category</a:t>
            </a:r>
          </a:p>
        </p:txBody>
      </p:sp>
    </p:spTree>
    <p:extLst>
      <p:ext uri="{BB962C8B-B14F-4D97-AF65-F5344CB8AC3E}">
        <p14:creationId xmlns:p14="http://schemas.microsoft.com/office/powerpoint/2010/main" val="407474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6261</TotalTime>
  <Words>82</Words>
  <Application>Microsoft Macintosh PowerPoint</Application>
  <PresentationFormat>Bredbild</PresentationFormat>
  <Paragraphs>35</Paragraphs>
  <Slides>8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Franklin Gothic Medium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Samuelsson</dc:creator>
  <cp:lastModifiedBy>Axel Samuelsson</cp:lastModifiedBy>
  <cp:revision>22</cp:revision>
  <dcterms:created xsi:type="dcterms:W3CDTF">2025-02-20T16:38:38Z</dcterms:created>
  <dcterms:modified xsi:type="dcterms:W3CDTF">2025-02-26T20:54:07Z</dcterms:modified>
</cp:coreProperties>
</file>