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 id="266" r:id="rId2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25"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flipH="false" flipV="false" rot="0">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00C49A"/>
            </a:solidFill>
          </p:spPr>
        </p:sp>
      </p:grpSp>
      <p:sp>
        <p:nvSpPr>
          <p:cNvPr name="TextBox 4" id="4"/>
          <p:cNvSpPr txBox="true"/>
          <p:nvPr/>
        </p:nvSpPr>
        <p:spPr>
          <a:xfrm rot="0">
            <a:off x="1028700" y="3729092"/>
            <a:ext cx="15465182" cy="2828817"/>
          </a:xfrm>
          <a:prstGeom prst="rect">
            <a:avLst/>
          </a:prstGeom>
        </p:spPr>
        <p:txBody>
          <a:bodyPr anchor="t" rtlCol="false" tIns="0" lIns="0" bIns="0" rIns="0">
            <a:spAutoFit/>
          </a:bodyPr>
          <a:lstStyle/>
          <a:p>
            <a:pPr>
              <a:lnSpc>
                <a:spcPts val="7440"/>
              </a:lnSpc>
            </a:pPr>
            <a:r>
              <a:rPr lang="en-US" sz="6200" spc="192">
                <a:solidFill>
                  <a:srgbClr val="333333"/>
                </a:solidFill>
                <a:latin typeface="Poppins Bold"/>
              </a:rPr>
              <a:t>A Comparative Study of Machine Learning Approaches for Rice Yield Prediction in Sumatera</a:t>
            </a:r>
          </a:p>
        </p:txBody>
      </p:sp>
      <p:sp>
        <p:nvSpPr>
          <p:cNvPr name="TextBox 5" id="5"/>
          <p:cNvSpPr txBox="true"/>
          <p:nvPr/>
        </p:nvSpPr>
        <p:spPr>
          <a:xfrm rot="0">
            <a:off x="9707835" y="262021"/>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ADVISOR</a:t>
            </a:r>
          </a:p>
        </p:txBody>
      </p:sp>
      <p:sp>
        <p:nvSpPr>
          <p:cNvPr name="TextBox 6" id="6"/>
          <p:cNvSpPr txBox="true"/>
          <p:nvPr/>
        </p:nvSpPr>
        <p:spPr>
          <a:xfrm rot="0">
            <a:off x="6531423" y="681085"/>
            <a:ext cx="6079944" cy="824793"/>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Puti Andam Suri S.Kom M.TI</a:t>
            </a:r>
          </a:p>
          <a:p>
            <a:pPr algn="r">
              <a:lnSpc>
                <a:spcPts val="3359"/>
              </a:lnSpc>
            </a:pPr>
            <a:r>
              <a:rPr lang="en-US" sz="2400">
                <a:solidFill>
                  <a:srgbClr val="333333"/>
                </a:solidFill>
                <a:latin typeface="Poppins Light"/>
              </a:rPr>
              <a:t>Muhamad Fajar S.Kom M.Kom</a:t>
            </a:r>
          </a:p>
        </p:txBody>
      </p:sp>
      <p:sp>
        <p:nvSpPr>
          <p:cNvPr name="TextBox 7" id="7"/>
          <p:cNvSpPr txBox="true"/>
          <p:nvPr/>
        </p:nvSpPr>
        <p:spPr>
          <a:xfrm rot="0">
            <a:off x="1028700" y="262021"/>
            <a:ext cx="4527856" cy="1662921"/>
          </a:xfrm>
          <a:prstGeom prst="rect">
            <a:avLst/>
          </a:prstGeom>
        </p:spPr>
        <p:txBody>
          <a:bodyPr anchor="t" rtlCol="false" tIns="0" lIns="0" bIns="0" rIns="0">
            <a:spAutoFit/>
          </a:bodyPr>
          <a:lstStyle/>
          <a:p>
            <a:pPr>
              <a:lnSpc>
                <a:spcPts val="3359"/>
              </a:lnSpc>
            </a:pPr>
            <a:r>
              <a:rPr lang="en-US" sz="2400">
                <a:solidFill>
                  <a:srgbClr val="333333"/>
                </a:solidFill>
                <a:latin typeface="Poppins Light Bold"/>
              </a:rPr>
              <a:t>Binus University</a:t>
            </a:r>
          </a:p>
          <a:p>
            <a:pPr>
              <a:lnSpc>
                <a:spcPts val="3359"/>
              </a:lnSpc>
            </a:pPr>
            <a:r>
              <a:rPr lang="en-US" sz="2400">
                <a:solidFill>
                  <a:srgbClr val="333333"/>
                </a:solidFill>
                <a:latin typeface="Poppins Light"/>
              </a:rPr>
              <a:t>COMP6696001 - Research Methodology in Computer Science</a:t>
            </a:r>
          </a:p>
        </p:txBody>
      </p:sp>
      <p:sp>
        <p:nvSpPr>
          <p:cNvPr name="AutoShape 8" id="8"/>
          <p:cNvSpPr/>
          <p:nvPr/>
        </p:nvSpPr>
        <p:spPr>
          <a:xfrm rot="-5400000">
            <a:off x="4989927" y="1071454"/>
            <a:ext cx="2161958" cy="0"/>
          </a:xfrm>
          <a:prstGeom prst="line">
            <a:avLst/>
          </a:prstGeom>
          <a:ln cap="rnd" w="19050">
            <a:solidFill>
              <a:srgbClr val="00C49A"/>
            </a:solidFill>
            <a:prstDash val="solid"/>
            <a:headEnd type="none" len="sm" w="sm"/>
            <a:tailEnd type="none" len="sm" w="sm"/>
          </a:ln>
        </p:spPr>
      </p:sp>
      <p:sp>
        <p:nvSpPr>
          <p:cNvPr name="AutoShape 9" id="9"/>
          <p:cNvSpPr/>
          <p:nvPr/>
        </p:nvSpPr>
        <p:spPr>
          <a:xfrm flipV="true">
            <a:off x="13123864" y="36314"/>
            <a:ext cx="0" cy="2161958"/>
          </a:xfrm>
          <a:prstGeom prst="line">
            <a:avLst/>
          </a:prstGeom>
          <a:ln cap="rnd" w="19050">
            <a:solidFill>
              <a:srgbClr val="00C49A"/>
            </a:solidFill>
            <a:prstDash val="solid"/>
            <a:headEnd type="none" len="sm" w="sm"/>
            <a:tailEnd type="none" len="sm" w="sm"/>
          </a:ln>
        </p:spPr>
      </p:sp>
      <p:sp>
        <p:nvSpPr>
          <p:cNvPr name="TextBox 10" id="10"/>
          <p:cNvSpPr txBox="true"/>
          <p:nvPr/>
        </p:nvSpPr>
        <p:spPr>
          <a:xfrm rot="0">
            <a:off x="14355767" y="262021"/>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STUDENT</a:t>
            </a:r>
          </a:p>
        </p:txBody>
      </p:sp>
      <p:sp>
        <p:nvSpPr>
          <p:cNvPr name="TextBox 11" id="11"/>
          <p:cNvSpPr txBox="true"/>
          <p:nvPr/>
        </p:nvSpPr>
        <p:spPr>
          <a:xfrm rot="0">
            <a:off x="13133389" y="681085"/>
            <a:ext cx="4125911" cy="1243857"/>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Vito Xavier - 2540110602</a:t>
            </a:r>
          </a:p>
          <a:p>
            <a:pPr algn="r">
              <a:lnSpc>
                <a:spcPts val="3359"/>
              </a:lnSpc>
            </a:pPr>
            <a:r>
              <a:rPr lang="en-US" sz="2400">
                <a:solidFill>
                  <a:srgbClr val="333333"/>
                </a:solidFill>
                <a:latin typeface="Poppins Light"/>
              </a:rPr>
              <a:t>Eldwin Felice - 2540110861</a:t>
            </a:r>
          </a:p>
          <a:p>
            <a:pPr algn="r">
              <a:lnSpc>
                <a:spcPts val="3359"/>
              </a:lnSpc>
            </a:pPr>
            <a:r>
              <a:rPr lang="en-US" sz="2400">
                <a:solidFill>
                  <a:srgbClr val="333333"/>
                </a:solidFill>
                <a:latin typeface="Poppins Light"/>
              </a:rPr>
              <a:t>Axel Valent - 2540110741</a:t>
            </a:r>
          </a:p>
        </p:txBody>
      </p:sp>
      <p:sp>
        <p:nvSpPr>
          <p:cNvPr name="AutoShape 12" id="12"/>
          <p:cNvSpPr/>
          <p:nvPr/>
        </p:nvSpPr>
        <p:spPr>
          <a:xfrm rot="0">
            <a:off x="716182" y="2176246"/>
            <a:ext cx="16855636" cy="0"/>
          </a:xfrm>
          <a:prstGeom prst="line">
            <a:avLst/>
          </a:prstGeom>
          <a:ln cap="rnd" w="19050">
            <a:solidFill>
              <a:srgbClr val="00C49A"/>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2520165"/>
            <a:ext cx="15162257" cy="6149672"/>
          </a:xfrm>
          <a:prstGeom prst="rect">
            <a:avLst/>
          </a:prstGeom>
        </p:spPr>
        <p:txBody>
          <a:bodyPr anchor="t" rtlCol="false" tIns="0" lIns="0" bIns="0" rIns="0">
            <a:spAutoFit/>
          </a:bodyPr>
          <a:lstStyle/>
          <a:p>
            <a:pPr marL="662479" indent="-331239" lvl="1">
              <a:lnSpc>
                <a:spcPts val="4909"/>
              </a:lnSpc>
              <a:buFont typeface="Arial"/>
              <a:buChar char="•"/>
            </a:pPr>
            <a:r>
              <a:rPr lang="en-US" sz="3068">
                <a:solidFill>
                  <a:srgbClr val="333333"/>
                </a:solidFill>
                <a:latin typeface="Poppins Light"/>
              </a:rPr>
              <a:t>Experiment shows that SVR performed best with an R² value of 86.8566</a:t>
            </a:r>
          </a:p>
          <a:p>
            <a:pPr marL="662479" indent="-331239" lvl="1">
              <a:lnSpc>
                <a:spcPts val="4909"/>
              </a:lnSpc>
              <a:buFont typeface="Arial"/>
              <a:buChar char="•"/>
            </a:pPr>
            <a:r>
              <a:rPr lang="en-US" sz="3068">
                <a:solidFill>
                  <a:srgbClr val="333333"/>
                </a:solidFill>
                <a:latin typeface="Poppins Light"/>
              </a:rPr>
              <a:t>For base models, SVR performed best with an R² value of 86.8405</a:t>
            </a:r>
          </a:p>
          <a:p>
            <a:pPr marL="662479" indent="-331239" lvl="1">
              <a:lnSpc>
                <a:spcPts val="4909"/>
              </a:lnSpc>
              <a:buFont typeface="Arial"/>
              <a:buChar char="•"/>
            </a:pPr>
            <a:r>
              <a:rPr lang="en-US" sz="3068">
                <a:solidFill>
                  <a:srgbClr val="333333"/>
                </a:solidFill>
                <a:latin typeface="Poppins Light"/>
              </a:rPr>
              <a:t>For PCA on all variables, Random Forest Regression performed best with an R² value of  59.7636</a:t>
            </a:r>
          </a:p>
          <a:p>
            <a:pPr marL="662479" indent="-331239" lvl="1">
              <a:lnSpc>
                <a:spcPts val="4909"/>
              </a:lnSpc>
              <a:buFont typeface="Arial"/>
              <a:buChar char="•"/>
            </a:pPr>
            <a:r>
              <a:rPr lang="en-US" sz="3068">
                <a:solidFill>
                  <a:srgbClr val="333333"/>
                </a:solidFill>
                <a:latin typeface="Poppins Light"/>
              </a:rPr>
              <a:t>All models are able to provide good performance seen from the consistency of the results</a:t>
            </a:r>
          </a:p>
          <a:p>
            <a:pPr marL="662479" indent="-331239" lvl="1">
              <a:lnSpc>
                <a:spcPts val="4909"/>
              </a:lnSpc>
              <a:buFont typeface="Arial"/>
              <a:buChar char="•"/>
            </a:pPr>
            <a:r>
              <a:rPr lang="en-US" sz="3068">
                <a:solidFill>
                  <a:srgbClr val="333333"/>
                </a:solidFill>
                <a:latin typeface="Poppins Light"/>
              </a:rPr>
              <a:t>The usage of PCA on a selection of features may increase performance, but the application of PCA on all variables show a significant decrease in performance, which may allude to a loss of information from the features as a result of dimensionality reduction.</a:t>
            </a:r>
          </a:p>
        </p:txBody>
      </p:sp>
      <p:sp>
        <p:nvSpPr>
          <p:cNvPr name="TextBox 5" id="5"/>
          <p:cNvSpPr txBox="true"/>
          <p:nvPr/>
        </p:nvSpPr>
        <p:spPr>
          <a:xfrm rot="0">
            <a:off x="1028700" y="1028700"/>
            <a:ext cx="3193585" cy="1024740"/>
          </a:xfrm>
          <a:prstGeom prst="rect">
            <a:avLst/>
          </a:prstGeom>
        </p:spPr>
        <p:txBody>
          <a:bodyPr anchor="t" rtlCol="false" tIns="0" lIns="0" bIns="0" rIns="0">
            <a:spAutoFit/>
          </a:bodyPr>
          <a:lstStyle/>
          <a:p>
            <a:pPr>
              <a:lnSpc>
                <a:spcPts val="8153"/>
              </a:lnSpc>
            </a:pPr>
            <a:r>
              <a:rPr lang="en-US" sz="6794" spc="210">
                <a:solidFill>
                  <a:srgbClr val="333333"/>
                </a:solidFill>
                <a:latin typeface="Poppins Medium"/>
              </a:rPr>
              <a:t>Result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632794" y="3298711"/>
            <a:ext cx="5068008" cy="7221254"/>
          </a:xfrm>
          <a:custGeom>
            <a:avLst/>
            <a:gdLst/>
            <a:ahLst/>
            <a:cxnLst/>
            <a:rect r="r" b="b" t="t" l="l"/>
            <a:pathLst>
              <a:path h="7221254" w="5068008">
                <a:moveTo>
                  <a:pt x="0" y="0"/>
                </a:moveTo>
                <a:lnTo>
                  <a:pt x="5068007" y="0"/>
                </a:lnTo>
                <a:lnTo>
                  <a:pt x="5068007" y="7221255"/>
                </a:lnTo>
                <a:lnTo>
                  <a:pt x="0" y="7221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912113" y="2524665"/>
            <a:ext cx="11692679" cy="6342646"/>
          </a:xfrm>
          <a:prstGeom prst="rect">
            <a:avLst/>
          </a:prstGeom>
        </p:spPr>
        <p:txBody>
          <a:bodyPr anchor="t" rtlCol="false" tIns="0" lIns="0" bIns="0" rIns="0">
            <a:spAutoFit/>
          </a:bodyPr>
          <a:lstStyle/>
          <a:p>
            <a:pPr marL="610442" indent="-305221" lvl="1">
              <a:lnSpc>
                <a:spcPts val="5089"/>
              </a:lnSpc>
              <a:buFont typeface="Arial"/>
              <a:buChar char="•"/>
            </a:pPr>
            <a:r>
              <a:rPr lang="en-US" sz="2827">
                <a:solidFill>
                  <a:srgbClr val="333333"/>
                </a:solidFill>
                <a:latin typeface="Poppins Light"/>
              </a:rPr>
              <a:t>Predicting rice production in Indonesia is crucial for agricultural industry development. </a:t>
            </a:r>
          </a:p>
          <a:p>
            <a:pPr marL="610442" indent="-305221" lvl="1">
              <a:lnSpc>
                <a:spcPts val="5089"/>
              </a:lnSpc>
              <a:buFont typeface="Arial"/>
              <a:buChar char="•"/>
            </a:pPr>
            <a:r>
              <a:rPr lang="en-US" sz="2827">
                <a:solidFill>
                  <a:srgbClr val="333333"/>
                </a:solidFill>
                <a:latin typeface="Poppins Light"/>
              </a:rPr>
              <a:t>Although the results of this experiment show promising results, further analysis reveals the linear nature of the data provided by the datasets</a:t>
            </a:r>
          </a:p>
          <a:p>
            <a:pPr marL="610442" indent="-305221" lvl="1">
              <a:lnSpc>
                <a:spcPts val="5089"/>
              </a:lnSpc>
              <a:buFont typeface="Arial"/>
              <a:buChar char="•"/>
            </a:pPr>
            <a:r>
              <a:rPr lang="en-US" sz="2827">
                <a:solidFill>
                  <a:srgbClr val="333333"/>
                </a:solidFill>
                <a:latin typeface="Poppins Light"/>
              </a:rPr>
              <a:t>Further data mining and analysis for agricultural and climatic data in Indonesia may reveal more about the characteristics of crop growth in Indonesia. This could lead to more accurate models for predicting rice and other crops in Indonesia.</a:t>
            </a:r>
          </a:p>
          <a:p>
            <a:pPr>
              <a:lnSpc>
                <a:spcPts val="5089"/>
              </a:lnSpc>
            </a:pPr>
          </a:p>
        </p:txBody>
      </p:sp>
      <p:sp>
        <p:nvSpPr>
          <p:cNvPr name="TextBox 6" id="6"/>
          <p:cNvSpPr txBox="true"/>
          <p:nvPr/>
        </p:nvSpPr>
        <p:spPr>
          <a:xfrm rot="0">
            <a:off x="803469" y="1028700"/>
            <a:ext cx="5941149" cy="1076865"/>
          </a:xfrm>
          <a:prstGeom prst="rect">
            <a:avLst/>
          </a:prstGeom>
        </p:spPr>
        <p:txBody>
          <a:bodyPr anchor="t" rtlCol="false" tIns="0" lIns="0" bIns="0" rIns="0">
            <a:spAutoFit/>
          </a:bodyPr>
          <a:lstStyle/>
          <a:p>
            <a:pPr>
              <a:lnSpc>
                <a:spcPts val="8568"/>
              </a:lnSpc>
            </a:pPr>
            <a:r>
              <a:rPr lang="en-US" sz="7140" spc="221">
                <a:solidFill>
                  <a:srgbClr val="333333"/>
                </a:solidFill>
                <a:latin typeface="Poppins Medium"/>
              </a:rPr>
              <a:t>Conclusion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174322" y="24487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Introduction</a:t>
            </a:r>
          </a:p>
        </p:txBody>
      </p:sp>
      <p:sp>
        <p:nvSpPr>
          <p:cNvPr name="TextBox 3" id="3"/>
          <p:cNvSpPr txBox="true"/>
          <p:nvPr/>
        </p:nvSpPr>
        <p:spPr>
          <a:xfrm rot="0">
            <a:off x="6174322" y="3733293"/>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Related Works</a:t>
            </a:r>
          </a:p>
        </p:txBody>
      </p:sp>
      <p:sp>
        <p:nvSpPr>
          <p:cNvPr name="TextBox 4" id="4"/>
          <p:cNvSpPr txBox="true"/>
          <p:nvPr/>
        </p:nvSpPr>
        <p:spPr>
          <a:xfrm rot="0">
            <a:off x="6174322" y="50177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Research Methodology</a:t>
            </a:r>
          </a:p>
        </p:txBody>
      </p:sp>
      <p:sp>
        <p:nvSpPr>
          <p:cNvPr name="TextBox 5" id="5"/>
          <p:cNvSpPr txBox="true"/>
          <p:nvPr/>
        </p:nvSpPr>
        <p:spPr>
          <a:xfrm rot="0">
            <a:off x="6174322" y="63022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Results</a:t>
            </a:r>
          </a:p>
        </p:txBody>
      </p:sp>
      <p:sp>
        <p:nvSpPr>
          <p:cNvPr name="TextBox 6" id="6"/>
          <p:cNvSpPr txBox="true"/>
          <p:nvPr/>
        </p:nvSpPr>
        <p:spPr>
          <a:xfrm rot="0">
            <a:off x="6174322" y="7586794"/>
            <a:ext cx="8481782" cy="581025"/>
          </a:xfrm>
          <a:prstGeom prst="rect">
            <a:avLst/>
          </a:prstGeom>
        </p:spPr>
        <p:txBody>
          <a:bodyPr anchor="t" rtlCol="false" tIns="0" lIns="0" bIns="0" rIns="0">
            <a:spAutoFit/>
          </a:bodyPr>
          <a:lstStyle/>
          <a:p>
            <a:pPr>
              <a:lnSpc>
                <a:spcPts val="4800"/>
              </a:lnSpc>
            </a:pPr>
            <a:r>
              <a:rPr lang="en-US" sz="3000">
                <a:solidFill>
                  <a:srgbClr val="333333"/>
                </a:solidFill>
                <a:latin typeface="Poppins Light"/>
              </a:rPr>
              <a:t>Conclusion</a:t>
            </a:r>
          </a:p>
        </p:txBody>
      </p:sp>
      <p:sp>
        <p:nvSpPr>
          <p:cNvPr name="TextBox 7" id="7"/>
          <p:cNvSpPr txBox="true"/>
          <p:nvPr/>
        </p:nvSpPr>
        <p:spPr>
          <a:xfrm rot="0">
            <a:off x="4881969" y="24487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a:t>
            </a:r>
          </a:p>
        </p:txBody>
      </p:sp>
      <p:sp>
        <p:nvSpPr>
          <p:cNvPr name="TextBox 8" id="8"/>
          <p:cNvSpPr txBox="true"/>
          <p:nvPr/>
        </p:nvSpPr>
        <p:spPr>
          <a:xfrm rot="0">
            <a:off x="4881969" y="3733293"/>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a:t>
            </a:r>
          </a:p>
        </p:txBody>
      </p:sp>
      <p:sp>
        <p:nvSpPr>
          <p:cNvPr name="TextBox 9" id="9"/>
          <p:cNvSpPr txBox="true"/>
          <p:nvPr/>
        </p:nvSpPr>
        <p:spPr>
          <a:xfrm rot="0">
            <a:off x="4881969" y="50177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III</a:t>
            </a:r>
          </a:p>
        </p:txBody>
      </p:sp>
      <p:sp>
        <p:nvSpPr>
          <p:cNvPr name="TextBox 10" id="10"/>
          <p:cNvSpPr txBox="true"/>
          <p:nvPr/>
        </p:nvSpPr>
        <p:spPr>
          <a:xfrm rot="0">
            <a:off x="4881969" y="63022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IV</a:t>
            </a:r>
          </a:p>
        </p:txBody>
      </p:sp>
      <p:sp>
        <p:nvSpPr>
          <p:cNvPr name="TextBox 11" id="11"/>
          <p:cNvSpPr txBox="true"/>
          <p:nvPr/>
        </p:nvSpPr>
        <p:spPr>
          <a:xfrm rot="0">
            <a:off x="4881969" y="7586794"/>
            <a:ext cx="682307"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V</a:t>
            </a:r>
          </a:p>
        </p:txBody>
      </p:sp>
      <p:grpSp>
        <p:nvGrpSpPr>
          <p:cNvPr name="Group 12" id="12"/>
          <p:cNvGrpSpPr/>
          <p:nvPr/>
        </p:nvGrpSpPr>
        <p:grpSpPr>
          <a:xfrm rot="0">
            <a:off x="0" y="0"/>
            <a:ext cx="3580965" cy="10287000"/>
            <a:chOff x="0" y="0"/>
            <a:chExt cx="1370105" cy="3935885"/>
          </a:xfrm>
        </p:grpSpPr>
        <p:sp>
          <p:nvSpPr>
            <p:cNvPr name="Freeform 13" id="13"/>
            <p:cNvSpPr/>
            <p:nvPr/>
          </p:nvSpPr>
          <p:spPr>
            <a:xfrm flipH="false" flipV="false" rot="0">
              <a:off x="0" y="0"/>
              <a:ext cx="1370105" cy="3935885"/>
            </a:xfrm>
            <a:custGeom>
              <a:avLst/>
              <a:gdLst/>
              <a:ahLst/>
              <a:cxnLst/>
              <a:rect r="r" b="b" t="t" l="l"/>
              <a:pathLst>
                <a:path h="3935885" w="1370105">
                  <a:moveTo>
                    <a:pt x="0" y="0"/>
                  </a:moveTo>
                  <a:lnTo>
                    <a:pt x="1370105" y="0"/>
                  </a:lnTo>
                  <a:lnTo>
                    <a:pt x="1370105" y="3935885"/>
                  </a:lnTo>
                  <a:lnTo>
                    <a:pt x="0" y="3935885"/>
                  </a:lnTo>
                  <a:close/>
                </a:path>
              </a:pathLst>
            </a:custGeom>
            <a:solidFill>
              <a:srgbClr val="00C49A"/>
            </a:solidFill>
          </p:spPr>
        </p:sp>
      </p:grpSp>
      <p:sp>
        <p:nvSpPr>
          <p:cNvPr name="TextBox 14" id="14"/>
          <p:cNvSpPr txBox="true"/>
          <p:nvPr/>
        </p:nvSpPr>
        <p:spPr>
          <a:xfrm rot="0">
            <a:off x="687547" y="699600"/>
            <a:ext cx="4194422" cy="1199191"/>
          </a:xfrm>
          <a:prstGeom prst="rect">
            <a:avLst/>
          </a:prstGeom>
        </p:spPr>
        <p:txBody>
          <a:bodyPr anchor="t" rtlCol="false" tIns="0" lIns="0" bIns="0" rIns="0">
            <a:spAutoFit/>
          </a:bodyPr>
          <a:lstStyle/>
          <a:p>
            <a:pPr>
              <a:lnSpc>
                <a:spcPts val="4733"/>
              </a:lnSpc>
            </a:pPr>
            <a:r>
              <a:rPr lang="en-US" sz="3944" spc="122">
                <a:solidFill>
                  <a:srgbClr val="333333"/>
                </a:solidFill>
                <a:latin typeface="Poppins Medium"/>
              </a:rPr>
              <a:t>Table of</a:t>
            </a:r>
          </a:p>
          <a:p>
            <a:pPr>
              <a:lnSpc>
                <a:spcPts val="4733"/>
              </a:lnSpc>
            </a:pPr>
            <a:r>
              <a:rPr lang="en-US" sz="3944" spc="122">
                <a:solidFill>
                  <a:srgbClr val="333333"/>
                </a:solidFill>
                <a:latin typeface="Poppins Medium"/>
              </a:rPr>
              <a:t>Contents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981546" y="860940"/>
            <a:ext cx="5620746" cy="1013095"/>
          </a:xfrm>
          <a:prstGeom prst="rect">
            <a:avLst/>
          </a:prstGeom>
        </p:spPr>
        <p:txBody>
          <a:bodyPr anchor="t" rtlCol="false" tIns="0" lIns="0" bIns="0" rIns="0">
            <a:spAutoFit/>
          </a:bodyPr>
          <a:lstStyle/>
          <a:p>
            <a:pPr>
              <a:lnSpc>
                <a:spcPts val="8008"/>
              </a:lnSpc>
            </a:pPr>
            <a:r>
              <a:rPr lang="en-US" sz="6673" spc="206">
                <a:solidFill>
                  <a:srgbClr val="333333"/>
                </a:solidFill>
                <a:latin typeface="Poppins Medium"/>
              </a:rPr>
              <a:t>Introduction</a:t>
            </a:r>
          </a:p>
        </p:txBody>
      </p:sp>
      <p:sp>
        <p:nvSpPr>
          <p:cNvPr name="TextBox 5" id="5"/>
          <p:cNvSpPr txBox="true"/>
          <p:nvPr/>
        </p:nvSpPr>
        <p:spPr>
          <a:xfrm rot="0">
            <a:off x="981546" y="2151101"/>
            <a:ext cx="16277754" cy="7505050"/>
          </a:xfrm>
          <a:prstGeom prst="rect">
            <a:avLst/>
          </a:prstGeom>
        </p:spPr>
        <p:txBody>
          <a:bodyPr anchor="t" rtlCol="false" tIns="0" lIns="0" bIns="0" rIns="0">
            <a:spAutoFit/>
          </a:bodyPr>
          <a:lstStyle/>
          <a:p>
            <a:pPr algn="just" marL="647700" indent="-323850" lvl="1">
              <a:lnSpc>
                <a:spcPts val="4950"/>
              </a:lnSpc>
              <a:buFont typeface="Arial"/>
              <a:buChar char="•"/>
            </a:pPr>
            <a:r>
              <a:rPr lang="en-US" sz="3000">
                <a:solidFill>
                  <a:srgbClr val="333333"/>
                </a:solidFill>
                <a:latin typeface="Poppins Light"/>
              </a:rPr>
              <a:t>Based on data from Statista, Indonesia is one of the largest rice consuming countries in the world with a total consumption of 35.6 tons of rice in 2021/2022.</a:t>
            </a:r>
          </a:p>
          <a:p>
            <a:pPr algn="just" marL="647700" indent="-323850" lvl="1">
              <a:lnSpc>
                <a:spcPts val="4950"/>
              </a:lnSpc>
              <a:buFont typeface="Arial"/>
              <a:buChar char="•"/>
            </a:pPr>
            <a:r>
              <a:rPr lang="en-US" sz="3000">
                <a:solidFill>
                  <a:srgbClr val="333333"/>
                </a:solidFill>
                <a:latin typeface="Poppins Light"/>
              </a:rPr>
              <a:t>Multiple sources indicate that Indonesia produces relatively little rice, just enough to cover national consumption, with very little for surplus and export</a:t>
            </a:r>
          </a:p>
          <a:p>
            <a:pPr algn="just" marL="647700" indent="-323850" lvl="1">
              <a:lnSpc>
                <a:spcPts val="4950"/>
              </a:lnSpc>
              <a:buFont typeface="Arial"/>
              <a:buChar char="•"/>
            </a:pPr>
            <a:r>
              <a:rPr lang="en-US" sz="3000">
                <a:solidFill>
                  <a:srgbClr val="333333"/>
                </a:solidFill>
                <a:latin typeface="Poppins Light"/>
              </a:rPr>
              <a:t>This makes Indonesia vulnerable to a decline in rice production especially in the midst of climate change and food shortages.</a:t>
            </a:r>
          </a:p>
          <a:p>
            <a:pPr algn="just" marL="647700" indent="-323850" lvl="1">
              <a:lnSpc>
                <a:spcPts val="4950"/>
              </a:lnSpc>
              <a:buFont typeface="Arial"/>
              <a:buChar char="•"/>
            </a:pPr>
            <a:r>
              <a:rPr lang="en-US" sz="3000">
                <a:solidFill>
                  <a:srgbClr val="333333"/>
                </a:solidFill>
                <a:latin typeface="Poppins Light"/>
              </a:rPr>
              <a:t>Thanks to current technological developments, we can take advantage of machine learning technology to predict crop yields to ensure national food security and increase rice yield in Indonesia</a:t>
            </a:r>
          </a:p>
          <a:p>
            <a:pPr algn="just" marL="647700" indent="-323850" lvl="1">
              <a:lnSpc>
                <a:spcPts val="4950"/>
              </a:lnSpc>
              <a:buFont typeface="Arial"/>
              <a:buChar char="•"/>
            </a:pPr>
            <a:r>
              <a:rPr lang="en-US" sz="3000">
                <a:solidFill>
                  <a:srgbClr val="333333"/>
                </a:solidFill>
                <a:latin typeface="Poppins Light"/>
              </a:rPr>
              <a:t>This study aims to evaluate and compare several different linear and nonlinear regression techniques as well as the effect of PCA on variables, to find the most appropriate and accurate regression model for predicting rice yields in Sumatra.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graphicFrame>
        <p:nvGraphicFramePr>
          <p:cNvPr name="Table 4" id="4"/>
          <p:cNvGraphicFramePr>
            <a:graphicFrameLocks noGrp="true"/>
          </p:cNvGraphicFramePr>
          <p:nvPr/>
        </p:nvGraphicFramePr>
        <p:xfrm>
          <a:off x="1423369" y="1604051"/>
          <a:ext cx="15441261" cy="8397027"/>
        </p:xfrm>
        <a:graphic>
          <a:graphicData uri="http://schemas.openxmlformats.org/drawingml/2006/table">
            <a:tbl>
              <a:tblPr/>
              <a:tblGrid>
                <a:gridCol w="3302903"/>
                <a:gridCol w="3184375"/>
                <a:gridCol w="1704227"/>
                <a:gridCol w="7249756"/>
              </a:tblGrid>
              <a:tr h="1088319">
                <a:tc>
                  <a:txBody>
                    <a:bodyPr anchor="t" rtlCol="false"/>
                    <a:lstStyle/>
                    <a:p>
                      <a:pPr algn="ctr">
                        <a:lnSpc>
                          <a:spcPts val="2800"/>
                        </a:lnSpc>
                        <a:defRPr/>
                      </a:pPr>
                      <a:r>
                        <a:rPr lang="en-US" sz="2000">
                          <a:solidFill>
                            <a:srgbClr val="000000"/>
                          </a:solidFill>
                          <a:latin typeface="Poppins Medium"/>
                        </a:rPr>
                        <a:t>Title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Author</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Publication Year</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Insight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18792">
                <a:tc>
                  <a:txBody>
                    <a:bodyPr anchor="t" rtlCol="false"/>
                    <a:lstStyle/>
                    <a:p>
                      <a:pPr algn="l">
                        <a:lnSpc>
                          <a:spcPts val="1819"/>
                        </a:lnSpc>
                        <a:defRPr/>
                      </a:pPr>
                      <a:r>
                        <a:rPr lang="en-US" sz="1299">
                          <a:solidFill>
                            <a:srgbClr val="000000"/>
                          </a:solidFill>
                          <a:latin typeface="Poppins Medium"/>
                        </a:rPr>
                        <a:t>Selection of important features for optimizing crop yield prediction</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Maya Gopal P S and Bhargavi R</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2019</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just">
                        <a:lnSpc>
                          <a:spcPts val="1819"/>
                        </a:lnSpc>
                        <a:defRPr/>
                      </a:pPr>
                      <a:r>
                        <a:rPr lang="en-US" sz="1299">
                          <a:solidFill>
                            <a:srgbClr val="000000"/>
                          </a:solidFill>
                          <a:latin typeface="Poppins Medium"/>
                        </a:rPr>
                        <a:t>Forward selection algorithms performed best. And with the importance of irrigation and water supply for the growth of rice, data regarding irrigation and water supply might be important for the prediction of rice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91034">
                <a:tc>
                  <a:txBody>
                    <a:bodyPr anchor="t" rtlCol="false"/>
                    <a:lstStyle/>
                    <a:p>
                      <a:pPr algn="l">
                        <a:lnSpc>
                          <a:spcPts val="1819"/>
                        </a:lnSpc>
                        <a:defRPr/>
                      </a:pPr>
                      <a:r>
                        <a:rPr lang="en-US" sz="1299">
                          <a:solidFill>
                            <a:srgbClr val="000000"/>
                          </a:solidFill>
                          <a:latin typeface="Poppins Medium"/>
                        </a:rPr>
                        <a:t>Sugarcane crop yield forecasting model using supervised machine learning</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R. A. Medar, V. S. Rajpurohit, and A. M. Ambekar</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2019</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Some attributes can be predicted using other methods such as time series forecasting or prediction using other attributes. Naive Bayes performs better than other 3 algorithms for weather conditions and soil attributes, and SVR-RBF performs better for predicting NDVI and crop yield.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262085">
                <a:tc>
                  <a:txBody>
                    <a:bodyPr anchor="t" rtlCol="false"/>
                    <a:lstStyle/>
                    <a:p>
                      <a:pPr algn="l">
                        <a:lnSpc>
                          <a:spcPts val="1819"/>
                        </a:lnSpc>
                        <a:defRPr/>
                      </a:pPr>
                      <a:r>
                        <a:rPr lang="en-US" sz="1299">
                          <a:solidFill>
                            <a:srgbClr val="000000"/>
                          </a:solidFill>
                          <a:latin typeface="Poppins Medium"/>
                        </a:rPr>
                        <a:t>Mustard Yield Prediction using Machine Learning Approach</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A. Goyal and A. Vashisth</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2021</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Feature extraction with Principal Component Analysis (PCA) performed better than Stepwise Multiple Linear Regression (SMLR),. A hybrid model may perform better than individual models if each model can support the shortcomings of the other</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947518">
                <a:tc>
                  <a:txBody>
                    <a:bodyPr anchor="t" rtlCol="false"/>
                    <a:lstStyle/>
                    <a:p>
                      <a:pPr algn="l">
                        <a:lnSpc>
                          <a:spcPts val="1819"/>
                        </a:lnSpc>
                        <a:defRPr/>
                      </a:pPr>
                      <a:r>
                        <a:rPr lang="en-US" sz="1299">
                          <a:solidFill>
                            <a:srgbClr val="000000"/>
                          </a:solidFill>
                          <a:latin typeface="Poppins Medium"/>
                        </a:rPr>
                        <a:t>Enhancing crop yield prediction utilizing machine learning on satellite-based vegetation health indices</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H. T. Pham, J. Awange, M. Kuhn, B. V. Nguyen, and L. K. Bui</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2020</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The research results indicate that machine learning models with PCA have higher accuracy than without PCA. This study has also uncovered that, due to climate data being a type of time-series data, it is very vulnerable to data redundancy. One technique that can overcome this problem is Principal Component Analysis or PCA. Many of the studies found by H. T. Pham, et al. performed PCA on a linear regression model, knowing there is still the possibility of a nonlinear relationship within the data.</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489279">
                <a:tc>
                  <a:txBody>
                    <a:bodyPr anchor="t" rtlCol="false"/>
                    <a:lstStyle/>
                    <a:p>
                      <a:pPr algn="l">
                        <a:lnSpc>
                          <a:spcPts val="1819"/>
                        </a:lnSpc>
                        <a:defRPr/>
                      </a:pPr>
                      <a:r>
                        <a:rPr lang="en-US" sz="1299">
                          <a:solidFill>
                            <a:srgbClr val="000000"/>
                          </a:solidFill>
                          <a:latin typeface="Poppins Medium"/>
                        </a:rPr>
                        <a:t>LINEAR REGRESSION MODEL TO STUDY THE EFFECTS OF WEATHER VARIABLES ON CROP YIELD IN</a:t>
                      </a:r>
                      <a:endParaRPr lang="en-US" sz="1100"/>
                    </a:p>
                    <a:p>
                      <a:pPr>
                        <a:lnSpc>
                          <a:spcPts val="1819"/>
                        </a:lnSpc>
                      </a:pPr>
                      <a:r>
                        <a:rPr lang="en-US" sz="1299">
                          <a:solidFill>
                            <a:srgbClr val="000000"/>
                          </a:solidFill>
                          <a:latin typeface="Poppins Medium"/>
                        </a:rPr>
                        <a:t> MANIPUR STATE</a:t>
                      </a:r>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B. Bhattacharyya, R. Biswas, Sujatha K. and D.Y. Chiphang</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2021  </a:t>
                      </a:r>
                      <a:endParaRPr lang="en-US" sz="1100"/>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endParaRPr lang="en-US" sz="1100"/>
                    </a:p>
                    <a:p>
                      <a:pPr>
                        <a:lnSpc>
                          <a:spcPts val="1819"/>
                        </a:lnSpc>
                      </a:pPr>
                      <a:r>
                        <a:rPr lang="en-US" sz="1299">
                          <a:solidFill>
                            <a:srgbClr val="000000"/>
                          </a:solidFill>
                          <a:latin typeface="Poppins Medium"/>
                        </a:rPr>
                        <a:t>The amount of rice harvested was significantly affected by the harvest area and many climatic parameters. Multiple linear regression can produce fairly accurate predictions based on climate data</a:t>
                      </a:r>
                    </a:p>
                    <a:p>
                      <a:pPr>
                        <a:lnSpc>
                          <a:spcPts val="1819"/>
                        </a:lnSpc>
                      </a:pPr>
                      <a:r>
                        <a:rPr lang="en-US" sz="1299">
                          <a:solidFill>
                            <a:srgbClr val="000000"/>
                          </a:solidFill>
                          <a:latin typeface="Poppins Medium"/>
                        </a:rPr>
                        <a:t>  </a:t>
                      </a:r>
                    </a:p>
                  </a:txBody>
                  <a:tcPr marL="123825" marR="123825" marT="123825" marB="1238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2125144" y="526726"/>
            <a:ext cx="6162856" cy="894887"/>
          </a:xfrm>
          <a:prstGeom prst="rect">
            <a:avLst/>
          </a:prstGeom>
        </p:spPr>
        <p:txBody>
          <a:bodyPr anchor="t" rtlCol="false" tIns="0" lIns="0" bIns="0" rIns="0">
            <a:spAutoFit/>
          </a:bodyPr>
          <a:lstStyle/>
          <a:p>
            <a:pPr>
              <a:lnSpc>
                <a:spcPts val="7196"/>
              </a:lnSpc>
            </a:pPr>
            <a:r>
              <a:rPr lang="en-US" sz="5996" spc="185">
                <a:solidFill>
                  <a:srgbClr val="333333"/>
                </a:solidFill>
                <a:latin typeface="Poppins Medium"/>
              </a:rPr>
              <a:t>Related Works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graphicFrame>
        <p:nvGraphicFramePr>
          <p:cNvPr name="Table 4" id="4"/>
          <p:cNvGraphicFramePr>
            <a:graphicFrameLocks noGrp="true"/>
          </p:cNvGraphicFramePr>
          <p:nvPr/>
        </p:nvGraphicFramePr>
        <p:xfrm>
          <a:off x="1472911" y="1732143"/>
          <a:ext cx="15342177" cy="8116471"/>
        </p:xfrm>
        <a:graphic>
          <a:graphicData uri="http://schemas.openxmlformats.org/drawingml/2006/table">
            <a:tbl>
              <a:tblPr/>
              <a:tblGrid>
                <a:gridCol w="3288650"/>
                <a:gridCol w="2208366"/>
                <a:gridCol w="2208366"/>
                <a:gridCol w="7636794"/>
              </a:tblGrid>
              <a:tr h="1164784">
                <a:tc>
                  <a:txBody>
                    <a:bodyPr anchor="t" rtlCol="false"/>
                    <a:lstStyle/>
                    <a:p>
                      <a:pPr algn="ctr">
                        <a:lnSpc>
                          <a:spcPts val="2800"/>
                        </a:lnSpc>
                        <a:defRPr/>
                      </a:pPr>
                      <a:r>
                        <a:rPr lang="en-US" sz="2000">
                          <a:solidFill>
                            <a:srgbClr val="000000"/>
                          </a:solidFill>
                          <a:latin typeface="Poppins Medium"/>
                        </a:rPr>
                        <a:t>Title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Author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Publication Year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2800"/>
                        </a:lnSpc>
                        <a:defRPr/>
                      </a:pPr>
                      <a:r>
                        <a:rPr lang="en-US" sz="2000">
                          <a:solidFill>
                            <a:srgbClr val="000000"/>
                          </a:solidFill>
                          <a:latin typeface="Poppins Medium"/>
                        </a:rPr>
                        <a:t>Insight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30252">
                <a:tc>
                  <a:txBody>
                    <a:bodyPr anchor="t" rtlCol="false"/>
                    <a:lstStyle/>
                    <a:p>
                      <a:pPr algn="l">
                        <a:lnSpc>
                          <a:spcPts val="1819"/>
                        </a:lnSpc>
                        <a:defRPr/>
                      </a:pPr>
                      <a:r>
                        <a:rPr lang="en-US" sz="1299">
                          <a:solidFill>
                            <a:srgbClr val="000000"/>
                          </a:solidFill>
                          <a:latin typeface="Poppins Medium"/>
                        </a:rPr>
                        <a:t>Predicting crop yields in Senegal using machine learning methods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A. B. Sarr and B. Sultan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2022</a:t>
                      </a:r>
                      <a:r>
                        <a:rPr lang="en-US" sz="1299">
                          <a:solidFill>
                            <a:srgbClr val="000000"/>
                          </a:solidFill>
                          <a:latin typeface="Poppins Medium"/>
                        </a:rPr>
                        <a:t>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In this study, it has been proven that in general, types of nonlinear regression such as Random Forest, SVM, and Neural Network provide better accuracy values compared to LASSO which is a type of linear regression.  </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2174">
                <a:tc>
                  <a:txBody>
                    <a:bodyPr anchor="t" rtlCol="false"/>
                    <a:lstStyle/>
                    <a:p>
                      <a:pPr algn="l">
                        <a:lnSpc>
                          <a:spcPts val="1819"/>
                        </a:lnSpc>
                        <a:defRPr/>
                      </a:pPr>
                      <a:r>
                        <a:rPr lang="en-US" sz="1299">
                          <a:solidFill>
                            <a:srgbClr val="000000"/>
                          </a:solidFill>
                          <a:latin typeface="Poppins Medium"/>
                        </a:rPr>
                        <a:t>Design And Implementation Of Crop Yield Prediction Model in Agriculture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endParaRPr lang="en-US" sz="1100"/>
                    </a:p>
                    <a:p>
                      <a:pPr>
                        <a:lnSpc>
                          <a:spcPts val="1819"/>
                        </a:lnSpc>
                      </a:pPr>
                      <a:r>
                        <a:rPr lang="en-US" sz="1299">
                          <a:solidFill>
                            <a:srgbClr val="000000"/>
                          </a:solidFill>
                          <a:latin typeface="Poppins Medium"/>
                        </a:rPr>
                        <a:t>S. Gowda and S. Reddy</a:t>
                      </a: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2020</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Polynomial Regression and Random Forest Regression perform better than Decision Tree, therefore Polynomial Regression and Random Forest Regression could be strong candidates for nonlinear regression research.</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2174">
                <a:tc>
                  <a:txBody>
                    <a:bodyPr anchor="t" rtlCol="false"/>
                    <a:lstStyle/>
                    <a:p>
                      <a:pPr algn="l">
                        <a:lnSpc>
                          <a:spcPts val="1819"/>
                        </a:lnSpc>
                        <a:defRPr/>
                      </a:pPr>
                      <a:r>
                        <a:rPr lang="en-US" sz="1299">
                          <a:solidFill>
                            <a:srgbClr val="000000"/>
                          </a:solidFill>
                          <a:latin typeface="Poppins Medium"/>
                        </a:rPr>
                        <a:t>Machine learning methods for crop yield prediction and climate change impact assessment in agriculture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A. C. Droesch, A. Kassahun, and C. Catal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2018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Neural network algorithms were used to produce models that use semiparametric variance from deep neural networks, Combining machine learning with domain area knowledge from empirical studies improves predictive skills, while changing conclusions about the impact of climate change on agriculture.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42174">
                <a:tc>
                  <a:txBody>
                    <a:bodyPr anchor="t" rtlCol="false"/>
                    <a:lstStyle/>
                    <a:p>
                      <a:pPr algn="l">
                        <a:lnSpc>
                          <a:spcPts val="1819"/>
                        </a:lnSpc>
                        <a:defRPr/>
                      </a:pPr>
                      <a:r>
                        <a:rPr lang="en-US" sz="1299">
                          <a:solidFill>
                            <a:srgbClr val="000000"/>
                          </a:solidFill>
                          <a:latin typeface="Poppins Medium"/>
                        </a:rPr>
                        <a:t>A HYBRID APPROACH FOR CROP YIELD PREDICTION USING MACHINE LEARNING AND DEEP LEARNING ALGORITHMS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S. Agarwal and S. Tarar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2021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This paper uses SVM, LSTM, and RNN for crop yield prediction which achieved and accuracy of 97%, which is better compared to another previous paper which achieved an accuracy of 93% using RF and ANN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794913">
                <a:tc>
                  <a:txBody>
                    <a:bodyPr anchor="t" rtlCol="false"/>
                    <a:lstStyle/>
                    <a:p>
                      <a:pPr algn="l">
                        <a:lnSpc>
                          <a:spcPts val="1819"/>
                        </a:lnSpc>
                        <a:defRPr/>
                      </a:pPr>
                      <a:r>
                        <a:rPr lang="en-US" sz="1299">
                          <a:solidFill>
                            <a:srgbClr val="000000"/>
                          </a:solidFill>
                          <a:latin typeface="Poppins Medium"/>
                        </a:rPr>
                        <a:t>Why Comparing Single Performance Scores Does Not Allow to Draw Conclusions About Machine Learning Approaches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N. Reimers and I. Gurevych</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819"/>
                        </a:lnSpc>
                        <a:defRPr/>
                      </a:pPr>
                      <a:r>
                        <a:rPr lang="en-US" sz="1299">
                          <a:solidFill>
                            <a:srgbClr val="000000"/>
                          </a:solidFill>
                          <a:latin typeface="Poppins Medium"/>
                        </a:rPr>
                        <a:t>2018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819"/>
                        </a:lnSpc>
                        <a:defRPr/>
                      </a:pPr>
                      <a:r>
                        <a:rPr lang="en-US" sz="1299">
                          <a:solidFill>
                            <a:srgbClr val="000000"/>
                          </a:solidFill>
                          <a:latin typeface="Poppins Medium"/>
                        </a:rPr>
                        <a:t>Considering the random nature of non-deterministic models such as Random Forest Regression and MLP Regression, results from different iterations of model training may vary, therefore the mean of results from different iterations of model training are required in order to capture the non-deterministic nature of Random Forest and Neural Networks. This issue may be solved through the usage of 5-fold Cross-Validation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12125144" y="526726"/>
            <a:ext cx="6162856" cy="894887"/>
          </a:xfrm>
          <a:prstGeom prst="rect">
            <a:avLst/>
          </a:prstGeom>
        </p:spPr>
        <p:txBody>
          <a:bodyPr anchor="t" rtlCol="false" tIns="0" lIns="0" bIns="0" rIns="0">
            <a:spAutoFit/>
          </a:bodyPr>
          <a:lstStyle/>
          <a:p>
            <a:pPr>
              <a:lnSpc>
                <a:spcPts val="7196"/>
              </a:lnSpc>
            </a:pPr>
            <a:r>
              <a:rPr lang="en-US" sz="5996" spc="185">
                <a:solidFill>
                  <a:srgbClr val="333333"/>
                </a:solidFill>
                <a:latin typeface="Poppins Medium"/>
              </a:rPr>
              <a:t>Related Works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028700" y="2095330"/>
            <a:ext cx="3226012"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Datasets</a:t>
            </a:r>
          </a:p>
        </p:txBody>
      </p:sp>
      <p:sp>
        <p:nvSpPr>
          <p:cNvPr name="TextBox 5" id="5"/>
          <p:cNvSpPr txBox="true"/>
          <p:nvPr/>
        </p:nvSpPr>
        <p:spPr>
          <a:xfrm rot="0">
            <a:off x="9807239" y="2095330"/>
            <a:ext cx="3986295"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Device</a:t>
            </a:r>
          </a:p>
        </p:txBody>
      </p:sp>
      <p:sp>
        <p:nvSpPr>
          <p:cNvPr name="TextBox 6" id="6"/>
          <p:cNvSpPr txBox="true"/>
          <p:nvPr/>
        </p:nvSpPr>
        <p:spPr>
          <a:xfrm rot="0">
            <a:off x="1028700" y="1028700"/>
            <a:ext cx="7944394" cy="733373"/>
          </a:xfrm>
          <a:prstGeom prst="rect">
            <a:avLst/>
          </a:prstGeom>
        </p:spPr>
        <p:txBody>
          <a:bodyPr anchor="t" rtlCol="false" tIns="0" lIns="0" bIns="0" rIns="0">
            <a:spAutoFit/>
          </a:bodyPr>
          <a:lstStyle/>
          <a:p>
            <a:pPr>
              <a:lnSpc>
                <a:spcPts val="5835"/>
              </a:lnSpc>
            </a:pPr>
            <a:r>
              <a:rPr lang="en-US" sz="4862" spc="150">
                <a:solidFill>
                  <a:srgbClr val="333333"/>
                </a:solidFill>
                <a:latin typeface="Poppins Medium"/>
              </a:rPr>
              <a:t>Research Methodology</a:t>
            </a:r>
          </a:p>
        </p:txBody>
      </p:sp>
      <p:sp>
        <p:nvSpPr>
          <p:cNvPr name="TextBox 7" id="7"/>
          <p:cNvSpPr txBox="true"/>
          <p:nvPr/>
        </p:nvSpPr>
        <p:spPr>
          <a:xfrm rot="0">
            <a:off x="870255" y="3077806"/>
            <a:ext cx="8261285" cy="4921963"/>
          </a:xfrm>
          <a:prstGeom prst="rect">
            <a:avLst/>
          </a:prstGeom>
        </p:spPr>
        <p:txBody>
          <a:bodyPr anchor="t" rtlCol="false" tIns="0" lIns="0" bIns="0" rIns="0">
            <a:spAutoFit/>
          </a:bodyPr>
          <a:lstStyle/>
          <a:p>
            <a:pPr marL="473907" indent="-236953" lvl="1">
              <a:lnSpc>
                <a:spcPts val="3951"/>
              </a:lnSpc>
              <a:buFont typeface="Arial"/>
              <a:buChar char="•"/>
            </a:pPr>
            <a:r>
              <a:rPr lang="en-US" sz="2195">
                <a:solidFill>
                  <a:srgbClr val="333333"/>
                </a:solidFill>
                <a:latin typeface="Poppins Light"/>
              </a:rPr>
              <a:t>Sumatera Rice Plant from Kaggle by Ardika Satria in January 2023</a:t>
            </a:r>
          </a:p>
          <a:p>
            <a:pPr marL="473907" indent="-236953" lvl="1">
              <a:lnSpc>
                <a:spcPts val="3951"/>
              </a:lnSpc>
              <a:buFont typeface="Arial"/>
              <a:buChar char="•"/>
            </a:pPr>
            <a:r>
              <a:rPr lang="en-US" sz="2195">
                <a:solidFill>
                  <a:srgbClr val="333333"/>
                </a:solidFill>
                <a:latin typeface="Poppins Light"/>
              </a:rPr>
              <a:t>Contains rice crop production from 8 provinces in Sumatra in 1993-2020</a:t>
            </a:r>
          </a:p>
          <a:p>
            <a:pPr marL="473907" indent="-236953" lvl="1">
              <a:lnSpc>
                <a:spcPts val="3951"/>
              </a:lnSpc>
              <a:buFont typeface="Arial"/>
              <a:buChar char="•"/>
            </a:pPr>
            <a:r>
              <a:rPr lang="en-US" sz="2195">
                <a:solidFill>
                  <a:srgbClr val="333333"/>
                </a:solidFill>
                <a:latin typeface="Poppins Light"/>
              </a:rPr>
              <a:t> 224 rows each consisting of 7 columns which are Province, Year, Production Yield, Production Area, Rainfall, Humidity, and Average Temperature</a:t>
            </a:r>
          </a:p>
          <a:p>
            <a:pPr marL="473907" indent="-236953" lvl="1">
              <a:lnSpc>
                <a:spcPts val="3951"/>
              </a:lnSpc>
              <a:buFont typeface="Arial"/>
              <a:buChar char="•"/>
            </a:pPr>
            <a:r>
              <a:rPr lang="en-US" sz="2195">
                <a:solidFill>
                  <a:srgbClr val="333333"/>
                </a:solidFill>
                <a:latin typeface="Poppins Light"/>
              </a:rPr>
              <a:t>Source: https://www.kaggle.com/datasets/ardikasatria/datasettanamanpadisumatera </a:t>
            </a:r>
          </a:p>
        </p:txBody>
      </p:sp>
      <p:sp>
        <p:nvSpPr>
          <p:cNvPr name="TextBox 8" id="8"/>
          <p:cNvSpPr txBox="true"/>
          <p:nvPr/>
        </p:nvSpPr>
        <p:spPr>
          <a:xfrm rot="0">
            <a:off x="9807239" y="4791075"/>
            <a:ext cx="3226012"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Models</a:t>
            </a:r>
          </a:p>
        </p:txBody>
      </p:sp>
      <p:sp>
        <p:nvSpPr>
          <p:cNvPr name="TextBox 9" id="9"/>
          <p:cNvSpPr txBox="true"/>
          <p:nvPr/>
        </p:nvSpPr>
        <p:spPr>
          <a:xfrm rot="0">
            <a:off x="9662891" y="5476875"/>
            <a:ext cx="8261285" cy="2935903"/>
          </a:xfrm>
          <a:prstGeom prst="rect">
            <a:avLst/>
          </a:prstGeom>
        </p:spPr>
        <p:txBody>
          <a:bodyPr anchor="t" rtlCol="false" tIns="0" lIns="0" bIns="0" rIns="0">
            <a:spAutoFit/>
          </a:bodyPr>
          <a:lstStyle/>
          <a:p>
            <a:pPr marL="473907" indent="-236953" lvl="1">
              <a:lnSpc>
                <a:spcPts val="3951"/>
              </a:lnSpc>
              <a:buFont typeface="Arial"/>
              <a:buChar char="•"/>
            </a:pPr>
            <a:r>
              <a:rPr lang="en-US" sz="2195">
                <a:solidFill>
                  <a:srgbClr val="333333"/>
                </a:solidFill>
                <a:latin typeface="Poppins Light"/>
              </a:rPr>
              <a:t>Multilinear Regression</a:t>
            </a:r>
          </a:p>
          <a:p>
            <a:pPr marL="473907" indent="-236953" lvl="1">
              <a:lnSpc>
                <a:spcPts val="3951"/>
              </a:lnSpc>
              <a:buFont typeface="Arial"/>
              <a:buChar char="•"/>
            </a:pPr>
            <a:r>
              <a:rPr lang="en-US" sz="2195">
                <a:solidFill>
                  <a:srgbClr val="333333"/>
                </a:solidFill>
                <a:latin typeface="Poppins Light"/>
              </a:rPr>
              <a:t>LASSO Regression</a:t>
            </a:r>
          </a:p>
          <a:p>
            <a:pPr marL="473907" indent="-236953" lvl="1">
              <a:lnSpc>
                <a:spcPts val="3951"/>
              </a:lnSpc>
              <a:buFont typeface="Arial"/>
              <a:buChar char="•"/>
            </a:pPr>
            <a:r>
              <a:rPr lang="en-US" sz="2195">
                <a:solidFill>
                  <a:srgbClr val="333333"/>
                </a:solidFill>
                <a:latin typeface="Poppins Light"/>
              </a:rPr>
              <a:t>Polynomial Regression</a:t>
            </a:r>
          </a:p>
          <a:p>
            <a:pPr marL="473907" indent="-236953" lvl="1">
              <a:lnSpc>
                <a:spcPts val="3951"/>
              </a:lnSpc>
              <a:buFont typeface="Arial"/>
              <a:buChar char="•"/>
            </a:pPr>
            <a:r>
              <a:rPr lang="en-US" sz="2195">
                <a:solidFill>
                  <a:srgbClr val="333333"/>
                </a:solidFill>
                <a:latin typeface="Poppins Light"/>
              </a:rPr>
              <a:t>Support Vector Regression</a:t>
            </a:r>
          </a:p>
          <a:p>
            <a:pPr marL="473907" indent="-236953" lvl="1">
              <a:lnSpc>
                <a:spcPts val="3951"/>
              </a:lnSpc>
              <a:buFont typeface="Arial"/>
              <a:buChar char="•"/>
            </a:pPr>
            <a:r>
              <a:rPr lang="en-US" sz="2195">
                <a:solidFill>
                  <a:srgbClr val="333333"/>
                </a:solidFill>
                <a:latin typeface="Poppins Light"/>
              </a:rPr>
              <a:t>Random Forest Regression</a:t>
            </a:r>
          </a:p>
          <a:p>
            <a:pPr marL="473907" indent="-236953" lvl="1">
              <a:lnSpc>
                <a:spcPts val="3951"/>
              </a:lnSpc>
              <a:buFont typeface="Arial"/>
              <a:buChar char="•"/>
            </a:pPr>
            <a:r>
              <a:rPr lang="en-US" sz="2195">
                <a:solidFill>
                  <a:srgbClr val="333333"/>
                </a:solidFill>
                <a:latin typeface="Poppins Light"/>
              </a:rPr>
              <a:t>Multi-layer Perception (MLP) Regressor</a:t>
            </a:r>
          </a:p>
        </p:txBody>
      </p:sp>
      <p:sp>
        <p:nvSpPr>
          <p:cNvPr name="TextBox 10" id="10"/>
          <p:cNvSpPr txBox="true"/>
          <p:nvPr/>
        </p:nvSpPr>
        <p:spPr>
          <a:xfrm rot="0">
            <a:off x="9620532" y="2781130"/>
            <a:ext cx="6825439" cy="1446184"/>
          </a:xfrm>
          <a:prstGeom prst="rect">
            <a:avLst/>
          </a:prstGeom>
        </p:spPr>
        <p:txBody>
          <a:bodyPr anchor="t" rtlCol="false" tIns="0" lIns="0" bIns="0" rIns="0">
            <a:spAutoFit/>
          </a:bodyPr>
          <a:lstStyle/>
          <a:p>
            <a:pPr marL="473907" indent="-236953" lvl="1">
              <a:lnSpc>
                <a:spcPts val="3951"/>
              </a:lnSpc>
              <a:buFont typeface="Arial"/>
              <a:buChar char="•"/>
            </a:pPr>
            <a:r>
              <a:rPr lang="en-US" sz="2195">
                <a:solidFill>
                  <a:srgbClr val="333333"/>
                </a:solidFill>
                <a:latin typeface="Poppins Light"/>
              </a:rPr>
              <a:t>Google Colab with free GPU Accelerator</a:t>
            </a:r>
          </a:p>
          <a:p>
            <a:pPr marL="473907" indent="-236953" lvl="1">
              <a:lnSpc>
                <a:spcPts val="3951"/>
              </a:lnSpc>
              <a:buFont typeface="Arial"/>
              <a:buChar char="•"/>
            </a:pPr>
            <a:r>
              <a:rPr lang="en-US" sz="2195">
                <a:solidFill>
                  <a:srgbClr val="333333"/>
                </a:solidFill>
                <a:latin typeface="Poppins Light"/>
              </a:rPr>
              <a:t>Scikit-Learn Library in training and evaluating Machine Learning models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216647" y="3195414"/>
            <a:ext cx="6452025" cy="6286800"/>
          </a:xfrm>
          <a:custGeom>
            <a:avLst/>
            <a:gdLst/>
            <a:ahLst/>
            <a:cxnLst/>
            <a:rect r="r" b="b" t="t" l="l"/>
            <a:pathLst>
              <a:path h="6286800" w="6452025">
                <a:moveTo>
                  <a:pt x="0" y="0"/>
                </a:moveTo>
                <a:lnTo>
                  <a:pt x="6452025" y="0"/>
                </a:lnTo>
                <a:lnTo>
                  <a:pt x="6452025" y="6286800"/>
                </a:lnTo>
                <a:lnTo>
                  <a:pt x="0" y="6286800"/>
                </a:lnTo>
                <a:lnTo>
                  <a:pt x="0" y="0"/>
                </a:lnTo>
                <a:close/>
              </a:path>
            </a:pathLst>
          </a:custGeom>
          <a:blipFill>
            <a:blip r:embed="rId2"/>
            <a:stretch>
              <a:fillRect l="0" t="0" r="0" b="0"/>
            </a:stretch>
          </a:blipFill>
        </p:spPr>
      </p:sp>
      <p:sp>
        <p:nvSpPr>
          <p:cNvPr name="Freeform 5" id="5"/>
          <p:cNvSpPr/>
          <p:nvPr/>
        </p:nvSpPr>
        <p:spPr>
          <a:xfrm flipH="false" flipV="false" rot="0">
            <a:off x="8340442" y="3195414"/>
            <a:ext cx="9405895" cy="6286800"/>
          </a:xfrm>
          <a:custGeom>
            <a:avLst/>
            <a:gdLst/>
            <a:ahLst/>
            <a:cxnLst/>
            <a:rect r="r" b="b" t="t" l="l"/>
            <a:pathLst>
              <a:path h="6286800" w="9405895">
                <a:moveTo>
                  <a:pt x="0" y="0"/>
                </a:moveTo>
                <a:lnTo>
                  <a:pt x="9405895" y="0"/>
                </a:lnTo>
                <a:lnTo>
                  <a:pt x="9405895" y="6286800"/>
                </a:lnTo>
                <a:lnTo>
                  <a:pt x="0" y="6286800"/>
                </a:lnTo>
                <a:lnTo>
                  <a:pt x="0" y="0"/>
                </a:lnTo>
                <a:close/>
              </a:path>
            </a:pathLst>
          </a:custGeom>
          <a:blipFill>
            <a:blip r:embed="rId3"/>
            <a:stretch>
              <a:fillRect l="0" t="0" r="0" b="0"/>
            </a:stretch>
          </a:blipFill>
        </p:spPr>
      </p:sp>
      <p:sp>
        <p:nvSpPr>
          <p:cNvPr name="TextBox 6" id="6"/>
          <p:cNvSpPr txBox="true"/>
          <p:nvPr/>
        </p:nvSpPr>
        <p:spPr>
          <a:xfrm rot="0">
            <a:off x="1216647" y="2323930"/>
            <a:ext cx="3226012"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First Experiment</a:t>
            </a:r>
          </a:p>
        </p:txBody>
      </p:sp>
      <p:sp>
        <p:nvSpPr>
          <p:cNvPr name="TextBox 7" id="7"/>
          <p:cNvSpPr txBox="true"/>
          <p:nvPr/>
        </p:nvSpPr>
        <p:spPr>
          <a:xfrm rot="0">
            <a:off x="8340442" y="2323930"/>
            <a:ext cx="3986295"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Second Experiment</a:t>
            </a:r>
          </a:p>
        </p:txBody>
      </p:sp>
      <p:sp>
        <p:nvSpPr>
          <p:cNvPr name="TextBox 8" id="8"/>
          <p:cNvSpPr txBox="true"/>
          <p:nvPr/>
        </p:nvSpPr>
        <p:spPr>
          <a:xfrm rot="0">
            <a:off x="1028700" y="1028700"/>
            <a:ext cx="7944394" cy="733373"/>
          </a:xfrm>
          <a:prstGeom prst="rect">
            <a:avLst/>
          </a:prstGeom>
        </p:spPr>
        <p:txBody>
          <a:bodyPr anchor="t" rtlCol="false" tIns="0" lIns="0" bIns="0" rIns="0">
            <a:spAutoFit/>
          </a:bodyPr>
          <a:lstStyle/>
          <a:p>
            <a:pPr>
              <a:lnSpc>
                <a:spcPts val="5835"/>
              </a:lnSpc>
            </a:pPr>
            <a:r>
              <a:rPr lang="en-US" sz="4862" spc="150">
                <a:solidFill>
                  <a:srgbClr val="333333"/>
                </a:solidFill>
                <a:latin typeface="Poppins Medium"/>
              </a:rPr>
              <a:t>Research Methodology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4844027" y="3308615"/>
            <a:ext cx="8599946" cy="6286800"/>
          </a:xfrm>
          <a:custGeom>
            <a:avLst/>
            <a:gdLst/>
            <a:ahLst/>
            <a:cxnLst/>
            <a:rect r="r" b="b" t="t" l="l"/>
            <a:pathLst>
              <a:path h="6286800" w="8599946">
                <a:moveTo>
                  <a:pt x="0" y="0"/>
                </a:moveTo>
                <a:lnTo>
                  <a:pt x="8599946" y="0"/>
                </a:lnTo>
                <a:lnTo>
                  <a:pt x="8599946" y="6286800"/>
                </a:lnTo>
                <a:lnTo>
                  <a:pt x="0" y="6286800"/>
                </a:lnTo>
                <a:lnTo>
                  <a:pt x="0" y="0"/>
                </a:lnTo>
                <a:close/>
              </a:path>
            </a:pathLst>
          </a:custGeom>
          <a:blipFill>
            <a:blip r:embed="rId2"/>
            <a:stretch>
              <a:fillRect l="0" t="0" r="0" b="0"/>
            </a:stretch>
          </a:blipFill>
        </p:spPr>
      </p:sp>
      <p:sp>
        <p:nvSpPr>
          <p:cNvPr name="TextBox 5" id="5"/>
          <p:cNvSpPr txBox="true"/>
          <p:nvPr/>
        </p:nvSpPr>
        <p:spPr>
          <a:xfrm rot="0">
            <a:off x="7492204" y="2406976"/>
            <a:ext cx="3303592" cy="581025"/>
          </a:xfrm>
          <a:prstGeom prst="rect">
            <a:avLst/>
          </a:prstGeom>
        </p:spPr>
        <p:txBody>
          <a:bodyPr anchor="t" rtlCol="false" tIns="0" lIns="0" bIns="0" rIns="0">
            <a:spAutoFit/>
          </a:bodyPr>
          <a:lstStyle/>
          <a:p>
            <a:pPr>
              <a:lnSpc>
                <a:spcPts val="4800"/>
              </a:lnSpc>
            </a:pPr>
            <a:r>
              <a:rPr lang="en-US" sz="3000">
                <a:solidFill>
                  <a:srgbClr val="333333"/>
                </a:solidFill>
                <a:latin typeface="Poppins Medium"/>
              </a:rPr>
              <a:t>Third Experiment</a:t>
            </a:r>
          </a:p>
        </p:txBody>
      </p:sp>
      <p:sp>
        <p:nvSpPr>
          <p:cNvPr name="TextBox 6" id="6"/>
          <p:cNvSpPr txBox="true"/>
          <p:nvPr/>
        </p:nvSpPr>
        <p:spPr>
          <a:xfrm rot="0">
            <a:off x="1028700" y="1028700"/>
            <a:ext cx="7944394" cy="733373"/>
          </a:xfrm>
          <a:prstGeom prst="rect">
            <a:avLst/>
          </a:prstGeom>
        </p:spPr>
        <p:txBody>
          <a:bodyPr anchor="t" rtlCol="false" tIns="0" lIns="0" bIns="0" rIns="0">
            <a:spAutoFit/>
          </a:bodyPr>
          <a:lstStyle/>
          <a:p>
            <a:pPr>
              <a:lnSpc>
                <a:spcPts val="5835"/>
              </a:lnSpc>
            </a:pPr>
            <a:r>
              <a:rPr lang="en-US" sz="4862" spc="150">
                <a:solidFill>
                  <a:srgbClr val="333333"/>
                </a:solidFill>
                <a:latin typeface="Poppins Medium"/>
              </a:rPr>
              <a:t>Research 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271246" y="2053440"/>
            <a:ext cx="13745508" cy="7734028"/>
          </a:xfrm>
          <a:custGeom>
            <a:avLst/>
            <a:gdLst/>
            <a:ahLst/>
            <a:cxnLst/>
            <a:rect r="r" b="b" t="t" l="l"/>
            <a:pathLst>
              <a:path h="7734028" w="13745508">
                <a:moveTo>
                  <a:pt x="0" y="0"/>
                </a:moveTo>
                <a:lnTo>
                  <a:pt x="13745508" y="0"/>
                </a:lnTo>
                <a:lnTo>
                  <a:pt x="13745508" y="7734027"/>
                </a:lnTo>
                <a:lnTo>
                  <a:pt x="0" y="7734027"/>
                </a:lnTo>
                <a:lnTo>
                  <a:pt x="0" y="0"/>
                </a:lnTo>
                <a:close/>
              </a:path>
            </a:pathLst>
          </a:custGeom>
          <a:blipFill>
            <a:blip r:embed="rId2"/>
            <a:stretch>
              <a:fillRect l="0" t="0" r="0" b="0"/>
            </a:stretch>
          </a:blipFill>
        </p:spPr>
      </p:sp>
      <p:sp>
        <p:nvSpPr>
          <p:cNvPr name="TextBox 5" id="5"/>
          <p:cNvSpPr txBox="true"/>
          <p:nvPr/>
        </p:nvSpPr>
        <p:spPr>
          <a:xfrm rot="0">
            <a:off x="1028700" y="1028700"/>
            <a:ext cx="3193585" cy="1024740"/>
          </a:xfrm>
          <a:prstGeom prst="rect">
            <a:avLst/>
          </a:prstGeom>
        </p:spPr>
        <p:txBody>
          <a:bodyPr anchor="t" rtlCol="false" tIns="0" lIns="0" bIns="0" rIns="0">
            <a:spAutoFit/>
          </a:bodyPr>
          <a:lstStyle/>
          <a:p>
            <a:pPr>
              <a:lnSpc>
                <a:spcPts val="8153"/>
              </a:lnSpc>
            </a:pPr>
            <a:r>
              <a:rPr lang="en-US" sz="6794" spc="210">
                <a:solidFill>
                  <a:srgbClr val="333333"/>
                </a:solidFill>
                <a:latin typeface="Poppins Medium"/>
              </a:rPr>
              <a: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DAFlzx38hIs</dc:identifier>
  <dcterms:modified xsi:type="dcterms:W3CDTF">2011-08-01T06:04:30Z</dcterms:modified>
  <cp:revision>1</cp:revision>
  <dc:title>Day, Date</dc:title>
</cp:coreProperties>
</file>