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6" r:id="rId2"/>
    <p:sldId id="268" r:id="rId3"/>
    <p:sldId id="270" r:id="rId4"/>
    <p:sldId id="273" r:id="rId5"/>
    <p:sldId id="271" r:id="rId6"/>
    <p:sldId id="256" r:id="rId7"/>
    <p:sldId id="275" r:id="rId8"/>
    <p:sldId id="276" r:id="rId9"/>
    <p:sldId id="257" r:id="rId10"/>
    <p:sldId id="274" r:id="rId11"/>
    <p:sldId id="278" r:id="rId12"/>
    <p:sldId id="262" r:id="rId13"/>
    <p:sldId id="272" r:id="rId14"/>
    <p:sldId id="263" r:id="rId15"/>
    <p:sldId id="264" r:id="rId16"/>
    <p:sldId id="291" r:id="rId17"/>
    <p:sldId id="265" r:id="rId18"/>
    <p:sldId id="286" r:id="rId19"/>
    <p:sldId id="287" r:id="rId20"/>
    <p:sldId id="288" r:id="rId21"/>
    <p:sldId id="293" r:id="rId22"/>
    <p:sldId id="292" r:id="rId23"/>
    <p:sldId id="277" r:id="rId24"/>
    <p:sldId id="296" r:id="rId25"/>
    <p:sldId id="294" r:id="rId26"/>
    <p:sldId id="295" r:id="rId27"/>
    <p:sldId id="279" r:id="rId28"/>
    <p:sldId id="282" r:id="rId29"/>
    <p:sldId id="285" r:id="rId30"/>
    <p:sldId id="258" r:id="rId31"/>
    <p:sldId id="259" r:id="rId32"/>
    <p:sldId id="260" r:id="rId33"/>
    <p:sldId id="281" r:id="rId34"/>
    <p:sldId id="261" r:id="rId35"/>
    <p:sldId id="267" r:id="rId36"/>
    <p:sldId id="290" r:id="rId37"/>
    <p:sldId id="289" r:id="rId38"/>
    <p:sldId id="28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0FDF"/>
    <a:srgbClr val="FF66FF"/>
    <a:srgbClr val="52576E"/>
    <a:srgbClr val="666666"/>
    <a:srgbClr val="717171"/>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3652" autoAdjust="0"/>
  </p:normalViewPr>
  <p:slideViewPr>
    <p:cSldViewPr snapToGrid="0">
      <p:cViewPr varScale="1">
        <p:scale>
          <a:sx n="59" d="100"/>
          <a:sy n="59" d="100"/>
        </p:scale>
        <p:origin x="-1584" y="-72"/>
      </p:cViewPr>
      <p:guideLst>
        <p:guide orient="horz" pos="2160"/>
        <p:guide pos="2880"/>
      </p:guideLst>
    </p:cSldViewPr>
  </p:slideViewPr>
  <p:notesTextViewPr>
    <p:cViewPr>
      <p:scale>
        <a:sx n="1" d="1"/>
        <a:sy n="1" d="1"/>
      </p:scale>
      <p:origin x="0" y="5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CB9565-2B06-4255-9A8F-37E32CED48AA}" type="datetimeFigureOut">
              <a:rPr lang="en-US" smtClean="0"/>
              <a:t>6/8/2017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C7702E-8CA3-47DA-9BF0-24646CC0DC8B}" type="slidenum">
              <a:rPr lang="en-US" smtClean="0"/>
              <a:t>‹#›</a:t>
            </a:fld>
            <a:endParaRPr lang="en-US"/>
          </a:p>
        </p:txBody>
      </p:sp>
    </p:spTree>
    <p:extLst>
      <p:ext uri="{BB962C8B-B14F-4D97-AF65-F5344CB8AC3E}">
        <p14:creationId xmlns:p14="http://schemas.microsoft.com/office/powerpoint/2010/main" val="3088806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idea:</a:t>
            </a:r>
            <a:r>
              <a:rPr lang="en-US" baseline="0" dirty="0" smtClean="0"/>
              <a:t> think of the an alloy’s energy surface: potential energy as a function of atomic position and cell parameters (what I call the vector x in this picture). In a mechanically stable region, where that surface has a positive curvature (in red), everybody agrees on what to do: you start at some “unrelaxed” structure </a:t>
            </a:r>
            <a:r>
              <a:rPr lang="en-US" baseline="0" dirty="0" err="1" smtClean="0"/>
              <a:t>x^u</a:t>
            </a:r>
            <a:r>
              <a:rPr lang="en-US" baseline="0" dirty="0" smtClean="0"/>
              <a:t> and you fully relax to find the nearest local minimum </a:t>
            </a:r>
            <a:r>
              <a:rPr lang="en-US" baseline="0" dirty="0" err="1" smtClean="0"/>
              <a:t>x^r</a:t>
            </a:r>
            <a:r>
              <a:rPr lang="en-US" baseline="0" dirty="0" smtClean="0"/>
              <a:t>. Then you can use a standard harmonic model to represent the free energy associate with that red “pocket” of stability.</a:t>
            </a:r>
          </a:p>
          <a:p>
            <a:r>
              <a:rPr lang="en-US" baseline="0" dirty="0" smtClean="0"/>
              <a:t>When you have a mechanically unstable region (with at least one negative curvature), it is then natural to assign the complement of those stable red regions to the mechanically unstable phase in blue. If you then follow the same logic, starting from an unrelaxed structure </a:t>
            </a:r>
            <a:r>
              <a:rPr lang="en-US" baseline="0" dirty="0" err="1" smtClean="0"/>
              <a:t>x^u</a:t>
            </a:r>
            <a:r>
              <a:rPr lang="en-US" baseline="0" dirty="0" smtClean="0"/>
              <a:t>, you would want to find the minimum </a:t>
            </a:r>
            <a:r>
              <a:rPr lang="en-US" baseline="0" dirty="0" err="1" smtClean="0"/>
              <a:t>x^r</a:t>
            </a:r>
            <a:r>
              <a:rPr lang="en-US" baseline="0" dirty="0" smtClean="0"/>
              <a:t> in the blue region. Due to the instability, the minimum is always at the boundary. At the boundary, by definition, the minimum curvature is exactly zero [because it’s the transition between positive and negative curvature]. So the minimum, constrained to the blue region, </a:t>
            </a:r>
            <a:r>
              <a:rPr lang="en-US" baseline="0" smtClean="0"/>
              <a:t>is at an </a:t>
            </a:r>
            <a:r>
              <a:rPr lang="en-US" baseline="0" dirty="0" smtClean="0"/>
              <a:t>inflection point.</a:t>
            </a:r>
          </a:p>
          <a:p>
            <a:endParaRPr lang="en-US" baseline="0" dirty="0" smtClean="0"/>
          </a:p>
        </p:txBody>
      </p:sp>
      <p:sp>
        <p:nvSpPr>
          <p:cNvPr id="4" name="Slide Number Placeholder 3"/>
          <p:cNvSpPr>
            <a:spLocks noGrp="1"/>
          </p:cNvSpPr>
          <p:nvPr>
            <p:ph type="sldNum" sz="quarter" idx="10"/>
          </p:nvPr>
        </p:nvSpPr>
        <p:spPr/>
        <p:txBody>
          <a:bodyPr/>
          <a:lstStyle/>
          <a:p>
            <a:fld id="{36C7702E-8CA3-47DA-9BF0-24646CC0DC8B}" type="slidenum">
              <a:rPr lang="en-US" smtClean="0"/>
              <a:t>12</a:t>
            </a:fld>
            <a:endParaRPr lang="en-US"/>
          </a:p>
        </p:txBody>
      </p:sp>
    </p:spTree>
    <p:extLst>
      <p:ext uri="{BB962C8B-B14F-4D97-AF65-F5344CB8AC3E}">
        <p14:creationId xmlns:p14="http://schemas.microsoft.com/office/powerpoint/2010/main" val="394257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definition of the energy of a</a:t>
            </a:r>
            <a:r>
              <a:rPr lang="en-US" baseline="0" dirty="0" smtClean="0"/>
              <a:t> mechanically unstable phase is completely consistent</a:t>
            </a:r>
            <a:endParaRPr lang="en-US" dirty="0"/>
          </a:p>
        </p:txBody>
      </p:sp>
      <p:sp>
        <p:nvSpPr>
          <p:cNvPr id="4" name="Slide Number Placeholder 3"/>
          <p:cNvSpPr>
            <a:spLocks noGrp="1"/>
          </p:cNvSpPr>
          <p:nvPr>
            <p:ph type="sldNum" sz="quarter" idx="10"/>
          </p:nvPr>
        </p:nvSpPr>
        <p:spPr/>
        <p:txBody>
          <a:bodyPr/>
          <a:lstStyle/>
          <a:p>
            <a:fld id="{36C7702E-8CA3-47DA-9BF0-24646CC0DC8B}" type="slidenum">
              <a:rPr lang="en-US" smtClean="0"/>
              <a:t>13</a:t>
            </a:fld>
            <a:endParaRPr lang="en-US"/>
          </a:p>
        </p:txBody>
      </p:sp>
    </p:spTree>
    <p:extLst>
      <p:ext uri="{BB962C8B-B14F-4D97-AF65-F5344CB8AC3E}">
        <p14:creationId xmlns:p14="http://schemas.microsoft.com/office/powerpoint/2010/main" val="92283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E226EA-B785-4210-9A69-C7FE793223C5}"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7454-B24A-4656-A919-9162228B8B25}" type="slidenum">
              <a:rPr lang="en-US" smtClean="0"/>
              <a:t>‹#›</a:t>
            </a:fld>
            <a:endParaRPr lang="en-US"/>
          </a:p>
        </p:txBody>
      </p:sp>
    </p:spTree>
    <p:extLst>
      <p:ext uri="{BB962C8B-B14F-4D97-AF65-F5344CB8AC3E}">
        <p14:creationId xmlns:p14="http://schemas.microsoft.com/office/powerpoint/2010/main" val="303543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226EA-B785-4210-9A69-C7FE793223C5}"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7454-B24A-4656-A919-9162228B8B25}" type="slidenum">
              <a:rPr lang="en-US" smtClean="0"/>
              <a:t>‹#›</a:t>
            </a:fld>
            <a:endParaRPr lang="en-US"/>
          </a:p>
        </p:txBody>
      </p:sp>
    </p:spTree>
    <p:extLst>
      <p:ext uri="{BB962C8B-B14F-4D97-AF65-F5344CB8AC3E}">
        <p14:creationId xmlns:p14="http://schemas.microsoft.com/office/powerpoint/2010/main" val="348087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226EA-B785-4210-9A69-C7FE793223C5}"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7454-B24A-4656-A919-9162228B8B25}" type="slidenum">
              <a:rPr lang="en-US" smtClean="0"/>
              <a:t>‹#›</a:t>
            </a:fld>
            <a:endParaRPr lang="en-US"/>
          </a:p>
        </p:txBody>
      </p:sp>
    </p:spTree>
    <p:extLst>
      <p:ext uri="{BB962C8B-B14F-4D97-AF65-F5344CB8AC3E}">
        <p14:creationId xmlns:p14="http://schemas.microsoft.com/office/powerpoint/2010/main" val="275678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226EA-B785-4210-9A69-C7FE793223C5}"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7454-B24A-4656-A919-9162228B8B25}" type="slidenum">
              <a:rPr lang="en-US" smtClean="0"/>
              <a:t>‹#›</a:t>
            </a:fld>
            <a:endParaRPr lang="en-US"/>
          </a:p>
        </p:txBody>
      </p:sp>
    </p:spTree>
    <p:extLst>
      <p:ext uri="{BB962C8B-B14F-4D97-AF65-F5344CB8AC3E}">
        <p14:creationId xmlns:p14="http://schemas.microsoft.com/office/powerpoint/2010/main" val="160571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226EA-B785-4210-9A69-C7FE793223C5}"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7454-B24A-4656-A919-9162228B8B25}" type="slidenum">
              <a:rPr lang="en-US" smtClean="0"/>
              <a:t>‹#›</a:t>
            </a:fld>
            <a:endParaRPr lang="en-US"/>
          </a:p>
        </p:txBody>
      </p:sp>
    </p:spTree>
    <p:extLst>
      <p:ext uri="{BB962C8B-B14F-4D97-AF65-F5344CB8AC3E}">
        <p14:creationId xmlns:p14="http://schemas.microsoft.com/office/powerpoint/2010/main" val="257449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E226EA-B785-4210-9A69-C7FE793223C5}"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7454-B24A-4656-A919-9162228B8B25}" type="slidenum">
              <a:rPr lang="en-US" smtClean="0"/>
              <a:t>‹#›</a:t>
            </a:fld>
            <a:endParaRPr lang="en-US"/>
          </a:p>
        </p:txBody>
      </p:sp>
    </p:spTree>
    <p:extLst>
      <p:ext uri="{BB962C8B-B14F-4D97-AF65-F5344CB8AC3E}">
        <p14:creationId xmlns:p14="http://schemas.microsoft.com/office/powerpoint/2010/main" val="199904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E226EA-B785-4210-9A69-C7FE793223C5}" type="datetimeFigureOut">
              <a:rPr lang="en-US" smtClean="0"/>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D7454-B24A-4656-A919-9162228B8B25}" type="slidenum">
              <a:rPr lang="en-US" smtClean="0"/>
              <a:t>‹#›</a:t>
            </a:fld>
            <a:endParaRPr lang="en-US"/>
          </a:p>
        </p:txBody>
      </p:sp>
    </p:spTree>
    <p:extLst>
      <p:ext uri="{BB962C8B-B14F-4D97-AF65-F5344CB8AC3E}">
        <p14:creationId xmlns:p14="http://schemas.microsoft.com/office/powerpoint/2010/main" val="131919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E226EA-B785-4210-9A69-C7FE793223C5}" type="datetimeFigureOut">
              <a:rPr lang="en-US" smtClean="0"/>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D7454-B24A-4656-A919-9162228B8B25}" type="slidenum">
              <a:rPr lang="en-US" smtClean="0"/>
              <a:t>‹#›</a:t>
            </a:fld>
            <a:endParaRPr lang="en-US"/>
          </a:p>
        </p:txBody>
      </p:sp>
    </p:spTree>
    <p:extLst>
      <p:ext uri="{BB962C8B-B14F-4D97-AF65-F5344CB8AC3E}">
        <p14:creationId xmlns:p14="http://schemas.microsoft.com/office/powerpoint/2010/main" val="252038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226EA-B785-4210-9A69-C7FE793223C5}" type="datetimeFigureOut">
              <a:rPr lang="en-US" smtClean="0"/>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D7454-B24A-4656-A919-9162228B8B25}" type="slidenum">
              <a:rPr lang="en-US" smtClean="0"/>
              <a:t>‹#›</a:t>
            </a:fld>
            <a:endParaRPr lang="en-US"/>
          </a:p>
        </p:txBody>
      </p:sp>
    </p:spTree>
    <p:extLst>
      <p:ext uri="{BB962C8B-B14F-4D97-AF65-F5344CB8AC3E}">
        <p14:creationId xmlns:p14="http://schemas.microsoft.com/office/powerpoint/2010/main" val="110893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226EA-B785-4210-9A69-C7FE793223C5}"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7454-B24A-4656-A919-9162228B8B25}" type="slidenum">
              <a:rPr lang="en-US" smtClean="0"/>
              <a:t>‹#›</a:t>
            </a:fld>
            <a:endParaRPr lang="en-US"/>
          </a:p>
        </p:txBody>
      </p:sp>
    </p:spTree>
    <p:extLst>
      <p:ext uri="{BB962C8B-B14F-4D97-AF65-F5344CB8AC3E}">
        <p14:creationId xmlns:p14="http://schemas.microsoft.com/office/powerpoint/2010/main" val="28300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226EA-B785-4210-9A69-C7FE793223C5}"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7454-B24A-4656-A919-9162228B8B25}" type="slidenum">
              <a:rPr lang="en-US" smtClean="0"/>
              <a:t>‹#›</a:t>
            </a:fld>
            <a:endParaRPr lang="en-US"/>
          </a:p>
        </p:txBody>
      </p:sp>
    </p:spTree>
    <p:extLst>
      <p:ext uri="{BB962C8B-B14F-4D97-AF65-F5344CB8AC3E}">
        <p14:creationId xmlns:p14="http://schemas.microsoft.com/office/powerpoint/2010/main" val="25932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226EA-B785-4210-9A69-C7FE793223C5}" type="datetimeFigureOut">
              <a:rPr lang="en-US" smtClean="0"/>
              <a:t>6/8/2017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D7454-B24A-4656-A919-9162228B8B25}" type="slidenum">
              <a:rPr lang="en-US" smtClean="0"/>
              <a:t>‹#›</a:t>
            </a:fld>
            <a:endParaRPr lang="en-US"/>
          </a:p>
        </p:txBody>
      </p:sp>
    </p:spTree>
    <p:extLst>
      <p:ext uri="{BB962C8B-B14F-4D97-AF65-F5344CB8AC3E}">
        <p14:creationId xmlns:p14="http://schemas.microsoft.com/office/powerpoint/2010/main" val="43411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hyperlink" Target="http://alum.mit.edu/www/avdw/foru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6375"/>
            <a:ext cx="8229600" cy="1646311"/>
          </a:xfrm>
        </p:spPr>
        <p:txBody>
          <a:bodyPr>
            <a:noAutofit/>
          </a:bodyPr>
          <a:lstStyle/>
          <a:p>
            <a:r>
              <a:rPr lang="en-GB" sz="3600" b="1" dirty="0"/>
              <a:t>Software tools for high-throughput CALPHAD from first-principles data</a:t>
            </a:r>
            <a:endParaRPr lang="en-US" sz="3600" dirty="0"/>
          </a:p>
        </p:txBody>
      </p:sp>
      <p:sp>
        <p:nvSpPr>
          <p:cNvPr id="4" name="Title 1"/>
          <p:cNvSpPr txBox="1">
            <a:spLocks/>
          </p:cNvSpPr>
          <p:nvPr/>
        </p:nvSpPr>
        <p:spPr>
          <a:xfrm>
            <a:off x="1081548" y="1683657"/>
            <a:ext cx="7133304" cy="18142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pPr>
              <a:lnSpc>
                <a:spcPct val="120000"/>
              </a:lnSpc>
            </a:pPr>
            <a:r>
              <a:rPr lang="en-US" sz="2400" dirty="0" smtClean="0"/>
              <a:t>Axel van de </a:t>
            </a:r>
            <a:r>
              <a:rPr lang="en-US" sz="2400" dirty="0" err="1" smtClean="0"/>
              <a:t>Walle</a:t>
            </a:r>
            <a:endParaRPr lang="en-US" sz="2400" dirty="0" smtClean="0"/>
          </a:p>
          <a:p>
            <a:pPr>
              <a:lnSpc>
                <a:spcPct val="120000"/>
              </a:lnSpc>
            </a:pPr>
            <a:r>
              <a:rPr lang="en-US" sz="2400" dirty="0" err="1" smtClean="0"/>
              <a:t>Ruoshi</a:t>
            </a:r>
            <a:r>
              <a:rPr lang="en-US" sz="2400" dirty="0" smtClean="0"/>
              <a:t> </a:t>
            </a:r>
            <a:r>
              <a:rPr lang="en-US" sz="2400" dirty="0"/>
              <a:t>Sun</a:t>
            </a:r>
          </a:p>
          <a:p>
            <a:pPr>
              <a:lnSpc>
                <a:spcPct val="120000"/>
              </a:lnSpc>
            </a:pPr>
            <a:r>
              <a:rPr lang="en-US" sz="2400" dirty="0" err="1"/>
              <a:t>Qijun</a:t>
            </a:r>
            <a:r>
              <a:rPr lang="en-US" sz="2400" dirty="0"/>
              <a:t> Hong</a:t>
            </a:r>
          </a:p>
          <a:p>
            <a:pPr>
              <a:lnSpc>
                <a:spcPct val="120000"/>
              </a:lnSpc>
            </a:pPr>
            <a:r>
              <a:rPr lang="en-US" sz="2400" dirty="0"/>
              <a:t>Sara </a:t>
            </a:r>
            <a:r>
              <a:rPr lang="en-US" sz="2400" dirty="0" err="1" smtClean="0"/>
              <a:t>Kadkhodaei</a:t>
            </a:r>
            <a:endParaRPr lang="en-US" sz="2400" dirty="0"/>
          </a:p>
        </p:txBody>
      </p:sp>
      <p:sp>
        <p:nvSpPr>
          <p:cNvPr id="6" name="TextBox 5"/>
          <p:cNvSpPr txBox="1"/>
          <p:nvPr/>
        </p:nvSpPr>
        <p:spPr>
          <a:xfrm>
            <a:off x="383462" y="4756709"/>
            <a:ext cx="2114681" cy="400110"/>
          </a:xfrm>
          <a:prstGeom prst="rect">
            <a:avLst/>
          </a:prstGeom>
          <a:noFill/>
        </p:spPr>
        <p:txBody>
          <a:bodyPr wrap="none" rtlCol="0">
            <a:spAutoFit/>
          </a:bodyPr>
          <a:lstStyle/>
          <a:p>
            <a:r>
              <a:rPr lang="en-US" sz="2000" b="1" dirty="0" smtClean="0"/>
              <a:t>Funding support:</a:t>
            </a:r>
          </a:p>
        </p:txBody>
      </p:sp>
      <p:pic>
        <p:nvPicPr>
          <p:cNvPr id="7" name="Picture 13"/>
          <p:cNvPicPr>
            <a:picLocks noChangeAspect="1" noChangeArrowheads="1"/>
          </p:cNvPicPr>
          <p:nvPr/>
        </p:nvPicPr>
        <p:blipFill>
          <a:blip r:embed="rId2">
            <a:extLst>
              <a:ext uri="{28A0092B-C50C-407E-A947-70E740481C1C}">
                <a14:useLocalDpi xmlns:a14="http://schemas.microsoft.com/office/drawing/2010/main" val="0"/>
              </a:ext>
            </a:extLst>
          </a:blip>
          <a:srcRect r="14151"/>
          <a:stretch>
            <a:fillRect/>
          </a:stretch>
        </p:blipFill>
        <p:spPr bwMode="auto">
          <a:xfrm>
            <a:off x="2548822" y="4609769"/>
            <a:ext cx="8509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6916" y="4638344"/>
            <a:ext cx="1508125"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descr="BrownLogo_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518" y="3652258"/>
            <a:ext cx="1614134" cy="819088"/>
          </a:xfrm>
          <a:prstGeom prst="rect">
            <a:avLst/>
          </a:prstGeom>
          <a:noFill/>
          <a:ln w="28575">
            <a:solidFill>
              <a:srgbClr val="4F81BD"/>
            </a:solidFill>
          </a:ln>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r="62231" b="35455"/>
          <a:stretch/>
        </p:blipFill>
        <p:spPr bwMode="auto">
          <a:xfrm>
            <a:off x="4153642" y="4791304"/>
            <a:ext cx="1360487" cy="39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209077" y="5297942"/>
            <a:ext cx="1569660" cy="523220"/>
          </a:xfrm>
          <a:prstGeom prst="rect">
            <a:avLst/>
          </a:prstGeom>
          <a:noFill/>
        </p:spPr>
        <p:txBody>
          <a:bodyPr wrap="none" rtlCol="0">
            <a:spAutoFit/>
          </a:bodyPr>
          <a:lstStyle/>
          <a:p>
            <a:r>
              <a:rPr lang="en-US" sz="1400" dirty="0" smtClean="0"/>
              <a:t>N00014-16-1-3124</a:t>
            </a:r>
          </a:p>
          <a:p>
            <a:r>
              <a:rPr lang="en-US" sz="1400" dirty="0" smtClean="0"/>
              <a:t>N00014-17-1-2202</a:t>
            </a:r>
            <a:endParaRPr lang="en-US" sz="1400" dirty="0"/>
          </a:p>
        </p:txBody>
      </p:sp>
      <p:sp>
        <p:nvSpPr>
          <p:cNvPr id="12" name="TextBox 11"/>
          <p:cNvSpPr txBox="1"/>
          <p:nvPr/>
        </p:nvSpPr>
        <p:spPr>
          <a:xfrm>
            <a:off x="2296770" y="5346650"/>
            <a:ext cx="1276055" cy="307777"/>
          </a:xfrm>
          <a:prstGeom prst="rect">
            <a:avLst/>
          </a:prstGeom>
          <a:noFill/>
        </p:spPr>
        <p:txBody>
          <a:bodyPr wrap="none" rtlCol="0">
            <a:spAutoFit/>
          </a:bodyPr>
          <a:lstStyle/>
          <a:p>
            <a:r>
              <a:rPr lang="en-US" sz="1400" dirty="0"/>
              <a:t>DMR-1505657</a:t>
            </a:r>
          </a:p>
        </p:txBody>
      </p:sp>
      <p:sp>
        <p:nvSpPr>
          <p:cNvPr id="3" name="TextBox 2"/>
          <p:cNvSpPr txBox="1"/>
          <p:nvPr/>
        </p:nvSpPr>
        <p:spPr>
          <a:xfrm>
            <a:off x="442454" y="5935903"/>
            <a:ext cx="7078797" cy="646331"/>
          </a:xfrm>
          <a:prstGeom prst="rect">
            <a:avLst/>
          </a:prstGeom>
          <a:noFill/>
        </p:spPr>
        <p:txBody>
          <a:bodyPr wrap="none" rtlCol="0">
            <a:spAutoFit/>
          </a:bodyPr>
          <a:lstStyle/>
          <a:p>
            <a:r>
              <a:rPr lang="en-US" b="1" dirty="0"/>
              <a:t>Acknowledgements</a:t>
            </a:r>
            <a:r>
              <a:rPr lang="en-US" b="1" dirty="0" smtClean="0"/>
              <a:t>:</a:t>
            </a:r>
            <a:endParaRPr lang="en-US" b="1" dirty="0"/>
          </a:p>
          <a:p>
            <a:pPr lvl="1"/>
            <a:r>
              <a:rPr lang="en-US" dirty="0" smtClean="0"/>
              <a:t>Thanks </a:t>
            </a:r>
            <a:r>
              <a:rPr lang="en-US" dirty="0"/>
              <a:t>to </a:t>
            </a:r>
            <a:r>
              <a:rPr lang="en-US" dirty="0" err="1"/>
              <a:t>Vidvuds</a:t>
            </a:r>
            <a:r>
              <a:rPr lang="en-US" dirty="0"/>
              <a:t> </a:t>
            </a:r>
            <a:r>
              <a:rPr lang="en-US" dirty="0" err="1"/>
              <a:t>Ozolins</a:t>
            </a:r>
            <a:r>
              <a:rPr lang="en-US" dirty="0"/>
              <a:t> and Ursula </a:t>
            </a:r>
            <a:r>
              <a:rPr lang="en-US" dirty="0" err="1"/>
              <a:t>Kattner</a:t>
            </a:r>
            <a:r>
              <a:rPr lang="en-US" dirty="0"/>
              <a:t> for helpful comments</a:t>
            </a:r>
            <a:r>
              <a:rPr lang="en-US" dirty="0" smtClean="0"/>
              <a:t>.</a:t>
            </a:r>
            <a:endParaRPr lang="en-US" dirty="0"/>
          </a:p>
        </p:txBody>
      </p:sp>
    </p:spTree>
    <p:extLst>
      <p:ext uri="{BB962C8B-B14F-4D97-AF65-F5344CB8AC3E}">
        <p14:creationId xmlns:p14="http://schemas.microsoft.com/office/powerpoint/2010/main" val="266650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 and gas phases?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Can use SGTE data for end members.</a:t>
            </a:r>
          </a:p>
          <a:p>
            <a:r>
              <a:rPr lang="en-US" dirty="0" smtClean="0"/>
              <a:t>We add </a:t>
            </a:r>
            <a:r>
              <a:rPr lang="en-US" dirty="0" err="1" smtClean="0"/>
              <a:t>ab</a:t>
            </a:r>
            <a:r>
              <a:rPr lang="en-US" dirty="0" smtClean="0"/>
              <a:t> initio liquid solution formation enthalpy from a short MD run above highest melting point of end members.</a:t>
            </a:r>
          </a:p>
          <a:p>
            <a:pPr lvl="1"/>
            <a:r>
              <a:rPr lang="en-US" dirty="0" smtClean="0"/>
              <a:t>This is needed to avoid systematic bias in solid-liquid free energy differences.</a:t>
            </a:r>
          </a:p>
          <a:p>
            <a:pPr lvl="1"/>
            <a:r>
              <a:rPr lang="en-US" dirty="0" smtClean="0"/>
              <a:t>Inaccurate is liquid short-range orders…</a:t>
            </a:r>
          </a:p>
          <a:p>
            <a:pPr lvl="1"/>
            <a:r>
              <a:rPr lang="en-US" dirty="0" smtClean="0"/>
              <a:t>For a better method, see </a:t>
            </a:r>
            <a:r>
              <a:rPr lang="en-US" dirty="0"/>
              <a:t>Q.-J. Hong and A. van de </a:t>
            </a:r>
            <a:r>
              <a:rPr lang="en-US" dirty="0" err="1"/>
              <a:t>Walle</a:t>
            </a:r>
            <a:r>
              <a:rPr lang="en-US" dirty="0"/>
              <a:t>. </a:t>
            </a:r>
            <a:br>
              <a:rPr lang="en-US" dirty="0"/>
            </a:br>
            <a:r>
              <a:rPr lang="en-US" dirty="0" smtClean="0"/>
              <a:t>“Solid-liquid </a:t>
            </a:r>
            <a:r>
              <a:rPr lang="en-US" dirty="0"/>
              <a:t>coexistence in small systems: A statistical method to calculate melting temperatures</a:t>
            </a:r>
            <a:r>
              <a:rPr lang="en-US" dirty="0" smtClean="0"/>
              <a:t>.” </a:t>
            </a:r>
            <a:r>
              <a:rPr lang="en-US" dirty="0"/>
              <a:t/>
            </a:r>
            <a:br>
              <a:rPr lang="en-US" dirty="0"/>
            </a:br>
            <a:r>
              <a:rPr lang="en-US" i="1" dirty="0"/>
              <a:t>J. Chem. Phys.</a:t>
            </a:r>
            <a:r>
              <a:rPr lang="en-US" dirty="0"/>
              <a:t>, 139:094114, 2013. </a:t>
            </a:r>
            <a:endParaRPr lang="en-US" dirty="0" smtClean="0"/>
          </a:p>
          <a:p>
            <a:r>
              <a:rPr lang="en-US" dirty="0" smtClean="0"/>
              <a:t>Gas phase: Use experimental or ideal gas.</a:t>
            </a:r>
          </a:p>
          <a:p>
            <a:endParaRPr lang="en-US" dirty="0"/>
          </a:p>
        </p:txBody>
      </p:sp>
    </p:spTree>
    <p:extLst>
      <p:ext uri="{BB962C8B-B14F-4D97-AF65-F5344CB8AC3E}">
        <p14:creationId xmlns:p14="http://schemas.microsoft.com/office/powerpoint/2010/main" val="1022463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Mechanically unstable phases:</a:t>
            </a:r>
            <a:br>
              <a:rPr lang="en-US" dirty="0" smtClean="0"/>
            </a:br>
            <a:r>
              <a:rPr lang="en-US" dirty="0" smtClean="0"/>
              <a:t>Why bother?</a:t>
            </a:r>
            <a:endParaRPr lang="en-US" dirty="0"/>
          </a:p>
        </p:txBody>
      </p:sp>
      <p:sp>
        <p:nvSpPr>
          <p:cNvPr id="3" name="Content Placeholder 2"/>
          <p:cNvSpPr>
            <a:spLocks noGrp="1"/>
          </p:cNvSpPr>
          <p:nvPr>
            <p:ph idx="1"/>
          </p:nvPr>
        </p:nvSpPr>
        <p:spPr/>
        <p:txBody>
          <a:bodyPr>
            <a:normAutofit lnSpcReduction="10000"/>
          </a:bodyPr>
          <a:lstStyle/>
          <a:p>
            <a:r>
              <a:rPr lang="en-US" dirty="0" smtClean="0"/>
              <a:t>If one only looks at stable regions and relies on extrapolation:</a:t>
            </a:r>
          </a:p>
          <a:p>
            <a:pPr lvl="1"/>
            <a:r>
              <a:rPr lang="en-US" dirty="0" smtClean="0"/>
              <a:t>The </a:t>
            </a:r>
            <a:r>
              <a:rPr lang="en-US" dirty="0"/>
              <a:t>extrapolated free energies may </a:t>
            </a:r>
            <a:r>
              <a:rPr lang="en-US" dirty="0" smtClean="0"/>
              <a:t>accidentally lie below the free energy of stable phases</a:t>
            </a:r>
          </a:p>
          <a:p>
            <a:pPr lvl="1"/>
            <a:r>
              <a:rPr lang="en-US" dirty="0" smtClean="0"/>
              <a:t>Extrapolation from different directions in composition space may disagree.</a:t>
            </a:r>
          </a:p>
          <a:p>
            <a:r>
              <a:rPr lang="en-US" dirty="0" smtClean="0"/>
              <a:t>To keep the spirit of the CALPHAD method.</a:t>
            </a:r>
          </a:p>
          <a:p>
            <a:r>
              <a:rPr lang="en-US" dirty="0" smtClean="0"/>
              <a:t>Extremely useful in the context of </a:t>
            </a:r>
            <a:r>
              <a:rPr lang="en-US" i="1" dirty="0" smtClean="0"/>
              <a:t>cluster expansions</a:t>
            </a:r>
            <a:r>
              <a:rPr lang="en-US" dirty="0" smtClean="0"/>
              <a:t> as well.</a:t>
            </a:r>
          </a:p>
          <a:p>
            <a:pPr lvl="1"/>
            <a:endParaRPr lang="en-US" dirty="0"/>
          </a:p>
        </p:txBody>
      </p:sp>
    </p:spTree>
    <p:extLst>
      <p:ext uri="{BB962C8B-B14F-4D97-AF65-F5344CB8AC3E}">
        <p14:creationId xmlns:p14="http://schemas.microsoft.com/office/powerpoint/2010/main" val="2791031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53627" y="5599737"/>
            <a:ext cx="4443589" cy="646331"/>
          </a:xfrm>
          <a:prstGeom prst="rect">
            <a:avLst/>
          </a:prstGeom>
          <a:noFill/>
        </p:spPr>
        <p:txBody>
          <a:bodyPr wrap="none" rtlCol="0">
            <a:spAutoFit/>
          </a:bodyPr>
          <a:lstStyle/>
          <a:p>
            <a:r>
              <a:rPr lang="en-US" dirty="0" smtClean="0">
                <a:solidFill>
                  <a:srgbClr val="FF0000"/>
                </a:solidFill>
                <a:latin typeface="Times New Roman" pitchFamily="18" charset="0"/>
                <a:cs typeface="Times New Roman" pitchFamily="18" charset="0"/>
              </a:rPr>
              <a:t>Positive-definite Hessian </a:t>
            </a:r>
          </a:p>
          <a:p>
            <a:r>
              <a:rPr lang="en-US" dirty="0" smtClean="0">
                <a:solidFill>
                  <a:srgbClr val="0070C0"/>
                </a:solidFill>
                <a:latin typeface="Times New Roman" pitchFamily="18" charset="0"/>
                <a:cs typeface="Times New Roman" pitchFamily="18" charset="0"/>
              </a:rPr>
              <a:t>Hessian with at least one negative eigenvalue</a:t>
            </a:r>
            <a:endParaRPr lang="en-US" dirty="0">
              <a:solidFill>
                <a:srgbClr val="0070C0"/>
              </a:solidFill>
              <a:latin typeface="Times New Roman" pitchFamily="18" charset="0"/>
              <a:cs typeface="Times New Roman" pitchFamily="18" charset="0"/>
            </a:endParaRPr>
          </a:p>
        </p:txBody>
      </p:sp>
      <p:sp>
        <p:nvSpPr>
          <p:cNvPr id="2" name="Title 1"/>
          <p:cNvSpPr>
            <a:spLocks noGrp="1"/>
          </p:cNvSpPr>
          <p:nvPr>
            <p:ph type="title"/>
          </p:nvPr>
        </p:nvSpPr>
        <p:spPr>
          <a:xfrm>
            <a:off x="103239" y="0"/>
            <a:ext cx="8937522" cy="1386348"/>
          </a:xfrm>
        </p:spPr>
        <p:txBody>
          <a:bodyPr>
            <a:normAutofit fontScale="90000"/>
          </a:bodyPr>
          <a:lstStyle/>
          <a:p>
            <a:r>
              <a:rPr lang="en-US" dirty="0" smtClean="0"/>
              <a:t>Handling mechanical instabilities: </a:t>
            </a:r>
            <a:r>
              <a:rPr lang="en-US" sz="4000" dirty="0" smtClean="0"/>
              <a:t>Curvature-based partitioning of phase space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138" y="1342102"/>
            <a:ext cx="7725204" cy="4291780"/>
          </a:xfrm>
          <a:prstGeom prst="rect">
            <a:avLst/>
          </a:prstGeom>
        </p:spPr>
      </p:pic>
      <p:sp>
        <p:nvSpPr>
          <p:cNvPr id="5" name="TextBox 4"/>
          <p:cNvSpPr txBox="1"/>
          <p:nvPr/>
        </p:nvSpPr>
        <p:spPr>
          <a:xfrm>
            <a:off x="8449577" y="5235678"/>
            <a:ext cx="620683" cy="369332"/>
          </a:xfrm>
          <a:prstGeom prst="rect">
            <a:avLst/>
          </a:prstGeom>
          <a:noFill/>
        </p:spPr>
        <p:txBody>
          <a:bodyPr wrap="none" rtlCol="0">
            <a:spAutoFit/>
          </a:bodyPr>
          <a:lstStyle/>
          <a:p>
            <a:r>
              <a:rPr lang="en-US" dirty="0" smtClean="0"/>
              <a:t>(</a:t>
            </a:r>
            <a:r>
              <a:rPr lang="en-US" dirty="0" err="1" smtClean="0"/>
              <a:t>fcc</a:t>
            </a:r>
            <a:r>
              <a:rPr lang="en-US" dirty="0" smtClean="0"/>
              <a:t>)</a:t>
            </a:r>
            <a:endParaRPr lang="en-US" dirty="0"/>
          </a:p>
        </p:txBody>
      </p:sp>
      <p:sp>
        <p:nvSpPr>
          <p:cNvPr id="9" name="TextBox 8"/>
          <p:cNvSpPr txBox="1"/>
          <p:nvPr/>
        </p:nvSpPr>
        <p:spPr>
          <a:xfrm>
            <a:off x="7836311" y="3898491"/>
            <a:ext cx="659155" cy="369332"/>
          </a:xfrm>
          <a:prstGeom prst="rect">
            <a:avLst/>
          </a:prstGeom>
          <a:noFill/>
        </p:spPr>
        <p:txBody>
          <a:bodyPr wrap="none" rtlCol="0">
            <a:spAutoFit/>
          </a:bodyPr>
          <a:lstStyle/>
          <a:p>
            <a:r>
              <a:rPr lang="en-US" dirty="0" smtClean="0"/>
              <a:t>(bcc)</a:t>
            </a:r>
            <a:endParaRPr lang="en-US" dirty="0"/>
          </a:p>
        </p:txBody>
      </p:sp>
      <p:sp>
        <p:nvSpPr>
          <p:cNvPr id="8" name="TextBox 7"/>
          <p:cNvSpPr txBox="1"/>
          <p:nvPr/>
        </p:nvSpPr>
        <p:spPr>
          <a:xfrm>
            <a:off x="3642850" y="1342103"/>
            <a:ext cx="159114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Example of W</a:t>
            </a:r>
            <a:endParaRPr lang="en-US" b="1" dirty="0">
              <a:latin typeface="Times New Roman" pitchFamily="18" charset="0"/>
              <a:cs typeface="Times New Roman" pitchFamily="18" charset="0"/>
            </a:endParaRPr>
          </a:p>
        </p:txBody>
      </p:sp>
      <p:sp>
        <p:nvSpPr>
          <p:cNvPr id="3" name="TextBox 2"/>
          <p:cNvSpPr txBox="1"/>
          <p:nvPr/>
        </p:nvSpPr>
        <p:spPr>
          <a:xfrm>
            <a:off x="928903" y="6212122"/>
            <a:ext cx="7649037" cy="646331"/>
          </a:xfrm>
          <a:prstGeom prst="rect">
            <a:avLst/>
          </a:prstGeom>
          <a:noFill/>
        </p:spPr>
        <p:txBody>
          <a:bodyPr wrap="square" rtlCol="0">
            <a:spAutoFit/>
          </a:bodyPr>
          <a:lstStyle/>
          <a:p>
            <a:r>
              <a:rPr lang="en-US" dirty="0" smtClean="0"/>
              <a:t>van</a:t>
            </a:r>
            <a:r>
              <a:rPr lang="en-US" dirty="0"/>
              <a:t> de </a:t>
            </a:r>
            <a:r>
              <a:rPr lang="en-US" dirty="0" err="1"/>
              <a:t>Walle</a:t>
            </a:r>
            <a:r>
              <a:rPr lang="en-US" dirty="0"/>
              <a:t>, </a:t>
            </a:r>
            <a:r>
              <a:rPr lang="en-US" dirty="0" smtClean="0"/>
              <a:t>Hong</a:t>
            </a:r>
            <a:r>
              <a:rPr lang="en-US" dirty="0"/>
              <a:t>, </a:t>
            </a:r>
            <a:r>
              <a:rPr lang="en-US" dirty="0" err="1" smtClean="0"/>
              <a:t>Kadkhodaei</a:t>
            </a:r>
            <a:r>
              <a:rPr lang="en-US" dirty="0" smtClean="0"/>
              <a:t> </a:t>
            </a:r>
            <a:r>
              <a:rPr lang="en-US" dirty="0"/>
              <a:t>and </a:t>
            </a:r>
            <a:r>
              <a:rPr lang="en-US" dirty="0" smtClean="0"/>
              <a:t>Sun., “The </a:t>
            </a:r>
            <a:r>
              <a:rPr lang="en-US" dirty="0"/>
              <a:t>free energy of mechanically unstable phases</a:t>
            </a:r>
            <a:r>
              <a:rPr lang="en-US" dirty="0" smtClean="0"/>
              <a:t>.”, </a:t>
            </a:r>
            <a:r>
              <a:rPr lang="en-US" i="1" dirty="0" smtClean="0"/>
              <a:t>Nature </a:t>
            </a:r>
            <a:r>
              <a:rPr lang="en-US" i="1" dirty="0" err="1"/>
              <a:t>Commun</a:t>
            </a:r>
            <a:r>
              <a:rPr lang="en-US" i="1" dirty="0"/>
              <a:t>.</a:t>
            </a:r>
            <a:r>
              <a:rPr lang="en-US" dirty="0"/>
              <a:t>, 6:7559, 2015. </a:t>
            </a:r>
          </a:p>
        </p:txBody>
      </p:sp>
    </p:spTree>
    <p:extLst>
      <p:ext uri="{BB962C8B-B14F-4D97-AF65-F5344CB8AC3E}">
        <p14:creationId xmlns:p14="http://schemas.microsoft.com/office/powerpoint/2010/main" val="1424115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Advantages of this definition</a:t>
            </a:r>
            <a:endParaRPr lang="en-US" dirty="0"/>
          </a:p>
        </p:txBody>
      </p:sp>
      <p:sp>
        <p:nvSpPr>
          <p:cNvPr id="3" name="Content Placeholder 2"/>
          <p:cNvSpPr>
            <a:spLocks noGrp="1"/>
          </p:cNvSpPr>
          <p:nvPr>
            <p:ph idx="1"/>
          </p:nvPr>
        </p:nvSpPr>
        <p:spPr>
          <a:xfrm>
            <a:off x="457200" y="1143002"/>
            <a:ext cx="8229600" cy="5420033"/>
          </a:xfrm>
        </p:spPr>
        <p:txBody>
          <a:bodyPr>
            <a:normAutofit fontScale="85000" lnSpcReduction="20000"/>
          </a:bodyPr>
          <a:lstStyle/>
          <a:p>
            <a:r>
              <a:rPr lang="en-US" dirty="0" smtClean="0"/>
              <a:t>Consistent with the usual notion of a stable basin.</a:t>
            </a:r>
          </a:p>
          <a:p>
            <a:r>
              <a:rPr lang="en-US" dirty="0" smtClean="0"/>
              <a:t>Can use a simple harmonic expansion about a point at the boundary (</a:t>
            </a:r>
            <a:r>
              <a:rPr lang="en-US" i="1" dirty="0" err="1" smtClean="0"/>
              <a:t>x</a:t>
            </a:r>
            <a:r>
              <a:rPr lang="en-US" baseline="-25000" dirty="0" err="1" smtClean="0">
                <a:latin typeface="Symbol" pitchFamily="18" charset="2"/>
              </a:rPr>
              <a:t>s</a:t>
            </a:r>
            <a:r>
              <a:rPr lang="en-US" baseline="30000" dirty="0" err="1" smtClean="0"/>
              <a:t>r</a:t>
            </a:r>
            <a:r>
              <a:rPr lang="en-US" dirty="0" smtClean="0"/>
              <a:t>).</a:t>
            </a:r>
          </a:p>
          <a:p>
            <a:pPr lvl="1"/>
            <a:r>
              <a:rPr lang="en-US" dirty="0"/>
              <a:t>B</a:t>
            </a:r>
            <a:r>
              <a:rPr lang="en-US" dirty="0" smtClean="0"/>
              <a:t>y definition, only a finite number of modes are unstable at that point and a finite number of modes has a negligible contribution to the free energy.</a:t>
            </a:r>
          </a:p>
          <a:p>
            <a:pPr lvl="1"/>
            <a:r>
              <a:rPr lang="en-US" dirty="0" smtClean="0"/>
              <a:t>Points inside </a:t>
            </a:r>
            <a:r>
              <a:rPr lang="en-US" dirty="0" err="1" smtClean="0">
                <a:latin typeface="Symbol" pitchFamily="18" charset="2"/>
              </a:rPr>
              <a:t>h</a:t>
            </a:r>
            <a:r>
              <a:rPr lang="en-US" baseline="-25000" dirty="0" err="1" smtClean="0">
                <a:latin typeface="Symbol" pitchFamily="18" charset="2"/>
              </a:rPr>
              <a:t>s</a:t>
            </a:r>
            <a:r>
              <a:rPr lang="en-US" dirty="0" smtClean="0"/>
              <a:t> do not have this property: they are associated with an infinite number of unstable modes.</a:t>
            </a:r>
          </a:p>
          <a:p>
            <a:pPr lvl="1"/>
            <a:endParaRPr lang="en-US" dirty="0"/>
          </a:p>
          <a:p>
            <a:pPr lvl="1"/>
            <a:endParaRPr lang="en-US" dirty="0" smtClean="0"/>
          </a:p>
          <a:p>
            <a:pPr lvl="1"/>
            <a:endParaRPr lang="en-US" dirty="0" smtClean="0"/>
          </a:p>
          <a:p>
            <a:pPr lvl="1"/>
            <a:endParaRPr lang="en-US" dirty="0"/>
          </a:p>
          <a:p>
            <a:pPr lvl="1"/>
            <a:endParaRPr lang="en-US" dirty="0" smtClean="0"/>
          </a:p>
          <a:p>
            <a:r>
              <a:rPr lang="en-US" dirty="0" smtClean="0"/>
              <a:t>The inflection point is a natural extension of a local </a:t>
            </a:r>
            <a:r>
              <a:rPr lang="en-US" dirty="0" smtClean="0"/>
              <a:t>minimum: “inflection-detection” method.</a:t>
            </a:r>
            <a:endParaRPr lang="en-US" dirty="0"/>
          </a:p>
        </p:txBody>
      </p:sp>
      <p:grpSp>
        <p:nvGrpSpPr>
          <p:cNvPr id="11" name="Group 10"/>
          <p:cNvGrpSpPr/>
          <p:nvPr/>
        </p:nvGrpSpPr>
        <p:grpSpPr>
          <a:xfrm>
            <a:off x="1828786" y="4515467"/>
            <a:ext cx="2440523" cy="1195242"/>
            <a:chOff x="8568813" y="4041058"/>
            <a:chExt cx="2440523" cy="1195242"/>
          </a:xfrm>
        </p:grpSpPr>
        <p:cxnSp>
          <p:nvCxnSpPr>
            <p:cNvPr id="5" name="Straight Arrow Connector 4"/>
            <p:cNvCxnSpPr/>
            <p:nvPr/>
          </p:nvCxnSpPr>
          <p:spPr>
            <a:xfrm flipV="1">
              <a:off x="8834284" y="4318820"/>
              <a:ext cx="0" cy="695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834284" y="5043948"/>
              <a:ext cx="18582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9070258" y="4365523"/>
              <a:ext cx="1268361" cy="679223"/>
            </a:xfrm>
            <a:custGeom>
              <a:avLst/>
              <a:gdLst>
                <a:gd name="connsiteX0" fmla="*/ 0 w 1268361"/>
                <a:gd name="connsiteY0" fmla="*/ 117987 h 679223"/>
                <a:gd name="connsiteX1" fmla="*/ 471948 w 1268361"/>
                <a:gd name="connsiteY1" fmla="*/ 678425 h 679223"/>
                <a:gd name="connsiteX2" fmla="*/ 825910 w 1268361"/>
                <a:gd name="connsiteY2" fmla="*/ 235974 h 679223"/>
                <a:gd name="connsiteX3" fmla="*/ 1268361 w 1268361"/>
                <a:gd name="connsiteY3" fmla="*/ 0 h 679223"/>
              </a:gdLst>
              <a:ahLst/>
              <a:cxnLst>
                <a:cxn ang="0">
                  <a:pos x="connsiteX0" y="connsiteY0"/>
                </a:cxn>
                <a:cxn ang="0">
                  <a:pos x="connsiteX1" y="connsiteY1"/>
                </a:cxn>
                <a:cxn ang="0">
                  <a:pos x="connsiteX2" y="connsiteY2"/>
                </a:cxn>
                <a:cxn ang="0">
                  <a:pos x="connsiteX3" y="connsiteY3"/>
                </a:cxn>
              </a:cxnLst>
              <a:rect l="l" t="t" r="r" b="b"/>
              <a:pathLst>
                <a:path w="1268361" h="679223">
                  <a:moveTo>
                    <a:pt x="0" y="117987"/>
                  </a:moveTo>
                  <a:cubicBezTo>
                    <a:pt x="167148" y="388374"/>
                    <a:pt x="334296" y="658761"/>
                    <a:pt x="471948" y="678425"/>
                  </a:cubicBezTo>
                  <a:cubicBezTo>
                    <a:pt x="609600" y="698089"/>
                    <a:pt x="693175" y="349045"/>
                    <a:pt x="825910" y="235974"/>
                  </a:cubicBezTo>
                  <a:cubicBezTo>
                    <a:pt x="958645" y="122903"/>
                    <a:pt x="1113503" y="61451"/>
                    <a:pt x="126836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722078" y="4866968"/>
              <a:ext cx="287258"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k</a:t>
              </a:r>
              <a:endParaRPr lang="en-US" i="1" dirty="0">
                <a:latin typeface="Times New Roman" pitchFamily="18" charset="0"/>
                <a:cs typeface="Times New Roman" pitchFamily="18" charset="0"/>
              </a:endParaRPr>
            </a:p>
          </p:txBody>
        </p:sp>
        <p:sp>
          <p:nvSpPr>
            <p:cNvPr id="10" name="TextBox 9"/>
            <p:cNvSpPr txBox="1"/>
            <p:nvPr/>
          </p:nvSpPr>
          <p:spPr>
            <a:xfrm>
              <a:off x="8568813" y="4041058"/>
              <a:ext cx="304892" cy="369332"/>
            </a:xfrm>
            <a:prstGeom prst="rect">
              <a:avLst/>
            </a:prstGeom>
            <a:noFill/>
          </p:spPr>
          <p:txBody>
            <a:bodyPr wrap="none" rtlCol="0">
              <a:spAutoFit/>
            </a:bodyPr>
            <a:lstStyle/>
            <a:p>
              <a:r>
                <a:rPr lang="en-US" dirty="0" smtClean="0">
                  <a:latin typeface="Symbol" pitchFamily="18" charset="2"/>
                </a:rPr>
                <a:t>n</a:t>
              </a:r>
              <a:endParaRPr lang="en-US" dirty="0">
                <a:latin typeface="Symbol" pitchFamily="18" charset="2"/>
              </a:endParaRPr>
            </a:p>
          </p:txBody>
        </p:sp>
      </p:grpSp>
      <p:grpSp>
        <p:nvGrpSpPr>
          <p:cNvPr id="12" name="Group 11"/>
          <p:cNvGrpSpPr/>
          <p:nvPr/>
        </p:nvGrpSpPr>
        <p:grpSpPr>
          <a:xfrm>
            <a:off x="5048850" y="4515467"/>
            <a:ext cx="2440523" cy="1195242"/>
            <a:chOff x="8568813" y="4041058"/>
            <a:chExt cx="2440523" cy="1195242"/>
          </a:xfrm>
        </p:grpSpPr>
        <p:cxnSp>
          <p:nvCxnSpPr>
            <p:cNvPr id="13" name="Straight Arrow Connector 12"/>
            <p:cNvCxnSpPr/>
            <p:nvPr/>
          </p:nvCxnSpPr>
          <p:spPr>
            <a:xfrm flipV="1">
              <a:off x="8834284" y="4230330"/>
              <a:ext cx="0" cy="78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834284" y="5043948"/>
              <a:ext cx="18582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9070258" y="4483507"/>
              <a:ext cx="1268361" cy="679223"/>
            </a:xfrm>
            <a:custGeom>
              <a:avLst/>
              <a:gdLst>
                <a:gd name="connsiteX0" fmla="*/ 0 w 1268361"/>
                <a:gd name="connsiteY0" fmla="*/ 117987 h 679223"/>
                <a:gd name="connsiteX1" fmla="*/ 471948 w 1268361"/>
                <a:gd name="connsiteY1" fmla="*/ 678425 h 679223"/>
                <a:gd name="connsiteX2" fmla="*/ 825910 w 1268361"/>
                <a:gd name="connsiteY2" fmla="*/ 235974 h 679223"/>
                <a:gd name="connsiteX3" fmla="*/ 1268361 w 1268361"/>
                <a:gd name="connsiteY3" fmla="*/ 0 h 679223"/>
              </a:gdLst>
              <a:ahLst/>
              <a:cxnLst>
                <a:cxn ang="0">
                  <a:pos x="connsiteX0" y="connsiteY0"/>
                </a:cxn>
                <a:cxn ang="0">
                  <a:pos x="connsiteX1" y="connsiteY1"/>
                </a:cxn>
                <a:cxn ang="0">
                  <a:pos x="connsiteX2" y="connsiteY2"/>
                </a:cxn>
                <a:cxn ang="0">
                  <a:pos x="connsiteX3" y="connsiteY3"/>
                </a:cxn>
              </a:cxnLst>
              <a:rect l="l" t="t" r="r" b="b"/>
              <a:pathLst>
                <a:path w="1268361" h="679223">
                  <a:moveTo>
                    <a:pt x="0" y="117987"/>
                  </a:moveTo>
                  <a:cubicBezTo>
                    <a:pt x="167148" y="388374"/>
                    <a:pt x="334296" y="658761"/>
                    <a:pt x="471948" y="678425"/>
                  </a:cubicBezTo>
                  <a:cubicBezTo>
                    <a:pt x="609600" y="698089"/>
                    <a:pt x="693175" y="349045"/>
                    <a:pt x="825910" y="235974"/>
                  </a:cubicBezTo>
                  <a:cubicBezTo>
                    <a:pt x="958645" y="122903"/>
                    <a:pt x="1113503" y="61451"/>
                    <a:pt x="126836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722078" y="4866968"/>
              <a:ext cx="287258"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k</a:t>
              </a:r>
              <a:endParaRPr lang="en-US" i="1" dirty="0">
                <a:latin typeface="Times New Roman" pitchFamily="18" charset="0"/>
                <a:cs typeface="Times New Roman" pitchFamily="18" charset="0"/>
              </a:endParaRPr>
            </a:p>
          </p:txBody>
        </p:sp>
        <p:sp>
          <p:nvSpPr>
            <p:cNvPr id="17" name="TextBox 16"/>
            <p:cNvSpPr txBox="1"/>
            <p:nvPr/>
          </p:nvSpPr>
          <p:spPr>
            <a:xfrm>
              <a:off x="8568813" y="4041058"/>
              <a:ext cx="304892" cy="369332"/>
            </a:xfrm>
            <a:prstGeom prst="rect">
              <a:avLst/>
            </a:prstGeom>
            <a:noFill/>
          </p:spPr>
          <p:txBody>
            <a:bodyPr wrap="none" rtlCol="0">
              <a:spAutoFit/>
            </a:bodyPr>
            <a:lstStyle/>
            <a:p>
              <a:r>
                <a:rPr lang="en-US" dirty="0" smtClean="0">
                  <a:latin typeface="Symbol" pitchFamily="18" charset="2"/>
                </a:rPr>
                <a:t>n</a:t>
              </a:r>
              <a:endParaRPr lang="en-US" dirty="0">
                <a:latin typeface="Symbol" pitchFamily="18" charset="2"/>
              </a:endParaRPr>
            </a:p>
          </p:txBody>
        </p:sp>
      </p:grpSp>
      <p:sp>
        <p:nvSpPr>
          <p:cNvPr id="18" name="TextBox 17"/>
          <p:cNvSpPr txBox="1"/>
          <p:nvPr/>
        </p:nvSpPr>
        <p:spPr>
          <a:xfrm>
            <a:off x="1887804" y="3937826"/>
            <a:ext cx="2467342" cy="646331"/>
          </a:xfrm>
          <a:prstGeom prst="rect">
            <a:avLst/>
          </a:prstGeom>
          <a:noFill/>
          <a:ln>
            <a:solidFill>
              <a:schemeClr val="tx1"/>
            </a:solidFill>
          </a:ln>
        </p:spPr>
        <p:txBody>
          <a:bodyPr wrap="none" rtlCol="0">
            <a:spAutoFit/>
          </a:bodyPr>
          <a:lstStyle/>
          <a:p>
            <a:r>
              <a:rPr lang="en-US" dirty="0" smtClean="0">
                <a:latin typeface="Times New Roman" pitchFamily="18" charset="0"/>
                <a:cs typeface="Times New Roman" pitchFamily="18" charset="0"/>
              </a:rPr>
              <a:t>Phonon dispersion curve</a:t>
            </a:r>
          </a:p>
          <a:p>
            <a:r>
              <a:rPr lang="en-US" dirty="0" smtClean="0">
                <a:latin typeface="Times New Roman" pitchFamily="18" charset="0"/>
                <a:cs typeface="Times New Roman" pitchFamily="18" charset="0"/>
              </a:rPr>
              <a:t>at boundary of </a:t>
            </a:r>
            <a:r>
              <a:rPr lang="en-US" dirty="0" err="1" smtClean="0">
                <a:latin typeface="Symbol" pitchFamily="18" charset="2"/>
                <a:cs typeface="Times New Roman" pitchFamily="18" charset="0"/>
              </a:rPr>
              <a:t>h</a:t>
            </a:r>
            <a:r>
              <a:rPr lang="en-US" baseline="-25000" dirty="0" err="1" smtClean="0">
                <a:latin typeface="Symbol" pitchFamily="18" charset="2"/>
                <a:cs typeface="Times New Roman" pitchFamily="18" charset="0"/>
              </a:rPr>
              <a:t>s</a:t>
            </a:r>
            <a:endParaRPr lang="en-US" baseline="-25000" dirty="0">
              <a:latin typeface="Symbol" pitchFamily="18" charset="2"/>
              <a:cs typeface="Times New Roman" pitchFamily="18" charset="0"/>
            </a:endParaRPr>
          </a:p>
        </p:txBody>
      </p:sp>
      <p:sp>
        <p:nvSpPr>
          <p:cNvPr id="19" name="TextBox 18"/>
          <p:cNvSpPr txBox="1"/>
          <p:nvPr/>
        </p:nvSpPr>
        <p:spPr>
          <a:xfrm>
            <a:off x="5137369" y="3942750"/>
            <a:ext cx="2467342" cy="646331"/>
          </a:xfrm>
          <a:prstGeom prst="rect">
            <a:avLst/>
          </a:prstGeom>
          <a:noFill/>
          <a:ln>
            <a:solidFill>
              <a:schemeClr val="tx1"/>
            </a:solidFill>
          </a:ln>
        </p:spPr>
        <p:txBody>
          <a:bodyPr wrap="none" rtlCol="0">
            <a:spAutoFit/>
          </a:bodyPr>
          <a:lstStyle/>
          <a:p>
            <a:r>
              <a:rPr lang="en-US" dirty="0" smtClean="0">
                <a:latin typeface="Times New Roman" pitchFamily="18" charset="0"/>
                <a:cs typeface="Times New Roman" pitchFamily="18" charset="0"/>
              </a:rPr>
              <a:t>Phonon dispersion curve</a:t>
            </a:r>
          </a:p>
          <a:p>
            <a:r>
              <a:rPr lang="en-US" dirty="0" smtClean="0">
                <a:latin typeface="Times New Roman" pitchFamily="18" charset="0"/>
                <a:cs typeface="Times New Roman" pitchFamily="18" charset="0"/>
              </a:rPr>
              <a:t>inside </a:t>
            </a:r>
            <a:r>
              <a:rPr lang="en-US" dirty="0" err="1" smtClean="0">
                <a:latin typeface="Symbol" pitchFamily="18" charset="2"/>
                <a:cs typeface="Times New Roman" pitchFamily="18" charset="0"/>
              </a:rPr>
              <a:t>h</a:t>
            </a:r>
            <a:r>
              <a:rPr lang="en-US" baseline="-25000" dirty="0" err="1" smtClean="0">
                <a:latin typeface="Symbol" pitchFamily="18" charset="2"/>
                <a:cs typeface="Times New Roman" pitchFamily="18" charset="0"/>
              </a:rPr>
              <a:t>s</a:t>
            </a:r>
            <a:endParaRPr lang="en-US" baseline="-25000" dirty="0">
              <a:latin typeface="Symbol" pitchFamily="18" charset="2"/>
              <a:cs typeface="Times New Roman" pitchFamily="18" charset="0"/>
            </a:endParaRPr>
          </a:p>
        </p:txBody>
      </p:sp>
    </p:spTree>
    <p:extLst>
      <p:ext uri="{BB962C8B-B14F-4D97-AF65-F5344CB8AC3E}">
        <p14:creationId xmlns:p14="http://schemas.microsoft.com/office/powerpoint/2010/main" val="3852017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418"/>
            <a:ext cx="8229600" cy="1143000"/>
          </a:xfrm>
        </p:spPr>
        <p:txBody>
          <a:bodyPr>
            <a:normAutofit/>
          </a:bodyPr>
          <a:lstStyle/>
          <a:p>
            <a:r>
              <a:rPr lang="en-US" dirty="0" smtClean="0"/>
              <a:t>Onset of mechanical instability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828180"/>
            <a:ext cx="8185802" cy="2895600"/>
          </a:xfrm>
          <a:prstGeom prst="rect">
            <a:avLst/>
          </a:prstGeom>
        </p:spPr>
      </p:pic>
      <p:sp>
        <p:nvSpPr>
          <p:cNvPr id="3" name="Rectangle 2"/>
          <p:cNvSpPr/>
          <p:nvPr/>
        </p:nvSpPr>
        <p:spPr>
          <a:xfrm>
            <a:off x="693176" y="1026328"/>
            <a:ext cx="7934632" cy="461665"/>
          </a:xfrm>
          <a:prstGeom prst="rect">
            <a:avLst/>
          </a:prstGeom>
        </p:spPr>
        <p:txBody>
          <a:bodyPr wrap="square">
            <a:spAutoFit/>
          </a:bodyPr>
          <a:lstStyle/>
          <a:p>
            <a:r>
              <a:rPr lang="en-US" sz="2400" dirty="0"/>
              <a:t>The inflection point is a natural extension of a local minimum.</a:t>
            </a:r>
          </a:p>
        </p:txBody>
      </p:sp>
      <p:cxnSp>
        <p:nvCxnSpPr>
          <p:cNvPr id="7" name="Straight Arrow Connector 6"/>
          <p:cNvCxnSpPr/>
          <p:nvPr/>
        </p:nvCxnSpPr>
        <p:spPr>
          <a:xfrm>
            <a:off x="5600443" y="2466913"/>
            <a:ext cx="19615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585695" y="1758990"/>
            <a:ext cx="0" cy="1297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16984" y="1449274"/>
            <a:ext cx="723275" cy="369332"/>
          </a:xfrm>
          <a:prstGeom prst="rect">
            <a:avLst/>
          </a:prstGeom>
          <a:noFill/>
        </p:spPr>
        <p:txBody>
          <a:bodyPr wrap="none" rtlCol="0">
            <a:spAutoFit/>
          </a:bodyPr>
          <a:lstStyle/>
          <a:p>
            <a:r>
              <a:rPr lang="en-US" dirty="0" err="1" smtClean="0"/>
              <a:t>d</a:t>
            </a:r>
            <a:r>
              <a:rPr lang="en-US" i="1" dirty="0" err="1" smtClean="0"/>
              <a:t>V</a:t>
            </a:r>
            <a:r>
              <a:rPr lang="en-US" i="1" dirty="0" smtClean="0"/>
              <a:t>/</a:t>
            </a:r>
            <a:r>
              <a:rPr lang="en-US" dirty="0" smtClean="0"/>
              <a:t>d</a:t>
            </a:r>
            <a:r>
              <a:rPr lang="en-US" i="1" dirty="0" smtClean="0"/>
              <a:t>x</a:t>
            </a:r>
            <a:endParaRPr lang="en-US" i="1" dirty="0"/>
          </a:p>
        </p:txBody>
      </p:sp>
      <p:sp>
        <p:nvSpPr>
          <p:cNvPr id="11" name="TextBox 10"/>
          <p:cNvSpPr txBox="1"/>
          <p:nvPr/>
        </p:nvSpPr>
        <p:spPr>
          <a:xfrm>
            <a:off x="7620971" y="2289939"/>
            <a:ext cx="287258" cy="369332"/>
          </a:xfrm>
          <a:prstGeom prst="rect">
            <a:avLst/>
          </a:prstGeom>
          <a:noFill/>
        </p:spPr>
        <p:txBody>
          <a:bodyPr wrap="none" rtlCol="0">
            <a:spAutoFit/>
          </a:bodyPr>
          <a:lstStyle/>
          <a:p>
            <a:r>
              <a:rPr lang="en-US" i="1" dirty="0"/>
              <a:t>x</a:t>
            </a:r>
          </a:p>
        </p:txBody>
      </p:sp>
      <p:sp>
        <p:nvSpPr>
          <p:cNvPr id="12" name="Freeform 11"/>
          <p:cNvSpPr/>
          <p:nvPr/>
        </p:nvSpPr>
        <p:spPr>
          <a:xfrm>
            <a:off x="6057643" y="1906334"/>
            <a:ext cx="825910" cy="1062024"/>
          </a:xfrm>
          <a:custGeom>
            <a:avLst/>
            <a:gdLst>
              <a:gd name="connsiteX0" fmla="*/ 0 w 825910"/>
              <a:gd name="connsiteY0" fmla="*/ 1003031 h 1062024"/>
              <a:gd name="connsiteX1" fmla="*/ 412955 w 825910"/>
              <a:gd name="connsiteY1" fmla="*/ 140 h 1062024"/>
              <a:gd name="connsiteX2" fmla="*/ 825910 w 825910"/>
              <a:gd name="connsiteY2" fmla="*/ 1062024 h 1062024"/>
              <a:gd name="connsiteX3" fmla="*/ 825910 w 825910"/>
              <a:gd name="connsiteY3" fmla="*/ 1062024 h 1062024"/>
            </a:gdLst>
            <a:ahLst/>
            <a:cxnLst>
              <a:cxn ang="0">
                <a:pos x="connsiteX0" y="connsiteY0"/>
              </a:cxn>
              <a:cxn ang="0">
                <a:pos x="connsiteX1" y="connsiteY1"/>
              </a:cxn>
              <a:cxn ang="0">
                <a:pos x="connsiteX2" y="connsiteY2"/>
              </a:cxn>
              <a:cxn ang="0">
                <a:pos x="connsiteX3" y="connsiteY3"/>
              </a:cxn>
            </a:cxnLst>
            <a:rect l="l" t="t" r="r" b="b"/>
            <a:pathLst>
              <a:path w="825910" h="1062024">
                <a:moveTo>
                  <a:pt x="0" y="1003031"/>
                </a:moveTo>
                <a:cubicBezTo>
                  <a:pt x="137651" y="496669"/>
                  <a:pt x="275303" y="-9692"/>
                  <a:pt x="412955" y="140"/>
                </a:cubicBezTo>
                <a:cubicBezTo>
                  <a:pt x="550607" y="9972"/>
                  <a:pt x="825910" y="1062024"/>
                  <a:pt x="825910" y="1062024"/>
                </a:cubicBezTo>
                <a:lnTo>
                  <a:pt x="825910" y="106202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43190" y="1685248"/>
            <a:ext cx="4059751" cy="923330"/>
          </a:xfrm>
          <a:prstGeom prst="rect">
            <a:avLst/>
          </a:prstGeom>
          <a:noFill/>
        </p:spPr>
        <p:txBody>
          <a:bodyPr wrap="square" rtlCol="0">
            <a:spAutoFit/>
          </a:bodyPr>
          <a:lstStyle/>
          <a:p>
            <a:r>
              <a:rPr lang="en-US" b="1" dirty="0" smtClean="0"/>
              <a:t>Why?</a:t>
            </a:r>
            <a:r>
              <a:rPr lang="en-US" dirty="0" smtClean="0"/>
              <a:t> When a local minimum disappears, it does so by joining an inflection point (and a local maximum):</a:t>
            </a:r>
            <a:endParaRPr lang="en-US" dirty="0"/>
          </a:p>
        </p:txBody>
      </p:sp>
      <p:sp>
        <p:nvSpPr>
          <p:cNvPr id="15" name="TextBox 14"/>
          <p:cNvSpPr txBox="1"/>
          <p:nvPr/>
        </p:nvSpPr>
        <p:spPr>
          <a:xfrm>
            <a:off x="398205" y="2965397"/>
            <a:ext cx="6666272" cy="923330"/>
          </a:xfrm>
          <a:prstGeom prst="rect">
            <a:avLst/>
          </a:prstGeom>
          <a:noFill/>
        </p:spPr>
        <p:txBody>
          <a:bodyPr wrap="square" rtlCol="0">
            <a:spAutoFit/>
          </a:bodyPr>
          <a:lstStyle/>
          <a:p>
            <a:r>
              <a:rPr lang="en-US" dirty="0" smtClean="0">
                <a:latin typeface="+mj-lt"/>
              </a:rPr>
              <a:t>Changes in potential V as a function of</a:t>
            </a:r>
          </a:p>
          <a:p>
            <a:pPr marL="285750" indent="-285750">
              <a:buFont typeface="Arial" pitchFamily="34" charset="0"/>
              <a:buChar char="•"/>
            </a:pPr>
            <a:r>
              <a:rPr lang="en-US" dirty="0" smtClean="0">
                <a:latin typeface="+mj-lt"/>
              </a:rPr>
              <a:t>position </a:t>
            </a:r>
            <a:r>
              <a:rPr lang="en-US" i="1" dirty="0" smtClean="0">
                <a:latin typeface="+mj-lt"/>
              </a:rPr>
              <a:t>x</a:t>
            </a:r>
            <a:r>
              <a:rPr lang="en-US" dirty="0" smtClean="0">
                <a:latin typeface="+mj-lt"/>
              </a:rPr>
              <a:t> and</a:t>
            </a:r>
          </a:p>
          <a:p>
            <a:pPr marL="285750" indent="-285750">
              <a:buFont typeface="Arial" pitchFamily="34" charset="0"/>
              <a:buChar char="•"/>
            </a:pPr>
            <a:r>
              <a:rPr lang="en-US" dirty="0" smtClean="0">
                <a:latin typeface="+mj-lt"/>
              </a:rPr>
              <a:t>some external variable </a:t>
            </a:r>
            <a:r>
              <a:rPr lang="en-US" dirty="0" smtClean="0">
                <a:latin typeface="Symbol" pitchFamily="18" charset="2"/>
              </a:rPr>
              <a:t>a</a:t>
            </a:r>
            <a:r>
              <a:rPr lang="en-US" dirty="0" smtClean="0"/>
              <a:t> =  composition, </a:t>
            </a:r>
            <a:r>
              <a:rPr lang="en-US" i="1" dirty="0" smtClean="0"/>
              <a:t>T</a:t>
            </a:r>
            <a:r>
              <a:rPr lang="en-US" dirty="0" smtClean="0"/>
              <a:t>, </a:t>
            </a:r>
            <a:r>
              <a:rPr lang="en-US" i="1" dirty="0" smtClean="0"/>
              <a:t>P</a:t>
            </a:r>
            <a:r>
              <a:rPr lang="en-US" dirty="0" smtClean="0"/>
              <a:t>, …</a:t>
            </a:r>
            <a:endParaRPr lang="en-US" dirty="0"/>
          </a:p>
        </p:txBody>
      </p:sp>
    </p:spTree>
    <p:extLst>
      <p:ext uri="{BB962C8B-B14F-4D97-AF65-F5344CB8AC3E}">
        <p14:creationId xmlns:p14="http://schemas.microsoft.com/office/powerpoint/2010/main" val="108922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3.7037E-6 L 4.16667E-6 0.08218 " pathEditMode="relative" rAng="0" ptsTypes="AA">
                                      <p:cBhvr>
                                        <p:cTn id="6" dur="2000" fill="hold"/>
                                        <p:tgtEl>
                                          <p:spTgt spid="12"/>
                                        </p:tgtEl>
                                        <p:attrNameLst>
                                          <p:attrName>ppt_x</p:attrName>
                                          <p:attrName>ppt_y</p:attrName>
                                        </p:attrNameLst>
                                      </p:cBhvr>
                                      <p:rCtr x="0" y="40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96"/>
            <a:ext cx="8229600" cy="1076632"/>
          </a:xfrm>
        </p:spPr>
        <p:txBody>
          <a:bodyPr>
            <a:normAutofit fontScale="90000"/>
          </a:bodyPr>
          <a:lstStyle/>
          <a:p>
            <a:r>
              <a:rPr lang="en-US" dirty="0" smtClean="0"/>
              <a:t>Extrapolation behavior and compatibility with SGTE data</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689" y="1182163"/>
            <a:ext cx="7521678" cy="5652902"/>
          </a:xfrm>
          <a:prstGeom prst="rect">
            <a:avLst/>
          </a:prstGeom>
        </p:spPr>
      </p:pic>
    </p:spTree>
    <p:extLst>
      <p:ext uri="{BB962C8B-B14F-4D97-AF65-F5344CB8AC3E}">
        <p14:creationId xmlns:p14="http://schemas.microsoft.com/office/powerpoint/2010/main" val="471807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Extrapolation: A closer look</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37" y="1596573"/>
            <a:ext cx="715264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84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of </a:t>
            </a:r>
            <a:r>
              <a:rPr lang="en-US" dirty="0" err="1" smtClean="0"/>
              <a:t>fcc</a:t>
            </a:r>
            <a:r>
              <a:rPr lang="en-US" dirty="0" smtClean="0"/>
              <a:t> W - bcc W</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178" y="1752600"/>
            <a:ext cx="8673644" cy="4419600"/>
          </a:xfrm>
          <a:prstGeom prst="rect">
            <a:avLst/>
          </a:prstGeom>
        </p:spPr>
      </p:pic>
      <p:sp>
        <p:nvSpPr>
          <p:cNvPr id="5" name="TextBox 4"/>
          <p:cNvSpPr txBox="1"/>
          <p:nvPr/>
        </p:nvSpPr>
        <p:spPr>
          <a:xfrm>
            <a:off x="5715000" y="5791200"/>
            <a:ext cx="3021340" cy="369332"/>
          </a:xfrm>
          <a:prstGeom prst="rect">
            <a:avLst/>
          </a:prstGeom>
          <a:noFill/>
        </p:spPr>
        <p:txBody>
          <a:bodyPr wrap="none" rtlCol="0">
            <a:spAutoFit/>
          </a:bodyPr>
          <a:lstStyle/>
          <a:p>
            <a:r>
              <a:rPr lang="en-US" dirty="0" smtClean="0"/>
              <a:t>(Adapted from </a:t>
            </a:r>
            <a:r>
              <a:rPr lang="en-US" dirty="0" err="1" smtClean="0"/>
              <a:t>Ozolins</a:t>
            </a:r>
            <a:r>
              <a:rPr lang="en-US" dirty="0" smtClean="0"/>
              <a:t> (2009))</a:t>
            </a:r>
            <a:endParaRPr lang="en-US" dirty="0"/>
          </a:p>
        </p:txBody>
      </p:sp>
    </p:spTree>
    <p:extLst>
      <p:ext uri="{BB962C8B-B14F-4D97-AF65-F5344CB8AC3E}">
        <p14:creationId xmlns:p14="http://schemas.microsoft.com/office/powerpoint/2010/main" val="389968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Compatibility with SGTE</a:t>
            </a:r>
            <a:endParaRPr lang="en-US"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51020" y="1276026"/>
            <a:ext cx="4309629" cy="4309629"/>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10" y="1266368"/>
            <a:ext cx="4309629" cy="4309629"/>
          </a:xfrm>
          <a:prstGeom prst="rect">
            <a:avLst/>
          </a:prstGeom>
        </p:spPr>
      </p:pic>
      <p:sp>
        <p:nvSpPr>
          <p:cNvPr id="3" name="TextBox 2"/>
          <p:cNvSpPr txBox="1"/>
          <p:nvPr/>
        </p:nvSpPr>
        <p:spPr>
          <a:xfrm>
            <a:off x="3410856" y="5731474"/>
            <a:ext cx="2608406" cy="923330"/>
          </a:xfrm>
          <a:prstGeom prst="rect">
            <a:avLst/>
          </a:prstGeom>
          <a:noFill/>
          <a:ln>
            <a:solidFill>
              <a:schemeClr val="tx1"/>
            </a:solidFill>
          </a:ln>
        </p:spPr>
        <p:txBody>
          <a:bodyPr wrap="none" rtlCol="0">
            <a:spAutoFit/>
          </a:bodyPr>
          <a:lstStyle/>
          <a:p>
            <a:r>
              <a:rPr lang="en-US" dirty="0" smtClean="0">
                <a:solidFill>
                  <a:srgbClr val="370FDF"/>
                </a:solidFill>
              </a:rPr>
              <a:t>* </a:t>
            </a:r>
            <a:r>
              <a:rPr lang="en-US" dirty="0" smtClean="0"/>
              <a:t>: fully relaxed</a:t>
            </a:r>
          </a:p>
          <a:p>
            <a:r>
              <a:rPr lang="en-US" dirty="0" smtClean="0">
                <a:solidFill>
                  <a:srgbClr val="FF0000"/>
                </a:solidFill>
              </a:rPr>
              <a:t>+</a:t>
            </a:r>
            <a:r>
              <a:rPr lang="en-US" dirty="0" smtClean="0"/>
              <a:t> : inflection-detection</a:t>
            </a:r>
          </a:p>
          <a:p>
            <a:r>
              <a:rPr lang="en-US" dirty="0">
                <a:solidFill>
                  <a:srgbClr val="FF0000"/>
                </a:solidFill>
                <a:sym typeface="Symbol"/>
              </a:rPr>
              <a:t></a:t>
            </a:r>
            <a:r>
              <a:rPr lang="en-US" dirty="0" smtClean="0"/>
              <a:t> : symmetry-constrained</a:t>
            </a:r>
            <a:endParaRPr lang="en-US" dirty="0"/>
          </a:p>
        </p:txBody>
      </p:sp>
    </p:spTree>
    <p:extLst>
      <p:ext uri="{BB962C8B-B14F-4D97-AF65-F5344CB8AC3E}">
        <p14:creationId xmlns:p14="http://schemas.microsoft.com/office/powerpoint/2010/main" val="4198425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Compatibility with SGTE</a:t>
            </a:r>
            <a:endParaRPr lang="en-US"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5171" y="1330522"/>
            <a:ext cx="4188543" cy="4188543"/>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891" y="1291836"/>
            <a:ext cx="4188543" cy="4188543"/>
          </a:xfrm>
          <a:prstGeom prst="rect">
            <a:avLst/>
          </a:prstGeom>
        </p:spPr>
      </p:pic>
      <p:sp>
        <p:nvSpPr>
          <p:cNvPr id="5" name="TextBox 4"/>
          <p:cNvSpPr txBox="1"/>
          <p:nvPr/>
        </p:nvSpPr>
        <p:spPr>
          <a:xfrm>
            <a:off x="3410856" y="5731474"/>
            <a:ext cx="2608406" cy="923330"/>
          </a:xfrm>
          <a:prstGeom prst="rect">
            <a:avLst/>
          </a:prstGeom>
          <a:noFill/>
          <a:ln>
            <a:solidFill>
              <a:schemeClr val="tx1"/>
            </a:solidFill>
          </a:ln>
        </p:spPr>
        <p:txBody>
          <a:bodyPr wrap="none" rtlCol="0">
            <a:spAutoFit/>
          </a:bodyPr>
          <a:lstStyle/>
          <a:p>
            <a:r>
              <a:rPr lang="en-US" dirty="0" smtClean="0">
                <a:solidFill>
                  <a:srgbClr val="370FDF"/>
                </a:solidFill>
              </a:rPr>
              <a:t>* </a:t>
            </a:r>
            <a:r>
              <a:rPr lang="en-US" dirty="0" smtClean="0"/>
              <a:t>: fully relaxed</a:t>
            </a:r>
          </a:p>
          <a:p>
            <a:r>
              <a:rPr lang="en-US" dirty="0" smtClean="0">
                <a:solidFill>
                  <a:srgbClr val="FF0000"/>
                </a:solidFill>
              </a:rPr>
              <a:t>+</a:t>
            </a:r>
            <a:r>
              <a:rPr lang="en-US" dirty="0" smtClean="0"/>
              <a:t> : inflection-detection</a:t>
            </a:r>
          </a:p>
          <a:p>
            <a:r>
              <a:rPr lang="en-US" dirty="0">
                <a:solidFill>
                  <a:srgbClr val="FF0000"/>
                </a:solidFill>
                <a:sym typeface="Symbol"/>
              </a:rPr>
              <a:t></a:t>
            </a:r>
            <a:r>
              <a:rPr lang="en-US" dirty="0" smtClean="0"/>
              <a:t> : symmetry-constrained</a:t>
            </a:r>
            <a:endParaRPr lang="en-US" dirty="0"/>
          </a:p>
        </p:txBody>
      </p:sp>
    </p:spTree>
    <p:extLst>
      <p:ext uri="{BB962C8B-B14F-4D97-AF65-F5344CB8AC3E}">
        <p14:creationId xmlns:p14="http://schemas.microsoft.com/office/powerpoint/2010/main" val="61163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a </a:t>
            </a:r>
            <a:r>
              <a:rPr lang="en-US" i="1" dirty="0" smtClean="0"/>
              <a:t>typical</a:t>
            </a:r>
            <a:r>
              <a:rPr lang="en-US" dirty="0" smtClean="0"/>
              <a:t/>
            </a:r>
            <a:br>
              <a:rPr lang="en-US" dirty="0" smtClean="0"/>
            </a:br>
            <a:r>
              <a:rPr lang="en-US" dirty="0" smtClean="0"/>
              <a:t>phase diagram look like?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199"/>
            <a:ext cx="4455818" cy="31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1676400"/>
            <a:ext cx="4404756" cy="303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256977" y="4142172"/>
            <a:ext cx="148425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 ASM international</a:t>
            </a:r>
            <a:endParaRPr lang="en-US" sz="1200" dirty="0">
              <a:latin typeface="Times New Roman" pitchFamily="18" charset="0"/>
              <a:cs typeface="Times New Roman" pitchFamily="18" charset="0"/>
            </a:endParaRPr>
          </a:p>
        </p:txBody>
      </p:sp>
      <p:sp>
        <p:nvSpPr>
          <p:cNvPr id="8" name="TextBox 7"/>
          <p:cNvSpPr txBox="1"/>
          <p:nvPr/>
        </p:nvSpPr>
        <p:spPr>
          <a:xfrm>
            <a:off x="3011548" y="4191000"/>
            <a:ext cx="148425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 ASM international</a:t>
            </a:r>
            <a:endParaRPr lang="en-US" sz="1200" dirty="0">
              <a:latin typeface="Times New Roman" pitchFamily="18" charset="0"/>
              <a:cs typeface="Times New Roman" pitchFamily="18" charset="0"/>
            </a:endParaRPr>
          </a:p>
        </p:txBody>
      </p:sp>
      <p:sp>
        <p:nvSpPr>
          <p:cNvPr id="5" name="TextBox 4"/>
          <p:cNvSpPr txBox="1"/>
          <p:nvPr/>
        </p:nvSpPr>
        <p:spPr>
          <a:xfrm>
            <a:off x="7713407" y="3731793"/>
            <a:ext cx="934871" cy="461665"/>
          </a:xfrm>
          <a:prstGeom prst="rect">
            <a:avLst/>
          </a:prstGeom>
          <a:noFill/>
        </p:spPr>
        <p:txBody>
          <a:bodyPr wrap="none" rtlCol="0">
            <a:spAutoFit/>
          </a:bodyPr>
          <a:lstStyle/>
          <a:p>
            <a:r>
              <a:rPr lang="en-US" sz="1200" dirty="0" smtClean="0">
                <a:latin typeface="Times New Roman" pitchFamily="18" charset="0"/>
                <a:cs typeface="Times New Roman" pitchFamily="18" charset="0"/>
              </a:rPr>
              <a:t>Z.K. Liu</a:t>
            </a:r>
          </a:p>
          <a:p>
            <a:r>
              <a:rPr lang="en-US" sz="1200" dirty="0" smtClean="0">
                <a:latin typeface="Times New Roman" pitchFamily="18" charset="0"/>
                <a:cs typeface="Times New Roman" pitchFamily="18" charset="0"/>
              </a:rPr>
              <a:t>et al. (2000)</a:t>
            </a:r>
            <a:endParaRPr lang="en-US" sz="1200" dirty="0">
              <a:latin typeface="Times New Roman" pitchFamily="18" charset="0"/>
              <a:cs typeface="Times New Roman" pitchFamily="18" charset="0"/>
            </a:endParaRPr>
          </a:p>
        </p:txBody>
      </p:sp>
      <p:sp>
        <p:nvSpPr>
          <p:cNvPr id="4" name="TextBox 3"/>
          <p:cNvSpPr txBox="1"/>
          <p:nvPr/>
        </p:nvSpPr>
        <p:spPr>
          <a:xfrm>
            <a:off x="2971800" y="2546866"/>
            <a:ext cx="1221809"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Cao et al. (2007)</a:t>
            </a:r>
            <a:endParaRPr lang="en-US" sz="1200" dirty="0">
              <a:latin typeface="Times New Roman" pitchFamily="18" charset="0"/>
              <a:cs typeface="Times New Roman" pitchFamily="18" charset="0"/>
            </a:endParaRPr>
          </a:p>
        </p:txBody>
      </p:sp>
      <p:sp>
        <p:nvSpPr>
          <p:cNvPr id="9" name="TextBox 8"/>
          <p:cNvSpPr txBox="1"/>
          <p:nvPr/>
        </p:nvSpPr>
        <p:spPr>
          <a:xfrm>
            <a:off x="762000" y="4876800"/>
            <a:ext cx="3581400" cy="1569660"/>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All phases are superstructures of a common lattice?</a:t>
            </a:r>
          </a:p>
          <a:p>
            <a:pPr algn="ctr"/>
            <a:r>
              <a:rPr lang="en-US" sz="2400" b="1" dirty="0" smtClean="0">
                <a:latin typeface="Times New Roman" pitchFamily="18" charset="0"/>
                <a:cs typeface="Times New Roman" pitchFamily="18" charset="0"/>
              </a:rPr>
              <a:t>If you are lucky!</a:t>
            </a:r>
            <a:endParaRPr lang="en-US" sz="2400" b="1" dirty="0">
              <a:latin typeface="Times New Roman" pitchFamily="18" charset="0"/>
              <a:cs typeface="Times New Roman" pitchFamily="18" charset="0"/>
            </a:endParaRPr>
          </a:p>
        </p:txBody>
      </p:sp>
      <p:sp>
        <p:nvSpPr>
          <p:cNvPr id="11" name="TextBox 10"/>
          <p:cNvSpPr txBox="1"/>
          <p:nvPr/>
        </p:nvSpPr>
        <p:spPr>
          <a:xfrm>
            <a:off x="5257800" y="4876800"/>
            <a:ext cx="3182187" cy="1569660"/>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Complex mix of very different crystal structures:</a:t>
            </a:r>
          </a:p>
          <a:p>
            <a:pPr algn="ctr"/>
            <a:r>
              <a:rPr lang="en-US" sz="2400" b="1" dirty="0" smtClean="0">
                <a:latin typeface="Times New Roman" pitchFamily="18" charset="0"/>
                <a:cs typeface="Times New Roman" pitchFamily="18" charset="0"/>
              </a:rPr>
              <a:t>More typical!</a:t>
            </a:r>
            <a:endParaRPr lang="en-US" sz="2400" b="1" dirty="0">
              <a:latin typeface="Times New Roman" pitchFamily="18" charset="0"/>
              <a:cs typeface="Times New Roman" pitchFamily="18" charset="0"/>
            </a:endParaRPr>
          </a:p>
        </p:txBody>
      </p:sp>
      <p:sp>
        <p:nvSpPr>
          <p:cNvPr id="12" name="TextBox 11"/>
          <p:cNvSpPr txBox="1"/>
          <p:nvPr/>
        </p:nvSpPr>
        <p:spPr>
          <a:xfrm>
            <a:off x="7831393" y="2286000"/>
            <a:ext cx="611065" cy="461665"/>
          </a:xfrm>
          <a:prstGeom prst="rect">
            <a:avLst/>
          </a:prstGeom>
          <a:noFill/>
        </p:spPr>
        <p:txBody>
          <a:bodyPr wrap="none" rtlCol="0">
            <a:spAutoFit/>
          </a:bodyPr>
          <a:lstStyle/>
          <a:p>
            <a:r>
              <a:rPr lang="en-US" sz="2400" dirty="0" smtClean="0">
                <a:solidFill>
                  <a:srgbClr val="C00000"/>
                </a:solidFill>
              </a:rPr>
              <a:t>bcc</a:t>
            </a:r>
            <a:endParaRPr lang="en-US" sz="2400" dirty="0">
              <a:solidFill>
                <a:srgbClr val="C00000"/>
              </a:solidFill>
            </a:endParaRPr>
          </a:p>
        </p:txBody>
      </p:sp>
      <p:sp>
        <p:nvSpPr>
          <p:cNvPr id="13" name="TextBox 12"/>
          <p:cNvSpPr txBox="1"/>
          <p:nvPr/>
        </p:nvSpPr>
        <p:spPr>
          <a:xfrm>
            <a:off x="4999706" y="2197515"/>
            <a:ext cx="628698" cy="461665"/>
          </a:xfrm>
          <a:prstGeom prst="rect">
            <a:avLst/>
          </a:prstGeom>
          <a:noFill/>
        </p:spPr>
        <p:txBody>
          <a:bodyPr wrap="none" rtlCol="0">
            <a:spAutoFit/>
          </a:bodyPr>
          <a:lstStyle/>
          <a:p>
            <a:r>
              <a:rPr lang="en-US" sz="2400" dirty="0" err="1" smtClean="0">
                <a:solidFill>
                  <a:srgbClr val="C00000"/>
                </a:solidFill>
              </a:rPr>
              <a:t>hcp</a:t>
            </a:r>
            <a:endParaRPr lang="en-US" sz="2400" dirty="0">
              <a:solidFill>
                <a:srgbClr val="C00000"/>
              </a:solidFill>
            </a:endParaRPr>
          </a:p>
        </p:txBody>
      </p:sp>
      <p:sp>
        <p:nvSpPr>
          <p:cNvPr id="14" name="TextBox 13"/>
          <p:cNvSpPr txBox="1"/>
          <p:nvPr/>
        </p:nvSpPr>
        <p:spPr>
          <a:xfrm>
            <a:off x="6504039" y="2551471"/>
            <a:ext cx="370614" cy="461665"/>
          </a:xfrm>
          <a:prstGeom prst="rect">
            <a:avLst/>
          </a:prstGeom>
          <a:noFill/>
        </p:spPr>
        <p:txBody>
          <a:bodyPr wrap="none" rtlCol="0">
            <a:spAutoFit/>
          </a:bodyPr>
          <a:lstStyle/>
          <a:p>
            <a:r>
              <a:rPr lang="en-US" sz="2400" dirty="0" smtClean="0">
                <a:solidFill>
                  <a:srgbClr val="C00000"/>
                </a:solidFill>
                <a:latin typeface="Symbol" pitchFamily="18" charset="2"/>
              </a:rPr>
              <a:t>s</a:t>
            </a:r>
            <a:endParaRPr lang="en-US" sz="2400" dirty="0">
              <a:solidFill>
                <a:srgbClr val="C00000"/>
              </a:solidFill>
              <a:latin typeface="Symbol" pitchFamily="18" charset="2"/>
            </a:endParaRPr>
          </a:p>
        </p:txBody>
      </p:sp>
      <p:sp>
        <p:nvSpPr>
          <p:cNvPr id="16" name="TextBox 15"/>
          <p:cNvSpPr txBox="1"/>
          <p:nvPr/>
        </p:nvSpPr>
        <p:spPr>
          <a:xfrm>
            <a:off x="5668299" y="3529782"/>
            <a:ext cx="352982" cy="461665"/>
          </a:xfrm>
          <a:prstGeom prst="rect">
            <a:avLst/>
          </a:prstGeom>
          <a:noFill/>
        </p:spPr>
        <p:txBody>
          <a:bodyPr wrap="none" rtlCol="0">
            <a:spAutoFit/>
          </a:bodyPr>
          <a:lstStyle/>
          <a:p>
            <a:r>
              <a:rPr lang="en-US" sz="2400" dirty="0" smtClean="0">
                <a:solidFill>
                  <a:srgbClr val="C00000"/>
                </a:solidFill>
                <a:latin typeface="Symbol" pitchFamily="18" charset="2"/>
              </a:rPr>
              <a:t>c</a:t>
            </a:r>
            <a:endParaRPr lang="en-US" sz="2400" dirty="0">
              <a:solidFill>
                <a:srgbClr val="C00000"/>
              </a:solidFill>
              <a:latin typeface="Symbol" pitchFamily="18" charset="2"/>
            </a:endParaRPr>
          </a:p>
        </p:txBody>
      </p:sp>
    </p:spTree>
    <p:extLst>
      <p:ext uri="{BB962C8B-B14F-4D97-AF65-F5344CB8AC3E}">
        <p14:creationId xmlns:p14="http://schemas.microsoft.com/office/powerpoint/2010/main" val="2385878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Compatibility with SGTE</a:t>
            </a:r>
            <a:endParaRPr lang="en-US" dirty="0"/>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5456" y="1277267"/>
            <a:ext cx="4140202" cy="4140202"/>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200" y="1267609"/>
            <a:ext cx="4140202" cy="4140202"/>
          </a:xfrm>
          <a:prstGeom prst="rect">
            <a:avLst/>
          </a:prstGeom>
        </p:spPr>
      </p:pic>
      <p:sp>
        <p:nvSpPr>
          <p:cNvPr id="5" name="TextBox 4"/>
          <p:cNvSpPr txBox="1"/>
          <p:nvPr/>
        </p:nvSpPr>
        <p:spPr>
          <a:xfrm>
            <a:off x="3410856" y="5731474"/>
            <a:ext cx="2608406" cy="923330"/>
          </a:xfrm>
          <a:prstGeom prst="rect">
            <a:avLst/>
          </a:prstGeom>
          <a:noFill/>
          <a:ln>
            <a:solidFill>
              <a:schemeClr val="tx1"/>
            </a:solidFill>
          </a:ln>
        </p:spPr>
        <p:txBody>
          <a:bodyPr wrap="none" rtlCol="0">
            <a:spAutoFit/>
          </a:bodyPr>
          <a:lstStyle/>
          <a:p>
            <a:r>
              <a:rPr lang="en-US" dirty="0" smtClean="0">
                <a:solidFill>
                  <a:srgbClr val="370FDF"/>
                </a:solidFill>
              </a:rPr>
              <a:t>* </a:t>
            </a:r>
            <a:r>
              <a:rPr lang="en-US" dirty="0" smtClean="0"/>
              <a:t>: fully relaxed</a:t>
            </a:r>
          </a:p>
          <a:p>
            <a:r>
              <a:rPr lang="en-US" dirty="0" smtClean="0">
                <a:solidFill>
                  <a:srgbClr val="FF0000"/>
                </a:solidFill>
              </a:rPr>
              <a:t>+</a:t>
            </a:r>
            <a:r>
              <a:rPr lang="en-US" dirty="0" smtClean="0"/>
              <a:t> : inflection-detection</a:t>
            </a:r>
          </a:p>
          <a:p>
            <a:r>
              <a:rPr lang="en-US" dirty="0">
                <a:solidFill>
                  <a:srgbClr val="FF0000"/>
                </a:solidFill>
                <a:sym typeface="Symbol"/>
              </a:rPr>
              <a:t></a:t>
            </a:r>
            <a:r>
              <a:rPr lang="en-US" dirty="0" smtClean="0"/>
              <a:t> : symmetry-constrained</a:t>
            </a:r>
            <a:endParaRPr lang="en-US" dirty="0"/>
          </a:p>
        </p:txBody>
      </p:sp>
    </p:spTree>
    <p:extLst>
      <p:ext uri="{BB962C8B-B14F-4D97-AF65-F5344CB8AC3E}">
        <p14:creationId xmlns:p14="http://schemas.microsoft.com/office/powerpoint/2010/main" val="61163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09747"/>
            <a:ext cx="9144000" cy="1748081"/>
          </a:xfrm>
        </p:spPr>
        <p:txBody>
          <a:bodyPr>
            <a:normAutofit fontScale="90000"/>
          </a:bodyPr>
          <a:lstStyle/>
          <a:p>
            <a:r>
              <a:rPr lang="en-US" dirty="0" smtClean="0"/>
              <a:t>How to find the minimum energy in mechanically unstable region of phase space?</a:t>
            </a:r>
            <a:endParaRPr lang="en-US" dirty="0"/>
          </a:p>
        </p:txBody>
      </p:sp>
      <p:sp>
        <p:nvSpPr>
          <p:cNvPr id="3" name="TextBox 2"/>
          <p:cNvSpPr txBox="1"/>
          <p:nvPr/>
        </p:nvSpPr>
        <p:spPr>
          <a:xfrm>
            <a:off x="621938" y="2249719"/>
            <a:ext cx="8043090" cy="3785652"/>
          </a:xfrm>
          <a:prstGeom prst="rect">
            <a:avLst/>
          </a:prstGeom>
          <a:noFill/>
        </p:spPr>
        <p:txBody>
          <a:bodyPr wrap="square" rtlCol="0">
            <a:spAutoFit/>
          </a:bodyPr>
          <a:lstStyle/>
          <a:p>
            <a:r>
              <a:rPr lang="en-US" sz="2400" dirty="0" smtClean="0"/>
              <a:t>Look for boundary solution:</a:t>
            </a:r>
          </a:p>
          <a:p>
            <a:r>
              <a:rPr lang="en-US" sz="2400" dirty="0"/>
              <a:t>	</a:t>
            </a:r>
            <a:r>
              <a:rPr lang="en-US" sz="2400" dirty="0" smtClean="0"/>
              <a:t>Minimum energy subject to zero minimum curvature.</a:t>
            </a:r>
          </a:p>
          <a:p>
            <a:endParaRPr lang="en-US" sz="2400" dirty="0"/>
          </a:p>
          <a:p>
            <a:r>
              <a:rPr lang="en-US" sz="2400" dirty="0" smtClean="0"/>
              <a:t>Equivalent formulation:</a:t>
            </a:r>
          </a:p>
          <a:p>
            <a:r>
              <a:rPr lang="en-US" sz="2400" dirty="0"/>
              <a:t>	</a:t>
            </a:r>
            <a:r>
              <a:rPr lang="en-US" sz="2400" dirty="0" smtClean="0"/>
              <a:t>Minimize energy,</a:t>
            </a:r>
          </a:p>
          <a:p>
            <a:r>
              <a:rPr lang="en-US" sz="2400" dirty="0"/>
              <a:t>	</a:t>
            </a:r>
            <a:r>
              <a:rPr lang="en-US" sz="2400" dirty="0" smtClean="0"/>
              <a:t>moving perpendicularly to gradient of min curvature.</a:t>
            </a:r>
          </a:p>
          <a:p>
            <a:endParaRPr lang="en-US" sz="2400" dirty="0"/>
          </a:p>
          <a:p>
            <a:r>
              <a:rPr lang="en-US" sz="2400" dirty="0" smtClean="0"/>
              <a:t>Can be implemented via a dimer-like method, see:</a:t>
            </a:r>
          </a:p>
          <a:p>
            <a:r>
              <a:rPr lang="en-US" sz="2400" dirty="0" smtClean="0"/>
              <a:t>van</a:t>
            </a:r>
            <a:r>
              <a:rPr lang="en-US" sz="2400" dirty="0"/>
              <a:t> de </a:t>
            </a:r>
            <a:r>
              <a:rPr lang="en-US" sz="2400" dirty="0" err="1" smtClean="0"/>
              <a:t>Walle</a:t>
            </a:r>
            <a:r>
              <a:rPr lang="en-US" sz="2400" dirty="0" smtClean="0"/>
              <a:t>,</a:t>
            </a:r>
            <a:r>
              <a:rPr lang="en-US" sz="2400" dirty="0"/>
              <a:t> </a:t>
            </a:r>
            <a:r>
              <a:rPr lang="en-US" sz="2400" dirty="0" err="1" smtClean="0"/>
              <a:t>Kadkhodaei</a:t>
            </a:r>
            <a:r>
              <a:rPr lang="en-US" sz="2400" dirty="0"/>
              <a:t> </a:t>
            </a:r>
            <a:r>
              <a:rPr lang="en-US" sz="2400" dirty="0" smtClean="0"/>
              <a:t>Sun &amp; Hong, “Epicycle </a:t>
            </a:r>
            <a:r>
              <a:rPr lang="en-US" sz="2400" dirty="0"/>
              <a:t>method for elasticity limit </a:t>
            </a:r>
            <a:r>
              <a:rPr lang="en-US" sz="2400" dirty="0" smtClean="0"/>
              <a:t>calculations”, </a:t>
            </a:r>
            <a:r>
              <a:rPr lang="en-US" sz="2400" i="1" dirty="0" smtClean="0"/>
              <a:t>Phys</a:t>
            </a:r>
            <a:r>
              <a:rPr lang="en-US" sz="2400" i="1" dirty="0"/>
              <a:t>. Rev. </a:t>
            </a:r>
            <a:r>
              <a:rPr lang="en-US" sz="2400" i="1" dirty="0" smtClean="0"/>
              <a:t>B</a:t>
            </a:r>
            <a:r>
              <a:rPr lang="en-US" sz="2400" dirty="0" smtClean="0"/>
              <a:t> </a:t>
            </a:r>
            <a:r>
              <a:rPr lang="en-US" sz="2400" b="1" dirty="0" smtClean="0"/>
              <a:t>95</a:t>
            </a:r>
            <a:r>
              <a:rPr lang="en-US" sz="2400" dirty="0" smtClean="0"/>
              <a:t> 144113 (2017).</a:t>
            </a:r>
            <a:endParaRPr lang="en-US" sz="2400" dirty="0"/>
          </a:p>
        </p:txBody>
      </p:sp>
    </p:spTree>
    <p:extLst>
      <p:ext uri="{BB962C8B-B14F-4D97-AF65-F5344CB8AC3E}">
        <p14:creationId xmlns:p14="http://schemas.microsoft.com/office/powerpoint/2010/main" val="2965913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48"/>
            <a:ext cx="9144000" cy="1143000"/>
          </a:xfrm>
        </p:spPr>
        <p:txBody>
          <a:bodyPr>
            <a:normAutofit/>
          </a:bodyPr>
          <a:lstStyle/>
          <a:p>
            <a:r>
              <a:rPr lang="en-US" dirty="0" smtClean="0"/>
              <a:t>How to find minimum </a:t>
            </a:r>
            <a:r>
              <a:rPr lang="en-US" i="1" dirty="0" err="1" smtClean="0"/>
              <a:t>x</a:t>
            </a:r>
            <a:r>
              <a:rPr lang="en-US" baseline="-25000" dirty="0" err="1" smtClean="0">
                <a:latin typeface="Symbol" pitchFamily="18" charset="2"/>
              </a:rPr>
              <a:t>s</a:t>
            </a:r>
            <a:r>
              <a:rPr lang="en-US" baseline="30000" dirty="0" err="1" smtClean="0"/>
              <a:t>r</a:t>
            </a:r>
            <a:r>
              <a:rPr lang="en-US" dirty="0"/>
              <a:t> </a:t>
            </a:r>
            <a:r>
              <a:rPr lang="en-US" dirty="0" smtClean="0"/>
              <a:t>in region </a:t>
            </a:r>
            <a:r>
              <a:rPr lang="en-US" i="1" dirty="0" err="1" smtClean="0">
                <a:latin typeface="Symbol" pitchFamily="18" charset="2"/>
              </a:rPr>
              <a:t>h</a:t>
            </a:r>
            <a:r>
              <a:rPr lang="en-US" baseline="-25000" dirty="0" err="1" smtClean="0">
                <a:latin typeface="Symbol" pitchFamily="18" charset="2"/>
              </a:rPr>
              <a:t>s</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263" y="1200629"/>
            <a:ext cx="43624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3114"/>
          <a:stretch/>
        </p:blipFill>
        <p:spPr bwMode="auto">
          <a:xfrm>
            <a:off x="1214204" y="2709082"/>
            <a:ext cx="4572000" cy="23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9243" t="43756" r="2397" b="35707"/>
          <a:stretch/>
        </p:blipFill>
        <p:spPr bwMode="auto">
          <a:xfrm>
            <a:off x="1618937" y="5225147"/>
            <a:ext cx="1753851" cy="1334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934" t="39957" r="42623" b="35121"/>
          <a:stretch/>
        </p:blipFill>
        <p:spPr bwMode="auto">
          <a:xfrm>
            <a:off x="5756224" y="3141515"/>
            <a:ext cx="2443397" cy="161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9194" b="7730"/>
          <a:stretch/>
        </p:blipFill>
        <p:spPr bwMode="auto">
          <a:xfrm>
            <a:off x="3462729" y="5097730"/>
            <a:ext cx="4572000" cy="1499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33829" y="1553029"/>
            <a:ext cx="2089033" cy="646331"/>
          </a:xfrm>
          <a:prstGeom prst="rect">
            <a:avLst/>
          </a:prstGeom>
          <a:noFill/>
        </p:spPr>
        <p:txBody>
          <a:bodyPr wrap="none" rtlCol="0">
            <a:spAutoFit/>
          </a:bodyPr>
          <a:lstStyle/>
          <a:p>
            <a:r>
              <a:rPr lang="en-US" dirty="0" smtClean="0"/>
              <a:t>Minimum curvature</a:t>
            </a:r>
          </a:p>
          <a:p>
            <a:r>
              <a:rPr lang="en-US" dirty="0" smtClean="0"/>
              <a:t>determination:</a:t>
            </a:r>
            <a:endParaRPr lang="en-US" dirty="0"/>
          </a:p>
        </p:txBody>
      </p:sp>
      <p:sp>
        <p:nvSpPr>
          <p:cNvPr id="4" name="TextBox 3"/>
          <p:cNvSpPr txBox="1"/>
          <p:nvPr/>
        </p:nvSpPr>
        <p:spPr>
          <a:xfrm>
            <a:off x="290287" y="3018981"/>
            <a:ext cx="1550424" cy="646331"/>
          </a:xfrm>
          <a:prstGeom prst="rect">
            <a:avLst/>
          </a:prstGeom>
          <a:noFill/>
        </p:spPr>
        <p:txBody>
          <a:bodyPr wrap="none" rtlCol="0">
            <a:spAutoFit/>
          </a:bodyPr>
          <a:lstStyle/>
          <a:p>
            <a:r>
              <a:rPr lang="en-US" dirty="0" smtClean="0"/>
              <a:t>Ionic positions</a:t>
            </a:r>
          </a:p>
          <a:p>
            <a:r>
              <a:rPr lang="en-US" dirty="0" smtClean="0"/>
              <a:t>optimization:</a:t>
            </a:r>
            <a:endParaRPr lang="en-US" dirty="0"/>
          </a:p>
        </p:txBody>
      </p:sp>
    </p:spTree>
    <p:extLst>
      <p:ext uri="{BB962C8B-B14F-4D97-AF65-F5344CB8AC3E}">
        <p14:creationId xmlns:p14="http://schemas.microsoft.com/office/powerpoint/2010/main" val="105016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solution to mechanical instabilities?</a:t>
            </a:r>
            <a:endParaRPr lang="en-US" dirty="0"/>
          </a:p>
        </p:txBody>
      </p:sp>
      <p:sp>
        <p:nvSpPr>
          <p:cNvPr id="3" name="Content Placeholder 2"/>
          <p:cNvSpPr>
            <a:spLocks noGrp="1"/>
          </p:cNvSpPr>
          <p:nvPr>
            <p:ph idx="1"/>
          </p:nvPr>
        </p:nvSpPr>
        <p:spPr>
          <a:xfrm>
            <a:off x="457200" y="1600200"/>
            <a:ext cx="8229600" cy="4962832"/>
          </a:xfrm>
        </p:spPr>
        <p:txBody>
          <a:bodyPr>
            <a:normAutofit fontScale="85000" lnSpcReduction="20000"/>
          </a:bodyPr>
          <a:lstStyle/>
          <a:p>
            <a:r>
              <a:rPr lang="en-US" dirty="0" smtClean="0"/>
              <a:t>Covers phases that are mechanically unstable and truly unstable “in the real world”.</a:t>
            </a:r>
          </a:p>
          <a:p>
            <a:pPr lvl="1"/>
            <a:r>
              <a:rPr lang="en-US" dirty="0" smtClean="0"/>
              <a:t>It is a formal definition (well-defined free energies) based on logical considerations but it is still a choice.</a:t>
            </a:r>
          </a:p>
          <a:p>
            <a:pPr lvl="1"/>
            <a:r>
              <a:rPr lang="en-US" dirty="0" smtClean="0"/>
              <a:t>Nice extrapolation behavior.</a:t>
            </a:r>
          </a:p>
          <a:p>
            <a:pPr lvl="1"/>
            <a:r>
              <a:rPr lang="en-US" dirty="0" smtClean="0"/>
              <a:t>It happens to agree well with historically accepted values.</a:t>
            </a:r>
          </a:p>
          <a:p>
            <a:r>
              <a:rPr lang="en-US" b="1" dirty="0" smtClean="0"/>
              <a:t>Not</a:t>
            </a:r>
            <a:r>
              <a:rPr lang="en-US" dirty="0" smtClean="0"/>
              <a:t> aimed, on its own, at handling mechanically unstable phonon modes that are dynamically stabilized by </a:t>
            </a:r>
            <a:r>
              <a:rPr lang="en-US" dirty="0" err="1" smtClean="0"/>
              <a:t>anharmonicity</a:t>
            </a:r>
            <a:r>
              <a:rPr lang="en-US" dirty="0" smtClean="0"/>
              <a:t>.</a:t>
            </a:r>
          </a:p>
          <a:p>
            <a:pPr lvl="1"/>
            <a:r>
              <a:rPr lang="en-US" dirty="0" smtClean="0"/>
              <a:t>Sampling of many configurations still needed.</a:t>
            </a:r>
          </a:p>
          <a:p>
            <a:pPr lvl="1"/>
            <a:r>
              <a:rPr lang="en-US" dirty="0" smtClean="0"/>
              <a:t>See </a:t>
            </a:r>
            <a:r>
              <a:rPr lang="en-US" dirty="0" err="1" smtClean="0"/>
              <a:t>Kadkhodaei</a:t>
            </a:r>
            <a:r>
              <a:rPr lang="en-US" dirty="0"/>
              <a:t>, </a:t>
            </a:r>
            <a:r>
              <a:rPr lang="en-US" dirty="0" smtClean="0"/>
              <a:t>Hong &amp;</a:t>
            </a:r>
            <a:r>
              <a:rPr lang="en-US" dirty="0"/>
              <a:t> van de </a:t>
            </a:r>
            <a:r>
              <a:rPr lang="en-US" dirty="0" err="1" smtClean="0"/>
              <a:t>Walle</a:t>
            </a:r>
            <a:r>
              <a:rPr lang="en-US" dirty="0" smtClean="0"/>
              <a:t>, “Free </a:t>
            </a:r>
            <a:r>
              <a:rPr lang="en-US" dirty="0"/>
              <a:t>energy calculation of mechanically unstable but dynamically stabilized bcc </a:t>
            </a:r>
            <a:r>
              <a:rPr lang="en-US" dirty="0" smtClean="0"/>
              <a:t>titanium”, </a:t>
            </a:r>
            <a:r>
              <a:rPr lang="en-US" i="1" dirty="0" smtClean="0"/>
              <a:t>Phys</a:t>
            </a:r>
            <a:r>
              <a:rPr lang="en-US" i="1" dirty="0"/>
              <a:t>. Rev. </a:t>
            </a:r>
            <a:r>
              <a:rPr lang="en-US" i="1" dirty="0" smtClean="0"/>
              <a:t>B</a:t>
            </a:r>
            <a:r>
              <a:rPr lang="en-US" dirty="0"/>
              <a:t> </a:t>
            </a:r>
            <a:r>
              <a:rPr lang="en-US" b="1" dirty="0" smtClean="0"/>
              <a:t>95,</a:t>
            </a:r>
            <a:r>
              <a:rPr lang="en-US" dirty="0" smtClean="0"/>
              <a:t> 064101 (2017) for a solution.</a:t>
            </a:r>
          </a:p>
        </p:txBody>
      </p:sp>
    </p:spTree>
    <p:extLst>
      <p:ext uri="{BB962C8B-B14F-4D97-AF65-F5344CB8AC3E}">
        <p14:creationId xmlns:p14="http://schemas.microsoft.com/office/powerpoint/2010/main" val="2249051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66"/>
            <a:ext cx="8229600" cy="1143000"/>
          </a:xfrm>
        </p:spPr>
        <p:txBody>
          <a:bodyPr/>
          <a:lstStyle/>
          <a:p>
            <a:r>
              <a:rPr lang="en-US" dirty="0" smtClean="0"/>
              <a:t>Short-range order effects…</a:t>
            </a:r>
            <a:endParaRPr lang="en-US" dirty="0"/>
          </a:p>
        </p:txBody>
      </p:sp>
      <p:sp>
        <p:nvSpPr>
          <p:cNvPr id="3" name="Content Placeholder 2"/>
          <p:cNvSpPr>
            <a:spLocks noGrp="1"/>
          </p:cNvSpPr>
          <p:nvPr>
            <p:ph idx="1"/>
          </p:nvPr>
        </p:nvSpPr>
        <p:spPr>
          <a:xfrm>
            <a:off x="457200" y="956196"/>
            <a:ext cx="8229600" cy="4525963"/>
          </a:xfrm>
        </p:spPr>
        <p:txBody>
          <a:bodyPr/>
          <a:lstStyle/>
          <a:p>
            <a:r>
              <a:rPr lang="en-US" dirty="0" smtClean="0"/>
              <a:t>Short-range order is (usually) a smaller contributions to free energy differences than differences in coordination number.</a:t>
            </a:r>
          </a:p>
          <a:p>
            <a:r>
              <a:rPr lang="en-US" dirty="0" err="1" smtClean="0"/>
              <a:t>Equilibria</a:t>
            </a:r>
            <a:r>
              <a:rPr lang="en-US" dirty="0" smtClean="0"/>
              <a:t> between two different crystal structures usually involves phases that are far from ordering transition on their respective </a:t>
            </a:r>
            <a:r>
              <a:rPr lang="en-US" dirty="0" err="1" smtClean="0"/>
              <a:t>sublattices</a:t>
            </a:r>
            <a:r>
              <a:rPr lang="en-US" dirty="0" smtClean="0"/>
              <a:t>.</a:t>
            </a:r>
            <a:endParaRPr lang="en-US" dirty="0"/>
          </a:p>
        </p:txBody>
      </p:sp>
      <p:sp>
        <p:nvSpPr>
          <p:cNvPr id="5" name="Freeform 4"/>
          <p:cNvSpPr/>
          <p:nvPr/>
        </p:nvSpPr>
        <p:spPr>
          <a:xfrm>
            <a:off x="1149258" y="4543868"/>
            <a:ext cx="5869858" cy="1504382"/>
          </a:xfrm>
          <a:custGeom>
            <a:avLst/>
            <a:gdLst>
              <a:gd name="connsiteX0" fmla="*/ 6076336 w 6076336"/>
              <a:gd name="connsiteY0" fmla="*/ 0 h 1356898"/>
              <a:gd name="connsiteX1" fmla="*/ 4336026 w 6076336"/>
              <a:gd name="connsiteY1" fmla="*/ 796413 h 1356898"/>
              <a:gd name="connsiteX2" fmla="*/ 2861187 w 6076336"/>
              <a:gd name="connsiteY2" fmla="*/ 884904 h 1356898"/>
              <a:gd name="connsiteX3" fmla="*/ 1799303 w 6076336"/>
              <a:gd name="connsiteY3" fmla="*/ 1356852 h 1356898"/>
              <a:gd name="connsiteX4" fmla="*/ 1091381 w 6076336"/>
              <a:gd name="connsiteY4" fmla="*/ 855407 h 1356898"/>
              <a:gd name="connsiteX5" fmla="*/ 0 w 6076336"/>
              <a:gd name="connsiteY5" fmla="*/ 412955 h 1356898"/>
              <a:gd name="connsiteX6" fmla="*/ 0 w 6076336"/>
              <a:gd name="connsiteY6" fmla="*/ 412955 h 1356898"/>
              <a:gd name="connsiteX0" fmla="*/ 5987845 w 5987845"/>
              <a:gd name="connsiteY0" fmla="*/ 0 h 1415892"/>
              <a:gd name="connsiteX1" fmla="*/ 4336026 w 5987845"/>
              <a:gd name="connsiteY1" fmla="*/ 855407 h 1415892"/>
              <a:gd name="connsiteX2" fmla="*/ 2861187 w 5987845"/>
              <a:gd name="connsiteY2" fmla="*/ 943898 h 1415892"/>
              <a:gd name="connsiteX3" fmla="*/ 1799303 w 5987845"/>
              <a:gd name="connsiteY3" fmla="*/ 1415846 h 1415892"/>
              <a:gd name="connsiteX4" fmla="*/ 1091381 w 5987845"/>
              <a:gd name="connsiteY4" fmla="*/ 914401 h 1415892"/>
              <a:gd name="connsiteX5" fmla="*/ 0 w 5987845"/>
              <a:gd name="connsiteY5" fmla="*/ 471949 h 1415892"/>
              <a:gd name="connsiteX6" fmla="*/ 0 w 5987845"/>
              <a:gd name="connsiteY6" fmla="*/ 471949 h 1415892"/>
              <a:gd name="connsiteX0" fmla="*/ 5987845 w 5987845"/>
              <a:gd name="connsiteY0" fmla="*/ 0 h 1415892"/>
              <a:gd name="connsiteX1" fmla="*/ 4336026 w 5987845"/>
              <a:gd name="connsiteY1" fmla="*/ 855407 h 1415892"/>
              <a:gd name="connsiteX2" fmla="*/ 2861187 w 5987845"/>
              <a:gd name="connsiteY2" fmla="*/ 943898 h 1415892"/>
              <a:gd name="connsiteX3" fmla="*/ 1799303 w 5987845"/>
              <a:gd name="connsiteY3" fmla="*/ 1415846 h 1415892"/>
              <a:gd name="connsiteX4" fmla="*/ 1091381 w 5987845"/>
              <a:gd name="connsiteY4" fmla="*/ 914401 h 1415892"/>
              <a:gd name="connsiteX5" fmla="*/ 0 w 5987845"/>
              <a:gd name="connsiteY5" fmla="*/ 471949 h 1415892"/>
              <a:gd name="connsiteX6" fmla="*/ 0 w 5987845"/>
              <a:gd name="connsiteY6" fmla="*/ 471949 h 1415892"/>
              <a:gd name="connsiteX0" fmla="*/ 5869858 w 5869858"/>
              <a:gd name="connsiteY0" fmla="*/ 0 h 1504382"/>
              <a:gd name="connsiteX1" fmla="*/ 4336026 w 5869858"/>
              <a:gd name="connsiteY1" fmla="*/ 943897 h 1504382"/>
              <a:gd name="connsiteX2" fmla="*/ 2861187 w 5869858"/>
              <a:gd name="connsiteY2" fmla="*/ 1032388 h 1504382"/>
              <a:gd name="connsiteX3" fmla="*/ 1799303 w 5869858"/>
              <a:gd name="connsiteY3" fmla="*/ 1504336 h 1504382"/>
              <a:gd name="connsiteX4" fmla="*/ 1091381 w 5869858"/>
              <a:gd name="connsiteY4" fmla="*/ 1002891 h 1504382"/>
              <a:gd name="connsiteX5" fmla="*/ 0 w 5869858"/>
              <a:gd name="connsiteY5" fmla="*/ 560439 h 1504382"/>
              <a:gd name="connsiteX6" fmla="*/ 0 w 5869858"/>
              <a:gd name="connsiteY6" fmla="*/ 560439 h 150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9858" h="1504382">
                <a:moveTo>
                  <a:pt x="5869858" y="0"/>
                </a:moveTo>
                <a:cubicBezTo>
                  <a:pt x="5149645" y="648928"/>
                  <a:pt x="4837471" y="771832"/>
                  <a:pt x="4336026" y="943897"/>
                </a:cubicBezTo>
                <a:cubicBezTo>
                  <a:pt x="3834581" y="1115962"/>
                  <a:pt x="3283974" y="938982"/>
                  <a:pt x="2861187" y="1032388"/>
                </a:cubicBezTo>
                <a:cubicBezTo>
                  <a:pt x="2438400" y="1125794"/>
                  <a:pt x="2094271" y="1509252"/>
                  <a:pt x="1799303" y="1504336"/>
                </a:cubicBezTo>
                <a:cubicBezTo>
                  <a:pt x="1504335" y="1499420"/>
                  <a:pt x="1391265" y="1160207"/>
                  <a:pt x="1091381" y="1002891"/>
                </a:cubicBezTo>
                <a:cubicBezTo>
                  <a:pt x="791497" y="845575"/>
                  <a:pt x="0" y="560439"/>
                  <a:pt x="0" y="560439"/>
                </a:cubicBezTo>
                <a:lnTo>
                  <a:pt x="0" y="560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2220975" y="5546759"/>
            <a:ext cx="1769806" cy="501491"/>
          </a:xfrm>
          <a:custGeom>
            <a:avLst/>
            <a:gdLst>
              <a:gd name="connsiteX0" fmla="*/ 6076336 w 6076336"/>
              <a:gd name="connsiteY0" fmla="*/ 0 h 1356898"/>
              <a:gd name="connsiteX1" fmla="*/ 4336026 w 6076336"/>
              <a:gd name="connsiteY1" fmla="*/ 796413 h 1356898"/>
              <a:gd name="connsiteX2" fmla="*/ 2861187 w 6076336"/>
              <a:gd name="connsiteY2" fmla="*/ 884904 h 1356898"/>
              <a:gd name="connsiteX3" fmla="*/ 1799303 w 6076336"/>
              <a:gd name="connsiteY3" fmla="*/ 1356852 h 1356898"/>
              <a:gd name="connsiteX4" fmla="*/ 1091381 w 6076336"/>
              <a:gd name="connsiteY4" fmla="*/ 855407 h 1356898"/>
              <a:gd name="connsiteX5" fmla="*/ 0 w 6076336"/>
              <a:gd name="connsiteY5" fmla="*/ 412955 h 1356898"/>
              <a:gd name="connsiteX6" fmla="*/ 0 w 6076336"/>
              <a:gd name="connsiteY6" fmla="*/ 412955 h 1356898"/>
              <a:gd name="connsiteX0" fmla="*/ 4336026 w 4336026"/>
              <a:gd name="connsiteY0" fmla="*/ 383458 h 943943"/>
              <a:gd name="connsiteX1" fmla="*/ 2861187 w 4336026"/>
              <a:gd name="connsiteY1" fmla="*/ 471949 h 943943"/>
              <a:gd name="connsiteX2" fmla="*/ 1799303 w 4336026"/>
              <a:gd name="connsiteY2" fmla="*/ 943897 h 943943"/>
              <a:gd name="connsiteX3" fmla="*/ 1091381 w 4336026"/>
              <a:gd name="connsiteY3" fmla="*/ 442452 h 943943"/>
              <a:gd name="connsiteX4" fmla="*/ 0 w 4336026"/>
              <a:gd name="connsiteY4" fmla="*/ 0 h 943943"/>
              <a:gd name="connsiteX5" fmla="*/ 0 w 4336026"/>
              <a:gd name="connsiteY5" fmla="*/ 0 h 943943"/>
              <a:gd name="connsiteX0" fmla="*/ 2861187 w 2861187"/>
              <a:gd name="connsiteY0" fmla="*/ 471949 h 943943"/>
              <a:gd name="connsiteX1" fmla="*/ 1799303 w 2861187"/>
              <a:gd name="connsiteY1" fmla="*/ 943897 h 943943"/>
              <a:gd name="connsiteX2" fmla="*/ 1091381 w 2861187"/>
              <a:gd name="connsiteY2" fmla="*/ 442452 h 943943"/>
              <a:gd name="connsiteX3" fmla="*/ 0 w 2861187"/>
              <a:gd name="connsiteY3" fmla="*/ 0 h 943943"/>
              <a:gd name="connsiteX4" fmla="*/ 0 w 2861187"/>
              <a:gd name="connsiteY4" fmla="*/ 0 h 943943"/>
              <a:gd name="connsiteX0" fmla="*/ 2861187 w 2861187"/>
              <a:gd name="connsiteY0" fmla="*/ 471949 h 943943"/>
              <a:gd name="connsiteX1" fmla="*/ 1799303 w 2861187"/>
              <a:gd name="connsiteY1" fmla="*/ 943897 h 943943"/>
              <a:gd name="connsiteX2" fmla="*/ 1091381 w 2861187"/>
              <a:gd name="connsiteY2" fmla="*/ 442452 h 943943"/>
              <a:gd name="connsiteX3" fmla="*/ 0 w 2861187"/>
              <a:gd name="connsiteY3" fmla="*/ 0 h 943943"/>
              <a:gd name="connsiteX0" fmla="*/ 1769806 w 1769806"/>
              <a:gd name="connsiteY0" fmla="*/ 29497 h 501491"/>
              <a:gd name="connsiteX1" fmla="*/ 707922 w 1769806"/>
              <a:gd name="connsiteY1" fmla="*/ 501445 h 501491"/>
              <a:gd name="connsiteX2" fmla="*/ 0 w 1769806"/>
              <a:gd name="connsiteY2" fmla="*/ 0 h 501491"/>
            </a:gdLst>
            <a:ahLst/>
            <a:cxnLst>
              <a:cxn ang="0">
                <a:pos x="connsiteX0" y="connsiteY0"/>
              </a:cxn>
              <a:cxn ang="0">
                <a:pos x="connsiteX1" y="connsiteY1"/>
              </a:cxn>
              <a:cxn ang="0">
                <a:pos x="connsiteX2" y="connsiteY2"/>
              </a:cxn>
            </a:cxnLst>
            <a:rect l="l" t="t" r="r" b="b"/>
            <a:pathLst>
              <a:path w="1769806" h="501491">
                <a:moveTo>
                  <a:pt x="1769806" y="29497"/>
                </a:moveTo>
                <a:cubicBezTo>
                  <a:pt x="1347019" y="122903"/>
                  <a:pt x="1002890" y="506361"/>
                  <a:pt x="707922" y="501445"/>
                </a:cubicBezTo>
                <a:cubicBezTo>
                  <a:pt x="412954" y="496529"/>
                  <a:pt x="299884" y="157316"/>
                  <a:pt x="0" y="0"/>
                </a:cubicBezTo>
              </a:path>
            </a:pathLst>
          </a:cu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p:nvSpPr>
        <p:spPr>
          <a:xfrm>
            <a:off x="2535607" y="5780276"/>
            <a:ext cx="914400" cy="255132"/>
          </a:xfrm>
          <a:custGeom>
            <a:avLst/>
            <a:gdLst>
              <a:gd name="connsiteX0" fmla="*/ 6076336 w 6076336"/>
              <a:gd name="connsiteY0" fmla="*/ 0 h 1356898"/>
              <a:gd name="connsiteX1" fmla="*/ 4336026 w 6076336"/>
              <a:gd name="connsiteY1" fmla="*/ 796413 h 1356898"/>
              <a:gd name="connsiteX2" fmla="*/ 2861187 w 6076336"/>
              <a:gd name="connsiteY2" fmla="*/ 884904 h 1356898"/>
              <a:gd name="connsiteX3" fmla="*/ 1799303 w 6076336"/>
              <a:gd name="connsiteY3" fmla="*/ 1356852 h 1356898"/>
              <a:gd name="connsiteX4" fmla="*/ 1091381 w 6076336"/>
              <a:gd name="connsiteY4" fmla="*/ 855407 h 1356898"/>
              <a:gd name="connsiteX5" fmla="*/ 0 w 6076336"/>
              <a:gd name="connsiteY5" fmla="*/ 412955 h 1356898"/>
              <a:gd name="connsiteX6" fmla="*/ 0 w 6076336"/>
              <a:gd name="connsiteY6" fmla="*/ 412955 h 1356898"/>
              <a:gd name="connsiteX0" fmla="*/ 4336026 w 4336026"/>
              <a:gd name="connsiteY0" fmla="*/ 383458 h 943943"/>
              <a:gd name="connsiteX1" fmla="*/ 2861187 w 4336026"/>
              <a:gd name="connsiteY1" fmla="*/ 471949 h 943943"/>
              <a:gd name="connsiteX2" fmla="*/ 1799303 w 4336026"/>
              <a:gd name="connsiteY2" fmla="*/ 943897 h 943943"/>
              <a:gd name="connsiteX3" fmla="*/ 1091381 w 4336026"/>
              <a:gd name="connsiteY3" fmla="*/ 442452 h 943943"/>
              <a:gd name="connsiteX4" fmla="*/ 0 w 4336026"/>
              <a:gd name="connsiteY4" fmla="*/ 0 h 943943"/>
              <a:gd name="connsiteX5" fmla="*/ 0 w 4336026"/>
              <a:gd name="connsiteY5" fmla="*/ 0 h 943943"/>
              <a:gd name="connsiteX0" fmla="*/ 2861187 w 2861187"/>
              <a:gd name="connsiteY0" fmla="*/ 471949 h 943943"/>
              <a:gd name="connsiteX1" fmla="*/ 1799303 w 2861187"/>
              <a:gd name="connsiteY1" fmla="*/ 943897 h 943943"/>
              <a:gd name="connsiteX2" fmla="*/ 1091381 w 2861187"/>
              <a:gd name="connsiteY2" fmla="*/ 442452 h 943943"/>
              <a:gd name="connsiteX3" fmla="*/ 0 w 2861187"/>
              <a:gd name="connsiteY3" fmla="*/ 0 h 943943"/>
              <a:gd name="connsiteX4" fmla="*/ 0 w 2861187"/>
              <a:gd name="connsiteY4" fmla="*/ 0 h 943943"/>
              <a:gd name="connsiteX0" fmla="*/ 2861187 w 2861187"/>
              <a:gd name="connsiteY0" fmla="*/ 471949 h 943943"/>
              <a:gd name="connsiteX1" fmla="*/ 1799303 w 2861187"/>
              <a:gd name="connsiteY1" fmla="*/ 943897 h 943943"/>
              <a:gd name="connsiteX2" fmla="*/ 1091381 w 2861187"/>
              <a:gd name="connsiteY2" fmla="*/ 442452 h 943943"/>
              <a:gd name="connsiteX3" fmla="*/ 0 w 2861187"/>
              <a:gd name="connsiteY3" fmla="*/ 0 h 943943"/>
              <a:gd name="connsiteX0" fmla="*/ 1769806 w 1769806"/>
              <a:gd name="connsiteY0" fmla="*/ 29497 h 501491"/>
              <a:gd name="connsiteX1" fmla="*/ 707922 w 1769806"/>
              <a:gd name="connsiteY1" fmla="*/ 501445 h 501491"/>
              <a:gd name="connsiteX2" fmla="*/ 0 w 1769806"/>
              <a:gd name="connsiteY2" fmla="*/ 0 h 501491"/>
              <a:gd name="connsiteX0" fmla="*/ 1769806 w 1769806"/>
              <a:gd name="connsiteY0" fmla="*/ 29497 h 505855"/>
              <a:gd name="connsiteX1" fmla="*/ 707922 w 1769806"/>
              <a:gd name="connsiteY1" fmla="*/ 501445 h 505855"/>
              <a:gd name="connsiteX2" fmla="*/ 299883 w 1769806"/>
              <a:gd name="connsiteY2" fmla="*/ 250723 h 505855"/>
              <a:gd name="connsiteX3" fmla="*/ 0 w 1769806"/>
              <a:gd name="connsiteY3" fmla="*/ 0 h 505855"/>
              <a:gd name="connsiteX0" fmla="*/ 1769806 w 1769806"/>
              <a:gd name="connsiteY0" fmla="*/ 29497 h 505855"/>
              <a:gd name="connsiteX1" fmla="*/ 1214283 w 1769806"/>
              <a:gd name="connsiteY1" fmla="*/ 309716 h 505855"/>
              <a:gd name="connsiteX2" fmla="*/ 707922 w 1769806"/>
              <a:gd name="connsiteY2" fmla="*/ 501445 h 505855"/>
              <a:gd name="connsiteX3" fmla="*/ 299883 w 1769806"/>
              <a:gd name="connsiteY3" fmla="*/ 250723 h 505855"/>
              <a:gd name="connsiteX4" fmla="*/ 0 w 1769806"/>
              <a:gd name="connsiteY4" fmla="*/ 0 h 505855"/>
              <a:gd name="connsiteX0" fmla="*/ 1214283 w 1214283"/>
              <a:gd name="connsiteY0" fmla="*/ 309716 h 505855"/>
              <a:gd name="connsiteX1" fmla="*/ 707922 w 1214283"/>
              <a:gd name="connsiteY1" fmla="*/ 501445 h 505855"/>
              <a:gd name="connsiteX2" fmla="*/ 299883 w 1214283"/>
              <a:gd name="connsiteY2" fmla="*/ 250723 h 505855"/>
              <a:gd name="connsiteX3" fmla="*/ 0 w 1214283"/>
              <a:gd name="connsiteY3" fmla="*/ 0 h 505855"/>
              <a:gd name="connsiteX0" fmla="*/ 914400 w 914400"/>
              <a:gd name="connsiteY0" fmla="*/ 58993 h 255132"/>
              <a:gd name="connsiteX1" fmla="*/ 408039 w 914400"/>
              <a:gd name="connsiteY1" fmla="*/ 250722 h 255132"/>
              <a:gd name="connsiteX2" fmla="*/ 0 w 914400"/>
              <a:gd name="connsiteY2" fmla="*/ 0 h 255132"/>
            </a:gdLst>
            <a:ahLst/>
            <a:cxnLst>
              <a:cxn ang="0">
                <a:pos x="connsiteX0" y="connsiteY0"/>
              </a:cxn>
              <a:cxn ang="0">
                <a:pos x="connsiteX1" y="connsiteY1"/>
              </a:cxn>
              <a:cxn ang="0">
                <a:pos x="connsiteX2" y="connsiteY2"/>
              </a:cxn>
            </a:cxnLst>
            <a:rect l="l" t="t" r="r" b="b"/>
            <a:pathLst>
              <a:path w="914400" h="255132">
                <a:moveTo>
                  <a:pt x="914400" y="58993"/>
                </a:moveTo>
                <a:cubicBezTo>
                  <a:pt x="737419" y="137651"/>
                  <a:pt x="560439" y="260554"/>
                  <a:pt x="408039" y="250722"/>
                </a:cubicBezTo>
                <a:cubicBezTo>
                  <a:pt x="163052" y="287593"/>
                  <a:pt x="117987" y="83574"/>
                  <a:pt x="0"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1289801" y="4806881"/>
            <a:ext cx="3038167" cy="1592918"/>
          </a:xfrm>
          <a:custGeom>
            <a:avLst/>
            <a:gdLst>
              <a:gd name="connsiteX0" fmla="*/ 3038167 w 3038167"/>
              <a:gd name="connsiteY0" fmla="*/ 0 h 1592918"/>
              <a:gd name="connsiteX1" fmla="*/ 1386348 w 3038167"/>
              <a:gd name="connsiteY1" fmla="*/ 1592826 h 1592918"/>
              <a:gd name="connsiteX2" fmla="*/ 0 w 3038167"/>
              <a:gd name="connsiteY2" fmla="*/ 58994 h 1592918"/>
            </a:gdLst>
            <a:ahLst/>
            <a:cxnLst>
              <a:cxn ang="0">
                <a:pos x="connsiteX0" y="connsiteY0"/>
              </a:cxn>
              <a:cxn ang="0">
                <a:pos x="connsiteX1" y="connsiteY1"/>
              </a:cxn>
              <a:cxn ang="0">
                <a:pos x="connsiteX2" y="connsiteY2"/>
              </a:cxn>
            </a:cxnLst>
            <a:rect l="l" t="t" r="r" b="b"/>
            <a:pathLst>
              <a:path w="3038167" h="1592918">
                <a:moveTo>
                  <a:pt x="3038167" y="0"/>
                </a:moveTo>
                <a:cubicBezTo>
                  <a:pt x="2465438" y="791497"/>
                  <a:pt x="1892709" y="1582994"/>
                  <a:pt x="1386348" y="1592826"/>
                </a:cubicBezTo>
                <a:cubicBezTo>
                  <a:pt x="879987" y="1602658"/>
                  <a:pt x="439993" y="830826"/>
                  <a:pt x="0" y="589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2781603" y="5377153"/>
            <a:ext cx="2978987" cy="997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23641" y="5660331"/>
            <a:ext cx="2807759" cy="646331"/>
          </a:xfrm>
          <a:prstGeom prst="rect">
            <a:avLst/>
          </a:prstGeom>
          <a:noFill/>
        </p:spPr>
        <p:txBody>
          <a:bodyPr wrap="square" rtlCol="0">
            <a:spAutoFit/>
          </a:bodyPr>
          <a:lstStyle/>
          <a:p>
            <a:r>
              <a:rPr lang="en-US" dirty="0" smtClean="0">
                <a:latin typeface="Times New Roman" pitchFamily="18" charset="0"/>
                <a:cs typeface="Times New Roman" pitchFamily="18" charset="0"/>
              </a:rPr>
              <a:t>Common tangent masks </a:t>
            </a:r>
            <a:r>
              <a:rPr lang="en-US" dirty="0" smtClean="0">
                <a:solidFill>
                  <a:srgbClr val="FF66FF"/>
                </a:solidFill>
                <a:latin typeface="Times New Roman" pitchFamily="18" charset="0"/>
                <a:cs typeface="Times New Roman" pitchFamily="18" charset="0"/>
              </a:rPr>
              <a:t>short-range ordered</a:t>
            </a:r>
            <a:r>
              <a:rPr lang="en-US" dirty="0" smtClean="0">
                <a:latin typeface="Times New Roman" pitchFamily="18" charset="0"/>
                <a:cs typeface="Times New Roman" pitchFamily="18" charset="0"/>
              </a:rPr>
              <a:t> regions.</a:t>
            </a:r>
            <a:endParaRPr lang="en-US" dirty="0">
              <a:latin typeface="Times New Roman" pitchFamily="18" charset="0"/>
              <a:cs typeface="Times New Roman" pitchFamily="18" charset="0"/>
            </a:endParaRPr>
          </a:p>
        </p:txBody>
      </p:sp>
      <p:cxnSp>
        <p:nvCxnSpPr>
          <p:cNvPr id="22" name="Straight Arrow Connector 21"/>
          <p:cNvCxnSpPr/>
          <p:nvPr/>
        </p:nvCxnSpPr>
        <p:spPr>
          <a:xfrm flipV="1">
            <a:off x="767751" y="4684156"/>
            <a:ext cx="0" cy="1777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0498" y="6461186"/>
            <a:ext cx="75394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6200000">
            <a:off x="-94891" y="5391524"/>
            <a:ext cx="1294200" cy="369332"/>
          </a:xfrm>
          <a:prstGeom prst="rect">
            <a:avLst/>
          </a:prstGeom>
          <a:noFill/>
        </p:spPr>
        <p:txBody>
          <a:bodyPr wrap="none" rtlCol="0">
            <a:spAutoFit/>
          </a:bodyPr>
          <a:lstStyle/>
          <a:p>
            <a:r>
              <a:rPr lang="en-US" dirty="0" smtClean="0">
                <a:latin typeface="Times New Roman" pitchFamily="18" charset="0"/>
                <a:cs typeface="Times New Roman" pitchFamily="18" charset="0"/>
              </a:rPr>
              <a:t>Free energy</a:t>
            </a:r>
            <a:endParaRPr lang="en-US" dirty="0">
              <a:latin typeface="Times New Roman" pitchFamily="18" charset="0"/>
              <a:cs typeface="Times New Roman" pitchFamily="18" charset="0"/>
            </a:endParaRPr>
          </a:p>
        </p:txBody>
      </p:sp>
      <p:sp>
        <p:nvSpPr>
          <p:cNvPr id="28" name="TextBox 27"/>
          <p:cNvSpPr txBox="1"/>
          <p:nvPr/>
        </p:nvSpPr>
        <p:spPr>
          <a:xfrm>
            <a:off x="3631721" y="6409448"/>
            <a:ext cx="1374094" cy="369332"/>
          </a:xfrm>
          <a:prstGeom prst="rect">
            <a:avLst/>
          </a:prstGeom>
          <a:noFill/>
        </p:spPr>
        <p:txBody>
          <a:bodyPr wrap="none" rtlCol="0">
            <a:spAutoFit/>
          </a:bodyPr>
          <a:lstStyle/>
          <a:p>
            <a:r>
              <a:rPr lang="en-US" dirty="0" smtClean="0">
                <a:latin typeface="Times New Roman" pitchFamily="18" charset="0"/>
                <a:cs typeface="Times New Roman" pitchFamily="18" charset="0"/>
              </a:rPr>
              <a:t>Composition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60682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86"/>
            <a:ext cx="8229600" cy="1143000"/>
          </a:xfrm>
        </p:spPr>
        <p:txBody>
          <a:bodyPr/>
          <a:lstStyle/>
          <a:p>
            <a:r>
              <a:rPr lang="en-US" dirty="0" smtClean="0"/>
              <a:t>Short-range order correction</a:t>
            </a:r>
            <a:endParaRPr lang="en-US" dirty="0"/>
          </a:p>
        </p:txBody>
      </p:sp>
      <p:sp>
        <p:nvSpPr>
          <p:cNvPr id="3" name="Content Placeholder 2"/>
          <p:cNvSpPr>
            <a:spLocks noGrp="1"/>
          </p:cNvSpPr>
          <p:nvPr>
            <p:ph idx="1"/>
          </p:nvPr>
        </p:nvSpPr>
        <p:spPr>
          <a:xfrm>
            <a:off x="457200" y="1338948"/>
            <a:ext cx="8229600" cy="5061852"/>
          </a:xfrm>
        </p:spPr>
        <p:txBody>
          <a:bodyPr>
            <a:normAutofit fontScale="92500" lnSpcReduction="20000"/>
          </a:bodyPr>
          <a:lstStyle/>
          <a:p>
            <a:r>
              <a:rPr lang="en-US" dirty="0" smtClean="0"/>
              <a:t>Starting point: Cluster Variation Method (CVM) within the pair approximation.</a:t>
            </a:r>
          </a:p>
          <a:p>
            <a:r>
              <a:rPr lang="en-US" dirty="0" smtClean="0"/>
              <a:t>Truncated expansion: Polynomial in composition</a:t>
            </a:r>
          </a:p>
          <a:p>
            <a:r>
              <a:rPr lang="en-US" dirty="0" smtClean="0"/>
              <a:t>Temperature-dependence: Solve CVM equations exactly for middle composition, scale solution to match first-order behavior at all compositions.</a:t>
            </a:r>
          </a:p>
          <a:p>
            <a:pPr marL="0" indent="0">
              <a:buNone/>
            </a:pPr>
            <a:r>
              <a:rPr lang="en-US" dirty="0" smtClean="0"/>
              <a:t>Why use such a simple scheme?</a:t>
            </a:r>
          </a:p>
          <a:p>
            <a:r>
              <a:rPr lang="en-US" dirty="0" smtClean="0"/>
              <a:t>Comes “for free” (no additional ab initio </a:t>
            </a:r>
            <a:r>
              <a:rPr lang="en-US" dirty="0" err="1" smtClean="0"/>
              <a:t>calc</a:t>
            </a:r>
            <a:r>
              <a:rPr lang="en-US" dirty="0" smtClean="0"/>
              <a:t> needed)</a:t>
            </a:r>
          </a:p>
          <a:p>
            <a:r>
              <a:rPr lang="en-US" dirty="0" smtClean="0"/>
              <a:t>We use it mostly in the near-random solution limit, so the expansion is accurate</a:t>
            </a:r>
          </a:p>
          <a:p>
            <a:r>
              <a:rPr lang="en-US" dirty="0" smtClean="0"/>
              <a:t>Fits well within the “TDB” file format.</a:t>
            </a:r>
          </a:p>
        </p:txBody>
      </p:sp>
    </p:spTree>
    <p:extLst>
      <p:ext uri="{BB962C8B-B14F-4D97-AF65-F5344CB8AC3E}">
        <p14:creationId xmlns:p14="http://schemas.microsoft.com/office/powerpoint/2010/main" val="833627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28"/>
            <a:ext cx="8229600" cy="1143000"/>
          </a:xfrm>
        </p:spPr>
        <p:txBody>
          <a:bodyPr>
            <a:normAutofit fontScale="90000"/>
          </a:bodyPr>
          <a:lstStyle/>
          <a:p>
            <a:r>
              <a:rPr lang="en-US" dirty="0" smtClean="0"/>
              <a:t>How well does this SRO model work?</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704" y="4043136"/>
            <a:ext cx="4071586" cy="2612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16" y="3999141"/>
            <a:ext cx="4078883" cy="259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730" y="1171350"/>
            <a:ext cx="4086180" cy="2502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56235" y="4122061"/>
            <a:ext cx="2137508" cy="369332"/>
          </a:xfrm>
          <a:prstGeom prst="rect">
            <a:avLst/>
          </a:prstGeom>
          <a:noFill/>
        </p:spPr>
        <p:txBody>
          <a:bodyPr wrap="none" rtlCol="0">
            <a:spAutoFit/>
          </a:bodyPr>
          <a:lstStyle/>
          <a:p>
            <a:r>
              <a:rPr lang="en-US" dirty="0" smtClean="0"/>
              <a:t>With SRO correction</a:t>
            </a:r>
            <a:endParaRPr lang="en-US" dirty="0"/>
          </a:p>
        </p:txBody>
      </p:sp>
      <p:sp>
        <p:nvSpPr>
          <p:cNvPr id="9" name="TextBox 8"/>
          <p:cNvSpPr txBox="1"/>
          <p:nvPr/>
        </p:nvSpPr>
        <p:spPr>
          <a:xfrm>
            <a:off x="6001663" y="4114800"/>
            <a:ext cx="2432461" cy="369332"/>
          </a:xfrm>
          <a:prstGeom prst="rect">
            <a:avLst/>
          </a:prstGeom>
          <a:noFill/>
        </p:spPr>
        <p:txBody>
          <a:bodyPr wrap="none" rtlCol="0">
            <a:spAutoFit/>
          </a:bodyPr>
          <a:lstStyle/>
          <a:p>
            <a:r>
              <a:rPr lang="en-US" dirty="0" smtClean="0"/>
              <a:t>Without SRO correction</a:t>
            </a:r>
            <a:endParaRPr lang="en-US" dirty="0"/>
          </a:p>
        </p:txBody>
      </p:sp>
      <p:sp>
        <p:nvSpPr>
          <p:cNvPr id="6" name="Rectangle 5"/>
          <p:cNvSpPr/>
          <p:nvPr/>
        </p:nvSpPr>
        <p:spPr>
          <a:xfrm>
            <a:off x="3396343" y="1393371"/>
            <a:ext cx="290286" cy="275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310051" y="1262742"/>
            <a:ext cx="3249608" cy="369332"/>
          </a:xfrm>
          <a:prstGeom prst="rect">
            <a:avLst/>
          </a:prstGeom>
          <a:noFill/>
        </p:spPr>
        <p:txBody>
          <a:bodyPr wrap="none" rtlCol="0">
            <a:spAutoFit/>
          </a:bodyPr>
          <a:lstStyle/>
          <a:p>
            <a:r>
              <a:rPr lang="en-US" dirty="0" smtClean="0"/>
              <a:t>Experiment (Fact Sage/</a:t>
            </a:r>
            <a:r>
              <a:rPr lang="en-US" dirty="0" err="1" smtClean="0"/>
              <a:t>SGnoble</a:t>
            </a:r>
            <a:r>
              <a:rPr lang="en-US" dirty="0" smtClean="0"/>
              <a:t>)</a:t>
            </a:r>
            <a:endParaRPr lang="en-US" dirty="0"/>
          </a:p>
        </p:txBody>
      </p:sp>
      <p:sp>
        <p:nvSpPr>
          <p:cNvPr id="3" name="TextBox 2"/>
          <p:cNvSpPr txBox="1"/>
          <p:nvPr/>
        </p:nvSpPr>
        <p:spPr>
          <a:xfrm>
            <a:off x="348343" y="3643089"/>
            <a:ext cx="1492716" cy="369332"/>
          </a:xfrm>
          <a:prstGeom prst="rect">
            <a:avLst/>
          </a:prstGeom>
          <a:noFill/>
        </p:spPr>
        <p:txBody>
          <a:bodyPr wrap="none" rtlCol="0">
            <a:spAutoFit/>
          </a:bodyPr>
          <a:lstStyle/>
          <a:p>
            <a:r>
              <a:rPr lang="en-US" b="1" dirty="0" smtClean="0"/>
              <a:t>Calculations:</a:t>
            </a:r>
            <a:endParaRPr lang="en-US" b="1" dirty="0"/>
          </a:p>
        </p:txBody>
      </p:sp>
    </p:spTree>
    <p:extLst>
      <p:ext uri="{BB962C8B-B14F-4D97-AF65-F5344CB8AC3E}">
        <p14:creationId xmlns:p14="http://schemas.microsoft.com/office/powerpoint/2010/main" val="370907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04883"/>
            <a:ext cx="8229600" cy="1143000"/>
          </a:xfrm>
        </p:spPr>
        <p:txBody>
          <a:bodyPr/>
          <a:lstStyle/>
          <a:p>
            <a:r>
              <a:rPr lang="en-US" dirty="0" smtClean="0"/>
              <a:t>Some examples…</a:t>
            </a:r>
            <a:endParaRPr lang="en-US" dirty="0"/>
          </a:p>
        </p:txBody>
      </p:sp>
    </p:spTree>
    <p:extLst>
      <p:ext uri="{BB962C8B-B14F-4D97-AF65-F5344CB8AC3E}">
        <p14:creationId xmlns:p14="http://schemas.microsoft.com/office/powerpoint/2010/main" val="1401533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t>
            </a:r>
            <a:r>
              <a:rPr lang="en-US" dirty="0" err="1" smtClean="0"/>
              <a:t>Ru</a:t>
            </a:r>
            <a:r>
              <a:rPr lang="en-US" dirty="0" smtClean="0"/>
              <a:t>-W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59" y="1889450"/>
            <a:ext cx="4136487" cy="390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68245" y="6002593"/>
            <a:ext cx="2127505" cy="369332"/>
          </a:xfrm>
          <a:prstGeom prst="rect">
            <a:avLst/>
          </a:prstGeom>
          <a:noFill/>
        </p:spPr>
        <p:txBody>
          <a:bodyPr wrap="none" rtlCol="0">
            <a:spAutoFit/>
          </a:bodyPr>
          <a:lstStyle/>
          <a:p>
            <a:r>
              <a:rPr lang="en-US" dirty="0">
                <a:latin typeface="Times New Roman" pitchFamily="18" charset="0"/>
                <a:cs typeface="Times New Roman" pitchFamily="18" charset="0"/>
              </a:rPr>
              <a:t>E.M </a:t>
            </a:r>
            <a:r>
              <a:rPr lang="en-US" dirty="0" err="1" smtClean="0">
                <a:latin typeface="Times New Roman" pitchFamily="18" charset="0"/>
                <a:cs typeface="Times New Roman" pitchFamily="18" charset="0"/>
              </a:rPr>
              <a:t>Savitskii</a:t>
            </a:r>
            <a:r>
              <a:rPr lang="en-US" dirty="0" smtClean="0">
                <a:latin typeface="Times New Roman" pitchFamily="18" charset="0"/>
                <a:cs typeface="Times New Roman" pitchFamily="18" charset="0"/>
              </a:rPr>
              <a:t> (1975)</a:t>
            </a:r>
            <a:endParaRPr lang="en-US" dirty="0">
              <a:latin typeface="Times New Roman" pitchFamily="18" charset="0"/>
              <a:cs typeface="Times New Roman" pitchFamily="18" charset="0"/>
            </a:endParaRPr>
          </a:p>
        </p:txBody>
      </p:sp>
      <p:sp>
        <p:nvSpPr>
          <p:cNvPr id="8" name="TextBox 7"/>
          <p:cNvSpPr txBox="1"/>
          <p:nvPr/>
        </p:nvSpPr>
        <p:spPr>
          <a:xfrm>
            <a:off x="6238568" y="6120579"/>
            <a:ext cx="1184940" cy="369332"/>
          </a:xfrm>
          <a:prstGeom prst="rect">
            <a:avLst/>
          </a:prstGeom>
          <a:noFill/>
        </p:spPr>
        <p:txBody>
          <a:bodyPr wrap="none" rtlCol="0">
            <a:spAutoFit/>
          </a:bodyPr>
          <a:lstStyle/>
          <a:p>
            <a:r>
              <a:rPr lang="en-US" dirty="0" smtClean="0"/>
              <a:t>This work.</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730" y="2118561"/>
            <a:ext cx="3704610" cy="4010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884606" y="4100052"/>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11" name="TextBox 10"/>
          <p:cNvSpPr txBox="1"/>
          <p:nvPr/>
        </p:nvSpPr>
        <p:spPr>
          <a:xfrm>
            <a:off x="7669162" y="5088194"/>
            <a:ext cx="505267" cy="369332"/>
          </a:xfrm>
          <a:prstGeom prst="rect">
            <a:avLst/>
          </a:prstGeom>
          <a:noFill/>
        </p:spPr>
        <p:txBody>
          <a:bodyPr wrap="none" rtlCol="0">
            <a:spAutoFit/>
          </a:bodyPr>
          <a:lstStyle/>
          <a:p>
            <a:r>
              <a:rPr lang="en-US" dirty="0" smtClean="0">
                <a:solidFill>
                  <a:srgbClr val="FF0000"/>
                </a:solidFill>
              </a:rPr>
              <a:t>bcc</a:t>
            </a:r>
            <a:endParaRPr lang="en-US" dirty="0">
              <a:solidFill>
                <a:srgbClr val="FF0000"/>
              </a:solidFill>
            </a:endParaRPr>
          </a:p>
        </p:txBody>
      </p:sp>
      <p:sp>
        <p:nvSpPr>
          <p:cNvPr id="12" name="TextBox 11"/>
          <p:cNvSpPr txBox="1"/>
          <p:nvPr/>
        </p:nvSpPr>
        <p:spPr>
          <a:xfrm>
            <a:off x="7256208" y="4881719"/>
            <a:ext cx="324128" cy="369332"/>
          </a:xfrm>
          <a:prstGeom prst="rect">
            <a:avLst/>
          </a:prstGeom>
          <a:noFill/>
        </p:spPr>
        <p:txBody>
          <a:bodyPr wrap="none" rtlCol="0">
            <a:spAutoFit/>
          </a:bodyPr>
          <a:lstStyle/>
          <a:p>
            <a:r>
              <a:rPr lang="en-US" dirty="0" smtClean="0">
                <a:solidFill>
                  <a:srgbClr val="FF0000"/>
                </a:solidFill>
                <a:latin typeface="Symbol" pitchFamily="18" charset="2"/>
              </a:rPr>
              <a:t>s</a:t>
            </a:r>
            <a:endParaRPr lang="en-US" dirty="0">
              <a:solidFill>
                <a:srgbClr val="FF0000"/>
              </a:solidFill>
              <a:latin typeface="Symbol" pitchFamily="18" charset="2"/>
            </a:endParaRPr>
          </a:p>
        </p:txBody>
      </p:sp>
      <p:sp>
        <p:nvSpPr>
          <p:cNvPr id="13" name="TextBox 12"/>
          <p:cNvSpPr txBox="1"/>
          <p:nvPr/>
        </p:nvSpPr>
        <p:spPr>
          <a:xfrm>
            <a:off x="1730477" y="3603523"/>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14" name="TextBox 13"/>
          <p:cNvSpPr txBox="1"/>
          <p:nvPr/>
        </p:nvSpPr>
        <p:spPr>
          <a:xfrm>
            <a:off x="3662517" y="5004620"/>
            <a:ext cx="505267" cy="369332"/>
          </a:xfrm>
          <a:prstGeom prst="rect">
            <a:avLst/>
          </a:prstGeom>
          <a:noFill/>
        </p:spPr>
        <p:txBody>
          <a:bodyPr wrap="none" rtlCol="0">
            <a:spAutoFit/>
          </a:bodyPr>
          <a:lstStyle/>
          <a:p>
            <a:r>
              <a:rPr lang="en-US" dirty="0" smtClean="0">
                <a:solidFill>
                  <a:srgbClr val="FF0000"/>
                </a:solidFill>
              </a:rPr>
              <a:t>bcc</a:t>
            </a:r>
            <a:endParaRPr lang="en-US" dirty="0">
              <a:solidFill>
                <a:srgbClr val="FF0000"/>
              </a:solidFill>
            </a:endParaRPr>
          </a:p>
        </p:txBody>
      </p:sp>
      <p:sp>
        <p:nvSpPr>
          <p:cNvPr id="15" name="TextBox 14"/>
          <p:cNvSpPr txBox="1"/>
          <p:nvPr/>
        </p:nvSpPr>
        <p:spPr>
          <a:xfrm>
            <a:off x="3102079" y="4385190"/>
            <a:ext cx="324128" cy="369332"/>
          </a:xfrm>
          <a:prstGeom prst="rect">
            <a:avLst/>
          </a:prstGeom>
          <a:noFill/>
        </p:spPr>
        <p:txBody>
          <a:bodyPr wrap="none" rtlCol="0">
            <a:spAutoFit/>
          </a:bodyPr>
          <a:lstStyle/>
          <a:p>
            <a:r>
              <a:rPr lang="en-US" dirty="0" smtClean="0">
                <a:solidFill>
                  <a:srgbClr val="FF0000"/>
                </a:solidFill>
                <a:latin typeface="Symbol" pitchFamily="18" charset="2"/>
              </a:rPr>
              <a:t>s</a:t>
            </a:r>
            <a:endParaRPr lang="en-US" dirty="0">
              <a:solidFill>
                <a:srgbClr val="FF0000"/>
              </a:solidFill>
              <a:latin typeface="Symbol" pitchFamily="18" charset="2"/>
            </a:endParaRPr>
          </a:p>
        </p:txBody>
      </p:sp>
      <p:sp>
        <p:nvSpPr>
          <p:cNvPr id="16" name="TextBox 15"/>
          <p:cNvSpPr txBox="1"/>
          <p:nvPr/>
        </p:nvSpPr>
        <p:spPr>
          <a:xfrm>
            <a:off x="1509250" y="5152102"/>
            <a:ext cx="282450" cy="307777"/>
          </a:xfrm>
          <a:prstGeom prst="rect">
            <a:avLst/>
          </a:prstGeom>
          <a:noFill/>
        </p:spPr>
        <p:txBody>
          <a:bodyPr wrap="none" rtlCol="0">
            <a:spAutoFit/>
          </a:bodyPr>
          <a:lstStyle/>
          <a:p>
            <a:r>
              <a:rPr lang="en-US" sz="1400" dirty="0" smtClean="0">
                <a:solidFill>
                  <a:srgbClr val="FF0000"/>
                </a:solidFill>
                <a:latin typeface="Symbol" pitchFamily="18" charset="2"/>
              </a:rPr>
              <a:t>c</a:t>
            </a:r>
            <a:endParaRPr lang="en-US" sz="1400" dirty="0">
              <a:solidFill>
                <a:srgbClr val="FF0000"/>
              </a:solidFill>
              <a:latin typeface="Symbol" pitchFamily="18" charset="2"/>
            </a:endParaRPr>
          </a:p>
        </p:txBody>
      </p:sp>
      <p:sp>
        <p:nvSpPr>
          <p:cNvPr id="17" name="TextBox 16"/>
          <p:cNvSpPr txBox="1"/>
          <p:nvPr/>
        </p:nvSpPr>
        <p:spPr>
          <a:xfrm>
            <a:off x="324879" y="5663380"/>
            <a:ext cx="148425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 ASM international</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4010683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2211"/>
            <a:ext cx="8229600" cy="2319286"/>
          </a:xfrm>
        </p:spPr>
        <p:txBody>
          <a:bodyPr>
            <a:normAutofit/>
          </a:bodyPr>
          <a:lstStyle/>
          <a:p>
            <a:r>
              <a:rPr lang="en-US" sz="4800" b="1" dirty="0" err="1" smtClean="0"/>
              <a:t>Ir</a:t>
            </a:r>
            <a:r>
              <a:rPr lang="en-US" sz="4800" b="1" dirty="0" smtClean="0"/>
              <a:t>-Re-W</a:t>
            </a:r>
            <a:r>
              <a:rPr lang="en-US" sz="4800" dirty="0" smtClean="0"/>
              <a:t>:</a:t>
            </a:r>
            <a:br>
              <a:rPr lang="en-US" sz="4800" dirty="0" smtClean="0"/>
            </a:br>
            <a:r>
              <a:rPr lang="en-US" sz="4800" dirty="0" smtClean="0"/>
              <a:t>Binaries subsystems</a:t>
            </a:r>
            <a:br>
              <a:rPr lang="en-US" sz="4800" dirty="0" smtClean="0"/>
            </a:br>
            <a:r>
              <a:rPr lang="en-US" sz="4800" dirty="0" smtClean="0"/>
              <a:t>Full ternary system</a:t>
            </a:r>
            <a:endParaRPr lang="en-US" sz="4800" dirty="0"/>
          </a:p>
        </p:txBody>
      </p:sp>
    </p:spTree>
    <p:extLst>
      <p:ext uri="{BB962C8B-B14F-4D97-AF65-F5344CB8AC3E}">
        <p14:creationId xmlns:p14="http://schemas.microsoft.com/office/powerpoint/2010/main" val="3448418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Spectrum of </a:t>
            </a:r>
            <a:r>
              <a:rPr lang="en-US" dirty="0" err="1" smtClean="0"/>
              <a:t>ab</a:t>
            </a:r>
            <a:r>
              <a:rPr lang="en-US" dirty="0" smtClean="0"/>
              <a:t> initio</a:t>
            </a:r>
            <a:br>
              <a:rPr lang="en-US" dirty="0" smtClean="0"/>
            </a:br>
            <a:r>
              <a:rPr lang="en-US" dirty="0" smtClean="0"/>
              <a:t>thermodynamics methods</a:t>
            </a:r>
            <a:endParaRPr lang="en-US" dirty="0"/>
          </a:p>
        </p:txBody>
      </p:sp>
      <p:sp>
        <p:nvSpPr>
          <p:cNvPr id="5" name="Rounded Rectangle 4"/>
          <p:cNvSpPr/>
          <p:nvPr/>
        </p:nvSpPr>
        <p:spPr>
          <a:xfrm>
            <a:off x="1597679" y="4602677"/>
            <a:ext cx="1971432" cy="4086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pAutoFit/>
          </a:bodyPr>
          <a:lstStyle/>
          <a:p>
            <a:pPr algn="ctr"/>
            <a:r>
              <a:rPr lang="en-US" dirty="0" smtClean="0">
                <a:latin typeface="Times New Roman" pitchFamily="18" charset="0"/>
                <a:cs typeface="Times New Roman" pitchFamily="18" charset="0"/>
              </a:rPr>
              <a:t>T = 0K Energies</a:t>
            </a:r>
            <a:endParaRPr lang="en-US" dirty="0">
              <a:latin typeface="Times New Roman" pitchFamily="18" charset="0"/>
              <a:cs typeface="Times New Roman" pitchFamily="18" charset="0"/>
            </a:endParaRPr>
          </a:p>
        </p:txBody>
      </p:sp>
      <p:sp>
        <p:nvSpPr>
          <p:cNvPr id="6" name="Rounded Rectangle 5"/>
          <p:cNvSpPr/>
          <p:nvPr/>
        </p:nvSpPr>
        <p:spPr>
          <a:xfrm>
            <a:off x="2208553" y="3971428"/>
            <a:ext cx="2628918" cy="4086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pAutoFit/>
          </a:bodyPr>
          <a:lstStyle/>
          <a:p>
            <a:pPr algn="ctr"/>
            <a:r>
              <a:rPr lang="en-US" dirty="0">
                <a:latin typeface="Times New Roman" pitchFamily="18" charset="0"/>
                <a:cs typeface="Times New Roman" pitchFamily="18" charset="0"/>
              </a:rPr>
              <a:t>Dilute </a:t>
            </a:r>
            <a:r>
              <a:rPr lang="en-US" dirty="0" smtClean="0">
                <a:latin typeface="Times New Roman" pitchFamily="18" charset="0"/>
                <a:cs typeface="Times New Roman" pitchFamily="18" charset="0"/>
              </a:rPr>
              <a:t>defect calculations</a:t>
            </a:r>
            <a:endParaRPr lang="en-US" dirty="0">
              <a:latin typeface="Times New Roman" pitchFamily="18" charset="0"/>
              <a:cs typeface="Times New Roman" pitchFamily="18" charset="0"/>
            </a:endParaRPr>
          </a:p>
        </p:txBody>
      </p:sp>
      <p:sp>
        <p:nvSpPr>
          <p:cNvPr id="7" name="Rounded Rectangle 6"/>
          <p:cNvSpPr/>
          <p:nvPr/>
        </p:nvSpPr>
        <p:spPr>
          <a:xfrm>
            <a:off x="4448544" y="2800404"/>
            <a:ext cx="2394708" cy="4086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pAutoFit/>
          </a:bodyPr>
          <a:lstStyle/>
          <a:p>
            <a:pPr algn="ctr"/>
            <a:r>
              <a:rPr lang="en-US" dirty="0">
                <a:latin typeface="Times New Roman" pitchFamily="18" charset="0"/>
                <a:cs typeface="Times New Roman" pitchFamily="18" charset="0"/>
              </a:rPr>
              <a:t>Cluster expansion</a:t>
            </a:r>
          </a:p>
        </p:txBody>
      </p:sp>
      <p:sp>
        <p:nvSpPr>
          <p:cNvPr id="8" name="Rounded Rectangle 7"/>
          <p:cNvSpPr/>
          <p:nvPr/>
        </p:nvSpPr>
        <p:spPr>
          <a:xfrm>
            <a:off x="5546388" y="1938522"/>
            <a:ext cx="2321905" cy="7150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pAutoFit/>
          </a:bodyPr>
          <a:lstStyle/>
          <a:p>
            <a:pPr algn="ctr"/>
            <a:r>
              <a:rPr lang="en-US" dirty="0">
                <a:latin typeface="Times New Roman" pitchFamily="18" charset="0"/>
                <a:cs typeface="Times New Roman" pitchFamily="18" charset="0"/>
              </a:rPr>
              <a:t>Cluster expansion</a:t>
            </a:r>
          </a:p>
          <a:p>
            <a:pPr algn="ctr"/>
            <a:r>
              <a:rPr lang="en-US" dirty="0">
                <a:latin typeface="Times New Roman" pitchFamily="18" charset="0"/>
                <a:cs typeface="Times New Roman" pitchFamily="18" charset="0"/>
              </a:rPr>
              <a:t>with lattice dynamics</a:t>
            </a:r>
          </a:p>
        </p:txBody>
      </p:sp>
      <p:sp>
        <p:nvSpPr>
          <p:cNvPr id="9" name="Rectangle 8"/>
          <p:cNvSpPr/>
          <p:nvPr/>
        </p:nvSpPr>
        <p:spPr>
          <a:xfrm>
            <a:off x="3779399" y="5282358"/>
            <a:ext cx="1899668" cy="348338"/>
          </a:xfrm>
          <a:prstGeom prst="rect">
            <a:avLst/>
          </a:prstGeom>
        </p:spPr>
        <p:txBody>
          <a:bodyPr wrap="none">
            <a:spAutoFit/>
          </a:bodyPr>
          <a:lstStyle/>
          <a:p>
            <a:r>
              <a:rPr lang="en-US" sz="2000" dirty="0">
                <a:latin typeface="Times New Roman" pitchFamily="18" charset="0"/>
                <a:cs typeface="Times New Roman" pitchFamily="18" charset="0"/>
              </a:rPr>
              <a:t>Computational cost</a:t>
            </a:r>
          </a:p>
        </p:txBody>
      </p:sp>
      <p:sp>
        <p:nvSpPr>
          <p:cNvPr id="10" name="Rectangle 9"/>
          <p:cNvSpPr/>
          <p:nvPr/>
        </p:nvSpPr>
        <p:spPr>
          <a:xfrm rot="16200000">
            <a:off x="-350094" y="3393487"/>
            <a:ext cx="2826886" cy="348338"/>
          </a:xfrm>
          <a:prstGeom prst="rect">
            <a:avLst/>
          </a:prstGeom>
        </p:spPr>
        <p:txBody>
          <a:bodyPr wrap="square">
            <a:spAutoFit/>
          </a:bodyPr>
          <a:lstStyle/>
          <a:p>
            <a:pPr algn="ctr"/>
            <a:r>
              <a:rPr lang="en-US" sz="2000" dirty="0" smtClean="0">
                <a:latin typeface="Times New Roman" pitchFamily="18" charset="0"/>
                <a:cs typeface="Times New Roman" pitchFamily="18" charset="0"/>
              </a:rPr>
              <a:t>Information or Accuracy</a:t>
            </a:r>
            <a:endParaRPr lang="en-US" sz="2000" dirty="0">
              <a:latin typeface="Times New Roman" pitchFamily="18" charset="0"/>
              <a:cs typeface="Times New Roman" pitchFamily="18" charset="0"/>
            </a:endParaRPr>
          </a:p>
        </p:txBody>
      </p:sp>
      <p:cxnSp>
        <p:nvCxnSpPr>
          <p:cNvPr id="12" name="Straight Arrow Connector 11"/>
          <p:cNvCxnSpPr/>
          <p:nvPr/>
        </p:nvCxnSpPr>
        <p:spPr>
          <a:xfrm>
            <a:off x="1366959" y="5216018"/>
            <a:ext cx="65676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366959" y="1832670"/>
            <a:ext cx="0" cy="3383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688863" y="3370483"/>
            <a:ext cx="1990204" cy="46438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a:t>
            </a:r>
            <a:endParaRPr lang="en-US" sz="1600" dirty="0"/>
          </a:p>
        </p:txBody>
      </p:sp>
      <p:sp>
        <p:nvSpPr>
          <p:cNvPr id="17" name="Rounded Rectangle 16"/>
          <p:cNvSpPr/>
          <p:nvPr/>
        </p:nvSpPr>
        <p:spPr>
          <a:xfrm>
            <a:off x="3672278" y="3359426"/>
            <a:ext cx="2012317" cy="47543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SQS + CALPHAD</a:t>
            </a:r>
            <a:endParaRPr lang="en-US" sz="1600" dirty="0"/>
          </a:p>
        </p:txBody>
      </p:sp>
      <p:sp>
        <p:nvSpPr>
          <p:cNvPr id="19" name="TextBox 18"/>
          <p:cNvSpPr txBox="1"/>
          <p:nvPr/>
        </p:nvSpPr>
        <p:spPr>
          <a:xfrm>
            <a:off x="221248" y="5958357"/>
            <a:ext cx="3012363" cy="369332"/>
          </a:xfrm>
          <a:prstGeom prst="rect">
            <a:avLst/>
          </a:prstGeom>
          <a:noFill/>
        </p:spPr>
        <p:txBody>
          <a:bodyPr wrap="none" rtlCol="0">
            <a:spAutoFit/>
          </a:bodyPr>
          <a:lstStyle/>
          <a:p>
            <a:r>
              <a:rPr lang="en-US" dirty="0" smtClean="0"/>
              <a:t>Mid-range methods useful for:</a:t>
            </a:r>
          </a:p>
        </p:txBody>
      </p:sp>
      <p:sp>
        <p:nvSpPr>
          <p:cNvPr id="20" name="TextBox 19"/>
          <p:cNvSpPr txBox="1"/>
          <p:nvPr/>
        </p:nvSpPr>
        <p:spPr>
          <a:xfrm>
            <a:off x="3569135" y="5810872"/>
            <a:ext cx="5527475" cy="646331"/>
          </a:xfrm>
          <a:prstGeom prst="rect">
            <a:avLst/>
          </a:prstGeom>
          <a:noFill/>
        </p:spPr>
        <p:txBody>
          <a:bodyPr wrap="none" rtlCol="0">
            <a:spAutoFit/>
          </a:bodyPr>
          <a:lstStyle/>
          <a:p>
            <a:r>
              <a:rPr lang="en-US" dirty="0"/>
              <a:t>Exploratory </a:t>
            </a:r>
            <a:r>
              <a:rPr lang="en-US" dirty="0" smtClean="0"/>
              <a:t>screening (high-throughput + solid solutions)</a:t>
            </a:r>
            <a:endParaRPr lang="en-US" dirty="0"/>
          </a:p>
          <a:p>
            <a:r>
              <a:rPr lang="en-US" dirty="0" smtClean="0"/>
              <a:t>Starting point in CALPHAD </a:t>
            </a:r>
            <a:r>
              <a:rPr lang="en-US" dirty="0"/>
              <a:t>modeling</a:t>
            </a:r>
          </a:p>
        </p:txBody>
      </p:sp>
      <p:sp>
        <p:nvSpPr>
          <p:cNvPr id="21" name="Left Brace 20"/>
          <p:cNvSpPr/>
          <p:nvPr/>
        </p:nvSpPr>
        <p:spPr>
          <a:xfrm>
            <a:off x="3347909" y="5899363"/>
            <a:ext cx="176981" cy="5014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51020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Binary subsystems: Re-W</a:t>
            </a:r>
            <a:endParaRPr lang="en-US" dirty="0">
              <a:latin typeface="Times New Roman" pitchFamily="18" charset="0"/>
              <a:cs typeface="Times New Roman" pitchFamily="18" charset="0"/>
            </a:endParaRPr>
          </a:p>
        </p:txBody>
      </p:sp>
      <p:sp>
        <p:nvSpPr>
          <p:cNvPr id="4" name="TextBox 3"/>
          <p:cNvSpPr txBox="1"/>
          <p:nvPr/>
        </p:nvSpPr>
        <p:spPr>
          <a:xfrm>
            <a:off x="1371600" y="4724400"/>
            <a:ext cx="2165978" cy="369332"/>
          </a:xfrm>
          <a:prstGeom prst="rect">
            <a:avLst/>
          </a:prstGeom>
          <a:noFill/>
        </p:spPr>
        <p:txBody>
          <a:bodyPr wrap="none" rtlCol="0">
            <a:spAutoFit/>
          </a:bodyPr>
          <a:lstStyle/>
          <a:p>
            <a:r>
              <a:rPr lang="en-US" dirty="0" smtClean="0">
                <a:latin typeface="Times New Roman" pitchFamily="18" charset="0"/>
                <a:cs typeface="Times New Roman" pitchFamily="18" charset="0"/>
              </a:rPr>
              <a:t>Z.K. Liu et al. (2000)</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171" y="1649028"/>
            <a:ext cx="4404756" cy="303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371" y="1719942"/>
            <a:ext cx="4702629" cy="300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935348" y="4114800"/>
            <a:ext cx="148425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 ASM international</a:t>
            </a:r>
            <a:endParaRPr lang="en-US" sz="1200" dirty="0">
              <a:latin typeface="Times New Roman" pitchFamily="18" charset="0"/>
              <a:cs typeface="Times New Roman" pitchFamily="18" charset="0"/>
            </a:endParaRPr>
          </a:p>
        </p:txBody>
      </p:sp>
      <p:sp>
        <p:nvSpPr>
          <p:cNvPr id="3" name="TextBox 2"/>
          <p:cNvSpPr txBox="1"/>
          <p:nvPr/>
        </p:nvSpPr>
        <p:spPr>
          <a:xfrm>
            <a:off x="6504039" y="4704735"/>
            <a:ext cx="1184940" cy="369332"/>
          </a:xfrm>
          <a:prstGeom prst="rect">
            <a:avLst/>
          </a:prstGeom>
          <a:noFill/>
        </p:spPr>
        <p:txBody>
          <a:bodyPr wrap="none" rtlCol="0">
            <a:spAutoFit/>
          </a:bodyPr>
          <a:lstStyle/>
          <a:p>
            <a:r>
              <a:rPr lang="en-US" dirty="0" smtClean="0"/>
              <a:t>This work.</a:t>
            </a:r>
            <a:endParaRPr lang="en-US" dirty="0"/>
          </a:p>
        </p:txBody>
      </p:sp>
      <p:sp>
        <p:nvSpPr>
          <p:cNvPr id="8" name="TextBox 7"/>
          <p:cNvSpPr txBox="1"/>
          <p:nvPr/>
        </p:nvSpPr>
        <p:spPr>
          <a:xfrm>
            <a:off x="5058697" y="2285998"/>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9" name="TextBox 8"/>
          <p:cNvSpPr txBox="1"/>
          <p:nvPr/>
        </p:nvSpPr>
        <p:spPr>
          <a:xfrm>
            <a:off x="8332839" y="2684206"/>
            <a:ext cx="505267" cy="369332"/>
          </a:xfrm>
          <a:prstGeom prst="rect">
            <a:avLst/>
          </a:prstGeom>
          <a:noFill/>
        </p:spPr>
        <p:txBody>
          <a:bodyPr wrap="none" rtlCol="0">
            <a:spAutoFit/>
          </a:bodyPr>
          <a:lstStyle/>
          <a:p>
            <a:r>
              <a:rPr lang="en-US" dirty="0" smtClean="0">
                <a:solidFill>
                  <a:srgbClr val="FF0000"/>
                </a:solidFill>
              </a:rPr>
              <a:t>bcc</a:t>
            </a:r>
            <a:endParaRPr lang="en-US" dirty="0">
              <a:solidFill>
                <a:srgbClr val="FF0000"/>
              </a:solidFill>
            </a:endParaRPr>
          </a:p>
        </p:txBody>
      </p:sp>
      <p:sp>
        <p:nvSpPr>
          <p:cNvPr id="11" name="TextBox 10"/>
          <p:cNvSpPr txBox="1"/>
          <p:nvPr/>
        </p:nvSpPr>
        <p:spPr>
          <a:xfrm>
            <a:off x="6091083" y="3259393"/>
            <a:ext cx="311304" cy="369332"/>
          </a:xfrm>
          <a:prstGeom prst="rect">
            <a:avLst/>
          </a:prstGeom>
          <a:noFill/>
        </p:spPr>
        <p:txBody>
          <a:bodyPr wrap="none" rtlCol="0">
            <a:spAutoFit/>
          </a:bodyPr>
          <a:lstStyle/>
          <a:p>
            <a:r>
              <a:rPr lang="en-US" dirty="0" smtClean="0">
                <a:solidFill>
                  <a:srgbClr val="FF0000"/>
                </a:solidFill>
                <a:latin typeface="Symbol" pitchFamily="18" charset="2"/>
              </a:rPr>
              <a:t>c</a:t>
            </a:r>
            <a:endParaRPr lang="en-US" dirty="0">
              <a:solidFill>
                <a:srgbClr val="FF0000"/>
              </a:solidFill>
              <a:latin typeface="Symbol" pitchFamily="18" charset="2"/>
            </a:endParaRPr>
          </a:p>
        </p:txBody>
      </p:sp>
      <p:sp>
        <p:nvSpPr>
          <p:cNvPr id="12" name="TextBox 11"/>
          <p:cNvSpPr txBox="1"/>
          <p:nvPr/>
        </p:nvSpPr>
        <p:spPr>
          <a:xfrm>
            <a:off x="6577782" y="2403989"/>
            <a:ext cx="324128" cy="369332"/>
          </a:xfrm>
          <a:prstGeom prst="rect">
            <a:avLst/>
          </a:prstGeom>
          <a:noFill/>
        </p:spPr>
        <p:txBody>
          <a:bodyPr wrap="none" rtlCol="0">
            <a:spAutoFit/>
          </a:bodyPr>
          <a:lstStyle/>
          <a:p>
            <a:r>
              <a:rPr lang="en-US" dirty="0" smtClean="0">
                <a:solidFill>
                  <a:srgbClr val="FF0000"/>
                </a:solidFill>
                <a:latin typeface="Symbol" pitchFamily="18" charset="2"/>
              </a:rPr>
              <a:t>s</a:t>
            </a:r>
            <a:endParaRPr lang="en-US" dirty="0">
              <a:solidFill>
                <a:srgbClr val="FF0000"/>
              </a:solidFill>
              <a:latin typeface="Symbol" pitchFamily="18" charset="2"/>
            </a:endParaRPr>
          </a:p>
        </p:txBody>
      </p:sp>
      <p:sp>
        <p:nvSpPr>
          <p:cNvPr id="13" name="TextBox 12"/>
          <p:cNvSpPr txBox="1"/>
          <p:nvPr/>
        </p:nvSpPr>
        <p:spPr>
          <a:xfrm>
            <a:off x="757084" y="2231921"/>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14" name="TextBox 13"/>
          <p:cNvSpPr txBox="1"/>
          <p:nvPr/>
        </p:nvSpPr>
        <p:spPr>
          <a:xfrm>
            <a:off x="3441291" y="2630129"/>
            <a:ext cx="505267" cy="369332"/>
          </a:xfrm>
          <a:prstGeom prst="rect">
            <a:avLst/>
          </a:prstGeom>
          <a:noFill/>
        </p:spPr>
        <p:txBody>
          <a:bodyPr wrap="none" rtlCol="0">
            <a:spAutoFit/>
          </a:bodyPr>
          <a:lstStyle/>
          <a:p>
            <a:r>
              <a:rPr lang="en-US" dirty="0" smtClean="0">
                <a:solidFill>
                  <a:srgbClr val="FF0000"/>
                </a:solidFill>
              </a:rPr>
              <a:t>bcc</a:t>
            </a:r>
            <a:endParaRPr lang="en-US" dirty="0">
              <a:solidFill>
                <a:srgbClr val="FF0000"/>
              </a:solidFill>
            </a:endParaRPr>
          </a:p>
        </p:txBody>
      </p:sp>
      <p:sp>
        <p:nvSpPr>
          <p:cNvPr id="15" name="TextBox 14"/>
          <p:cNvSpPr txBox="1"/>
          <p:nvPr/>
        </p:nvSpPr>
        <p:spPr>
          <a:xfrm>
            <a:off x="1376515" y="3529780"/>
            <a:ext cx="311304" cy="369332"/>
          </a:xfrm>
          <a:prstGeom prst="rect">
            <a:avLst/>
          </a:prstGeom>
          <a:noFill/>
        </p:spPr>
        <p:txBody>
          <a:bodyPr wrap="none" rtlCol="0">
            <a:spAutoFit/>
          </a:bodyPr>
          <a:lstStyle/>
          <a:p>
            <a:r>
              <a:rPr lang="en-US" dirty="0" smtClean="0">
                <a:solidFill>
                  <a:srgbClr val="FF0000"/>
                </a:solidFill>
                <a:latin typeface="Symbol" pitchFamily="18" charset="2"/>
              </a:rPr>
              <a:t>c</a:t>
            </a:r>
            <a:endParaRPr lang="en-US" dirty="0">
              <a:solidFill>
                <a:srgbClr val="FF0000"/>
              </a:solidFill>
              <a:latin typeface="Symbol" pitchFamily="18" charset="2"/>
            </a:endParaRPr>
          </a:p>
        </p:txBody>
      </p:sp>
      <p:sp>
        <p:nvSpPr>
          <p:cNvPr id="16" name="TextBox 15"/>
          <p:cNvSpPr txBox="1"/>
          <p:nvPr/>
        </p:nvSpPr>
        <p:spPr>
          <a:xfrm>
            <a:off x="2158182" y="2408905"/>
            <a:ext cx="324128" cy="369332"/>
          </a:xfrm>
          <a:prstGeom prst="rect">
            <a:avLst/>
          </a:prstGeom>
          <a:noFill/>
        </p:spPr>
        <p:txBody>
          <a:bodyPr wrap="none" rtlCol="0">
            <a:spAutoFit/>
          </a:bodyPr>
          <a:lstStyle/>
          <a:p>
            <a:r>
              <a:rPr lang="en-US" dirty="0" smtClean="0">
                <a:solidFill>
                  <a:srgbClr val="FF0000"/>
                </a:solidFill>
                <a:latin typeface="Symbol" pitchFamily="18" charset="2"/>
              </a:rPr>
              <a:t>s</a:t>
            </a:r>
            <a:endParaRPr lang="en-US" dirty="0">
              <a:solidFill>
                <a:srgbClr val="FF0000"/>
              </a:solidFill>
              <a:latin typeface="Symbol" pitchFamily="18" charset="2"/>
            </a:endParaRPr>
          </a:p>
        </p:txBody>
      </p:sp>
      <p:sp>
        <p:nvSpPr>
          <p:cNvPr id="17" name="TextBox 16"/>
          <p:cNvSpPr txBox="1"/>
          <p:nvPr/>
        </p:nvSpPr>
        <p:spPr>
          <a:xfrm>
            <a:off x="6489289" y="1843548"/>
            <a:ext cx="325730" cy="369332"/>
          </a:xfrm>
          <a:prstGeom prst="rect">
            <a:avLst/>
          </a:prstGeom>
          <a:noFill/>
        </p:spPr>
        <p:txBody>
          <a:bodyPr wrap="none" rtlCol="0">
            <a:spAutoFit/>
          </a:bodyPr>
          <a:lstStyle/>
          <a:p>
            <a:r>
              <a:rPr lang="en-US" dirty="0" smtClean="0">
                <a:solidFill>
                  <a:srgbClr val="FF0000"/>
                </a:solidFill>
              </a:rPr>
              <a:t>L</a:t>
            </a:r>
            <a:endParaRPr lang="en-US" dirty="0">
              <a:solidFill>
                <a:srgbClr val="FF0000"/>
              </a:solidFill>
            </a:endParaRPr>
          </a:p>
        </p:txBody>
      </p:sp>
      <p:sp>
        <p:nvSpPr>
          <p:cNvPr id="18" name="TextBox 17"/>
          <p:cNvSpPr txBox="1"/>
          <p:nvPr/>
        </p:nvSpPr>
        <p:spPr>
          <a:xfrm>
            <a:off x="2035265" y="1784556"/>
            <a:ext cx="325730" cy="369332"/>
          </a:xfrm>
          <a:prstGeom prst="rect">
            <a:avLst/>
          </a:prstGeom>
          <a:noFill/>
        </p:spPr>
        <p:txBody>
          <a:bodyPr wrap="none" rtlCol="0">
            <a:spAutoFit/>
          </a:bodyPr>
          <a:lstStyle/>
          <a:p>
            <a:r>
              <a:rPr lang="en-US" dirty="0" smtClean="0">
                <a:solidFill>
                  <a:srgbClr val="FF0000"/>
                </a:solidFill>
              </a:rPr>
              <a:t>L</a:t>
            </a:r>
            <a:endParaRPr lang="en-US" dirty="0">
              <a:solidFill>
                <a:srgbClr val="FF0000"/>
              </a:solidFill>
            </a:endParaRPr>
          </a:p>
        </p:txBody>
      </p:sp>
    </p:spTree>
    <p:extLst>
      <p:ext uri="{BB962C8B-B14F-4D97-AF65-F5344CB8AC3E}">
        <p14:creationId xmlns:p14="http://schemas.microsoft.com/office/powerpoint/2010/main" val="2450983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t>
            </a:r>
            <a:r>
              <a:rPr lang="en-US" dirty="0" err="1" smtClean="0"/>
              <a:t>subsytems</a:t>
            </a:r>
            <a:r>
              <a:rPr lang="en-US" dirty="0" smtClean="0"/>
              <a:t>: </a:t>
            </a:r>
            <a:r>
              <a:rPr lang="en-US" dirty="0" err="1" smtClean="0"/>
              <a:t>Ir</a:t>
            </a:r>
            <a:r>
              <a:rPr lang="en-US" dirty="0" smtClean="0"/>
              <a:t>-W</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18" y="1988008"/>
            <a:ext cx="4189182" cy="291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19200" y="4827639"/>
            <a:ext cx="2505814" cy="369332"/>
          </a:xfrm>
          <a:prstGeom prst="rect">
            <a:avLst/>
          </a:prstGeom>
          <a:noFill/>
        </p:spPr>
        <p:txBody>
          <a:bodyPr wrap="none" rtlCol="0">
            <a:spAutoFit/>
          </a:bodyPr>
          <a:lstStyle/>
          <a:p>
            <a:r>
              <a:rPr lang="en-US" dirty="0" smtClean="0">
                <a:latin typeface="Times New Roman" pitchFamily="18" charset="0"/>
                <a:cs typeface="Times New Roman" pitchFamily="18" charset="0"/>
              </a:rPr>
              <a:t>H. Okamoto et al. (1990)</a:t>
            </a:r>
            <a:endParaRPr lang="en-US" dirty="0">
              <a:latin typeface="Times New Roman" pitchFamily="18" charset="0"/>
              <a:cs typeface="Times New Roman" pitchFamily="18" charset="0"/>
            </a:endParaRPr>
          </a:p>
        </p:txBody>
      </p:sp>
      <p:sp>
        <p:nvSpPr>
          <p:cNvPr id="7" name="TextBox 6"/>
          <p:cNvSpPr txBox="1"/>
          <p:nvPr/>
        </p:nvSpPr>
        <p:spPr>
          <a:xfrm>
            <a:off x="2590800" y="4267200"/>
            <a:ext cx="148425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 ASM international</a:t>
            </a:r>
            <a:endParaRPr lang="en-US" sz="12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55952"/>
            <a:ext cx="4724400" cy="317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504039" y="4911207"/>
            <a:ext cx="1184940" cy="369332"/>
          </a:xfrm>
          <a:prstGeom prst="rect">
            <a:avLst/>
          </a:prstGeom>
          <a:noFill/>
        </p:spPr>
        <p:txBody>
          <a:bodyPr wrap="none" rtlCol="0">
            <a:spAutoFit/>
          </a:bodyPr>
          <a:lstStyle/>
          <a:p>
            <a:r>
              <a:rPr lang="en-US" dirty="0" smtClean="0"/>
              <a:t>This work.</a:t>
            </a:r>
            <a:endParaRPr lang="en-US" dirty="0"/>
          </a:p>
        </p:txBody>
      </p:sp>
      <p:sp>
        <p:nvSpPr>
          <p:cNvPr id="9" name="TextBox 8"/>
          <p:cNvSpPr txBox="1"/>
          <p:nvPr/>
        </p:nvSpPr>
        <p:spPr>
          <a:xfrm>
            <a:off x="5206181" y="3377379"/>
            <a:ext cx="466794" cy="369332"/>
          </a:xfrm>
          <a:prstGeom prst="rect">
            <a:avLst/>
          </a:prstGeom>
          <a:noFill/>
        </p:spPr>
        <p:txBody>
          <a:bodyPr wrap="none" rtlCol="0">
            <a:spAutoFit/>
          </a:bodyPr>
          <a:lstStyle/>
          <a:p>
            <a:r>
              <a:rPr lang="en-US" dirty="0" err="1" smtClean="0">
                <a:solidFill>
                  <a:srgbClr val="FF0000"/>
                </a:solidFill>
              </a:rPr>
              <a:t>fcc</a:t>
            </a:r>
            <a:endParaRPr lang="en-US" dirty="0">
              <a:solidFill>
                <a:srgbClr val="FF0000"/>
              </a:solidFill>
            </a:endParaRPr>
          </a:p>
        </p:txBody>
      </p:sp>
      <p:sp>
        <p:nvSpPr>
          <p:cNvPr id="10" name="TextBox 9"/>
          <p:cNvSpPr txBox="1"/>
          <p:nvPr/>
        </p:nvSpPr>
        <p:spPr>
          <a:xfrm>
            <a:off x="8727221" y="3097161"/>
            <a:ext cx="505267" cy="369332"/>
          </a:xfrm>
          <a:prstGeom prst="rect">
            <a:avLst/>
          </a:prstGeom>
          <a:noFill/>
        </p:spPr>
        <p:txBody>
          <a:bodyPr wrap="none" rtlCol="0">
            <a:spAutoFit/>
          </a:bodyPr>
          <a:lstStyle/>
          <a:p>
            <a:r>
              <a:rPr lang="en-US" dirty="0" smtClean="0">
                <a:solidFill>
                  <a:srgbClr val="FF0000"/>
                </a:solidFill>
              </a:rPr>
              <a:t>bcc</a:t>
            </a:r>
            <a:endParaRPr lang="en-US" dirty="0">
              <a:solidFill>
                <a:srgbClr val="FF0000"/>
              </a:solidFill>
            </a:endParaRPr>
          </a:p>
        </p:txBody>
      </p:sp>
      <p:sp>
        <p:nvSpPr>
          <p:cNvPr id="12" name="TextBox 11"/>
          <p:cNvSpPr txBox="1"/>
          <p:nvPr/>
        </p:nvSpPr>
        <p:spPr>
          <a:xfrm>
            <a:off x="7521678" y="3495370"/>
            <a:ext cx="324128" cy="369332"/>
          </a:xfrm>
          <a:prstGeom prst="rect">
            <a:avLst/>
          </a:prstGeom>
          <a:noFill/>
        </p:spPr>
        <p:txBody>
          <a:bodyPr wrap="none" rtlCol="0">
            <a:spAutoFit/>
          </a:bodyPr>
          <a:lstStyle/>
          <a:p>
            <a:r>
              <a:rPr lang="en-US" dirty="0" smtClean="0">
                <a:solidFill>
                  <a:srgbClr val="FF0000"/>
                </a:solidFill>
                <a:latin typeface="Symbol" pitchFamily="18" charset="2"/>
              </a:rPr>
              <a:t>s</a:t>
            </a:r>
            <a:endParaRPr lang="en-US" dirty="0">
              <a:solidFill>
                <a:srgbClr val="FF0000"/>
              </a:solidFill>
              <a:latin typeface="Symbol" pitchFamily="18" charset="2"/>
            </a:endParaRPr>
          </a:p>
        </p:txBody>
      </p:sp>
      <p:sp>
        <p:nvSpPr>
          <p:cNvPr id="17" name="TextBox 16"/>
          <p:cNvSpPr txBox="1"/>
          <p:nvPr/>
        </p:nvSpPr>
        <p:spPr>
          <a:xfrm>
            <a:off x="6420465" y="3559275"/>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3" name="TextBox 2"/>
          <p:cNvSpPr txBox="1"/>
          <p:nvPr/>
        </p:nvSpPr>
        <p:spPr>
          <a:xfrm>
            <a:off x="6607277" y="2492477"/>
            <a:ext cx="325730" cy="369332"/>
          </a:xfrm>
          <a:prstGeom prst="rect">
            <a:avLst/>
          </a:prstGeom>
          <a:noFill/>
        </p:spPr>
        <p:txBody>
          <a:bodyPr wrap="none" rtlCol="0">
            <a:spAutoFit/>
          </a:bodyPr>
          <a:lstStyle/>
          <a:p>
            <a:r>
              <a:rPr lang="en-US" dirty="0" smtClean="0">
                <a:solidFill>
                  <a:srgbClr val="FF0000"/>
                </a:solidFill>
              </a:rPr>
              <a:t>L</a:t>
            </a:r>
            <a:endParaRPr lang="en-US" dirty="0">
              <a:solidFill>
                <a:srgbClr val="FF0000"/>
              </a:solidFill>
            </a:endParaRPr>
          </a:p>
        </p:txBody>
      </p:sp>
      <p:sp>
        <p:nvSpPr>
          <p:cNvPr id="18" name="TextBox 17"/>
          <p:cNvSpPr txBox="1"/>
          <p:nvPr/>
        </p:nvSpPr>
        <p:spPr>
          <a:xfrm>
            <a:off x="683343" y="3441290"/>
            <a:ext cx="466794" cy="369332"/>
          </a:xfrm>
          <a:prstGeom prst="rect">
            <a:avLst/>
          </a:prstGeom>
          <a:noFill/>
        </p:spPr>
        <p:txBody>
          <a:bodyPr wrap="none" rtlCol="0">
            <a:spAutoFit/>
          </a:bodyPr>
          <a:lstStyle/>
          <a:p>
            <a:r>
              <a:rPr lang="en-US" dirty="0" err="1" smtClean="0">
                <a:solidFill>
                  <a:srgbClr val="FF0000"/>
                </a:solidFill>
              </a:rPr>
              <a:t>fcc</a:t>
            </a:r>
            <a:endParaRPr lang="en-US" dirty="0">
              <a:solidFill>
                <a:srgbClr val="FF0000"/>
              </a:solidFill>
            </a:endParaRPr>
          </a:p>
        </p:txBody>
      </p:sp>
      <p:sp>
        <p:nvSpPr>
          <p:cNvPr id="19" name="TextBox 18"/>
          <p:cNvSpPr txBox="1"/>
          <p:nvPr/>
        </p:nvSpPr>
        <p:spPr>
          <a:xfrm>
            <a:off x="3761931" y="2984091"/>
            <a:ext cx="505267" cy="369332"/>
          </a:xfrm>
          <a:prstGeom prst="rect">
            <a:avLst/>
          </a:prstGeom>
          <a:noFill/>
        </p:spPr>
        <p:txBody>
          <a:bodyPr wrap="none" rtlCol="0">
            <a:spAutoFit/>
          </a:bodyPr>
          <a:lstStyle/>
          <a:p>
            <a:r>
              <a:rPr lang="en-US" dirty="0" smtClean="0">
                <a:solidFill>
                  <a:srgbClr val="FF0000"/>
                </a:solidFill>
              </a:rPr>
              <a:t>bcc</a:t>
            </a:r>
            <a:endParaRPr lang="en-US" dirty="0">
              <a:solidFill>
                <a:srgbClr val="FF0000"/>
              </a:solidFill>
            </a:endParaRPr>
          </a:p>
        </p:txBody>
      </p:sp>
      <p:sp>
        <p:nvSpPr>
          <p:cNvPr id="20" name="TextBox 19"/>
          <p:cNvSpPr txBox="1"/>
          <p:nvPr/>
        </p:nvSpPr>
        <p:spPr>
          <a:xfrm>
            <a:off x="3161072" y="3293812"/>
            <a:ext cx="324128" cy="369332"/>
          </a:xfrm>
          <a:prstGeom prst="rect">
            <a:avLst/>
          </a:prstGeom>
          <a:noFill/>
        </p:spPr>
        <p:txBody>
          <a:bodyPr wrap="none" rtlCol="0">
            <a:spAutoFit/>
          </a:bodyPr>
          <a:lstStyle/>
          <a:p>
            <a:r>
              <a:rPr lang="en-US" dirty="0" smtClean="0">
                <a:solidFill>
                  <a:srgbClr val="FF0000"/>
                </a:solidFill>
                <a:latin typeface="Symbol" pitchFamily="18" charset="2"/>
              </a:rPr>
              <a:t>s</a:t>
            </a:r>
            <a:endParaRPr lang="en-US" dirty="0">
              <a:solidFill>
                <a:srgbClr val="FF0000"/>
              </a:solidFill>
              <a:latin typeface="Symbol" pitchFamily="18" charset="2"/>
            </a:endParaRPr>
          </a:p>
        </p:txBody>
      </p:sp>
      <p:sp>
        <p:nvSpPr>
          <p:cNvPr id="21" name="TextBox 20"/>
          <p:cNvSpPr txBox="1"/>
          <p:nvPr/>
        </p:nvSpPr>
        <p:spPr>
          <a:xfrm>
            <a:off x="1720646" y="3475702"/>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22" name="TextBox 21"/>
          <p:cNvSpPr txBox="1"/>
          <p:nvPr/>
        </p:nvSpPr>
        <p:spPr>
          <a:xfrm>
            <a:off x="1774719" y="2335163"/>
            <a:ext cx="325730" cy="369332"/>
          </a:xfrm>
          <a:prstGeom prst="rect">
            <a:avLst/>
          </a:prstGeom>
          <a:noFill/>
        </p:spPr>
        <p:txBody>
          <a:bodyPr wrap="none" rtlCol="0">
            <a:spAutoFit/>
          </a:bodyPr>
          <a:lstStyle/>
          <a:p>
            <a:r>
              <a:rPr lang="en-US" dirty="0" smtClean="0">
                <a:solidFill>
                  <a:srgbClr val="FF0000"/>
                </a:solidFill>
              </a:rPr>
              <a:t>L</a:t>
            </a:r>
            <a:endParaRPr lang="en-US" dirty="0">
              <a:solidFill>
                <a:srgbClr val="FF0000"/>
              </a:solidFill>
            </a:endParaRPr>
          </a:p>
        </p:txBody>
      </p:sp>
    </p:spTree>
    <p:extLst>
      <p:ext uri="{BB962C8B-B14F-4D97-AF65-F5344CB8AC3E}">
        <p14:creationId xmlns:p14="http://schemas.microsoft.com/office/powerpoint/2010/main" val="340161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4414520" cy="3052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Binary </a:t>
            </a:r>
            <a:r>
              <a:rPr lang="en-US" dirty="0" err="1" smtClean="0"/>
              <a:t>subsytems</a:t>
            </a:r>
            <a:r>
              <a:rPr lang="en-US" dirty="0" smtClean="0"/>
              <a:t>: </a:t>
            </a:r>
            <a:r>
              <a:rPr lang="en-US" dirty="0" err="1" smtClean="0"/>
              <a:t>Ir</a:t>
            </a:r>
            <a:r>
              <a:rPr lang="en-US" dirty="0" smtClean="0"/>
              <a:t>-Re</a:t>
            </a:r>
            <a:endParaRPr lang="en-US" dirty="0"/>
          </a:p>
        </p:txBody>
      </p:sp>
      <p:sp>
        <p:nvSpPr>
          <p:cNvPr id="5" name="TextBox 4"/>
          <p:cNvSpPr txBox="1"/>
          <p:nvPr/>
        </p:nvSpPr>
        <p:spPr>
          <a:xfrm>
            <a:off x="978309" y="4682613"/>
            <a:ext cx="2505814" cy="369332"/>
          </a:xfrm>
          <a:prstGeom prst="rect">
            <a:avLst/>
          </a:prstGeom>
          <a:noFill/>
        </p:spPr>
        <p:txBody>
          <a:bodyPr wrap="none" rtlCol="0">
            <a:spAutoFit/>
          </a:bodyPr>
          <a:lstStyle/>
          <a:p>
            <a:r>
              <a:rPr lang="en-US" dirty="0" smtClean="0">
                <a:latin typeface="Times New Roman" pitchFamily="18" charset="0"/>
                <a:cs typeface="Times New Roman" pitchFamily="18" charset="0"/>
              </a:rPr>
              <a:t>H. Okamoto et al. (1990)</a:t>
            </a:r>
            <a:endParaRPr lang="en-US" dirty="0">
              <a:latin typeface="Times New Roman" pitchFamily="18" charset="0"/>
              <a:cs typeface="Times New Roman" pitchFamily="18" charset="0"/>
            </a:endParaRPr>
          </a:p>
        </p:txBody>
      </p:sp>
      <p:sp>
        <p:nvSpPr>
          <p:cNvPr id="6" name="TextBox 5"/>
          <p:cNvSpPr txBox="1"/>
          <p:nvPr/>
        </p:nvSpPr>
        <p:spPr>
          <a:xfrm>
            <a:off x="2743200" y="4218801"/>
            <a:ext cx="148425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 ASM international</a:t>
            </a:r>
            <a:endParaRPr lang="en-US" sz="1200"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666568"/>
            <a:ext cx="4805681" cy="3438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48283" y="5029199"/>
            <a:ext cx="1184940" cy="369332"/>
          </a:xfrm>
          <a:prstGeom prst="rect">
            <a:avLst/>
          </a:prstGeom>
          <a:noFill/>
        </p:spPr>
        <p:txBody>
          <a:bodyPr wrap="none" rtlCol="0">
            <a:spAutoFit/>
          </a:bodyPr>
          <a:lstStyle/>
          <a:p>
            <a:r>
              <a:rPr lang="en-US" dirty="0" smtClean="0"/>
              <a:t>This work.</a:t>
            </a:r>
            <a:endParaRPr lang="en-US" dirty="0"/>
          </a:p>
        </p:txBody>
      </p:sp>
      <p:sp>
        <p:nvSpPr>
          <p:cNvPr id="8" name="TextBox 7"/>
          <p:cNvSpPr txBox="1"/>
          <p:nvPr/>
        </p:nvSpPr>
        <p:spPr>
          <a:xfrm>
            <a:off x="5206181" y="3377379"/>
            <a:ext cx="466794" cy="369332"/>
          </a:xfrm>
          <a:prstGeom prst="rect">
            <a:avLst/>
          </a:prstGeom>
          <a:noFill/>
        </p:spPr>
        <p:txBody>
          <a:bodyPr wrap="none" rtlCol="0">
            <a:spAutoFit/>
          </a:bodyPr>
          <a:lstStyle/>
          <a:p>
            <a:r>
              <a:rPr lang="en-US" dirty="0" err="1" smtClean="0">
                <a:solidFill>
                  <a:srgbClr val="FF0000"/>
                </a:solidFill>
              </a:rPr>
              <a:t>fcc</a:t>
            </a:r>
            <a:endParaRPr lang="en-US" dirty="0">
              <a:solidFill>
                <a:srgbClr val="FF0000"/>
              </a:solidFill>
            </a:endParaRPr>
          </a:p>
        </p:txBody>
      </p:sp>
      <p:sp>
        <p:nvSpPr>
          <p:cNvPr id="11" name="TextBox 10"/>
          <p:cNvSpPr txBox="1"/>
          <p:nvPr/>
        </p:nvSpPr>
        <p:spPr>
          <a:xfrm>
            <a:off x="8042788" y="3293804"/>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12" name="TextBox 11"/>
          <p:cNvSpPr txBox="1"/>
          <p:nvPr/>
        </p:nvSpPr>
        <p:spPr>
          <a:xfrm>
            <a:off x="5456903" y="2050025"/>
            <a:ext cx="325730" cy="369332"/>
          </a:xfrm>
          <a:prstGeom prst="rect">
            <a:avLst/>
          </a:prstGeom>
          <a:noFill/>
        </p:spPr>
        <p:txBody>
          <a:bodyPr wrap="none" rtlCol="0">
            <a:spAutoFit/>
          </a:bodyPr>
          <a:lstStyle/>
          <a:p>
            <a:r>
              <a:rPr lang="en-US" dirty="0" smtClean="0">
                <a:solidFill>
                  <a:srgbClr val="FF0000"/>
                </a:solidFill>
              </a:rPr>
              <a:t>L</a:t>
            </a:r>
            <a:endParaRPr lang="en-US" dirty="0">
              <a:solidFill>
                <a:srgbClr val="FF0000"/>
              </a:solidFill>
            </a:endParaRPr>
          </a:p>
        </p:txBody>
      </p:sp>
      <p:sp>
        <p:nvSpPr>
          <p:cNvPr id="13" name="TextBox 12"/>
          <p:cNvSpPr txBox="1"/>
          <p:nvPr/>
        </p:nvSpPr>
        <p:spPr>
          <a:xfrm>
            <a:off x="668594" y="3264309"/>
            <a:ext cx="466794" cy="369332"/>
          </a:xfrm>
          <a:prstGeom prst="rect">
            <a:avLst/>
          </a:prstGeom>
          <a:noFill/>
        </p:spPr>
        <p:txBody>
          <a:bodyPr wrap="none" rtlCol="0">
            <a:spAutoFit/>
          </a:bodyPr>
          <a:lstStyle/>
          <a:p>
            <a:r>
              <a:rPr lang="en-US" dirty="0" err="1" smtClean="0">
                <a:solidFill>
                  <a:srgbClr val="FF0000"/>
                </a:solidFill>
              </a:rPr>
              <a:t>fcc</a:t>
            </a:r>
            <a:endParaRPr lang="en-US" dirty="0">
              <a:solidFill>
                <a:srgbClr val="FF0000"/>
              </a:solidFill>
            </a:endParaRPr>
          </a:p>
        </p:txBody>
      </p:sp>
      <p:sp>
        <p:nvSpPr>
          <p:cNvPr id="14" name="TextBox 13"/>
          <p:cNvSpPr txBox="1"/>
          <p:nvPr/>
        </p:nvSpPr>
        <p:spPr>
          <a:xfrm>
            <a:off x="3505201" y="3180734"/>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15" name="TextBox 14"/>
          <p:cNvSpPr txBox="1"/>
          <p:nvPr/>
        </p:nvSpPr>
        <p:spPr>
          <a:xfrm>
            <a:off x="2113935" y="1804221"/>
            <a:ext cx="325730" cy="369332"/>
          </a:xfrm>
          <a:prstGeom prst="rect">
            <a:avLst/>
          </a:prstGeom>
          <a:noFill/>
        </p:spPr>
        <p:txBody>
          <a:bodyPr wrap="none" rtlCol="0">
            <a:spAutoFit/>
          </a:bodyPr>
          <a:lstStyle/>
          <a:p>
            <a:r>
              <a:rPr lang="en-US" dirty="0" smtClean="0">
                <a:solidFill>
                  <a:srgbClr val="FF0000"/>
                </a:solidFill>
              </a:rPr>
              <a:t>L</a:t>
            </a:r>
            <a:endParaRPr lang="en-US" dirty="0">
              <a:solidFill>
                <a:srgbClr val="FF0000"/>
              </a:solidFill>
            </a:endParaRPr>
          </a:p>
        </p:txBody>
      </p:sp>
    </p:spTree>
    <p:extLst>
      <p:ext uri="{BB962C8B-B14F-4D97-AF65-F5344CB8AC3E}">
        <p14:creationId xmlns:p14="http://schemas.microsoft.com/office/powerpoint/2010/main" val="3836569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Ir</a:t>
            </a:r>
            <a:r>
              <a:rPr lang="en-US" dirty="0" smtClean="0"/>
              <a:t>-Re (continued)</a:t>
            </a:r>
            <a:br>
              <a:rPr lang="en-US" dirty="0" smtClean="0"/>
            </a:br>
            <a:r>
              <a:rPr lang="en-US" sz="3100" dirty="0" smtClean="0"/>
              <a:t>with vibrational formation free energy</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7" y="2174563"/>
            <a:ext cx="4232787" cy="32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784" y="2757948"/>
            <a:ext cx="4719484" cy="2922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53664" y="4232785"/>
            <a:ext cx="466794" cy="369332"/>
          </a:xfrm>
          <a:prstGeom prst="rect">
            <a:avLst/>
          </a:prstGeom>
          <a:noFill/>
        </p:spPr>
        <p:txBody>
          <a:bodyPr wrap="none" rtlCol="0">
            <a:spAutoFit/>
          </a:bodyPr>
          <a:lstStyle/>
          <a:p>
            <a:r>
              <a:rPr lang="en-US" dirty="0" err="1" smtClean="0">
                <a:solidFill>
                  <a:srgbClr val="FF0000"/>
                </a:solidFill>
              </a:rPr>
              <a:t>fcc</a:t>
            </a:r>
            <a:endParaRPr lang="en-US" dirty="0">
              <a:solidFill>
                <a:srgbClr val="FF0000"/>
              </a:solidFill>
            </a:endParaRPr>
          </a:p>
        </p:txBody>
      </p:sp>
      <p:sp>
        <p:nvSpPr>
          <p:cNvPr id="8" name="TextBox 7"/>
          <p:cNvSpPr txBox="1"/>
          <p:nvPr/>
        </p:nvSpPr>
        <p:spPr>
          <a:xfrm>
            <a:off x="7747820" y="4326190"/>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9" name="TextBox 8"/>
          <p:cNvSpPr txBox="1"/>
          <p:nvPr/>
        </p:nvSpPr>
        <p:spPr>
          <a:xfrm>
            <a:off x="5250424" y="2757947"/>
            <a:ext cx="325730" cy="369332"/>
          </a:xfrm>
          <a:prstGeom prst="rect">
            <a:avLst/>
          </a:prstGeom>
          <a:noFill/>
        </p:spPr>
        <p:txBody>
          <a:bodyPr wrap="none" rtlCol="0">
            <a:spAutoFit/>
          </a:bodyPr>
          <a:lstStyle/>
          <a:p>
            <a:r>
              <a:rPr lang="en-US" dirty="0" smtClean="0">
                <a:solidFill>
                  <a:srgbClr val="FF0000"/>
                </a:solidFill>
              </a:rPr>
              <a:t>L</a:t>
            </a:r>
            <a:endParaRPr lang="en-US" dirty="0">
              <a:solidFill>
                <a:srgbClr val="FF0000"/>
              </a:solidFill>
            </a:endParaRPr>
          </a:p>
        </p:txBody>
      </p:sp>
      <p:sp>
        <p:nvSpPr>
          <p:cNvPr id="10" name="TextBox 9"/>
          <p:cNvSpPr txBox="1"/>
          <p:nvPr/>
        </p:nvSpPr>
        <p:spPr>
          <a:xfrm>
            <a:off x="934064" y="4178708"/>
            <a:ext cx="466794" cy="369332"/>
          </a:xfrm>
          <a:prstGeom prst="rect">
            <a:avLst/>
          </a:prstGeom>
          <a:noFill/>
        </p:spPr>
        <p:txBody>
          <a:bodyPr wrap="none" rtlCol="0">
            <a:spAutoFit/>
          </a:bodyPr>
          <a:lstStyle/>
          <a:p>
            <a:r>
              <a:rPr lang="en-US" dirty="0" err="1" smtClean="0">
                <a:solidFill>
                  <a:srgbClr val="FF0000"/>
                </a:solidFill>
              </a:rPr>
              <a:t>fcc</a:t>
            </a:r>
            <a:endParaRPr lang="en-US" dirty="0">
              <a:solidFill>
                <a:srgbClr val="FF0000"/>
              </a:solidFill>
            </a:endParaRPr>
          </a:p>
        </p:txBody>
      </p:sp>
      <p:sp>
        <p:nvSpPr>
          <p:cNvPr id="11" name="TextBox 10"/>
          <p:cNvSpPr txBox="1"/>
          <p:nvPr/>
        </p:nvSpPr>
        <p:spPr>
          <a:xfrm>
            <a:off x="3328220" y="4272113"/>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12" name="TextBox 11"/>
          <p:cNvSpPr txBox="1"/>
          <p:nvPr/>
        </p:nvSpPr>
        <p:spPr>
          <a:xfrm>
            <a:off x="1229031" y="2630128"/>
            <a:ext cx="325730" cy="369332"/>
          </a:xfrm>
          <a:prstGeom prst="rect">
            <a:avLst/>
          </a:prstGeom>
          <a:noFill/>
        </p:spPr>
        <p:txBody>
          <a:bodyPr wrap="none" rtlCol="0">
            <a:spAutoFit/>
          </a:bodyPr>
          <a:lstStyle/>
          <a:p>
            <a:r>
              <a:rPr lang="en-US" dirty="0" smtClean="0">
                <a:solidFill>
                  <a:srgbClr val="FF0000"/>
                </a:solidFill>
              </a:rPr>
              <a:t>L</a:t>
            </a:r>
            <a:endParaRPr lang="en-US" dirty="0">
              <a:solidFill>
                <a:srgbClr val="FF0000"/>
              </a:solidFill>
            </a:endParaRPr>
          </a:p>
        </p:txBody>
      </p:sp>
      <p:sp>
        <p:nvSpPr>
          <p:cNvPr id="13" name="TextBox 12"/>
          <p:cNvSpPr txBox="1"/>
          <p:nvPr/>
        </p:nvSpPr>
        <p:spPr>
          <a:xfrm>
            <a:off x="978309" y="5331525"/>
            <a:ext cx="2505814" cy="369332"/>
          </a:xfrm>
          <a:prstGeom prst="rect">
            <a:avLst/>
          </a:prstGeom>
          <a:noFill/>
        </p:spPr>
        <p:txBody>
          <a:bodyPr wrap="none" rtlCol="0">
            <a:spAutoFit/>
          </a:bodyPr>
          <a:lstStyle/>
          <a:p>
            <a:r>
              <a:rPr lang="en-US" dirty="0" smtClean="0">
                <a:latin typeface="Times New Roman" pitchFamily="18" charset="0"/>
                <a:cs typeface="Times New Roman" pitchFamily="18" charset="0"/>
              </a:rPr>
              <a:t>H. Okamoto et al. (1990)</a:t>
            </a:r>
            <a:endParaRPr lang="en-US" dirty="0">
              <a:latin typeface="Times New Roman" pitchFamily="18" charset="0"/>
              <a:cs typeface="Times New Roman" pitchFamily="18" charset="0"/>
            </a:endParaRPr>
          </a:p>
        </p:txBody>
      </p:sp>
      <p:sp>
        <p:nvSpPr>
          <p:cNvPr id="14" name="TextBox 13"/>
          <p:cNvSpPr txBox="1"/>
          <p:nvPr/>
        </p:nvSpPr>
        <p:spPr>
          <a:xfrm>
            <a:off x="6430296" y="5648615"/>
            <a:ext cx="1184940" cy="369332"/>
          </a:xfrm>
          <a:prstGeom prst="rect">
            <a:avLst/>
          </a:prstGeom>
          <a:noFill/>
        </p:spPr>
        <p:txBody>
          <a:bodyPr wrap="none" rtlCol="0">
            <a:spAutoFit/>
          </a:bodyPr>
          <a:lstStyle/>
          <a:p>
            <a:r>
              <a:rPr lang="en-US" dirty="0" smtClean="0"/>
              <a:t>This work.</a:t>
            </a:r>
            <a:endParaRPr lang="en-US" dirty="0"/>
          </a:p>
        </p:txBody>
      </p:sp>
    </p:spTree>
    <p:extLst>
      <p:ext uri="{BB962C8B-B14F-4D97-AF65-F5344CB8AC3E}">
        <p14:creationId xmlns:p14="http://schemas.microsoft.com/office/powerpoint/2010/main" val="1581362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71550"/>
            <a:ext cx="4066631" cy="371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Isothermal section: </a:t>
            </a:r>
            <a:r>
              <a:rPr lang="en-US" dirty="0" err="1" smtClean="0"/>
              <a:t>Ir</a:t>
            </a:r>
            <a:r>
              <a:rPr lang="en-US" dirty="0" smtClean="0"/>
              <a:t>-Re-W</a:t>
            </a:r>
            <a:endParaRPr lang="en-US" dirty="0"/>
          </a:p>
        </p:txBody>
      </p:sp>
      <p:sp>
        <p:nvSpPr>
          <p:cNvPr id="5" name="TextBox 4"/>
          <p:cNvSpPr txBox="1"/>
          <p:nvPr/>
        </p:nvSpPr>
        <p:spPr>
          <a:xfrm>
            <a:off x="1568245" y="6002593"/>
            <a:ext cx="2127505" cy="369332"/>
          </a:xfrm>
          <a:prstGeom prst="rect">
            <a:avLst/>
          </a:prstGeom>
          <a:noFill/>
        </p:spPr>
        <p:txBody>
          <a:bodyPr wrap="none" rtlCol="0">
            <a:spAutoFit/>
          </a:bodyPr>
          <a:lstStyle/>
          <a:p>
            <a:r>
              <a:rPr lang="en-US" dirty="0">
                <a:latin typeface="Times New Roman" pitchFamily="18" charset="0"/>
                <a:cs typeface="Times New Roman" pitchFamily="18" charset="0"/>
              </a:rPr>
              <a:t>E.M </a:t>
            </a:r>
            <a:r>
              <a:rPr lang="en-US" dirty="0" err="1" smtClean="0">
                <a:latin typeface="Times New Roman" pitchFamily="18" charset="0"/>
                <a:cs typeface="Times New Roman" pitchFamily="18" charset="0"/>
              </a:rPr>
              <a:t>Savitskii</a:t>
            </a:r>
            <a:r>
              <a:rPr lang="en-US" dirty="0" smtClean="0">
                <a:latin typeface="Times New Roman" pitchFamily="18" charset="0"/>
                <a:cs typeface="Times New Roman" pitchFamily="18" charset="0"/>
              </a:rPr>
              <a:t> (1975)</a:t>
            </a:r>
            <a:endParaRPr lang="en-US" dirty="0">
              <a:latin typeface="Times New Roman" pitchFamily="18" charset="0"/>
              <a:cs typeface="Times New Roman" pitchFamily="18" charset="0"/>
            </a:endParaRPr>
          </a:p>
        </p:txBody>
      </p:sp>
      <p:sp>
        <p:nvSpPr>
          <p:cNvPr id="6" name="TextBox 5"/>
          <p:cNvSpPr txBox="1"/>
          <p:nvPr/>
        </p:nvSpPr>
        <p:spPr>
          <a:xfrm>
            <a:off x="2590800" y="5181600"/>
            <a:ext cx="148425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 ASM international</a:t>
            </a:r>
            <a:endParaRPr lang="en-US" sz="1200" dirty="0">
              <a:latin typeface="Times New Roman" pitchFamily="18" charset="0"/>
              <a:cs typeface="Times New Roman" pitchFamily="18"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391252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238568" y="6120579"/>
            <a:ext cx="1184940" cy="369332"/>
          </a:xfrm>
          <a:prstGeom prst="rect">
            <a:avLst/>
          </a:prstGeom>
          <a:noFill/>
        </p:spPr>
        <p:txBody>
          <a:bodyPr wrap="none" rtlCol="0">
            <a:spAutoFit/>
          </a:bodyPr>
          <a:lstStyle/>
          <a:p>
            <a:r>
              <a:rPr lang="en-US" dirty="0" smtClean="0"/>
              <a:t>This work.</a:t>
            </a:r>
            <a:endParaRPr lang="en-US" dirty="0"/>
          </a:p>
        </p:txBody>
      </p:sp>
      <p:sp>
        <p:nvSpPr>
          <p:cNvPr id="3" name="TextBox 2"/>
          <p:cNvSpPr txBox="1"/>
          <p:nvPr/>
        </p:nvSpPr>
        <p:spPr>
          <a:xfrm>
            <a:off x="5884606" y="4454013"/>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4" name="TextBox 3"/>
          <p:cNvSpPr txBox="1"/>
          <p:nvPr/>
        </p:nvSpPr>
        <p:spPr>
          <a:xfrm>
            <a:off x="8096865" y="4984955"/>
            <a:ext cx="505267" cy="369332"/>
          </a:xfrm>
          <a:prstGeom prst="rect">
            <a:avLst/>
          </a:prstGeom>
          <a:noFill/>
        </p:spPr>
        <p:txBody>
          <a:bodyPr wrap="none" rtlCol="0">
            <a:spAutoFit/>
          </a:bodyPr>
          <a:lstStyle/>
          <a:p>
            <a:r>
              <a:rPr lang="en-US" dirty="0" smtClean="0">
                <a:solidFill>
                  <a:srgbClr val="FF0000"/>
                </a:solidFill>
              </a:rPr>
              <a:t>bcc</a:t>
            </a:r>
            <a:endParaRPr lang="en-US" dirty="0">
              <a:solidFill>
                <a:srgbClr val="FF0000"/>
              </a:solidFill>
            </a:endParaRPr>
          </a:p>
        </p:txBody>
      </p:sp>
      <p:sp>
        <p:nvSpPr>
          <p:cNvPr id="8" name="TextBox 7"/>
          <p:cNvSpPr txBox="1"/>
          <p:nvPr/>
        </p:nvSpPr>
        <p:spPr>
          <a:xfrm>
            <a:off x="5058697" y="4970209"/>
            <a:ext cx="466794" cy="369332"/>
          </a:xfrm>
          <a:prstGeom prst="rect">
            <a:avLst/>
          </a:prstGeom>
          <a:noFill/>
        </p:spPr>
        <p:txBody>
          <a:bodyPr wrap="none" rtlCol="0">
            <a:spAutoFit/>
          </a:bodyPr>
          <a:lstStyle/>
          <a:p>
            <a:r>
              <a:rPr lang="en-US" dirty="0" err="1" smtClean="0">
                <a:solidFill>
                  <a:srgbClr val="FF0000"/>
                </a:solidFill>
              </a:rPr>
              <a:t>fcc</a:t>
            </a:r>
            <a:endParaRPr lang="en-US" dirty="0">
              <a:solidFill>
                <a:srgbClr val="FF0000"/>
              </a:solidFill>
            </a:endParaRPr>
          </a:p>
        </p:txBody>
      </p:sp>
      <p:sp>
        <p:nvSpPr>
          <p:cNvPr id="9" name="TextBox 8"/>
          <p:cNvSpPr txBox="1"/>
          <p:nvPr/>
        </p:nvSpPr>
        <p:spPr>
          <a:xfrm>
            <a:off x="7005484" y="2964426"/>
            <a:ext cx="311304" cy="369332"/>
          </a:xfrm>
          <a:prstGeom prst="rect">
            <a:avLst/>
          </a:prstGeom>
          <a:noFill/>
        </p:spPr>
        <p:txBody>
          <a:bodyPr wrap="none" rtlCol="0">
            <a:spAutoFit/>
          </a:bodyPr>
          <a:lstStyle/>
          <a:p>
            <a:r>
              <a:rPr lang="en-US" dirty="0" smtClean="0">
                <a:solidFill>
                  <a:srgbClr val="FF0000"/>
                </a:solidFill>
                <a:latin typeface="Symbol" pitchFamily="18" charset="2"/>
              </a:rPr>
              <a:t>c</a:t>
            </a:r>
            <a:endParaRPr lang="en-US" dirty="0">
              <a:solidFill>
                <a:srgbClr val="FF0000"/>
              </a:solidFill>
              <a:latin typeface="Symbol" pitchFamily="18" charset="2"/>
            </a:endParaRPr>
          </a:p>
        </p:txBody>
      </p:sp>
      <p:sp>
        <p:nvSpPr>
          <p:cNvPr id="10" name="TextBox 9"/>
          <p:cNvSpPr txBox="1"/>
          <p:nvPr/>
        </p:nvSpPr>
        <p:spPr>
          <a:xfrm>
            <a:off x="7108724" y="3613358"/>
            <a:ext cx="324128" cy="369332"/>
          </a:xfrm>
          <a:prstGeom prst="rect">
            <a:avLst/>
          </a:prstGeom>
          <a:noFill/>
        </p:spPr>
        <p:txBody>
          <a:bodyPr wrap="none" rtlCol="0">
            <a:spAutoFit/>
          </a:bodyPr>
          <a:lstStyle/>
          <a:p>
            <a:r>
              <a:rPr lang="en-US" dirty="0" smtClean="0">
                <a:solidFill>
                  <a:srgbClr val="FF0000"/>
                </a:solidFill>
                <a:latin typeface="Symbol" pitchFamily="18" charset="2"/>
              </a:rPr>
              <a:t>s</a:t>
            </a:r>
            <a:endParaRPr lang="en-US" dirty="0">
              <a:solidFill>
                <a:srgbClr val="FF0000"/>
              </a:solidFill>
              <a:latin typeface="Symbol" pitchFamily="18" charset="2"/>
            </a:endParaRPr>
          </a:p>
        </p:txBody>
      </p:sp>
      <p:sp>
        <p:nvSpPr>
          <p:cNvPr id="13" name="TextBox 12"/>
          <p:cNvSpPr txBox="1"/>
          <p:nvPr/>
        </p:nvSpPr>
        <p:spPr>
          <a:xfrm>
            <a:off x="1745221" y="4473665"/>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
        <p:nvSpPr>
          <p:cNvPr id="14" name="TextBox 13"/>
          <p:cNvSpPr txBox="1"/>
          <p:nvPr/>
        </p:nvSpPr>
        <p:spPr>
          <a:xfrm>
            <a:off x="4119713" y="5211082"/>
            <a:ext cx="505267" cy="369332"/>
          </a:xfrm>
          <a:prstGeom prst="rect">
            <a:avLst/>
          </a:prstGeom>
          <a:noFill/>
        </p:spPr>
        <p:txBody>
          <a:bodyPr wrap="none" rtlCol="0">
            <a:spAutoFit/>
          </a:bodyPr>
          <a:lstStyle/>
          <a:p>
            <a:r>
              <a:rPr lang="en-US" dirty="0" smtClean="0">
                <a:solidFill>
                  <a:srgbClr val="FF0000"/>
                </a:solidFill>
              </a:rPr>
              <a:t>bcc</a:t>
            </a:r>
            <a:endParaRPr lang="en-US" dirty="0">
              <a:solidFill>
                <a:srgbClr val="FF0000"/>
              </a:solidFill>
            </a:endParaRPr>
          </a:p>
        </p:txBody>
      </p:sp>
      <p:sp>
        <p:nvSpPr>
          <p:cNvPr id="15" name="TextBox 14"/>
          <p:cNvSpPr txBox="1"/>
          <p:nvPr/>
        </p:nvSpPr>
        <p:spPr>
          <a:xfrm>
            <a:off x="830822" y="4960364"/>
            <a:ext cx="466794" cy="369332"/>
          </a:xfrm>
          <a:prstGeom prst="rect">
            <a:avLst/>
          </a:prstGeom>
          <a:noFill/>
        </p:spPr>
        <p:txBody>
          <a:bodyPr wrap="none" rtlCol="0">
            <a:spAutoFit/>
          </a:bodyPr>
          <a:lstStyle/>
          <a:p>
            <a:r>
              <a:rPr lang="en-US" dirty="0" err="1" smtClean="0">
                <a:solidFill>
                  <a:srgbClr val="FF0000"/>
                </a:solidFill>
              </a:rPr>
              <a:t>fcc</a:t>
            </a:r>
            <a:endParaRPr lang="en-US" dirty="0">
              <a:solidFill>
                <a:srgbClr val="FF0000"/>
              </a:solidFill>
            </a:endParaRPr>
          </a:p>
        </p:txBody>
      </p:sp>
      <p:sp>
        <p:nvSpPr>
          <p:cNvPr id="16" name="TextBox 15"/>
          <p:cNvSpPr txBox="1"/>
          <p:nvPr/>
        </p:nvSpPr>
        <p:spPr>
          <a:xfrm>
            <a:off x="2674371" y="2998827"/>
            <a:ext cx="311304" cy="369332"/>
          </a:xfrm>
          <a:prstGeom prst="rect">
            <a:avLst/>
          </a:prstGeom>
          <a:noFill/>
        </p:spPr>
        <p:txBody>
          <a:bodyPr wrap="none" rtlCol="0">
            <a:spAutoFit/>
          </a:bodyPr>
          <a:lstStyle/>
          <a:p>
            <a:r>
              <a:rPr lang="en-US" dirty="0" smtClean="0">
                <a:solidFill>
                  <a:srgbClr val="FF0000"/>
                </a:solidFill>
                <a:latin typeface="Symbol" pitchFamily="18" charset="2"/>
              </a:rPr>
              <a:t>c</a:t>
            </a:r>
            <a:endParaRPr lang="en-US" dirty="0">
              <a:solidFill>
                <a:srgbClr val="FF0000"/>
              </a:solidFill>
              <a:latin typeface="Symbol" pitchFamily="18" charset="2"/>
            </a:endParaRPr>
          </a:p>
        </p:txBody>
      </p:sp>
      <p:sp>
        <p:nvSpPr>
          <p:cNvPr id="17" name="TextBox 16"/>
          <p:cNvSpPr txBox="1"/>
          <p:nvPr/>
        </p:nvSpPr>
        <p:spPr>
          <a:xfrm>
            <a:off x="3146320" y="3986968"/>
            <a:ext cx="324128" cy="369332"/>
          </a:xfrm>
          <a:prstGeom prst="rect">
            <a:avLst/>
          </a:prstGeom>
          <a:noFill/>
        </p:spPr>
        <p:txBody>
          <a:bodyPr wrap="none" rtlCol="0">
            <a:spAutoFit/>
          </a:bodyPr>
          <a:lstStyle/>
          <a:p>
            <a:r>
              <a:rPr lang="en-US" dirty="0" smtClean="0">
                <a:solidFill>
                  <a:srgbClr val="FF0000"/>
                </a:solidFill>
                <a:latin typeface="Symbol" pitchFamily="18" charset="2"/>
              </a:rPr>
              <a:t>s</a:t>
            </a:r>
            <a:endParaRPr lang="en-US" dirty="0">
              <a:solidFill>
                <a:srgbClr val="FF0000"/>
              </a:solidFill>
              <a:latin typeface="Symbol" pitchFamily="18" charset="2"/>
            </a:endParaRPr>
          </a:p>
        </p:txBody>
      </p:sp>
      <p:sp>
        <p:nvSpPr>
          <p:cNvPr id="18" name="TextBox 17"/>
          <p:cNvSpPr txBox="1"/>
          <p:nvPr/>
        </p:nvSpPr>
        <p:spPr>
          <a:xfrm>
            <a:off x="2192586" y="2502299"/>
            <a:ext cx="518091" cy="369332"/>
          </a:xfrm>
          <a:prstGeom prst="rect">
            <a:avLst/>
          </a:prstGeom>
          <a:noFill/>
        </p:spPr>
        <p:txBody>
          <a:bodyPr wrap="none" rtlCol="0">
            <a:spAutoFit/>
          </a:bodyPr>
          <a:lstStyle/>
          <a:p>
            <a:r>
              <a:rPr lang="en-US" dirty="0" err="1" smtClean="0">
                <a:solidFill>
                  <a:srgbClr val="FF0000"/>
                </a:solidFill>
              </a:rPr>
              <a:t>hcp</a:t>
            </a:r>
            <a:endParaRPr lang="en-US" dirty="0">
              <a:solidFill>
                <a:srgbClr val="FF0000"/>
              </a:solidFill>
            </a:endParaRPr>
          </a:p>
        </p:txBody>
      </p:sp>
    </p:spTree>
    <p:extLst>
      <p:ext uri="{BB962C8B-B14F-4D97-AF65-F5344CB8AC3E}">
        <p14:creationId xmlns:p14="http://schemas.microsoft.com/office/powerpoint/2010/main" val="2931884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5257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868362"/>
          </a:xfrm>
          <a:noFill/>
        </p:spPr>
        <p:txBody>
          <a:bodyPr/>
          <a:lstStyle/>
          <a:p>
            <a:r>
              <a:rPr lang="en-US" dirty="0" smtClean="0"/>
              <a:t>The </a:t>
            </a:r>
            <a:r>
              <a:rPr lang="en-US" dirty="0" err="1" smtClean="0"/>
              <a:t>Ir</a:t>
            </a:r>
            <a:r>
              <a:rPr lang="en-US" dirty="0" smtClean="0"/>
              <a:t>-Re-W phase diagram</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914400"/>
            <a:ext cx="5791200" cy="5791200"/>
          </a:xfrm>
          <a:prstGeom prst="rect">
            <a:avLst/>
          </a:prstGeom>
        </p:spPr>
      </p:pic>
    </p:spTree>
    <p:extLst>
      <p:ext uri="{BB962C8B-B14F-4D97-AF65-F5344CB8AC3E}">
        <p14:creationId xmlns:p14="http://schemas.microsoft.com/office/powerpoint/2010/main" val="614235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Cu-Pt-W</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066" y="1320802"/>
            <a:ext cx="5660588" cy="5071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6167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Ru-Ta-W</a:t>
            </a:r>
            <a:endParaRPr lang="en-US" dirty="0"/>
          </a:p>
        </p:txBody>
      </p:sp>
      <p:sp>
        <p:nvSpPr>
          <p:cNvPr id="4" name="Rectangle 3"/>
          <p:cNvSpPr/>
          <p:nvPr/>
        </p:nvSpPr>
        <p:spPr>
          <a:xfrm>
            <a:off x="1959429" y="1712686"/>
            <a:ext cx="1262742" cy="10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978" y="1379848"/>
            <a:ext cx="4688794" cy="500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12343" y="2249714"/>
            <a:ext cx="518091" cy="369332"/>
          </a:xfrm>
          <a:prstGeom prst="rect">
            <a:avLst/>
          </a:prstGeom>
          <a:noFill/>
        </p:spPr>
        <p:txBody>
          <a:bodyPr wrap="none" rtlCol="0">
            <a:spAutoFit/>
          </a:bodyPr>
          <a:lstStyle/>
          <a:p>
            <a:r>
              <a:rPr lang="en-US" dirty="0" err="1" smtClean="0"/>
              <a:t>hcp</a:t>
            </a:r>
            <a:endParaRPr lang="en-US" dirty="0"/>
          </a:p>
        </p:txBody>
      </p:sp>
      <p:sp>
        <p:nvSpPr>
          <p:cNvPr id="6" name="TextBox 5"/>
          <p:cNvSpPr txBox="1"/>
          <p:nvPr/>
        </p:nvSpPr>
        <p:spPr>
          <a:xfrm>
            <a:off x="2743200" y="5225143"/>
            <a:ext cx="505267" cy="369332"/>
          </a:xfrm>
          <a:prstGeom prst="rect">
            <a:avLst/>
          </a:prstGeom>
          <a:noFill/>
        </p:spPr>
        <p:txBody>
          <a:bodyPr wrap="none" rtlCol="0">
            <a:spAutoFit/>
          </a:bodyPr>
          <a:lstStyle/>
          <a:p>
            <a:r>
              <a:rPr lang="en-US" dirty="0" smtClean="0"/>
              <a:t>bcc</a:t>
            </a:r>
            <a:endParaRPr lang="en-US" dirty="0"/>
          </a:p>
        </p:txBody>
      </p:sp>
      <p:sp>
        <p:nvSpPr>
          <p:cNvPr id="7" name="TextBox 6"/>
          <p:cNvSpPr txBox="1"/>
          <p:nvPr/>
        </p:nvSpPr>
        <p:spPr>
          <a:xfrm>
            <a:off x="3556000" y="4238171"/>
            <a:ext cx="453970" cy="369332"/>
          </a:xfrm>
          <a:prstGeom prst="rect">
            <a:avLst/>
          </a:prstGeom>
          <a:noFill/>
        </p:spPr>
        <p:txBody>
          <a:bodyPr wrap="none" rtlCol="0">
            <a:spAutoFit/>
          </a:bodyPr>
          <a:lstStyle/>
          <a:p>
            <a:r>
              <a:rPr lang="en-US" dirty="0" smtClean="0"/>
              <a:t>B2</a:t>
            </a:r>
            <a:endParaRPr lang="en-US" dirty="0"/>
          </a:p>
        </p:txBody>
      </p:sp>
      <p:sp>
        <p:nvSpPr>
          <p:cNvPr id="8" name="TextBox 7"/>
          <p:cNvSpPr txBox="1"/>
          <p:nvPr/>
        </p:nvSpPr>
        <p:spPr>
          <a:xfrm>
            <a:off x="5544459" y="2786742"/>
            <a:ext cx="800219" cy="369332"/>
          </a:xfrm>
          <a:prstGeom prst="rect">
            <a:avLst/>
          </a:prstGeom>
          <a:noFill/>
        </p:spPr>
        <p:txBody>
          <a:bodyPr wrap="none" rtlCol="0">
            <a:spAutoFit/>
          </a:bodyPr>
          <a:lstStyle/>
          <a:p>
            <a:r>
              <a:rPr lang="en-US" dirty="0" smtClean="0"/>
              <a:t>Ga</a:t>
            </a:r>
            <a:r>
              <a:rPr lang="en-US" baseline="-25000" dirty="0" smtClean="0"/>
              <a:t>3</a:t>
            </a:r>
            <a:r>
              <a:rPr lang="en-US" dirty="0" smtClean="0"/>
              <a:t>Pt</a:t>
            </a:r>
            <a:r>
              <a:rPr lang="en-US" baseline="-25000" dirty="0" smtClean="0"/>
              <a:t>5</a:t>
            </a:r>
            <a:endParaRPr lang="en-US" baseline="-25000" dirty="0"/>
          </a:p>
        </p:txBody>
      </p:sp>
      <p:sp>
        <p:nvSpPr>
          <p:cNvPr id="9" name="TextBox 8"/>
          <p:cNvSpPr txBox="1"/>
          <p:nvPr/>
        </p:nvSpPr>
        <p:spPr>
          <a:xfrm>
            <a:off x="5152571" y="2075542"/>
            <a:ext cx="1297791" cy="369332"/>
          </a:xfrm>
          <a:prstGeom prst="rect">
            <a:avLst/>
          </a:prstGeom>
          <a:noFill/>
        </p:spPr>
        <p:txBody>
          <a:bodyPr wrap="none" rtlCol="0">
            <a:spAutoFit/>
          </a:bodyPr>
          <a:lstStyle/>
          <a:p>
            <a:r>
              <a:rPr lang="en-US" dirty="0" smtClean="0"/>
              <a:t>T = 2000</a:t>
            </a:r>
            <a:r>
              <a:rPr lang="en-US" baseline="30000" dirty="0" smtClean="0"/>
              <a:t>o</a:t>
            </a:r>
            <a:r>
              <a:rPr lang="en-US" dirty="0" smtClean="0"/>
              <a:t>C</a:t>
            </a:r>
            <a:endParaRPr lang="en-US" dirty="0"/>
          </a:p>
        </p:txBody>
      </p:sp>
      <p:cxnSp>
        <p:nvCxnSpPr>
          <p:cNvPr id="11" name="Straight Connector 10"/>
          <p:cNvCxnSpPr/>
          <p:nvPr/>
        </p:nvCxnSpPr>
        <p:spPr>
          <a:xfrm>
            <a:off x="3875314" y="3338287"/>
            <a:ext cx="58057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1"/>
          </p:cNvCxnSpPr>
          <p:nvPr/>
        </p:nvCxnSpPr>
        <p:spPr>
          <a:xfrm flipH="1">
            <a:off x="4165600" y="2971408"/>
            <a:ext cx="1378859" cy="337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988457" y="1451429"/>
            <a:ext cx="1088572" cy="98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8239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154"/>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457200" y="1327356"/>
            <a:ext cx="8229600" cy="4798808"/>
          </a:xfrm>
        </p:spPr>
        <p:txBody>
          <a:bodyPr>
            <a:normAutofit fontScale="92500" lnSpcReduction="20000"/>
          </a:bodyPr>
          <a:lstStyle/>
          <a:p>
            <a:pPr marL="0" indent="0">
              <a:buNone/>
            </a:pPr>
            <a:r>
              <a:rPr lang="en-US" dirty="0" smtClean="0"/>
              <a:t>We have presented</a:t>
            </a:r>
          </a:p>
          <a:p>
            <a:r>
              <a:rPr lang="en-US" dirty="0" smtClean="0"/>
              <a:t>A simple method with surprisingly good predictive power.</a:t>
            </a:r>
          </a:p>
          <a:p>
            <a:r>
              <a:rPr lang="en-US" dirty="0" smtClean="0"/>
              <a:t>A novel, theoretically justified and convenient definition of the free energy of mechanically unstable phases.</a:t>
            </a:r>
            <a:endParaRPr lang="en-US" dirty="0"/>
          </a:p>
          <a:p>
            <a:r>
              <a:rPr lang="en-US" dirty="0"/>
              <a:t>N</a:t>
            </a:r>
            <a:r>
              <a:rPr lang="en-US" dirty="0" smtClean="0"/>
              <a:t>ew software tools (included in ATAT) that allow you to take advantage of the above.</a:t>
            </a:r>
            <a:endParaRPr lang="en-US" dirty="0"/>
          </a:p>
          <a:p>
            <a:r>
              <a:rPr lang="en-US" dirty="0" smtClean="0"/>
              <a:t>See the new </a:t>
            </a:r>
            <a:r>
              <a:rPr lang="en-US" dirty="0"/>
              <a:t>ATAT forum: </a:t>
            </a:r>
            <a:r>
              <a:rPr lang="en-US" dirty="0">
                <a:hlinkClick r:id="rId2"/>
              </a:rPr>
              <a:t>http://</a:t>
            </a:r>
            <a:r>
              <a:rPr lang="en-US" dirty="0" smtClean="0">
                <a:hlinkClick r:id="rId2"/>
              </a:rPr>
              <a:t>alum.mit.edu/www/avdw/forum/</a:t>
            </a:r>
            <a:endParaRPr lang="en-US" dirty="0"/>
          </a:p>
          <a:p>
            <a:pPr marL="339725" indent="0">
              <a:buNone/>
            </a:pPr>
            <a:r>
              <a:rPr lang="en-US" dirty="0" smtClean="0"/>
              <a:t>&gt;</a:t>
            </a:r>
            <a:r>
              <a:rPr lang="en-US" dirty="0"/>
              <a:t>6</a:t>
            </a:r>
            <a:r>
              <a:rPr lang="en-US" dirty="0" smtClean="0"/>
              <a:t>00 users, hundreds of posts…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260" y="4852220"/>
            <a:ext cx="1932039" cy="1932039"/>
          </a:xfrm>
          <a:prstGeom prst="rect">
            <a:avLst/>
          </a:prstGeom>
        </p:spPr>
      </p:pic>
    </p:spTree>
    <p:extLst>
      <p:ext uri="{BB962C8B-B14F-4D97-AF65-F5344CB8AC3E}">
        <p14:creationId xmlns:p14="http://schemas.microsoft.com/office/powerpoint/2010/main" val="2693143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 + CALPHAD Method</a:t>
            </a:r>
            <a:endParaRPr lang="en-US" dirty="0"/>
          </a:p>
        </p:txBody>
      </p:sp>
      <p:sp>
        <p:nvSpPr>
          <p:cNvPr id="4" name="TextBox 3"/>
          <p:cNvSpPr txBox="1"/>
          <p:nvPr/>
        </p:nvSpPr>
        <p:spPr>
          <a:xfrm>
            <a:off x="545700" y="2212271"/>
            <a:ext cx="8193269" cy="2246769"/>
          </a:xfrm>
          <a:prstGeom prst="rect">
            <a:avLst/>
          </a:prstGeom>
          <a:noFill/>
        </p:spPr>
        <p:txBody>
          <a:bodyPr wrap="none" rtlCol="0">
            <a:spAutoFit/>
          </a:bodyPr>
          <a:lstStyle/>
          <a:p>
            <a:r>
              <a:rPr lang="en-US" sz="2800" dirty="0" smtClean="0">
                <a:latin typeface="Times New Roman" pitchFamily="18" charset="0"/>
                <a:cs typeface="Times New Roman" pitchFamily="18" charset="0"/>
              </a:rPr>
              <a:t>Free energy =</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End member free energy</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formation enthalpy: polynomial in composition</a:t>
            </a:r>
          </a:p>
          <a:p>
            <a:r>
              <a:rPr lang="en-US" sz="2800" dirty="0" smtClean="0">
                <a:latin typeface="Times New Roman" pitchFamily="18" charset="0"/>
                <a:cs typeface="Times New Roman" pitchFamily="18" charset="0"/>
              </a:rPr>
              <a:t>	+ ideal solution formation entropy</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solidFill>
                  <a:schemeClr val="bg1">
                    <a:lumMod val="50000"/>
                  </a:schemeClr>
                </a:solidFill>
                <a:latin typeface="Times New Roman" pitchFamily="18" charset="0"/>
                <a:cs typeface="Times New Roman" pitchFamily="18" charset="0"/>
              </a:rPr>
              <a:t>+ short-range-order correction.</a:t>
            </a:r>
            <a:endParaRPr lang="en-US" sz="2800" dirty="0">
              <a:solidFill>
                <a:schemeClr val="bg1">
                  <a:lumMod val="50000"/>
                </a:schemeClr>
              </a:solidFill>
              <a:latin typeface="Times New Roman" pitchFamily="18" charset="0"/>
              <a:cs typeface="Times New Roman" pitchFamily="18" charset="0"/>
            </a:endParaRPr>
          </a:p>
        </p:txBody>
      </p:sp>
      <p:sp>
        <p:nvSpPr>
          <p:cNvPr id="5" name="TextBox 4"/>
          <p:cNvSpPr txBox="1"/>
          <p:nvPr/>
        </p:nvSpPr>
        <p:spPr>
          <a:xfrm>
            <a:off x="5737123" y="2153277"/>
            <a:ext cx="2505814" cy="369332"/>
          </a:xfrm>
          <a:prstGeom prst="rect">
            <a:avLst/>
          </a:prstGeom>
          <a:noFill/>
        </p:spPr>
        <p:txBody>
          <a:bodyPr wrap="none" rtlCol="0">
            <a:spAutoFit/>
          </a:bodyPr>
          <a:lstStyle/>
          <a:p>
            <a:r>
              <a:rPr lang="en-US" dirty="0" smtClean="0">
                <a:latin typeface="Times New Roman" pitchFamily="18" charset="0"/>
                <a:cs typeface="Times New Roman" pitchFamily="18" charset="0"/>
              </a:rPr>
              <a:t>Experimental SGTE data</a:t>
            </a:r>
            <a:endParaRPr lang="en-US" dirty="0">
              <a:latin typeface="Times New Roman" pitchFamily="18" charset="0"/>
              <a:cs typeface="Times New Roman" pitchFamily="18" charset="0"/>
            </a:endParaRPr>
          </a:p>
        </p:txBody>
      </p:sp>
      <p:sp>
        <p:nvSpPr>
          <p:cNvPr id="6" name="TextBox 5"/>
          <p:cNvSpPr txBox="1"/>
          <p:nvPr/>
        </p:nvSpPr>
        <p:spPr>
          <a:xfrm>
            <a:off x="5638800" y="4441137"/>
            <a:ext cx="3070071" cy="646331"/>
          </a:xfrm>
          <a:prstGeom prst="rect">
            <a:avLst/>
          </a:prstGeom>
          <a:noFill/>
        </p:spPr>
        <p:txBody>
          <a:bodyPr wrap="none" rtlCol="0">
            <a:spAutoFit/>
          </a:bodyPr>
          <a:lstStyle/>
          <a:p>
            <a:r>
              <a:rPr lang="en-US" dirty="0" smtClean="0">
                <a:latin typeface="Times New Roman" pitchFamily="18" charset="0"/>
                <a:cs typeface="Times New Roman" pitchFamily="18" charset="0"/>
              </a:rPr>
              <a:t>Special </a:t>
            </a:r>
            <a:r>
              <a:rPr lang="en-US" dirty="0" err="1" smtClean="0">
                <a:latin typeface="Times New Roman" pitchFamily="18" charset="0"/>
                <a:cs typeface="Times New Roman" pitchFamily="18" charset="0"/>
              </a:rPr>
              <a:t>Quasirandom</a:t>
            </a:r>
            <a:r>
              <a:rPr lang="en-US" dirty="0" smtClean="0">
                <a:latin typeface="Times New Roman" pitchFamily="18" charset="0"/>
                <a:cs typeface="Times New Roman" pitchFamily="18" charset="0"/>
              </a:rPr>
              <a:t> Structure</a:t>
            </a:r>
          </a:p>
          <a:p>
            <a:r>
              <a:rPr lang="en-US" dirty="0" smtClean="0">
                <a:latin typeface="Times New Roman" pitchFamily="18" charset="0"/>
                <a:cs typeface="Times New Roman" pitchFamily="18" charset="0"/>
              </a:rPr>
              <a:t>(SQS) formation energies.</a:t>
            </a:r>
            <a:endParaRPr lang="en-US" dirty="0">
              <a:latin typeface="Times New Roman" pitchFamily="18" charset="0"/>
              <a:cs typeface="Times New Roman" pitchFamily="18" charset="0"/>
            </a:endParaRPr>
          </a:p>
        </p:txBody>
      </p:sp>
      <p:cxnSp>
        <p:nvCxnSpPr>
          <p:cNvPr id="8" name="Straight Arrow Connector 7"/>
          <p:cNvCxnSpPr>
            <a:stCxn id="5" idx="1"/>
          </p:cNvCxnSpPr>
          <p:nvPr/>
        </p:nvCxnSpPr>
        <p:spPr>
          <a:xfrm flipH="1">
            <a:off x="5117690" y="2337943"/>
            <a:ext cx="619433" cy="464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H="1" flipV="1">
            <a:off x="6734629" y="3570514"/>
            <a:ext cx="439207" cy="870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7873" y="5442862"/>
            <a:ext cx="7843622" cy="1200329"/>
          </a:xfrm>
          <a:prstGeom prst="rect">
            <a:avLst/>
          </a:prstGeom>
          <a:noFill/>
        </p:spPr>
        <p:txBody>
          <a:bodyPr wrap="none" rtlCol="0">
            <a:spAutoFit/>
          </a:bodyPr>
          <a:lstStyle/>
          <a:p>
            <a:r>
              <a:rPr lang="en-US" dirty="0" smtClean="0"/>
              <a:t>Except for SRO correction, not a new method – Works by various research groups:</a:t>
            </a:r>
          </a:p>
          <a:p>
            <a:r>
              <a:rPr lang="en-US" dirty="0" smtClean="0"/>
              <a:t>   </a:t>
            </a:r>
            <a:r>
              <a:rPr lang="en-US" dirty="0" err="1" smtClean="0"/>
              <a:t>Zunger</a:t>
            </a:r>
            <a:r>
              <a:rPr lang="en-US" dirty="0" smtClean="0"/>
              <a:t>, Morgan, Liu, </a:t>
            </a:r>
            <a:r>
              <a:rPr lang="en-US" dirty="0" err="1" smtClean="0"/>
              <a:t>Arroyave</a:t>
            </a:r>
            <a:r>
              <a:rPr lang="en-US" dirty="0" smtClean="0"/>
              <a:t>, </a:t>
            </a:r>
            <a:r>
              <a:rPr lang="en-US" dirty="0" err="1" smtClean="0"/>
              <a:t>Asta</a:t>
            </a:r>
            <a:r>
              <a:rPr lang="en-US" dirty="0" smtClean="0"/>
              <a:t>, </a:t>
            </a:r>
            <a:r>
              <a:rPr lang="en-US" dirty="0" err="1" smtClean="0"/>
              <a:t>Wolverton</a:t>
            </a:r>
            <a:r>
              <a:rPr lang="en-US" dirty="0" smtClean="0"/>
              <a:t>, </a:t>
            </a:r>
            <a:r>
              <a:rPr lang="en-US" dirty="0" err="1" smtClean="0"/>
              <a:t>Sluiter</a:t>
            </a:r>
            <a:r>
              <a:rPr lang="en-US" dirty="0" smtClean="0"/>
              <a:t>, </a:t>
            </a:r>
            <a:r>
              <a:rPr lang="en-GB" dirty="0" err="1" smtClean="0"/>
              <a:t>Crivello</a:t>
            </a:r>
            <a:r>
              <a:rPr lang="en-GB" dirty="0" smtClean="0"/>
              <a:t>, </a:t>
            </a:r>
            <a:r>
              <a:rPr lang="en-GB" dirty="0" err="1" smtClean="0"/>
              <a:t>Joubert</a:t>
            </a:r>
            <a:r>
              <a:rPr lang="en-GB" dirty="0" smtClean="0"/>
              <a:t>,</a:t>
            </a:r>
          </a:p>
          <a:p>
            <a:r>
              <a:rPr lang="en-US" dirty="0" smtClean="0"/>
              <a:t>   among </a:t>
            </a:r>
            <a:r>
              <a:rPr lang="en-US" dirty="0" smtClean="0"/>
              <a:t>many others.</a:t>
            </a:r>
          </a:p>
          <a:p>
            <a:r>
              <a:rPr lang="en-US" dirty="0" smtClean="0"/>
              <a:t>But we will “push it” further</a:t>
            </a:r>
            <a:r>
              <a:rPr lang="en-US" dirty="0"/>
              <a:t>!</a:t>
            </a:r>
          </a:p>
        </p:txBody>
      </p:sp>
    </p:spTree>
    <p:extLst>
      <p:ext uri="{BB962C8B-B14F-4D97-AF65-F5344CB8AC3E}">
        <p14:creationId xmlns:p14="http://schemas.microsoft.com/office/powerpoint/2010/main" val="494455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SQS + CALPHAD method</a:t>
            </a:r>
            <a:endParaRPr lang="en-US" dirty="0"/>
          </a:p>
        </p:txBody>
      </p:sp>
      <p:sp>
        <p:nvSpPr>
          <p:cNvPr id="3" name="Content Placeholder 2"/>
          <p:cNvSpPr>
            <a:spLocks noGrp="1"/>
          </p:cNvSpPr>
          <p:nvPr>
            <p:ph idx="1"/>
          </p:nvPr>
        </p:nvSpPr>
        <p:spPr>
          <a:xfrm>
            <a:off x="457200" y="1096964"/>
            <a:ext cx="8229600" cy="5532436"/>
          </a:xfrm>
        </p:spPr>
        <p:txBody>
          <a:bodyPr>
            <a:normAutofit fontScale="92500" lnSpcReduction="10000"/>
          </a:bodyPr>
          <a:lstStyle/>
          <a:p>
            <a:r>
              <a:rPr lang="en-US" dirty="0" smtClean="0"/>
              <a:t>Well-known and apparently straightforward method, however:</a:t>
            </a:r>
          </a:p>
          <a:p>
            <a:pPr lvl="1"/>
            <a:r>
              <a:rPr lang="en-US" dirty="0" smtClean="0"/>
              <a:t>Becomes less trivial when considering general </a:t>
            </a:r>
            <a:r>
              <a:rPr lang="en-US" b="1" dirty="0" smtClean="0"/>
              <a:t>multicomponent</a:t>
            </a:r>
            <a:r>
              <a:rPr lang="en-US" dirty="0" smtClean="0"/>
              <a:t> ordered phases with </a:t>
            </a:r>
            <a:r>
              <a:rPr lang="en-US" b="1" dirty="0" smtClean="0"/>
              <a:t>multiple </a:t>
            </a:r>
            <a:r>
              <a:rPr lang="en-US" b="1" dirty="0" err="1" smtClean="0"/>
              <a:t>sublattices</a:t>
            </a:r>
            <a:r>
              <a:rPr lang="en-US" dirty="0" smtClean="0"/>
              <a:t>. Why?</a:t>
            </a:r>
          </a:p>
          <a:p>
            <a:pPr lvl="2"/>
            <a:r>
              <a:rPr lang="en-US" dirty="0" smtClean="0"/>
              <a:t>SQS generation is more difficult!</a:t>
            </a:r>
          </a:p>
          <a:p>
            <a:pPr lvl="2"/>
            <a:r>
              <a:rPr lang="en-US" dirty="0" smtClean="0"/>
              <a:t>End members are not in SGTE database: Need to calculate formation </a:t>
            </a:r>
            <a:r>
              <a:rPr lang="en-US" b="1" dirty="0" smtClean="0"/>
              <a:t>free</a:t>
            </a:r>
            <a:r>
              <a:rPr lang="en-US" dirty="0" smtClean="0"/>
              <a:t> energies.</a:t>
            </a:r>
          </a:p>
          <a:p>
            <a:pPr lvl="1"/>
            <a:r>
              <a:rPr lang="en-US" dirty="0" smtClean="0"/>
              <a:t>Have to properly handle the issue of mechanical stability!</a:t>
            </a:r>
          </a:p>
          <a:p>
            <a:pPr lvl="2"/>
            <a:r>
              <a:rPr lang="en-US" dirty="0" smtClean="0"/>
              <a:t>Most phases (even </a:t>
            </a:r>
            <a:r>
              <a:rPr lang="en-US" dirty="0" err="1" smtClean="0"/>
              <a:t>bcc,fcc,hcp</a:t>
            </a:r>
            <a:r>
              <a:rPr lang="en-US" dirty="0" smtClean="0"/>
              <a:t>) become mechanically unstable in at least some composition range.</a:t>
            </a:r>
          </a:p>
          <a:p>
            <a:pPr lvl="2"/>
            <a:r>
              <a:rPr lang="en-US" dirty="0" smtClean="0"/>
              <a:t>The end members reference energies are often mechanically unstable.</a:t>
            </a:r>
          </a:p>
          <a:p>
            <a:pPr lvl="2"/>
            <a:endParaRPr lang="en-US" dirty="0" smtClean="0"/>
          </a:p>
          <a:p>
            <a:pPr lvl="1"/>
            <a:endParaRPr lang="en-US" dirty="0"/>
          </a:p>
        </p:txBody>
      </p:sp>
    </p:spTree>
    <p:extLst>
      <p:ext uri="{BB962C8B-B14F-4D97-AF65-F5344CB8AC3E}">
        <p14:creationId xmlns:p14="http://schemas.microsoft.com/office/powerpoint/2010/main" val="1051907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77" name="Hexagon 76"/>
          <p:cNvSpPr/>
          <p:nvPr/>
        </p:nvSpPr>
        <p:spPr>
          <a:xfrm>
            <a:off x="607555" y="2000771"/>
            <a:ext cx="5852622" cy="3364768"/>
          </a:xfrm>
          <a:custGeom>
            <a:avLst/>
            <a:gdLst>
              <a:gd name="connsiteX0" fmla="*/ 0 w 6548284"/>
              <a:gd name="connsiteY0" fmla="*/ 2138516 h 4277032"/>
              <a:gd name="connsiteX1" fmla="*/ 1069258 w 6548284"/>
              <a:gd name="connsiteY1" fmla="*/ 1 h 4277032"/>
              <a:gd name="connsiteX2" fmla="*/ 5479026 w 6548284"/>
              <a:gd name="connsiteY2" fmla="*/ 1 h 4277032"/>
              <a:gd name="connsiteX3" fmla="*/ 6548284 w 6548284"/>
              <a:gd name="connsiteY3" fmla="*/ 2138516 h 4277032"/>
              <a:gd name="connsiteX4" fmla="*/ 5479026 w 6548284"/>
              <a:gd name="connsiteY4" fmla="*/ 4277031 h 4277032"/>
              <a:gd name="connsiteX5" fmla="*/ 1069258 w 6548284"/>
              <a:gd name="connsiteY5" fmla="*/ 4277031 h 4277032"/>
              <a:gd name="connsiteX6" fmla="*/ 0 w 6548284"/>
              <a:gd name="connsiteY6" fmla="*/ 2138516 h 4277032"/>
              <a:gd name="connsiteX0" fmla="*/ 0 w 6046839"/>
              <a:gd name="connsiteY0" fmla="*/ 2138515 h 4277030"/>
              <a:gd name="connsiteX1" fmla="*/ 1069258 w 6046839"/>
              <a:gd name="connsiteY1" fmla="*/ 0 h 4277030"/>
              <a:gd name="connsiteX2" fmla="*/ 5479026 w 6046839"/>
              <a:gd name="connsiteY2" fmla="*/ 0 h 4277030"/>
              <a:gd name="connsiteX3" fmla="*/ 6046839 w 6046839"/>
              <a:gd name="connsiteY3" fmla="*/ 3613354 h 4277030"/>
              <a:gd name="connsiteX4" fmla="*/ 5479026 w 6046839"/>
              <a:gd name="connsiteY4" fmla="*/ 4277030 h 4277030"/>
              <a:gd name="connsiteX5" fmla="*/ 1069258 w 6046839"/>
              <a:gd name="connsiteY5" fmla="*/ 4277030 h 4277030"/>
              <a:gd name="connsiteX6" fmla="*/ 0 w 6046839"/>
              <a:gd name="connsiteY6" fmla="*/ 2138515 h 4277030"/>
              <a:gd name="connsiteX0" fmla="*/ 0 w 6098459"/>
              <a:gd name="connsiteY0" fmla="*/ 2168012 h 4306527"/>
              <a:gd name="connsiteX1" fmla="*/ 1069258 w 6098459"/>
              <a:gd name="connsiteY1" fmla="*/ 29497 h 4306527"/>
              <a:gd name="connsiteX2" fmla="*/ 6098459 w 6098459"/>
              <a:gd name="connsiteY2" fmla="*/ 0 h 4306527"/>
              <a:gd name="connsiteX3" fmla="*/ 6046839 w 6098459"/>
              <a:gd name="connsiteY3" fmla="*/ 3642851 h 4306527"/>
              <a:gd name="connsiteX4" fmla="*/ 5479026 w 6098459"/>
              <a:gd name="connsiteY4" fmla="*/ 4306527 h 4306527"/>
              <a:gd name="connsiteX5" fmla="*/ 1069258 w 6098459"/>
              <a:gd name="connsiteY5" fmla="*/ 4306527 h 4306527"/>
              <a:gd name="connsiteX6" fmla="*/ 0 w 6098459"/>
              <a:gd name="connsiteY6" fmla="*/ 2168012 h 4306527"/>
              <a:gd name="connsiteX0" fmla="*/ 0 w 6098459"/>
              <a:gd name="connsiteY0" fmla="*/ 2168012 h 4306527"/>
              <a:gd name="connsiteX1" fmla="*/ 154858 w 6098459"/>
              <a:gd name="connsiteY1" fmla="*/ 29497 h 4306527"/>
              <a:gd name="connsiteX2" fmla="*/ 6098459 w 6098459"/>
              <a:gd name="connsiteY2" fmla="*/ 0 h 4306527"/>
              <a:gd name="connsiteX3" fmla="*/ 6046839 w 6098459"/>
              <a:gd name="connsiteY3" fmla="*/ 3642851 h 4306527"/>
              <a:gd name="connsiteX4" fmla="*/ 5479026 w 6098459"/>
              <a:gd name="connsiteY4" fmla="*/ 4306527 h 4306527"/>
              <a:gd name="connsiteX5" fmla="*/ 1069258 w 6098459"/>
              <a:gd name="connsiteY5" fmla="*/ 4306527 h 4306527"/>
              <a:gd name="connsiteX6" fmla="*/ 0 w 6098459"/>
              <a:gd name="connsiteY6" fmla="*/ 2168012 h 4306527"/>
              <a:gd name="connsiteX0" fmla="*/ 22123 w 5943601"/>
              <a:gd name="connsiteY0" fmla="*/ 2757947 h 4306527"/>
              <a:gd name="connsiteX1" fmla="*/ 0 w 5943601"/>
              <a:gd name="connsiteY1" fmla="*/ 29497 h 4306527"/>
              <a:gd name="connsiteX2" fmla="*/ 5943601 w 5943601"/>
              <a:gd name="connsiteY2" fmla="*/ 0 h 4306527"/>
              <a:gd name="connsiteX3" fmla="*/ 5891981 w 5943601"/>
              <a:gd name="connsiteY3" fmla="*/ 3642851 h 4306527"/>
              <a:gd name="connsiteX4" fmla="*/ 5324168 w 5943601"/>
              <a:gd name="connsiteY4" fmla="*/ 4306527 h 4306527"/>
              <a:gd name="connsiteX5" fmla="*/ 914400 w 5943601"/>
              <a:gd name="connsiteY5" fmla="*/ 4306527 h 4306527"/>
              <a:gd name="connsiteX6" fmla="*/ 22123 w 5943601"/>
              <a:gd name="connsiteY6" fmla="*/ 2757947 h 4306527"/>
              <a:gd name="connsiteX0" fmla="*/ 22123 w 5943601"/>
              <a:gd name="connsiteY0" fmla="*/ 2757947 h 4306527"/>
              <a:gd name="connsiteX1" fmla="*/ 0 w 5943601"/>
              <a:gd name="connsiteY1" fmla="*/ 29497 h 4306527"/>
              <a:gd name="connsiteX2" fmla="*/ 5943601 w 5943601"/>
              <a:gd name="connsiteY2" fmla="*/ 0 h 4306527"/>
              <a:gd name="connsiteX3" fmla="*/ 5891981 w 5943601"/>
              <a:gd name="connsiteY3" fmla="*/ 3642851 h 4306527"/>
              <a:gd name="connsiteX4" fmla="*/ 5324168 w 5943601"/>
              <a:gd name="connsiteY4" fmla="*/ 4306527 h 4306527"/>
              <a:gd name="connsiteX5" fmla="*/ 2271252 w 5943601"/>
              <a:gd name="connsiteY5" fmla="*/ 2713701 h 4306527"/>
              <a:gd name="connsiteX6" fmla="*/ 22123 w 5943601"/>
              <a:gd name="connsiteY6" fmla="*/ 2757947 h 4306527"/>
              <a:gd name="connsiteX0" fmla="*/ 22123 w 5943601"/>
              <a:gd name="connsiteY0" fmla="*/ 2757947 h 3687095"/>
              <a:gd name="connsiteX1" fmla="*/ 0 w 5943601"/>
              <a:gd name="connsiteY1" fmla="*/ 29497 h 3687095"/>
              <a:gd name="connsiteX2" fmla="*/ 5943601 w 5943601"/>
              <a:gd name="connsiteY2" fmla="*/ 0 h 3687095"/>
              <a:gd name="connsiteX3" fmla="*/ 5891981 w 5943601"/>
              <a:gd name="connsiteY3" fmla="*/ 3642851 h 3687095"/>
              <a:gd name="connsiteX4" fmla="*/ 2227007 w 5943601"/>
              <a:gd name="connsiteY4" fmla="*/ 3687095 h 3687095"/>
              <a:gd name="connsiteX5" fmla="*/ 2271252 w 5943601"/>
              <a:gd name="connsiteY5" fmla="*/ 2713701 h 3687095"/>
              <a:gd name="connsiteX6" fmla="*/ 22123 w 5943601"/>
              <a:gd name="connsiteY6" fmla="*/ 2757947 h 3687095"/>
              <a:gd name="connsiteX0" fmla="*/ 0 w 5980472"/>
              <a:gd name="connsiteY0" fmla="*/ 2551469 h 3687095"/>
              <a:gd name="connsiteX1" fmla="*/ 36871 w 5980472"/>
              <a:gd name="connsiteY1" fmla="*/ 29497 h 3687095"/>
              <a:gd name="connsiteX2" fmla="*/ 5980472 w 5980472"/>
              <a:gd name="connsiteY2" fmla="*/ 0 h 3687095"/>
              <a:gd name="connsiteX3" fmla="*/ 5928852 w 5980472"/>
              <a:gd name="connsiteY3" fmla="*/ 3642851 h 3687095"/>
              <a:gd name="connsiteX4" fmla="*/ 2263878 w 5980472"/>
              <a:gd name="connsiteY4" fmla="*/ 3687095 h 3687095"/>
              <a:gd name="connsiteX5" fmla="*/ 2308123 w 5980472"/>
              <a:gd name="connsiteY5" fmla="*/ 2713701 h 3687095"/>
              <a:gd name="connsiteX6" fmla="*/ 0 w 5980472"/>
              <a:gd name="connsiteY6" fmla="*/ 2551469 h 3687095"/>
              <a:gd name="connsiteX0" fmla="*/ 0 w 5980472"/>
              <a:gd name="connsiteY0" fmla="*/ 2551469 h 3687095"/>
              <a:gd name="connsiteX1" fmla="*/ 36871 w 5980472"/>
              <a:gd name="connsiteY1" fmla="*/ 29497 h 3687095"/>
              <a:gd name="connsiteX2" fmla="*/ 5980472 w 5980472"/>
              <a:gd name="connsiteY2" fmla="*/ 0 h 3687095"/>
              <a:gd name="connsiteX3" fmla="*/ 5928852 w 5980472"/>
              <a:gd name="connsiteY3" fmla="*/ 3642851 h 3687095"/>
              <a:gd name="connsiteX4" fmla="*/ 2263878 w 5980472"/>
              <a:gd name="connsiteY4" fmla="*/ 3687095 h 3687095"/>
              <a:gd name="connsiteX5" fmla="*/ 2249129 w 5980472"/>
              <a:gd name="connsiteY5" fmla="*/ 2566217 h 3687095"/>
              <a:gd name="connsiteX6" fmla="*/ 0 w 5980472"/>
              <a:gd name="connsiteY6" fmla="*/ 2551469 h 3687095"/>
              <a:gd name="connsiteX0" fmla="*/ 0 w 5928852"/>
              <a:gd name="connsiteY0" fmla="*/ 2580966 h 3716592"/>
              <a:gd name="connsiteX1" fmla="*/ 36871 w 5928852"/>
              <a:gd name="connsiteY1" fmla="*/ 58994 h 3716592"/>
              <a:gd name="connsiteX2" fmla="*/ 5891982 w 5928852"/>
              <a:gd name="connsiteY2" fmla="*/ 0 h 3716592"/>
              <a:gd name="connsiteX3" fmla="*/ 5928852 w 5928852"/>
              <a:gd name="connsiteY3" fmla="*/ 3672348 h 3716592"/>
              <a:gd name="connsiteX4" fmla="*/ 2263878 w 5928852"/>
              <a:gd name="connsiteY4" fmla="*/ 3716592 h 3716592"/>
              <a:gd name="connsiteX5" fmla="*/ 2249129 w 5928852"/>
              <a:gd name="connsiteY5" fmla="*/ 2595714 h 3716592"/>
              <a:gd name="connsiteX6" fmla="*/ 0 w 5928852"/>
              <a:gd name="connsiteY6" fmla="*/ 2580966 h 3716592"/>
              <a:gd name="connsiteX0" fmla="*/ 0 w 5899355"/>
              <a:gd name="connsiteY0" fmla="*/ 2580966 h 3716592"/>
              <a:gd name="connsiteX1" fmla="*/ 36871 w 5899355"/>
              <a:gd name="connsiteY1" fmla="*/ 58994 h 3716592"/>
              <a:gd name="connsiteX2" fmla="*/ 5891982 w 5899355"/>
              <a:gd name="connsiteY2" fmla="*/ 0 h 3716592"/>
              <a:gd name="connsiteX3" fmla="*/ 5899355 w 5899355"/>
              <a:gd name="connsiteY3" fmla="*/ 3672348 h 3716592"/>
              <a:gd name="connsiteX4" fmla="*/ 2263878 w 5899355"/>
              <a:gd name="connsiteY4" fmla="*/ 3716592 h 3716592"/>
              <a:gd name="connsiteX5" fmla="*/ 2249129 w 5899355"/>
              <a:gd name="connsiteY5" fmla="*/ 2595714 h 3716592"/>
              <a:gd name="connsiteX6" fmla="*/ 0 w 5899355"/>
              <a:gd name="connsiteY6" fmla="*/ 2580966 h 3716592"/>
              <a:gd name="connsiteX0" fmla="*/ 0 w 5899355"/>
              <a:gd name="connsiteY0" fmla="*/ 2580966 h 3672348"/>
              <a:gd name="connsiteX1" fmla="*/ 36871 w 5899355"/>
              <a:gd name="connsiteY1" fmla="*/ 58994 h 3672348"/>
              <a:gd name="connsiteX2" fmla="*/ 5891982 w 5899355"/>
              <a:gd name="connsiteY2" fmla="*/ 0 h 3672348"/>
              <a:gd name="connsiteX3" fmla="*/ 5899355 w 5899355"/>
              <a:gd name="connsiteY3" fmla="*/ 3672348 h 3672348"/>
              <a:gd name="connsiteX4" fmla="*/ 2293375 w 5899355"/>
              <a:gd name="connsiteY4" fmla="*/ 3657598 h 3672348"/>
              <a:gd name="connsiteX5" fmla="*/ 2249129 w 5899355"/>
              <a:gd name="connsiteY5" fmla="*/ 2595714 h 3672348"/>
              <a:gd name="connsiteX6" fmla="*/ 0 w 5899355"/>
              <a:gd name="connsiteY6" fmla="*/ 2580966 h 3672348"/>
              <a:gd name="connsiteX0" fmla="*/ 0 w 5899355"/>
              <a:gd name="connsiteY0" fmla="*/ 2580966 h 3672348"/>
              <a:gd name="connsiteX1" fmla="*/ 36871 w 5899355"/>
              <a:gd name="connsiteY1" fmla="*/ 58994 h 3672348"/>
              <a:gd name="connsiteX2" fmla="*/ 5891982 w 5899355"/>
              <a:gd name="connsiteY2" fmla="*/ 0 h 3672348"/>
              <a:gd name="connsiteX3" fmla="*/ 5899355 w 5899355"/>
              <a:gd name="connsiteY3" fmla="*/ 3672348 h 3672348"/>
              <a:gd name="connsiteX4" fmla="*/ 2293375 w 5899355"/>
              <a:gd name="connsiteY4" fmla="*/ 3657598 h 3672348"/>
              <a:gd name="connsiteX5" fmla="*/ 2278626 w 5899355"/>
              <a:gd name="connsiteY5" fmla="*/ 2625211 h 3672348"/>
              <a:gd name="connsiteX6" fmla="*/ 0 w 5899355"/>
              <a:gd name="connsiteY6" fmla="*/ 2580966 h 3672348"/>
              <a:gd name="connsiteX0" fmla="*/ 0 w 5899355"/>
              <a:gd name="connsiteY0" fmla="*/ 2580966 h 3672348"/>
              <a:gd name="connsiteX1" fmla="*/ 7374 w 5899355"/>
              <a:gd name="connsiteY1" fmla="*/ 0 h 3672348"/>
              <a:gd name="connsiteX2" fmla="*/ 5891982 w 5899355"/>
              <a:gd name="connsiteY2" fmla="*/ 0 h 3672348"/>
              <a:gd name="connsiteX3" fmla="*/ 5899355 w 5899355"/>
              <a:gd name="connsiteY3" fmla="*/ 3672348 h 3672348"/>
              <a:gd name="connsiteX4" fmla="*/ 2293375 w 5899355"/>
              <a:gd name="connsiteY4" fmla="*/ 3657598 h 3672348"/>
              <a:gd name="connsiteX5" fmla="*/ 2278626 w 5899355"/>
              <a:gd name="connsiteY5" fmla="*/ 2625211 h 3672348"/>
              <a:gd name="connsiteX6" fmla="*/ 0 w 5899355"/>
              <a:gd name="connsiteY6" fmla="*/ 2580966 h 3672348"/>
              <a:gd name="connsiteX0" fmla="*/ 0 w 5899355"/>
              <a:gd name="connsiteY0" fmla="*/ 2615472 h 3706854"/>
              <a:gd name="connsiteX1" fmla="*/ 7374 w 5899355"/>
              <a:gd name="connsiteY1" fmla="*/ 34506 h 3706854"/>
              <a:gd name="connsiteX2" fmla="*/ 5891982 w 5899355"/>
              <a:gd name="connsiteY2" fmla="*/ 0 h 3706854"/>
              <a:gd name="connsiteX3" fmla="*/ 5899355 w 5899355"/>
              <a:gd name="connsiteY3" fmla="*/ 3706854 h 3706854"/>
              <a:gd name="connsiteX4" fmla="*/ 2293375 w 5899355"/>
              <a:gd name="connsiteY4" fmla="*/ 3692104 h 3706854"/>
              <a:gd name="connsiteX5" fmla="*/ 2278626 w 5899355"/>
              <a:gd name="connsiteY5" fmla="*/ 2659717 h 3706854"/>
              <a:gd name="connsiteX6" fmla="*/ 0 w 5899355"/>
              <a:gd name="connsiteY6" fmla="*/ 2615472 h 3706854"/>
              <a:gd name="connsiteX0" fmla="*/ 0 w 5899355"/>
              <a:gd name="connsiteY0" fmla="*/ 2615472 h 3706854"/>
              <a:gd name="connsiteX1" fmla="*/ 7374 w 5899355"/>
              <a:gd name="connsiteY1" fmla="*/ 0 h 3706854"/>
              <a:gd name="connsiteX2" fmla="*/ 5891982 w 5899355"/>
              <a:gd name="connsiteY2" fmla="*/ 0 h 3706854"/>
              <a:gd name="connsiteX3" fmla="*/ 5899355 w 5899355"/>
              <a:gd name="connsiteY3" fmla="*/ 3706854 h 3706854"/>
              <a:gd name="connsiteX4" fmla="*/ 2293375 w 5899355"/>
              <a:gd name="connsiteY4" fmla="*/ 3692104 h 3706854"/>
              <a:gd name="connsiteX5" fmla="*/ 2278626 w 5899355"/>
              <a:gd name="connsiteY5" fmla="*/ 2659717 h 3706854"/>
              <a:gd name="connsiteX6" fmla="*/ 0 w 5899355"/>
              <a:gd name="connsiteY6" fmla="*/ 2615472 h 3706854"/>
              <a:gd name="connsiteX0" fmla="*/ 0 w 5899355"/>
              <a:gd name="connsiteY0" fmla="*/ 2615472 h 3726609"/>
              <a:gd name="connsiteX1" fmla="*/ 7374 w 5899355"/>
              <a:gd name="connsiteY1" fmla="*/ 0 h 3726609"/>
              <a:gd name="connsiteX2" fmla="*/ 5891982 w 5899355"/>
              <a:gd name="connsiteY2" fmla="*/ 0 h 3726609"/>
              <a:gd name="connsiteX3" fmla="*/ 5899355 w 5899355"/>
              <a:gd name="connsiteY3" fmla="*/ 3706854 h 3726609"/>
              <a:gd name="connsiteX4" fmla="*/ 2258869 w 5899355"/>
              <a:gd name="connsiteY4" fmla="*/ 3726609 h 3726609"/>
              <a:gd name="connsiteX5" fmla="*/ 2278626 w 5899355"/>
              <a:gd name="connsiteY5" fmla="*/ 2659717 h 3726609"/>
              <a:gd name="connsiteX6" fmla="*/ 0 w 5899355"/>
              <a:gd name="connsiteY6" fmla="*/ 2615472 h 3726609"/>
              <a:gd name="connsiteX0" fmla="*/ 130649 w 5891981"/>
              <a:gd name="connsiteY0" fmla="*/ 2580966 h 3726609"/>
              <a:gd name="connsiteX1" fmla="*/ 0 w 5891981"/>
              <a:gd name="connsiteY1" fmla="*/ 0 h 3726609"/>
              <a:gd name="connsiteX2" fmla="*/ 5884608 w 5891981"/>
              <a:gd name="connsiteY2" fmla="*/ 0 h 3726609"/>
              <a:gd name="connsiteX3" fmla="*/ 5891981 w 5891981"/>
              <a:gd name="connsiteY3" fmla="*/ 3706854 h 3726609"/>
              <a:gd name="connsiteX4" fmla="*/ 2251495 w 5891981"/>
              <a:gd name="connsiteY4" fmla="*/ 3726609 h 3726609"/>
              <a:gd name="connsiteX5" fmla="*/ 2271252 w 5891981"/>
              <a:gd name="connsiteY5" fmla="*/ 2659717 h 3726609"/>
              <a:gd name="connsiteX6" fmla="*/ 130649 w 5891981"/>
              <a:gd name="connsiteY6" fmla="*/ 2580966 h 3726609"/>
              <a:gd name="connsiteX0" fmla="*/ 0 w 5899355"/>
              <a:gd name="connsiteY0" fmla="*/ 2563714 h 3726609"/>
              <a:gd name="connsiteX1" fmla="*/ 7374 w 5899355"/>
              <a:gd name="connsiteY1" fmla="*/ 0 h 3726609"/>
              <a:gd name="connsiteX2" fmla="*/ 5891982 w 5899355"/>
              <a:gd name="connsiteY2" fmla="*/ 0 h 3726609"/>
              <a:gd name="connsiteX3" fmla="*/ 5899355 w 5899355"/>
              <a:gd name="connsiteY3" fmla="*/ 3706854 h 3726609"/>
              <a:gd name="connsiteX4" fmla="*/ 2258869 w 5899355"/>
              <a:gd name="connsiteY4" fmla="*/ 3726609 h 3726609"/>
              <a:gd name="connsiteX5" fmla="*/ 2278626 w 5899355"/>
              <a:gd name="connsiteY5" fmla="*/ 2659717 h 3726609"/>
              <a:gd name="connsiteX6" fmla="*/ 0 w 5899355"/>
              <a:gd name="connsiteY6" fmla="*/ 2563714 h 3726609"/>
              <a:gd name="connsiteX0" fmla="*/ 0 w 5899355"/>
              <a:gd name="connsiteY0" fmla="*/ 2563714 h 3726609"/>
              <a:gd name="connsiteX1" fmla="*/ 7374 w 5899355"/>
              <a:gd name="connsiteY1" fmla="*/ 0 h 3726609"/>
              <a:gd name="connsiteX2" fmla="*/ 5891982 w 5899355"/>
              <a:gd name="connsiteY2" fmla="*/ 0 h 3726609"/>
              <a:gd name="connsiteX3" fmla="*/ 5899355 w 5899355"/>
              <a:gd name="connsiteY3" fmla="*/ 3706854 h 3726609"/>
              <a:gd name="connsiteX4" fmla="*/ 2258869 w 5899355"/>
              <a:gd name="connsiteY4" fmla="*/ 3726609 h 3726609"/>
              <a:gd name="connsiteX5" fmla="*/ 2244121 w 5899355"/>
              <a:gd name="connsiteY5" fmla="*/ 2573453 h 3726609"/>
              <a:gd name="connsiteX6" fmla="*/ 0 w 5899355"/>
              <a:gd name="connsiteY6" fmla="*/ 2563714 h 3726609"/>
              <a:gd name="connsiteX0" fmla="*/ 0 w 5899355"/>
              <a:gd name="connsiteY0" fmla="*/ 2563714 h 3726609"/>
              <a:gd name="connsiteX1" fmla="*/ 7374 w 5899355"/>
              <a:gd name="connsiteY1" fmla="*/ 0 h 3726609"/>
              <a:gd name="connsiteX2" fmla="*/ 5891982 w 5899355"/>
              <a:gd name="connsiteY2" fmla="*/ 0 h 3726609"/>
              <a:gd name="connsiteX3" fmla="*/ 5899355 w 5899355"/>
              <a:gd name="connsiteY3" fmla="*/ 3706854 h 3726609"/>
              <a:gd name="connsiteX4" fmla="*/ 2293374 w 5899355"/>
              <a:gd name="connsiteY4" fmla="*/ 3726609 h 3726609"/>
              <a:gd name="connsiteX5" fmla="*/ 2244121 w 5899355"/>
              <a:gd name="connsiteY5" fmla="*/ 2573453 h 3726609"/>
              <a:gd name="connsiteX6" fmla="*/ 0 w 5899355"/>
              <a:gd name="connsiteY6" fmla="*/ 2563714 h 3726609"/>
              <a:gd name="connsiteX0" fmla="*/ 0 w 5899355"/>
              <a:gd name="connsiteY0" fmla="*/ 2563714 h 3726609"/>
              <a:gd name="connsiteX1" fmla="*/ 7374 w 5899355"/>
              <a:gd name="connsiteY1" fmla="*/ 0 h 3726609"/>
              <a:gd name="connsiteX2" fmla="*/ 5891982 w 5899355"/>
              <a:gd name="connsiteY2" fmla="*/ 0 h 3726609"/>
              <a:gd name="connsiteX3" fmla="*/ 5899355 w 5899355"/>
              <a:gd name="connsiteY3" fmla="*/ 3706854 h 3726609"/>
              <a:gd name="connsiteX4" fmla="*/ 2241616 w 5899355"/>
              <a:gd name="connsiteY4" fmla="*/ 3726609 h 3726609"/>
              <a:gd name="connsiteX5" fmla="*/ 2244121 w 5899355"/>
              <a:gd name="connsiteY5" fmla="*/ 2573453 h 3726609"/>
              <a:gd name="connsiteX6" fmla="*/ 0 w 5899355"/>
              <a:gd name="connsiteY6" fmla="*/ 2563714 h 3726609"/>
              <a:gd name="connsiteX0" fmla="*/ 0 w 5899355"/>
              <a:gd name="connsiteY0" fmla="*/ 2563714 h 3730604"/>
              <a:gd name="connsiteX1" fmla="*/ 7374 w 5899355"/>
              <a:gd name="connsiteY1" fmla="*/ 0 h 3730604"/>
              <a:gd name="connsiteX2" fmla="*/ 5891982 w 5899355"/>
              <a:gd name="connsiteY2" fmla="*/ 0 h 3730604"/>
              <a:gd name="connsiteX3" fmla="*/ 5899355 w 5899355"/>
              <a:gd name="connsiteY3" fmla="*/ 3730604 h 3730604"/>
              <a:gd name="connsiteX4" fmla="*/ 2241616 w 5899355"/>
              <a:gd name="connsiteY4" fmla="*/ 3726609 h 3730604"/>
              <a:gd name="connsiteX5" fmla="*/ 2244121 w 5899355"/>
              <a:gd name="connsiteY5" fmla="*/ 2573453 h 3730604"/>
              <a:gd name="connsiteX6" fmla="*/ 0 w 5899355"/>
              <a:gd name="connsiteY6" fmla="*/ 2563714 h 3730604"/>
              <a:gd name="connsiteX0" fmla="*/ 0 w 5899355"/>
              <a:gd name="connsiteY0" fmla="*/ 2563714 h 3730604"/>
              <a:gd name="connsiteX1" fmla="*/ 7374 w 5899355"/>
              <a:gd name="connsiteY1" fmla="*/ 0 h 3730604"/>
              <a:gd name="connsiteX2" fmla="*/ 5891982 w 5899355"/>
              <a:gd name="connsiteY2" fmla="*/ 0 h 3730604"/>
              <a:gd name="connsiteX3" fmla="*/ 5899355 w 5899355"/>
              <a:gd name="connsiteY3" fmla="*/ 3730604 h 3730604"/>
              <a:gd name="connsiteX4" fmla="*/ 2265604 w 5899355"/>
              <a:gd name="connsiteY4" fmla="*/ 3714734 h 3730604"/>
              <a:gd name="connsiteX5" fmla="*/ 2244121 w 5899355"/>
              <a:gd name="connsiteY5" fmla="*/ 2573453 h 3730604"/>
              <a:gd name="connsiteX6" fmla="*/ 0 w 5899355"/>
              <a:gd name="connsiteY6" fmla="*/ 2563714 h 3730604"/>
              <a:gd name="connsiteX0" fmla="*/ 0 w 5899355"/>
              <a:gd name="connsiteY0" fmla="*/ 2563714 h 3730604"/>
              <a:gd name="connsiteX1" fmla="*/ 7374 w 5899355"/>
              <a:gd name="connsiteY1" fmla="*/ 0 h 3730604"/>
              <a:gd name="connsiteX2" fmla="*/ 5891982 w 5899355"/>
              <a:gd name="connsiteY2" fmla="*/ 0 h 3730604"/>
              <a:gd name="connsiteX3" fmla="*/ 5899355 w 5899355"/>
              <a:gd name="connsiteY3" fmla="*/ 3730604 h 3730604"/>
              <a:gd name="connsiteX4" fmla="*/ 2265604 w 5899355"/>
              <a:gd name="connsiteY4" fmla="*/ 3714734 h 3730604"/>
              <a:gd name="connsiteX5" fmla="*/ 2280105 w 5899355"/>
              <a:gd name="connsiteY5" fmla="*/ 2573453 h 3730604"/>
              <a:gd name="connsiteX6" fmla="*/ 0 w 5899355"/>
              <a:gd name="connsiteY6" fmla="*/ 2563714 h 3730604"/>
              <a:gd name="connsiteX0" fmla="*/ 0 w 5899355"/>
              <a:gd name="connsiteY0" fmla="*/ 2563714 h 3730604"/>
              <a:gd name="connsiteX1" fmla="*/ 7374 w 5899355"/>
              <a:gd name="connsiteY1" fmla="*/ 0 h 3730604"/>
              <a:gd name="connsiteX2" fmla="*/ 5891982 w 5899355"/>
              <a:gd name="connsiteY2" fmla="*/ 0 h 3730604"/>
              <a:gd name="connsiteX3" fmla="*/ 5899355 w 5899355"/>
              <a:gd name="connsiteY3" fmla="*/ 3730604 h 3730604"/>
              <a:gd name="connsiteX4" fmla="*/ 2265604 w 5899355"/>
              <a:gd name="connsiteY4" fmla="*/ 3714734 h 3730604"/>
              <a:gd name="connsiteX5" fmla="*/ 2268110 w 5899355"/>
              <a:gd name="connsiteY5" fmla="*/ 2573453 h 3730604"/>
              <a:gd name="connsiteX6" fmla="*/ 0 w 5899355"/>
              <a:gd name="connsiteY6" fmla="*/ 2563714 h 3730604"/>
              <a:gd name="connsiteX0" fmla="*/ 0 w 5899355"/>
              <a:gd name="connsiteY0" fmla="*/ 2563714 h 3730604"/>
              <a:gd name="connsiteX1" fmla="*/ 7374 w 5899355"/>
              <a:gd name="connsiteY1" fmla="*/ 0 h 3730604"/>
              <a:gd name="connsiteX2" fmla="*/ 5891982 w 5899355"/>
              <a:gd name="connsiteY2" fmla="*/ 0 h 3730604"/>
              <a:gd name="connsiteX3" fmla="*/ 5899355 w 5899355"/>
              <a:gd name="connsiteY3" fmla="*/ 3730604 h 3730604"/>
              <a:gd name="connsiteX4" fmla="*/ 2265604 w 5899355"/>
              <a:gd name="connsiteY4" fmla="*/ 3714734 h 3730604"/>
              <a:gd name="connsiteX5" fmla="*/ 2268110 w 5899355"/>
              <a:gd name="connsiteY5" fmla="*/ 2561577 h 3730604"/>
              <a:gd name="connsiteX6" fmla="*/ 0 w 5899355"/>
              <a:gd name="connsiteY6" fmla="*/ 2563714 h 3730604"/>
              <a:gd name="connsiteX0" fmla="*/ 0 w 5899355"/>
              <a:gd name="connsiteY0" fmla="*/ 2563714 h 3718729"/>
              <a:gd name="connsiteX1" fmla="*/ 7374 w 5899355"/>
              <a:gd name="connsiteY1" fmla="*/ 0 h 3718729"/>
              <a:gd name="connsiteX2" fmla="*/ 5891982 w 5899355"/>
              <a:gd name="connsiteY2" fmla="*/ 0 h 3718729"/>
              <a:gd name="connsiteX3" fmla="*/ 5899355 w 5899355"/>
              <a:gd name="connsiteY3" fmla="*/ 3718729 h 3718729"/>
              <a:gd name="connsiteX4" fmla="*/ 2265604 w 5899355"/>
              <a:gd name="connsiteY4" fmla="*/ 3714734 h 3718729"/>
              <a:gd name="connsiteX5" fmla="*/ 2268110 w 5899355"/>
              <a:gd name="connsiteY5" fmla="*/ 2561577 h 3718729"/>
              <a:gd name="connsiteX6" fmla="*/ 0 w 5899355"/>
              <a:gd name="connsiteY6" fmla="*/ 2563714 h 3718729"/>
              <a:gd name="connsiteX0" fmla="*/ 0 w 5899355"/>
              <a:gd name="connsiteY0" fmla="*/ 2551838 h 3718729"/>
              <a:gd name="connsiteX1" fmla="*/ 7374 w 5899355"/>
              <a:gd name="connsiteY1" fmla="*/ 0 h 3718729"/>
              <a:gd name="connsiteX2" fmla="*/ 5891982 w 5899355"/>
              <a:gd name="connsiteY2" fmla="*/ 0 h 3718729"/>
              <a:gd name="connsiteX3" fmla="*/ 5899355 w 5899355"/>
              <a:gd name="connsiteY3" fmla="*/ 3718729 h 3718729"/>
              <a:gd name="connsiteX4" fmla="*/ 2265604 w 5899355"/>
              <a:gd name="connsiteY4" fmla="*/ 3714734 h 3718729"/>
              <a:gd name="connsiteX5" fmla="*/ 2268110 w 5899355"/>
              <a:gd name="connsiteY5" fmla="*/ 2561577 h 3718729"/>
              <a:gd name="connsiteX6" fmla="*/ 0 w 5899355"/>
              <a:gd name="connsiteY6" fmla="*/ 2551838 h 3718729"/>
              <a:gd name="connsiteX0" fmla="*/ 0 w 5911349"/>
              <a:gd name="connsiteY0" fmla="*/ 2575589 h 3718729"/>
              <a:gd name="connsiteX1" fmla="*/ 19368 w 5911349"/>
              <a:gd name="connsiteY1" fmla="*/ 0 h 3718729"/>
              <a:gd name="connsiteX2" fmla="*/ 5903976 w 5911349"/>
              <a:gd name="connsiteY2" fmla="*/ 0 h 3718729"/>
              <a:gd name="connsiteX3" fmla="*/ 5911349 w 5911349"/>
              <a:gd name="connsiteY3" fmla="*/ 3718729 h 3718729"/>
              <a:gd name="connsiteX4" fmla="*/ 2277598 w 5911349"/>
              <a:gd name="connsiteY4" fmla="*/ 3714734 h 3718729"/>
              <a:gd name="connsiteX5" fmla="*/ 2280104 w 5911349"/>
              <a:gd name="connsiteY5" fmla="*/ 2561577 h 3718729"/>
              <a:gd name="connsiteX6" fmla="*/ 0 w 5911349"/>
              <a:gd name="connsiteY6" fmla="*/ 2575589 h 3718729"/>
              <a:gd name="connsiteX0" fmla="*/ 0 w 5911349"/>
              <a:gd name="connsiteY0" fmla="*/ 2563714 h 3718729"/>
              <a:gd name="connsiteX1" fmla="*/ 19368 w 5911349"/>
              <a:gd name="connsiteY1" fmla="*/ 0 h 3718729"/>
              <a:gd name="connsiteX2" fmla="*/ 5903976 w 5911349"/>
              <a:gd name="connsiteY2" fmla="*/ 0 h 3718729"/>
              <a:gd name="connsiteX3" fmla="*/ 5911349 w 5911349"/>
              <a:gd name="connsiteY3" fmla="*/ 3718729 h 3718729"/>
              <a:gd name="connsiteX4" fmla="*/ 2277598 w 5911349"/>
              <a:gd name="connsiteY4" fmla="*/ 3714734 h 3718729"/>
              <a:gd name="connsiteX5" fmla="*/ 2280104 w 5911349"/>
              <a:gd name="connsiteY5" fmla="*/ 2561577 h 3718729"/>
              <a:gd name="connsiteX6" fmla="*/ 0 w 5911349"/>
              <a:gd name="connsiteY6" fmla="*/ 2563714 h 3718729"/>
              <a:gd name="connsiteX0" fmla="*/ 0 w 5911349"/>
              <a:gd name="connsiteY0" fmla="*/ 2563714 h 3718729"/>
              <a:gd name="connsiteX1" fmla="*/ 19368 w 5911349"/>
              <a:gd name="connsiteY1" fmla="*/ 0 h 3718729"/>
              <a:gd name="connsiteX2" fmla="*/ 5903977 w 5911349"/>
              <a:gd name="connsiteY2" fmla="*/ 353962 h 3718729"/>
              <a:gd name="connsiteX3" fmla="*/ 5911349 w 5911349"/>
              <a:gd name="connsiteY3" fmla="*/ 3718729 h 3718729"/>
              <a:gd name="connsiteX4" fmla="*/ 2277598 w 5911349"/>
              <a:gd name="connsiteY4" fmla="*/ 3714734 h 3718729"/>
              <a:gd name="connsiteX5" fmla="*/ 2280104 w 5911349"/>
              <a:gd name="connsiteY5" fmla="*/ 2561577 h 3718729"/>
              <a:gd name="connsiteX6" fmla="*/ 0 w 5911349"/>
              <a:gd name="connsiteY6" fmla="*/ 2563714 h 3718729"/>
              <a:gd name="connsiteX0" fmla="*/ 0 w 5911349"/>
              <a:gd name="connsiteY0" fmla="*/ 2209752 h 3364767"/>
              <a:gd name="connsiteX1" fmla="*/ 19368 w 5911349"/>
              <a:gd name="connsiteY1" fmla="*/ 29496 h 3364767"/>
              <a:gd name="connsiteX2" fmla="*/ 5903977 w 5911349"/>
              <a:gd name="connsiteY2" fmla="*/ 0 h 3364767"/>
              <a:gd name="connsiteX3" fmla="*/ 5911349 w 5911349"/>
              <a:gd name="connsiteY3" fmla="*/ 3364767 h 3364767"/>
              <a:gd name="connsiteX4" fmla="*/ 2277598 w 5911349"/>
              <a:gd name="connsiteY4" fmla="*/ 3360772 h 3364767"/>
              <a:gd name="connsiteX5" fmla="*/ 2280104 w 5911349"/>
              <a:gd name="connsiteY5" fmla="*/ 2207615 h 3364767"/>
              <a:gd name="connsiteX6" fmla="*/ 0 w 5911349"/>
              <a:gd name="connsiteY6" fmla="*/ 2209752 h 3364767"/>
              <a:gd name="connsiteX0" fmla="*/ 0 w 5911349"/>
              <a:gd name="connsiteY0" fmla="*/ 2209753 h 3364768"/>
              <a:gd name="connsiteX1" fmla="*/ 19368 w 5911349"/>
              <a:gd name="connsiteY1" fmla="*/ 0 h 3364768"/>
              <a:gd name="connsiteX2" fmla="*/ 5903977 w 5911349"/>
              <a:gd name="connsiteY2" fmla="*/ 1 h 3364768"/>
              <a:gd name="connsiteX3" fmla="*/ 5911349 w 5911349"/>
              <a:gd name="connsiteY3" fmla="*/ 3364768 h 3364768"/>
              <a:gd name="connsiteX4" fmla="*/ 2277598 w 5911349"/>
              <a:gd name="connsiteY4" fmla="*/ 3360773 h 3364768"/>
              <a:gd name="connsiteX5" fmla="*/ 2280104 w 5911349"/>
              <a:gd name="connsiteY5" fmla="*/ 2207616 h 3364768"/>
              <a:gd name="connsiteX6" fmla="*/ 0 w 5911349"/>
              <a:gd name="connsiteY6" fmla="*/ 2209753 h 336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1349" h="3364768">
                <a:moveTo>
                  <a:pt x="0" y="2209753"/>
                </a:moveTo>
                <a:lnTo>
                  <a:pt x="19368" y="0"/>
                </a:lnTo>
                <a:lnTo>
                  <a:pt x="5903977" y="1"/>
                </a:lnTo>
                <a:cubicBezTo>
                  <a:pt x="5906435" y="1224117"/>
                  <a:pt x="5908891" y="2140652"/>
                  <a:pt x="5911349" y="3364768"/>
                </a:cubicBezTo>
                <a:lnTo>
                  <a:pt x="2277598" y="3360773"/>
                </a:lnTo>
                <a:cubicBezTo>
                  <a:pt x="2278433" y="2980346"/>
                  <a:pt x="2279269" y="2588043"/>
                  <a:pt x="2280104" y="2207616"/>
                </a:cubicBezTo>
                <a:lnTo>
                  <a:pt x="0" y="2209753"/>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17816" y="2313176"/>
            <a:ext cx="1511953" cy="369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SQS Database</a:t>
            </a:r>
            <a:endParaRPr lang="en-US" dirty="0">
              <a:latin typeface="Times New Roman" pitchFamily="18" charset="0"/>
              <a:cs typeface="Times New Roman" pitchFamily="18" charset="0"/>
            </a:endParaRPr>
          </a:p>
        </p:txBody>
      </p:sp>
      <p:sp>
        <p:nvSpPr>
          <p:cNvPr id="5" name="TextBox 4"/>
          <p:cNvSpPr txBox="1"/>
          <p:nvPr/>
        </p:nvSpPr>
        <p:spPr>
          <a:xfrm>
            <a:off x="3018215" y="3328934"/>
            <a:ext cx="1397690"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Interaction</a:t>
            </a:r>
          </a:p>
          <a:p>
            <a:pPr algn="ctr"/>
            <a:r>
              <a:rPr lang="en-US" dirty="0" smtClean="0">
                <a:latin typeface="Times New Roman" pitchFamily="18" charset="0"/>
                <a:cs typeface="Times New Roman" pitchFamily="18" charset="0"/>
              </a:rPr>
              <a:t>Enumeration</a:t>
            </a:r>
            <a:endParaRPr lang="en-US" dirty="0">
              <a:latin typeface="Times New Roman" pitchFamily="18" charset="0"/>
              <a:cs typeface="Times New Roman" pitchFamily="18" charset="0"/>
            </a:endParaRPr>
          </a:p>
        </p:txBody>
      </p:sp>
      <p:sp>
        <p:nvSpPr>
          <p:cNvPr id="6" name="TextBox 5"/>
          <p:cNvSpPr txBox="1"/>
          <p:nvPr/>
        </p:nvSpPr>
        <p:spPr>
          <a:xfrm>
            <a:off x="743981" y="3328934"/>
            <a:ext cx="1659621"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Site Occupation</a:t>
            </a:r>
          </a:p>
          <a:p>
            <a:pPr algn="ctr"/>
            <a:r>
              <a:rPr lang="en-US" dirty="0" smtClean="0">
                <a:latin typeface="Times New Roman" pitchFamily="18" charset="0"/>
                <a:cs typeface="Times New Roman" pitchFamily="18" charset="0"/>
              </a:rPr>
              <a:t>Enumeration</a:t>
            </a:r>
            <a:endParaRPr lang="en-US" dirty="0">
              <a:latin typeface="Times New Roman" pitchFamily="18" charset="0"/>
              <a:cs typeface="Times New Roman" pitchFamily="18" charset="0"/>
            </a:endParaRPr>
          </a:p>
        </p:txBody>
      </p:sp>
      <p:sp>
        <p:nvSpPr>
          <p:cNvPr id="8" name="TextBox 7"/>
          <p:cNvSpPr txBox="1"/>
          <p:nvPr/>
        </p:nvSpPr>
        <p:spPr>
          <a:xfrm>
            <a:off x="3012378" y="4594332"/>
            <a:ext cx="1409360" cy="369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Statistical Fit</a:t>
            </a:r>
            <a:endParaRPr lang="en-US" dirty="0">
              <a:latin typeface="Times New Roman" pitchFamily="18" charset="0"/>
              <a:cs typeface="Times New Roman" pitchFamily="18" charset="0"/>
            </a:endParaRPr>
          </a:p>
        </p:txBody>
      </p:sp>
      <p:sp>
        <p:nvSpPr>
          <p:cNvPr id="9" name="TextBox 8"/>
          <p:cNvSpPr txBox="1"/>
          <p:nvPr/>
        </p:nvSpPr>
        <p:spPr>
          <a:xfrm>
            <a:off x="4917365" y="2101642"/>
            <a:ext cx="1058174" cy="92333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SGTE</a:t>
            </a:r>
          </a:p>
          <a:p>
            <a:pPr algn="ctr"/>
            <a:r>
              <a:rPr lang="en-US" dirty="0" smtClean="0">
                <a:latin typeface="Times New Roman" pitchFamily="18" charset="0"/>
                <a:cs typeface="Times New Roman" pitchFamily="18" charset="0"/>
              </a:rPr>
              <a:t>Element</a:t>
            </a:r>
          </a:p>
          <a:p>
            <a:pPr algn="ctr"/>
            <a:r>
              <a:rPr lang="en-US" dirty="0" smtClean="0">
                <a:latin typeface="Times New Roman" pitchFamily="18" charset="0"/>
                <a:cs typeface="Times New Roman" pitchFamily="18" charset="0"/>
              </a:rPr>
              <a:t>Database</a:t>
            </a:r>
            <a:endParaRPr lang="en-US" dirty="0">
              <a:latin typeface="Times New Roman" pitchFamily="18" charset="0"/>
              <a:cs typeface="Times New Roman" pitchFamily="18" charset="0"/>
            </a:endParaRPr>
          </a:p>
        </p:txBody>
      </p:sp>
      <p:sp>
        <p:nvSpPr>
          <p:cNvPr id="10" name="TextBox 9"/>
          <p:cNvSpPr txBox="1"/>
          <p:nvPr/>
        </p:nvSpPr>
        <p:spPr>
          <a:xfrm>
            <a:off x="4868633" y="4317332"/>
            <a:ext cx="1155637"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Solution</a:t>
            </a:r>
          </a:p>
          <a:p>
            <a:pPr algn="ctr"/>
            <a:r>
              <a:rPr lang="en-US" dirty="0" smtClean="0">
                <a:latin typeface="Times New Roman" pitchFamily="18" charset="0"/>
                <a:cs typeface="Times New Roman" pitchFamily="18" charset="0"/>
              </a:rPr>
              <a:t>Formation</a:t>
            </a:r>
          </a:p>
          <a:p>
            <a:pPr algn="ctr"/>
            <a:r>
              <a:rPr lang="en-US" dirty="0" smtClean="0">
                <a:latin typeface="Times New Roman" pitchFamily="18" charset="0"/>
                <a:cs typeface="Times New Roman" pitchFamily="18" charset="0"/>
              </a:rPr>
              <a:t>Energy</a:t>
            </a:r>
            <a:endParaRPr lang="en-US" dirty="0">
              <a:latin typeface="Times New Roman" pitchFamily="18" charset="0"/>
              <a:cs typeface="Times New Roman" pitchFamily="18" charset="0"/>
            </a:endParaRPr>
          </a:p>
        </p:txBody>
      </p:sp>
      <p:sp>
        <p:nvSpPr>
          <p:cNvPr id="12" name="TextBox 11"/>
          <p:cNvSpPr txBox="1"/>
          <p:nvPr/>
        </p:nvSpPr>
        <p:spPr>
          <a:xfrm>
            <a:off x="4589485" y="3328934"/>
            <a:ext cx="1713932"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Thermodynamic</a:t>
            </a:r>
          </a:p>
          <a:p>
            <a:pPr algn="ctr"/>
            <a:r>
              <a:rPr lang="en-US" dirty="0" smtClean="0">
                <a:latin typeface="Times New Roman" pitchFamily="18" charset="0"/>
                <a:cs typeface="Times New Roman" pitchFamily="18" charset="0"/>
              </a:rPr>
              <a:t>Model</a:t>
            </a:r>
            <a:endParaRPr lang="en-US" dirty="0">
              <a:latin typeface="Times New Roman" pitchFamily="18" charset="0"/>
              <a:cs typeface="Times New Roman" pitchFamily="18" charset="0"/>
            </a:endParaRPr>
          </a:p>
        </p:txBody>
      </p:sp>
      <p:sp>
        <p:nvSpPr>
          <p:cNvPr id="14" name="TextBox 13"/>
          <p:cNvSpPr txBox="1"/>
          <p:nvPr/>
        </p:nvSpPr>
        <p:spPr>
          <a:xfrm>
            <a:off x="7197788" y="2373904"/>
            <a:ext cx="1274709" cy="369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“.TDB” file</a:t>
            </a:r>
            <a:endParaRPr lang="en-US" dirty="0">
              <a:latin typeface="Times New Roman" pitchFamily="18" charset="0"/>
              <a:cs typeface="Times New Roman" pitchFamily="18" charset="0"/>
            </a:endParaRPr>
          </a:p>
        </p:txBody>
      </p:sp>
      <p:sp>
        <p:nvSpPr>
          <p:cNvPr id="15" name="TextBox 14"/>
          <p:cNvSpPr txBox="1"/>
          <p:nvPr/>
        </p:nvSpPr>
        <p:spPr>
          <a:xfrm>
            <a:off x="2968917" y="2313176"/>
            <a:ext cx="1468350" cy="3693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mcsqs</a:t>
            </a:r>
            <a:r>
              <a:rPr lang="en-US" dirty="0" smtClean="0">
                <a:latin typeface="Times New Roman" pitchFamily="18" charset="0"/>
                <a:cs typeface="Times New Roman" pitchFamily="18" charset="0"/>
              </a:rPr>
              <a:t>” code</a:t>
            </a:r>
            <a:endParaRPr lang="en-US" dirty="0">
              <a:latin typeface="Times New Roman" pitchFamily="18" charset="0"/>
              <a:cs typeface="Times New Roman" pitchFamily="18" charset="0"/>
            </a:endParaRPr>
          </a:p>
        </p:txBody>
      </p:sp>
      <p:sp>
        <p:nvSpPr>
          <p:cNvPr id="16" name="TextBox 15"/>
          <p:cNvSpPr txBox="1"/>
          <p:nvPr/>
        </p:nvSpPr>
        <p:spPr>
          <a:xfrm>
            <a:off x="6703268" y="2938244"/>
            <a:ext cx="226375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err="1" smtClean="0">
                <a:latin typeface="Times New Roman" pitchFamily="18" charset="0"/>
                <a:cs typeface="Times New Roman" pitchFamily="18" charset="0"/>
              </a:rPr>
              <a:t>Pandat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ThermoCalc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OpenCalphad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cxnSp>
        <p:nvCxnSpPr>
          <p:cNvPr id="18" name="Straight Arrow Connector 17"/>
          <p:cNvCxnSpPr>
            <a:stCxn id="15" idx="1"/>
            <a:endCxn id="4" idx="3"/>
          </p:cNvCxnSpPr>
          <p:nvPr/>
        </p:nvCxnSpPr>
        <p:spPr>
          <a:xfrm flipH="1">
            <a:off x="2329769" y="2497842"/>
            <a:ext cx="639148" cy="0"/>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20" name="Straight Arrow Connector 19"/>
          <p:cNvCxnSpPr>
            <a:stCxn id="4" idx="2"/>
            <a:endCxn id="6" idx="0"/>
          </p:cNvCxnSpPr>
          <p:nvPr/>
        </p:nvCxnSpPr>
        <p:spPr>
          <a:xfrm flipH="1">
            <a:off x="1573792" y="2682507"/>
            <a:ext cx="1" cy="646427"/>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22" name="Straight Arrow Connector 21"/>
          <p:cNvCxnSpPr>
            <a:stCxn id="6" idx="2"/>
          </p:cNvCxnSpPr>
          <p:nvPr/>
        </p:nvCxnSpPr>
        <p:spPr>
          <a:xfrm>
            <a:off x="1573792" y="3975265"/>
            <a:ext cx="0" cy="619067"/>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24" name="Straight Arrow Connector 23"/>
          <p:cNvCxnSpPr>
            <a:endCxn id="8" idx="1"/>
          </p:cNvCxnSpPr>
          <p:nvPr/>
        </p:nvCxnSpPr>
        <p:spPr>
          <a:xfrm>
            <a:off x="2659988" y="4778998"/>
            <a:ext cx="352390" cy="0"/>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26" name="Straight Arrow Connector 25"/>
          <p:cNvCxnSpPr>
            <a:stCxn id="5" idx="2"/>
            <a:endCxn id="8" idx="0"/>
          </p:cNvCxnSpPr>
          <p:nvPr/>
        </p:nvCxnSpPr>
        <p:spPr>
          <a:xfrm flipH="1">
            <a:off x="3717058" y="3975265"/>
            <a:ext cx="2" cy="619067"/>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28" name="Straight Arrow Connector 27"/>
          <p:cNvCxnSpPr>
            <a:stCxn id="8" idx="3"/>
            <a:endCxn id="10" idx="1"/>
          </p:cNvCxnSpPr>
          <p:nvPr/>
        </p:nvCxnSpPr>
        <p:spPr>
          <a:xfrm flipV="1">
            <a:off x="4421738" y="4778997"/>
            <a:ext cx="446895" cy="1"/>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30" name="Straight Arrow Connector 29"/>
          <p:cNvCxnSpPr>
            <a:stCxn id="9" idx="2"/>
            <a:endCxn id="12" idx="0"/>
          </p:cNvCxnSpPr>
          <p:nvPr/>
        </p:nvCxnSpPr>
        <p:spPr>
          <a:xfrm flipH="1">
            <a:off x="5446451" y="3024972"/>
            <a:ext cx="1" cy="303962"/>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32" name="Straight Arrow Connector 31"/>
          <p:cNvCxnSpPr>
            <a:stCxn id="10" idx="0"/>
            <a:endCxn id="12" idx="2"/>
          </p:cNvCxnSpPr>
          <p:nvPr/>
        </p:nvCxnSpPr>
        <p:spPr>
          <a:xfrm flipH="1" flipV="1">
            <a:off x="5446451" y="3975265"/>
            <a:ext cx="1" cy="342067"/>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36" name="Straight Arrow Connector 35"/>
          <p:cNvCxnSpPr>
            <a:stCxn id="14" idx="2"/>
            <a:endCxn id="16" idx="0"/>
          </p:cNvCxnSpPr>
          <p:nvPr/>
        </p:nvCxnSpPr>
        <p:spPr>
          <a:xfrm>
            <a:off x="7835143" y="2743235"/>
            <a:ext cx="1" cy="195009"/>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42" name="TextBox 41"/>
          <p:cNvSpPr txBox="1"/>
          <p:nvPr/>
        </p:nvSpPr>
        <p:spPr>
          <a:xfrm>
            <a:off x="2846439" y="5370261"/>
            <a:ext cx="3606428" cy="369331"/>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latin typeface="Times New Roman" pitchFamily="18" charset="0"/>
                <a:cs typeface="Times New Roman" pitchFamily="18" charset="0"/>
              </a:rPr>
              <a:t>“sqs2tdb” code</a:t>
            </a:r>
            <a:endParaRPr lang="en-US" dirty="0">
              <a:latin typeface="Times New Roman" pitchFamily="18" charset="0"/>
              <a:cs typeface="Times New Roman" pitchFamily="18" charset="0"/>
            </a:endParaRPr>
          </a:p>
        </p:txBody>
      </p:sp>
      <p:sp>
        <p:nvSpPr>
          <p:cNvPr id="27" name="TextBox 26"/>
          <p:cNvSpPr txBox="1"/>
          <p:nvPr/>
        </p:nvSpPr>
        <p:spPr>
          <a:xfrm>
            <a:off x="6998244" y="3883362"/>
            <a:ext cx="167380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latin typeface="Times New Roman" pitchFamily="18" charset="0"/>
                <a:cs typeface="Times New Roman" pitchFamily="18" charset="0"/>
              </a:rPr>
              <a:t>Cross-section </a:t>
            </a:r>
            <a:r>
              <a:rPr lang="en-US" dirty="0" smtClean="0">
                <a:latin typeface="Times New Roman" pitchFamily="18" charset="0"/>
                <a:cs typeface="Times New Roman" pitchFamily="18" charset="0"/>
              </a:rPr>
              <a:t>re-assembly</a:t>
            </a:r>
            <a:endParaRPr lang="en-US" dirty="0">
              <a:latin typeface="Times New Roman" pitchFamily="18" charset="0"/>
              <a:cs typeface="Times New Roman" pitchFamily="18" charset="0"/>
            </a:endParaRPr>
          </a:p>
        </p:txBody>
      </p:sp>
      <p:sp>
        <p:nvSpPr>
          <p:cNvPr id="29" name="TextBox 28"/>
          <p:cNvSpPr txBox="1"/>
          <p:nvPr/>
        </p:nvSpPr>
        <p:spPr>
          <a:xfrm>
            <a:off x="6897995" y="4796610"/>
            <a:ext cx="1874296" cy="369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3D phase diagram</a:t>
            </a:r>
          </a:p>
        </p:txBody>
      </p:sp>
      <p:cxnSp>
        <p:nvCxnSpPr>
          <p:cNvPr id="21" name="Straight Arrow Connector 20"/>
          <p:cNvCxnSpPr>
            <a:stCxn id="16" idx="2"/>
            <a:endCxn id="27" idx="0"/>
          </p:cNvCxnSpPr>
          <p:nvPr/>
        </p:nvCxnSpPr>
        <p:spPr>
          <a:xfrm>
            <a:off x="7835144" y="3584575"/>
            <a:ext cx="4" cy="298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9213" y="412955"/>
            <a:ext cx="8406581" cy="646331"/>
          </a:xfrm>
          <a:prstGeom prst="rect">
            <a:avLst/>
          </a:prstGeom>
          <a:noFill/>
        </p:spPr>
        <p:txBody>
          <a:bodyPr wrap="square" rtlCol="0">
            <a:spAutoFit/>
          </a:bodyPr>
          <a:lstStyle/>
          <a:p>
            <a:pPr algn="ctr"/>
            <a:r>
              <a:rPr lang="en-US" sz="3600" dirty="0" smtClean="0">
                <a:latin typeface="Times New Roman" pitchFamily="18" charset="0"/>
                <a:cs typeface="Times New Roman" pitchFamily="18" charset="0"/>
              </a:rPr>
              <a:t>Software framework</a:t>
            </a:r>
            <a:endParaRPr lang="en-US" sz="3600" dirty="0">
              <a:latin typeface="Times New Roman" pitchFamily="18" charset="0"/>
              <a:cs typeface="Times New Roman" pitchFamily="18" charset="0"/>
            </a:endParaRPr>
          </a:p>
        </p:txBody>
      </p:sp>
      <p:sp>
        <p:nvSpPr>
          <p:cNvPr id="71" name="TextBox 70"/>
          <p:cNvSpPr txBox="1"/>
          <p:nvPr/>
        </p:nvSpPr>
        <p:spPr>
          <a:xfrm>
            <a:off x="7155602" y="5402745"/>
            <a:ext cx="137512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algn="ctr"/>
            <a:r>
              <a:rPr lang="en-US" dirty="0" err="1" smtClean="0">
                <a:latin typeface="Times New Roman" pitchFamily="18" charset="0"/>
                <a:cs typeface="Times New Roman" pitchFamily="18" charset="0"/>
              </a:rPr>
              <a:t>Paraview</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cxnSp>
        <p:nvCxnSpPr>
          <p:cNvPr id="40" name="Straight Arrow Connector 39"/>
          <p:cNvCxnSpPr>
            <a:stCxn id="29" idx="2"/>
            <a:endCxn id="71" idx="0"/>
          </p:cNvCxnSpPr>
          <p:nvPr/>
        </p:nvCxnSpPr>
        <p:spPr>
          <a:xfrm>
            <a:off x="7835143" y="5165941"/>
            <a:ext cx="8020" cy="236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43587" y="5229133"/>
            <a:ext cx="1887793"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smtClean="0">
                <a:latin typeface="Times New Roman" pitchFamily="18" charset="0"/>
                <a:cs typeface="Times New Roman" pitchFamily="18" charset="0"/>
              </a:rPr>
              <a:t>TST Tools</a:t>
            </a:r>
            <a:endParaRPr lang="en-US" dirty="0">
              <a:latin typeface="Times New Roman" pitchFamily="18" charset="0"/>
              <a:cs typeface="Times New Roman" pitchFamily="18" charset="0"/>
            </a:endParaRPr>
          </a:p>
        </p:txBody>
      </p:sp>
      <p:sp>
        <p:nvSpPr>
          <p:cNvPr id="75" name="TextBox 74"/>
          <p:cNvSpPr txBox="1"/>
          <p:nvPr/>
        </p:nvSpPr>
        <p:spPr>
          <a:xfrm>
            <a:off x="774249" y="5853481"/>
            <a:ext cx="182646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smtClean="0">
                <a:latin typeface="Times New Roman" pitchFamily="18" charset="0"/>
                <a:cs typeface="Times New Roman" pitchFamily="18" charset="0"/>
              </a:rPr>
              <a:t>VASP</a:t>
            </a:r>
            <a:endParaRPr lang="en-US" dirty="0">
              <a:latin typeface="Times New Roman" pitchFamily="18" charset="0"/>
              <a:cs typeface="Times New Roman" pitchFamily="18" charset="0"/>
            </a:endParaRPr>
          </a:p>
        </p:txBody>
      </p:sp>
      <p:sp>
        <p:nvSpPr>
          <p:cNvPr id="76" name="TextBox 75"/>
          <p:cNvSpPr txBox="1"/>
          <p:nvPr/>
        </p:nvSpPr>
        <p:spPr>
          <a:xfrm>
            <a:off x="726323" y="4630373"/>
            <a:ext cx="192232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robustrelax</a:t>
            </a:r>
            <a:r>
              <a:rPr lang="en-US" dirty="0" smtClean="0">
                <a:latin typeface="Times New Roman" pitchFamily="18" charset="0"/>
                <a:cs typeface="Times New Roman" pitchFamily="18" charset="0"/>
              </a:rPr>
              <a:t>” code</a:t>
            </a:r>
            <a:endParaRPr lang="en-US" dirty="0">
              <a:latin typeface="Times New Roman" pitchFamily="18" charset="0"/>
              <a:cs typeface="Times New Roman" pitchFamily="18" charset="0"/>
            </a:endParaRPr>
          </a:p>
        </p:txBody>
      </p:sp>
      <p:sp>
        <p:nvSpPr>
          <p:cNvPr id="80" name="Rectangle 79"/>
          <p:cNvSpPr/>
          <p:nvPr/>
        </p:nvSpPr>
        <p:spPr>
          <a:xfrm>
            <a:off x="604684" y="4365523"/>
            <a:ext cx="2153264" cy="2035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76" idx="2"/>
            <a:endCxn id="74" idx="0"/>
          </p:cNvCxnSpPr>
          <p:nvPr/>
        </p:nvCxnSpPr>
        <p:spPr>
          <a:xfrm>
            <a:off x="1687484" y="4999705"/>
            <a:ext cx="0" cy="22942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4" idx="2"/>
            <a:endCxn id="75" idx="0"/>
          </p:cNvCxnSpPr>
          <p:nvPr/>
        </p:nvCxnSpPr>
        <p:spPr>
          <a:xfrm flipH="1">
            <a:off x="1687483" y="5598465"/>
            <a:ext cx="1" cy="255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7" idx="2"/>
            <a:endCxn id="29" idx="0"/>
          </p:cNvCxnSpPr>
          <p:nvPr/>
        </p:nvCxnSpPr>
        <p:spPr>
          <a:xfrm flipH="1">
            <a:off x="7835143" y="4529693"/>
            <a:ext cx="5" cy="266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12" idx="3"/>
            <a:endCxn id="14" idx="1"/>
          </p:cNvCxnSpPr>
          <p:nvPr/>
        </p:nvCxnSpPr>
        <p:spPr>
          <a:xfrm flipV="1">
            <a:off x="6303417" y="2558570"/>
            <a:ext cx="894371" cy="1093530"/>
          </a:xfrm>
          <a:prstGeom prst="bentConnector3">
            <a:avLst>
              <a:gd name="adj1" fmla="val 30830"/>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922358" y="1415842"/>
            <a:ext cx="3219150"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dirty="0" smtClean="0">
                <a:latin typeface="Times New Roman" pitchFamily="18" charset="0"/>
                <a:cs typeface="Times New Roman" pitchFamily="18" charset="0"/>
              </a:rPr>
              <a:t>Candidate lattices + composition</a:t>
            </a:r>
            <a:endParaRPr lang="en-US" dirty="0">
              <a:latin typeface="Times New Roman" pitchFamily="18" charset="0"/>
              <a:cs typeface="Times New Roman" pitchFamily="18" charset="0"/>
            </a:endParaRPr>
          </a:p>
        </p:txBody>
      </p:sp>
      <p:cxnSp>
        <p:nvCxnSpPr>
          <p:cNvPr id="100" name="Elbow Connector 99"/>
          <p:cNvCxnSpPr>
            <a:stCxn id="95" idx="1"/>
            <a:endCxn id="4" idx="0"/>
          </p:cNvCxnSpPr>
          <p:nvPr/>
        </p:nvCxnSpPr>
        <p:spPr>
          <a:xfrm rot="10800000" flipV="1">
            <a:off x="1573794" y="1600508"/>
            <a:ext cx="348565" cy="7126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073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922"/>
            <a:ext cx="8229600" cy="1143000"/>
          </a:xfrm>
        </p:spPr>
        <p:txBody>
          <a:bodyPr>
            <a:normAutofit fontScale="90000"/>
          </a:bodyPr>
          <a:lstStyle/>
          <a:p>
            <a:r>
              <a:rPr lang="en-US" dirty="0" smtClean="0"/>
              <a:t>SQS for multi-component</a:t>
            </a:r>
            <a:br>
              <a:rPr lang="en-US" dirty="0" smtClean="0"/>
            </a:br>
            <a:r>
              <a:rPr lang="en-US" dirty="0" smtClean="0"/>
              <a:t>multi-</a:t>
            </a:r>
            <a:r>
              <a:rPr lang="en-US" dirty="0" err="1" smtClean="0"/>
              <a:t>sublattice</a:t>
            </a:r>
            <a:r>
              <a:rPr lang="en-US" dirty="0" smtClean="0"/>
              <a:t> systems</a:t>
            </a:r>
            <a:endParaRPr lang="en-US" dirty="0"/>
          </a:p>
        </p:txBody>
      </p:sp>
      <p:sp>
        <p:nvSpPr>
          <p:cNvPr id="3" name="Content Placeholder 2"/>
          <p:cNvSpPr>
            <a:spLocks noGrp="1"/>
          </p:cNvSpPr>
          <p:nvPr>
            <p:ph idx="1"/>
          </p:nvPr>
        </p:nvSpPr>
        <p:spPr>
          <a:xfrm>
            <a:off x="457200" y="1260991"/>
            <a:ext cx="8229600" cy="1334723"/>
          </a:xfrm>
        </p:spPr>
        <p:txBody>
          <a:bodyPr>
            <a:normAutofit fontScale="92500" lnSpcReduction="10000"/>
          </a:bodyPr>
          <a:lstStyle/>
          <a:p>
            <a:pPr marL="0" indent="0">
              <a:buNone/>
            </a:pPr>
            <a:r>
              <a:rPr lang="en-US" dirty="0" smtClean="0"/>
              <a:t>Need to generate SQSs that span the composition range of each </a:t>
            </a:r>
            <a:r>
              <a:rPr lang="en-US" dirty="0" err="1" smtClean="0"/>
              <a:t>sublattice</a:t>
            </a:r>
            <a:r>
              <a:rPr lang="en-US" dirty="0" smtClean="0"/>
              <a:t> with various levels (0,1,2,3,… ) of accuracy. Examples:</a:t>
            </a:r>
            <a:endParaRPr lang="en-US" dirty="0"/>
          </a:p>
        </p:txBody>
      </p:sp>
      <p:sp>
        <p:nvSpPr>
          <p:cNvPr id="4" name="Rectangle 3"/>
          <p:cNvSpPr/>
          <p:nvPr/>
        </p:nvSpPr>
        <p:spPr>
          <a:xfrm>
            <a:off x="796408" y="3458186"/>
            <a:ext cx="2920181" cy="2831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740" y="6348864"/>
            <a:ext cx="505267" cy="369332"/>
          </a:xfrm>
          <a:prstGeom prst="rect">
            <a:avLst/>
          </a:prstGeom>
          <a:noFill/>
        </p:spPr>
        <p:txBody>
          <a:bodyPr wrap="none" rtlCol="0">
            <a:spAutoFit/>
          </a:bodyPr>
          <a:lstStyle/>
          <a:p>
            <a:r>
              <a:rPr lang="en-US" dirty="0" smtClean="0"/>
              <a:t>AC</a:t>
            </a:r>
            <a:endParaRPr lang="en-US" dirty="0"/>
          </a:p>
        </p:txBody>
      </p:sp>
      <p:sp>
        <p:nvSpPr>
          <p:cNvPr id="6" name="TextBox 5"/>
          <p:cNvSpPr txBox="1"/>
          <p:nvPr/>
        </p:nvSpPr>
        <p:spPr>
          <a:xfrm>
            <a:off x="3834571" y="6348864"/>
            <a:ext cx="492443" cy="369332"/>
          </a:xfrm>
          <a:prstGeom prst="rect">
            <a:avLst/>
          </a:prstGeom>
          <a:noFill/>
        </p:spPr>
        <p:txBody>
          <a:bodyPr wrap="none" rtlCol="0">
            <a:spAutoFit/>
          </a:bodyPr>
          <a:lstStyle/>
          <a:p>
            <a:r>
              <a:rPr lang="en-US" dirty="0" smtClean="0"/>
              <a:t>BC</a:t>
            </a:r>
            <a:endParaRPr lang="en-US" dirty="0"/>
          </a:p>
        </p:txBody>
      </p:sp>
      <p:sp>
        <p:nvSpPr>
          <p:cNvPr id="7" name="TextBox 6"/>
          <p:cNvSpPr txBox="1"/>
          <p:nvPr/>
        </p:nvSpPr>
        <p:spPr>
          <a:xfrm>
            <a:off x="132735" y="3074732"/>
            <a:ext cx="518091" cy="369332"/>
          </a:xfrm>
          <a:prstGeom prst="rect">
            <a:avLst/>
          </a:prstGeom>
          <a:noFill/>
        </p:spPr>
        <p:txBody>
          <a:bodyPr wrap="none" rtlCol="0">
            <a:spAutoFit/>
          </a:bodyPr>
          <a:lstStyle/>
          <a:p>
            <a:r>
              <a:rPr lang="en-US" dirty="0" smtClean="0"/>
              <a:t>AD</a:t>
            </a:r>
            <a:endParaRPr lang="en-US" dirty="0"/>
          </a:p>
        </p:txBody>
      </p:sp>
      <p:sp>
        <p:nvSpPr>
          <p:cNvPr id="8" name="TextBox 7"/>
          <p:cNvSpPr txBox="1"/>
          <p:nvPr/>
        </p:nvSpPr>
        <p:spPr>
          <a:xfrm>
            <a:off x="3805077" y="3059984"/>
            <a:ext cx="505267" cy="369332"/>
          </a:xfrm>
          <a:prstGeom prst="rect">
            <a:avLst/>
          </a:prstGeom>
          <a:noFill/>
        </p:spPr>
        <p:txBody>
          <a:bodyPr wrap="none" rtlCol="0">
            <a:spAutoFit/>
          </a:bodyPr>
          <a:lstStyle/>
          <a:p>
            <a:r>
              <a:rPr lang="en-US" dirty="0" smtClean="0"/>
              <a:t>BD</a:t>
            </a:r>
            <a:endParaRPr lang="en-US" dirty="0"/>
          </a:p>
        </p:txBody>
      </p:sp>
      <p:sp>
        <p:nvSpPr>
          <p:cNvPr id="9" name="Oval 8"/>
          <p:cNvSpPr/>
          <p:nvPr/>
        </p:nvSpPr>
        <p:spPr>
          <a:xfrm>
            <a:off x="619427" y="3313155"/>
            <a:ext cx="353962" cy="353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0" name="Oval 9"/>
          <p:cNvSpPr/>
          <p:nvPr/>
        </p:nvSpPr>
        <p:spPr>
          <a:xfrm>
            <a:off x="3544524" y="3313155"/>
            <a:ext cx="353962" cy="353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3" name="TextBox 12"/>
          <p:cNvSpPr txBox="1"/>
          <p:nvPr/>
        </p:nvSpPr>
        <p:spPr>
          <a:xfrm>
            <a:off x="2064790" y="6488668"/>
            <a:ext cx="287258" cy="369332"/>
          </a:xfrm>
          <a:prstGeom prst="rect">
            <a:avLst/>
          </a:prstGeom>
          <a:noFill/>
        </p:spPr>
        <p:txBody>
          <a:bodyPr wrap="none" rtlCol="0">
            <a:spAutoFit/>
          </a:bodyPr>
          <a:lstStyle/>
          <a:p>
            <a:r>
              <a:rPr lang="en-US" i="1" dirty="0" smtClean="0"/>
              <a:t>x</a:t>
            </a:r>
            <a:endParaRPr lang="en-US" i="1" dirty="0"/>
          </a:p>
        </p:txBody>
      </p:sp>
      <p:sp>
        <p:nvSpPr>
          <p:cNvPr id="14" name="TextBox 13"/>
          <p:cNvSpPr txBox="1"/>
          <p:nvPr/>
        </p:nvSpPr>
        <p:spPr>
          <a:xfrm>
            <a:off x="176976" y="4593811"/>
            <a:ext cx="287258" cy="369332"/>
          </a:xfrm>
          <a:prstGeom prst="rect">
            <a:avLst/>
          </a:prstGeom>
          <a:noFill/>
        </p:spPr>
        <p:txBody>
          <a:bodyPr wrap="none" rtlCol="0">
            <a:spAutoFit/>
          </a:bodyPr>
          <a:lstStyle/>
          <a:p>
            <a:r>
              <a:rPr lang="en-US" i="1" dirty="0" smtClean="0"/>
              <a:t>y</a:t>
            </a:r>
            <a:endParaRPr lang="en-US" i="1" dirty="0"/>
          </a:p>
        </p:txBody>
      </p:sp>
      <p:sp>
        <p:nvSpPr>
          <p:cNvPr id="15" name="Oval 14"/>
          <p:cNvSpPr/>
          <p:nvPr/>
        </p:nvSpPr>
        <p:spPr>
          <a:xfrm>
            <a:off x="2081975" y="3313155"/>
            <a:ext cx="353962" cy="3539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1</a:t>
            </a:r>
            <a:endParaRPr lang="en-US" dirty="0"/>
          </a:p>
        </p:txBody>
      </p:sp>
      <p:sp>
        <p:nvSpPr>
          <p:cNvPr id="20" name="Oval 19"/>
          <p:cNvSpPr/>
          <p:nvPr/>
        </p:nvSpPr>
        <p:spPr>
          <a:xfrm>
            <a:off x="2813249" y="3313155"/>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21" name="Oval 20"/>
          <p:cNvSpPr/>
          <p:nvPr/>
        </p:nvSpPr>
        <p:spPr>
          <a:xfrm>
            <a:off x="1350701" y="3313155"/>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39" name="Oval 38"/>
          <p:cNvSpPr/>
          <p:nvPr/>
        </p:nvSpPr>
        <p:spPr>
          <a:xfrm>
            <a:off x="594846" y="6120265"/>
            <a:ext cx="353962" cy="353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0" name="Oval 39"/>
          <p:cNvSpPr/>
          <p:nvPr/>
        </p:nvSpPr>
        <p:spPr>
          <a:xfrm>
            <a:off x="3519943" y="6120265"/>
            <a:ext cx="353962" cy="353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1" name="Oval 40"/>
          <p:cNvSpPr/>
          <p:nvPr/>
        </p:nvSpPr>
        <p:spPr>
          <a:xfrm>
            <a:off x="2057394" y="6120265"/>
            <a:ext cx="353962" cy="3539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1</a:t>
            </a:r>
            <a:endParaRPr lang="en-US" dirty="0"/>
          </a:p>
        </p:txBody>
      </p:sp>
      <p:sp>
        <p:nvSpPr>
          <p:cNvPr id="42" name="Oval 41"/>
          <p:cNvSpPr/>
          <p:nvPr/>
        </p:nvSpPr>
        <p:spPr>
          <a:xfrm>
            <a:off x="2788668" y="6120265"/>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43" name="Oval 42"/>
          <p:cNvSpPr/>
          <p:nvPr/>
        </p:nvSpPr>
        <p:spPr>
          <a:xfrm>
            <a:off x="1326120" y="6120265"/>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44" name="Oval 43"/>
          <p:cNvSpPr/>
          <p:nvPr/>
        </p:nvSpPr>
        <p:spPr>
          <a:xfrm>
            <a:off x="624343" y="4716710"/>
            <a:ext cx="353962" cy="3539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1</a:t>
            </a:r>
            <a:endParaRPr lang="en-US" dirty="0"/>
          </a:p>
        </p:txBody>
      </p:sp>
      <p:sp>
        <p:nvSpPr>
          <p:cNvPr id="45" name="Oval 44"/>
          <p:cNvSpPr/>
          <p:nvPr/>
        </p:nvSpPr>
        <p:spPr>
          <a:xfrm>
            <a:off x="3549440" y="4716710"/>
            <a:ext cx="353962" cy="3539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a:t>
            </a:r>
          </a:p>
        </p:txBody>
      </p:sp>
      <p:sp>
        <p:nvSpPr>
          <p:cNvPr id="46" name="Oval 45"/>
          <p:cNvSpPr/>
          <p:nvPr/>
        </p:nvSpPr>
        <p:spPr>
          <a:xfrm>
            <a:off x="2086891" y="4716710"/>
            <a:ext cx="353962" cy="3539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3</a:t>
            </a:r>
            <a:endParaRPr lang="en-US" dirty="0"/>
          </a:p>
        </p:txBody>
      </p:sp>
      <p:sp>
        <p:nvSpPr>
          <p:cNvPr id="47" name="Oval 46"/>
          <p:cNvSpPr/>
          <p:nvPr/>
        </p:nvSpPr>
        <p:spPr>
          <a:xfrm>
            <a:off x="2818165" y="4716710"/>
            <a:ext cx="353962" cy="353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48" name="Oval 47"/>
          <p:cNvSpPr/>
          <p:nvPr/>
        </p:nvSpPr>
        <p:spPr>
          <a:xfrm>
            <a:off x="1355617" y="4716710"/>
            <a:ext cx="353962" cy="353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49" name="Oval 48"/>
          <p:cNvSpPr/>
          <p:nvPr/>
        </p:nvSpPr>
        <p:spPr>
          <a:xfrm>
            <a:off x="624343" y="4014933"/>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50" name="Oval 49"/>
          <p:cNvSpPr/>
          <p:nvPr/>
        </p:nvSpPr>
        <p:spPr>
          <a:xfrm>
            <a:off x="3549440" y="4014933"/>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51" name="Oval 50"/>
          <p:cNvSpPr/>
          <p:nvPr/>
        </p:nvSpPr>
        <p:spPr>
          <a:xfrm>
            <a:off x="2086891" y="4014933"/>
            <a:ext cx="353962" cy="353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
        <p:nvSpPr>
          <p:cNvPr id="52" name="Oval 51"/>
          <p:cNvSpPr/>
          <p:nvPr/>
        </p:nvSpPr>
        <p:spPr>
          <a:xfrm>
            <a:off x="2818165" y="4014933"/>
            <a:ext cx="353962" cy="353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
        <p:nvSpPr>
          <p:cNvPr id="53" name="Oval 52"/>
          <p:cNvSpPr/>
          <p:nvPr/>
        </p:nvSpPr>
        <p:spPr>
          <a:xfrm>
            <a:off x="1355617" y="4014933"/>
            <a:ext cx="353962" cy="353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54" name="Oval 53"/>
          <p:cNvSpPr/>
          <p:nvPr/>
        </p:nvSpPr>
        <p:spPr>
          <a:xfrm>
            <a:off x="624343" y="5418488"/>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a:t>
            </a:r>
            <a:endParaRPr lang="en-US" dirty="0"/>
          </a:p>
        </p:txBody>
      </p:sp>
      <p:sp>
        <p:nvSpPr>
          <p:cNvPr id="55" name="Oval 54"/>
          <p:cNvSpPr/>
          <p:nvPr/>
        </p:nvSpPr>
        <p:spPr>
          <a:xfrm>
            <a:off x="3549440" y="5418488"/>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a:t>
            </a:r>
            <a:endParaRPr lang="en-US" dirty="0"/>
          </a:p>
        </p:txBody>
      </p:sp>
      <p:sp>
        <p:nvSpPr>
          <p:cNvPr id="56" name="Oval 55"/>
          <p:cNvSpPr/>
          <p:nvPr/>
        </p:nvSpPr>
        <p:spPr>
          <a:xfrm>
            <a:off x="2086891" y="5418488"/>
            <a:ext cx="353962" cy="353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
        <p:nvSpPr>
          <p:cNvPr id="57" name="Oval 56"/>
          <p:cNvSpPr/>
          <p:nvPr/>
        </p:nvSpPr>
        <p:spPr>
          <a:xfrm>
            <a:off x="2818165" y="5418488"/>
            <a:ext cx="353962" cy="353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
        <p:nvSpPr>
          <p:cNvPr id="58" name="Oval 57"/>
          <p:cNvSpPr/>
          <p:nvPr/>
        </p:nvSpPr>
        <p:spPr>
          <a:xfrm>
            <a:off x="1355617" y="5418488"/>
            <a:ext cx="353962" cy="353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
        <p:nvSpPr>
          <p:cNvPr id="11" name="Rectangle 10"/>
          <p:cNvSpPr/>
          <p:nvPr/>
        </p:nvSpPr>
        <p:spPr>
          <a:xfrm>
            <a:off x="929817" y="2683899"/>
            <a:ext cx="2884764" cy="461665"/>
          </a:xfrm>
          <a:prstGeom prst="rect">
            <a:avLst/>
          </a:prstGeom>
        </p:spPr>
        <p:txBody>
          <a:bodyPr wrap="none">
            <a:spAutoFit/>
          </a:bodyPr>
          <a:lstStyle/>
          <a:p>
            <a:r>
              <a:rPr lang="en-US" sz="2400" dirty="0" err="1"/>
              <a:t>Rocksalt</a:t>
            </a:r>
            <a:r>
              <a:rPr lang="en-US" sz="2400" dirty="0"/>
              <a:t> A</a:t>
            </a:r>
            <a:r>
              <a:rPr lang="en-US" sz="2400" baseline="-25000" dirty="0"/>
              <a:t>1-</a:t>
            </a:r>
            <a:r>
              <a:rPr lang="en-US" sz="2400" i="1" baseline="-25000" dirty="0"/>
              <a:t>x</a:t>
            </a:r>
            <a:r>
              <a:rPr lang="en-US" sz="2400" dirty="0"/>
              <a:t>B</a:t>
            </a:r>
            <a:r>
              <a:rPr lang="en-US" sz="2400" i="1" baseline="-25000" dirty="0"/>
              <a:t>x</a:t>
            </a:r>
            <a:r>
              <a:rPr lang="en-US" sz="2400" dirty="0"/>
              <a:t>C</a:t>
            </a:r>
            <a:r>
              <a:rPr lang="en-US" sz="2400" baseline="-25000" dirty="0"/>
              <a:t>1-</a:t>
            </a:r>
            <a:r>
              <a:rPr lang="en-US" sz="2400" i="1" baseline="-25000" dirty="0"/>
              <a:t>y</a:t>
            </a:r>
            <a:r>
              <a:rPr lang="en-US" sz="2400" dirty="0"/>
              <a:t>D</a:t>
            </a:r>
            <a:r>
              <a:rPr lang="en-US" sz="2400" i="1" baseline="-25000" dirty="0"/>
              <a:t>y</a:t>
            </a:r>
            <a:endParaRPr lang="en-US" sz="2400" dirty="0"/>
          </a:p>
        </p:txBody>
      </p:sp>
      <p:sp>
        <p:nvSpPr>
          <p:cNvPr id="12" name="Isosceles Triangle 11"/>
          <p:cNvSpPr/>
          <p:nvPr/>
        </p:nvSpPr>
        <p:spPr>
          <a:xfrm>
            <a:off x="4940715" y="3244645"/>
            <a:ext cx="3628103" cy="31276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587608" y="3111594"/>
            <a:ext cx="353962" cy="353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59" name="Oval 58"/>
          <p:cNvSpPr/>
          <p:nvPr/>
        </p:nvSpPr>
        <p:spPr>
          <a:xfrm>
            <a:off x="7492176" y="4652800"/>
            <a:ext cx="353962" cy="3539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1</a:t>
            </a:r>
            <a:endParaRPr lang="en-US" dirty="0"/>
          </a:p>
        </p:txBody>
      </p:sp>
      <p:sp>
        <p:nvSpPr>
          <p:cNvPr id="60" name="Oval 59"/>
          <p:cNvSpPr/>
          <p:nvPr/>
        </p:nvSpPr>
        <p:spPr>
          <a:xfrm>
            <a:off x="7039892" y="3882197"/>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61" name="Oval 60"/>
          <p:cNvSpPr/>
          <p:nvPr/>
        </p:nvSpPr>
        <p:spPr>
          <a:xfrm>
            <a:off x="6587608" y="4957601"/>
            <a:ext cx="353962" cy="3539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3</a:t>
            </a:r>
            <a:endParaRPr lang="en-US" dirty="0"/>
          </a:p>
        </p:txBody>
      </p:sp>
      <p:sp>
        <p:nvSpPr>
          <p:cNvPr id="62" name="Oval 61"/>
          <p:cNvSpPr/>
          <p:nvPr/>
        </p:nvSpPr>
        <p:spPr>
          <a:xfrm>
            <a:off x="6598668" y="4285320"/>
            <a:ext cx="353962" cy="353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
        <p:nvSpPr>
          <p:cNvPr id="63" name="Oval 62"/>
          <p:cNvSpPr/>
          <p:nvPr/>
        </p:nvSpPr>
        <p:spPr>
          <a:xfrm>
            <a:off x="4793220" y="6194006"/>
            <a:ext cx="353962" cy="353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4" name="Oval 63"/>
          <p:cNvSpPr/>
          <p:nvPr/>
        </p:nvSpPr>
        <p:spPr>
          <a:xfrm>
            <a:off x="8396744" y="6194006"/>
            <a:ext cx="353962" cy="353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5" name="Oval 64"/>
          <p:cNvSpPr/>
          <p:nvPr/>
        </p:nvSpPr>
        <p:spPr>
          <a:xfrm>
            <a:off x="5690414" y="4652800"/>
            <a:ext cx="353962" cy="3539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1</a:t>
            </a:r>
            <a:endParaRPr lang="en-US" dirty="0"/>
          </a:p>
        </p:txBody>
      </p:sp>
      <p:sp>
        <p:nvSpPr>
          <p:cNvPr id="66" name="Oval 65"/>
          <p:cNvSpPr/>
          <p:nvPr/>
        </p:nvSpPr>
        <p:spPr>
          <a:xfrm>
            <a:off x="6587608" y="6194006"/>
            <a:ext cx="353962" cy="3539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1</a:t>
            </a:r>
            <a:endParaRPr lang="en-US" dirty="0"/>
          </a:p>
        </p:txBody>
      </p:sp>
      <p:sp>
        <p:nvSpPr>
          <p:cNvPr id="67" name="Oval 66"/>
          <p:cNvSpPr/>
          <p:nvPr/>
        </p:nvSpPr>
        <p:spPr>
          <a:xfrm>
            <a:off x="5241817" y="5423403"/>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68" name="Oval 67"/>
          <p:cNvSpPr/>
          <p:nvPr/>
        </p:nvSpPr>
        <p:spPr>
          <a:xfrm>
            <a:off x="6139011" y="3882197"/>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69" name="Oval 68"/>
          <p:cNvSpPr/>
          <p:nvPr/>
        </p:nvSpPr>
        <p:spPr>
          <a:xfrm>
            <a:off x="5694101" y="6194006"/>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0" name="Oval 69"/>
          <p:cNvSpPr/>
          <p:nvPr/>
        </p:nvSpPr>
        <p:spPr>
          <a:xfrm>
            <a:off x="7495863" y="6194006"/>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1" name="Oval 70"/>
          <p:cNvSpPr/>
          <p:nvPr/>
        </p:nvSpPr>
        <p:spPr>
          <a:xfrm>
            <a:off x="7944460" y="5423403"/>
            <a:ext cx="353962" cy="3539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6" name="TextBox 15"/>
          <p:cNvSpPr txBox="1"/>
          <p:nvPr/>
        </p:nvSpPr>
        <p:spPr>
          <a:xfrm>
            <a:off x="7020231" y="3097160"/>
            <a:ext cx="351378" cy="369332"/>
          </a:xfrm>
          <a:prstGeom prst="rect">
            <a:avLst/>
          </a:prstGeom>
          <a:noFill/>
        </p:spPr>
        <p:txBody>
          <a:bodyPr wrap="none" rtlCol="0">
            <a:spAutoFit/>
          </a:bodyPr>
          <a:lstStyle/>
          <a:p>
            <a:r>
              <a:rPr lang="en-US" dirty="0" smtClean="0"/>
              <a:t>A</a:t>
            </a:r>
            <a:endParaRPr lang="en-US" dirty="0"/>
          </a:p>
        </p:txBody>
      </p:sp>
      <p:sp>
        <p:nvSpPr>
          <p:cNvPr id="17" name="TextBox 16"/>
          <p:cNvSpPr txBox="1"/>
          <p:nvPr/>
        </p:nvSpPr>
        <p:spPr>
          <a:xfrm>
            <a:off x="4483508" y="6371302"/>
            <a:ext cx="338554" cy="369332"/>
          </a:xfrm>
          <a:prstGeom prst="rect">
            <a:avLst/>
          </a:prstGeom>
          <a:noFill/>
        </p:spPr>
        <p:txBody>
          <a:bodyPr wrap="none" rtlCol="0">
            <a:spAutoFit/>
          </a:bodyPr>
          <a:lstStyle/>
          <a:p>
            <a:r>
              <a:rPr lang="en-US" dirty="0" smtClean="0"/>
              <a:t>B</a:t>
            </a:r>
            <a:endParaRPr lang="en-US" dirty="0"/>
          </a:p>
        </p:txBody>
      </p:sp>
      <p:sp>
        <p:nvSpPr>
          <p:cNvPr id="18" name="TextBox 17"/>
          <p:cNvSpPr txBox="1"/>
          <p:nvPr/>
        </p:nvSpPr>
        <p:spPr>
          <a:xfrm>
            <a:off x="8686799" y="6371303"/>
            <a:ext cx="338554" cy="369332"/>
          </a:xfrm>
          <a:prstGeom prst="rect">
            <a:avLst/>
          </a:prstGeom>
          <a:noFill/>
        </p:spPr>
        <p:txBody>
          <a:bodyPr wrap="none" rtlCol="0">
            <a:spAutoFit/>
          </a:bodyPr>
          <a:lstStyle/>
          <a:p>
            <a:r>
              <a:rPr lang="en-US" dirty="0" smtClean="0"/>
              <a:t>C</a:t>
            </a:r>
            <a:endParaRPr lang="en-US" dirty="0"/>
          </a:p>
        </p:txBody>
      </p:sp>
      <p:sp>
        <p:nvSpPr>
          <p:cNvPr id="19" name="TextBox 18"/>
          <p:cNvSpPr txBox="1"/>
          <p:nvPr/>
        </p:nvSpPr>
        <p:spPr>
          <a:xfrm>
            <a:off x="5899359" y="2595721"/>
            <a:ext cx="1737976" cy="461665"/>
          </a:xfrm>
          <a:prstGeom prst="rect">
            <a:avLst/>
          </a:prstGeom>
          <a:noFill/>
        </p:spPr>
        <p:txBody>
          <a:bodyPr wrap="none" rtlCol="0">
            <a:spAutoFit/>
          </a:bodyPr>
          <a:lstStyle/>
          <a:p>
            <a:r>
              <a:rPr lang="en-US" sz="2400" dirty="0" smtClean="0"/>
              <a:t>bcc, </a:t>
            </a:r>
            <a:r>
              <a:rPr lang="en-US" sz="2400" dirty="0" err="1" smtClean="0"/>
              <a:t>fcc</a:t>
            </a:r>
            <a:r>
              <a:rPr lang="en-US" sz="2400" dirty="0" smtClean="0"/>
              <a:t>, </a:t>
            </a:r>
            <a:r>
              <a:rPr lang="en-US" sz="2400" dirty="0" err="1" smtClean="0"/>
              <a:t>hcp</a:t>
            </a:r>
            <a:endParaRPr lang="en-US" sz="2400" dirty="0"/>
          </a:p>
        </p:txBody>
      </p:sp>
      <p:sp>
        <p:nvSpPr>
          <p:cNvPr id="72" name="Oval 71"/>
          <p:cNvSpPr/>
          <p:nvPr/>
        </p:nvSpPr>
        <p:spPr>
          <a:xfrm>
            <a:off x="6043146" y="5411114"/>
            <a:ext cx="353962" cy="353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
        <p:nvSpPr>
          <p:cNvPr id="73" name="Oval 72"/>
          <p:cNvSpPr/>
          <p:nvPr/>
        </p:nvSpPr>
        <p:spPr>
          <a:xfrm>
            <a:off x="7168939" y="5386534"/>
            <a:ext cx="353962" cy="353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98750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free energies</a:t>
            </a:r>
            <a:endParaRPr lang="en-US" dirty="0"/>
          </a:p>
        </p:txBody>
      </p:sp>
      <p:cxnSp>
        <p:nvCxnSpPr>
          <p:cNvPr id="5" name="Straight Arrow Connector 4"/>
          <p:cNvCxnSpPr/>
          <p:nvPr/>
        </p:nvCxnSpPr>
        <p:spPr>
          <a:xfrm>
            <a:off x="1489587" y="4793220"/>
            <a:ext cx="67547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489587" y="2374484"/>
            <a:ext cx="0" cy="2418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600335" y="2379404"/>
            <a:ext cx="0" cy="2418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90336" y="4911207"/>
            <a:ext cx="1377300" cy="369332"/>
          </a:xfrm>
          <a:prstGeom prst="rect">
            <a:avLst/>
          </a:prstGeom>
          <a:noFill/>
        </p:spPr>
        <p:txBody>
          <a:bodyPr wrap="none" rtlCol="0">
            <a:spAutoFit/>
          </a:bodyPr>
          <a:lstStyle/>
          <a:p>
            <a:r>
              <a:rPr lang="en-US" dirty="0" smtClean="0"/>
              <a:t>Composition</a:t>
            </a:r>
            <a:endParaRPr lang="en-US" dirty="0"/>
          </a:p>
        </p:txBody>
      </p:sp>
      <p:sp>
        <p:nvSpPr>
          <p:cNvPr id="12" name="TextBox 11"/>
          <p:cNvSpPr txBox="1"/>
          <p:nvPr/>
        </p:nvSpPr>
        <p:spPr>
          <a:xfrm rot="16200000">
            <a:off x="516193" y="3318383"/>
            <a:ext cx="1276953" cy="369332"/>
          </a:xfrm>
          <a:prstGeom prst="rect">
            <a:avLst/>
          </a:prstGeom>
          <a:noFill/>
        </p:spPr>
        <p:txBody>
          <a:bodyPr wrap="none" rtlCol="0">
            <a:spAutoFit/>
          </a:bodyPr>
          <a:lstStyle/>
          <a:p>
            <a:r>
              <a:rPr lang="en-US" dirty="0" smtClean="0"/>
              <a:t>Free energy</a:t>
            </a:r>
            <a:endParaRPr lang="en-US" dirty="0"/>
          </a:p>
        </p:txBody>
      </p:sp>
      <p:sp>
        <p:nvSpPr>
          <p:cNvPr id="13" name="Freeform 12"/>
          <p:cNvSpPr/>
          <p:nvPr/>
        </p:nvSpPr>
        <p:spPr>
          <a:xfrm>
            <a:off x="1548582" y="3170897"/>
            <a:ext cx="6046838" cy="1331935"/>
          </a:xfrm>
          <a:custGeom>
            <a:avLst/>
            <a:gdLst>
              <a:gd name="connsiteX0" fmla="*/ 0 w 6105832"/>
              <a:gd name="connsiteY0" fmla="*/ 88490 h 1327610"/>
              <a:gd name="connsiteX1" fmla="*/ 2182761 w 6105832"/>
              <a:gd name="connsiteY1" fmla="*/ 1327355 h 1327610"/>
              <a:gd name="connsiteX2" fmla="*/ 6105832 w 6105832"/>
              <a:gd name="connsiteY2" fmla="*/ 0 h 1327610"/>
              <a:gd name="connsiteX0" fmla="*/ 0 w 6076335"/>
              <a:gd name="connsiteY0" fmla="*/ 560439 h 1347181"/>
              <a:gd name="connsiteX1" fmla="*/ 2153264 w 6076335"/>
              <a:gd name="connsiteY1" fmla="*/ 1327355 h 1347181"/>
              <a:gd name="connsiteX2" fmla="*/ 6076335 w 6076335"/>
              <a:gd name="connsiteY2" fmla="*/ 0 h 1347181"/>
              <a:gd name="connsiteX0" fmla="*/ 0 w 6046838"/>
              <a:gd name="connsiteY0" fmla="*/ 324465 h 1331935"/>
              <a:gd name="connsiteX1" fmla="*/ 2123767 w 6046838"/>
              <a:gd name="connsiteY1" fmla="*/ 1327355 h 1331935"/>
              <a:gd name="connsiteX2" fmla="*/ 6046838 w 6046838"/>
              <a:gd name="connsiteY2" fmla="*/ 0 h 1331935"/>
            </a:gdLst>
            <a:ahLst/>
            <a:cxnLst>
              <a:cxn ang="0">
                <a:pos x="connsiteX0" y="connsiteY0"/>
              </a:cxn>
              <a:cxn ang="0">
                <a:pos x="connsiteX1" y="connsiteY1"/>
              </a:cxn>
              <a:cxn ang="0">
                <a:pos x="connsiteX2" y="connsiteY2"/>
              </a:cxn>
            </a:cxnLst>
            <a:rect l="l" t="t" r="r" b="b"/>
            <a:pathLst>
              <a:path w="6046838" h="1331935">
                <a:moveTo>
                  <a:pt x="0" y="324465"/>
                </a:moveTo>
                <a:cubicBezTo>
                  <a:pt x="582561" y="951271"/>
                  <a:pt x="1115961" y="1381432"/>
                  <a:pt x="2123767" y="1327355"/>
                </a:cubicBezTo>
                <a:cubicBezTo>
                  <a:pt x="3131573" y="1273278"/>
                  <a:pt x="4594122" y="656303"/>
                  <a:pt x="604683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3082413" y="2138522"/>
            <a:ext cx="2389239" cy="1187912"/>
          </a:xfrm>
          <a:custGeom>
            <a:avLst/>
            <a:gdLst>
              <a:gd name="connsiteX0" fmla="*/ 0 w 2389239"/>
              <a:gd name="connsiteY0" fmla="*/ 0 h 1187912"/>
              <a:gd name="connsiteX1" fmla="*/ 1533832 w 2389239"/>
              <a:gd name="connsiteY1" fmla="*/ 1150375 h 1187912"/>
              <a:gd name="connsiteX2" fmla="*/ 2389239 w 2389239"/>
              <a:gd name="connsiteY2" fmla="*/ 796413 h 1187912"/>
            </a:gdLst>
            <a:ahLst/>
            <a:cxnLst>
              <a:cxn ang="0">
                <a:pos x="connsiteX0" y="connsiteY0"/>
              </a:cxn>
              <a:cxn ang="0">
                <a:pos x="connsiteX1" y="connsiteY1"/>
              </a:cxn>
              <a:cxn ang="0">
                <a:pos x="connsiteX2" y="connsiteY2"/>
              </a:cxn>
            </a:cxnLst>
            <a:rect l="l" t="t" r="r" b="b"/>
            <a:pathLst>
              <a:path w="2389239" h="1187912">
                <a:moveTo>
                  <a:pt x="0" y="0"/>
                </a:moveTo>
                <a:cubicBezTo>
                  <a:pt x="567813" y="508820"/>
                  <a:pt x="1135626" y="1017640"/>
                  <a:pt x="1533832" y="1150375"/>
                </a:cubicBezTo>
                <a:cubicBezTo>
                  <a:pt x="1932038" y="1283110"/>
                  <a:pt x="2160638" y="1039761"/>
                  <a:pt x="2389239" y="796413"/>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5" idx="0"/>
          </p:cNvCxnSpPr>
          <p:nvPr/>
        </p:nvCxnSpPr>
        <p:spPr>
          <a:xfrm>
            <a:off x="3082413" y="2138522"/>
            <a:ext cx="2389239" cy="7964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2"/>
            <a:endCxn id="29" idx="0"/>
          </p:cNvCxnSpPr>
          <p:nvPr/>
        </p:nvCxnSpPr>
        <p:spPr>
          <a:xfrm flipH="1">
            <a:off x="1460089" y="3170897"/>
            <a:ext cx="6135331" cy="61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471652" y="2934923"/>
            <a:ext cx="0" cy="44245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0"/>
          </p:cNvCxnSpPr>
          <p:nvPr/>
        </p:nvCxnSpPr>
        <p:spPr>
          <a:xfrm>
            <a:off x="3082413" y="2138522"/>
            <a:ext cx="0" cy="150432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460089" y="2598057"/>
            <a:ext cx="6101853" cy="1570907"/>
          </a:xfrm>
          <a:custGeom>
            <a:avLst/>
            <a:gdLst>
              <a:gd name="connsiteX0" fmla="*/ 0 w 1120878"/>
              <a:gd name="connsiteY0" fmla="*/ 1091380 h 1091380"/>
              <a:gd name="connsiteX1" fmla="*/ 707923 w 1120878"/>
              <a:gd name="connsiteY1" fmla="*/ 766916 h 1091380"/>
              <a:gd name="connsiteX2" fmla="*/ 1120878 w 1120878"/>
              <a:gd name="connsiteY2" fmla="*/ 0 h 1091380"/>
              <a:gd name="connsiteX0" fmla="*/ 0 w 1120878"/>
              <a:gd name="connsiteY0" fmla="*/ 1091380 h 1091380"/>
              <a:gd name="connsiteX1" fmla="*/ 707923 w 1120878"/>
              <a:gd name="connsiteY1" fmla="*/ 678426 h 1091380"/>
              <a:gd name="connsiteX2" fmla="*/ 1120878 w 1120878"/>
              <a:gd name="connsiteY2" fmla="*/ 0 h 1091380"/>
              <a:gd name="connsiteX0" fmla="*/ 0 w 1120878"/>
              <a:gd name="connsiteY0" fmla="*/ 1091380 h 1489855"/>
              <a:gd name="connsiteX1" fmla="*/ 535848 w 1120878"/>
              <a:gd name="connsiteY1" fmla="*/ 1456197 h 1489855"/>
              <a:gd name="connsiteX2" fmla="*/ 1120878 w 1120878"/>
              <a:gd name="connsiteY2" fmla="*/ 0 h 1489855"/>
              <a:gd name="connsiteX0" fmla="*/ 0 w 1120878"/>
              <a:gd name="connsiteY0" fmla="*/ 1091380 h 1542264"/>
              <a:gd name="connsiteX1" fmla="*/ 535848 w 1120878"/>
              <a:gd name="connsiteY1" fmla="*/ 1456197 h 1542264"/>
              <a:gd name="connsiteX2" fmla="*/ 1120878 w 1120878"/>
              <a:gd name="connsiteY2" fmla="*/ 0 h 1542264"/>
              <a:gd name="connsiteX0" fmla="*/ 0 w 1112936"/>
              <a:gd name="connsiteY0" fmla="*/ 1419773 h 1870657"/>
              <a:gd name="connsiteX1" fmla="*/ 535848 w 1112936"/>
              <a:gd name="connsiteY1" fmla="*/ 1784590 h 1870657"/>
              <a:gd name="connsiteX2" fmla="*/ 1112936 w 1112936"/>
              <a:gd name="connsiteY2" fmla="*/ 0 h 1870657"/>
              <a:gd name="connsiteX0" fmla="*/ 0 w 1112936"/>
              <a:gd name="connsiteY0" fmla="*/ 1419773 h 1870657"/>
              <a:gd name="connsiteX1" fmla="*/ 535848 w 1112936"/>
              <a:gd name="connsiteY1" fmla="*/ 1784590 h 1870657"/>
              <a:gd name="connsiteX2" fmla="*/ 1112936 w 1112936"/>
              <a:gd name="connsiteY2" fmla="*/ 0 h 1870657"/>
            </a:gdLst>
            <a:ahLst/>
            <a:cxnLst>
              <a:cxn ang="0">
                <a:pos x="connsiteX0" y="connsiteY0"/>
              </a:cxn>
              <a:cxn ang="0">
                <a:pos x="connsiteX1" y="connsiteY1"/>
              </a:cxn>
              <a:cxn ang="0">
                <a:pos x="connsiteX2" y="connsiteY2"/>
              </a:cxn>
            </a:cxnLst>
            <a:rect l="l" t="t" r="r" b="b"/>
            <a:pathLst>
              <a:path w="1112936" h="1870657">
                <a:moveTo>
                  <a:pt x="0" y="1419773"/>
                </a:moveTo>
                <a:cubicBezTo>
                  <a:pt x="313501" y="1867003"/>
                  <a:pt x="349035" y="1966487"/>
                  <a:pt x="535848" y="1784590"/>
                </a:cubicBezTo>
                <a:cubicBezTo>
                  <a:pt x="722661" y="1602693"/>
                  <a:pt x="1034280" y="499914"/>
                  <a:pt x="111293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45691" y="5825613"/>
            <a:ext cx="8126362" cy="369332"/>
          </a:xfrm>
          <a:prstGeom prst="rect">
            <a:avLst/>
          </a:prstGeom>
          <a:noFill/>
        </p:spPr>
        <p:txBody>
          <a:bodyPr wrap="square" rtlCol="0">
            <a:spAutoFit/>
          </a:bodyPr>
          <a:lstStyle/>
          <a:p>
            <a:r>
              <a:rPr lang="en-US" dirty="0" smtClean="0"/>
              <a:t>Typically: Compute vibrational free energy contributions for </a:t>
            </a:r>
            <a:r>
              <a:rPr lang="en-US" dirty="0" smtClean="0">
                <a:solidFill>
                  <a:srgbClr val="FF0000"/>
                </a:solidFill>
              </a:rPr>
              <a:t>end members</a:t>
            </a:r>
            <a:r>
              <a:rPr lang="en-US" dirty="0" smtClean="0"/>
              <a:t> only.</a:t>
            </a:r>
            <a:endParaRPr lang="en-US" dirty="0"/>
          </a:p>
        </p:txBody>
      </p:sp>
      <p:sp>
        <p:nvSpPr>
          <p:cNvPr id="33" name="Oval 32"/>
          <p:cNvSpPr/>
          <p:nvPr/>
        </p:nvSpPr>
        <p:spPr>
          <a:xfrm>
            <a:off x="7477432" y="3038168"/>
            <a:ext cx="235974" cy="2359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406012" y="3662516"/>
            <a:ext cx="235974" cy="2359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974257" y="2045110"/>
            <a:ext cx="235974" cy="2359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338915" y="2846439"/>
            <a:ext cx="235974" cy="2359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24517" y="2212258"/>
            <a:ext cx="1947969" cy="369332"/>
          </a:xfrm>
          <a:prstGeom prst="rect">
            <a:avLst/>
          </a:prstGeom>
          <a:noFill/>
        </p:spPr>
        <p:txBody>
          <a:bodyPr wrap="none" rtlCol="0">
            <a:spAutoFit/>
          </a:bodyPr>
          <a:lstStyle/>
          <a:p>
            <a:r>
              <a:rPr lang="en-US" dirty="0" smtClean="0">
                <a:solidFill>
                  <a:srgbClr val="C00000"/>
                </a:solidFill>
              </a:rPr>
              <a:t>Intermetallic phase</a:t>
            </a:r>
            <a:endParaRPr lang="en-US" dirty="0">
              <a:solidFill>
                <a:srgbClr val="C00000"/>
              </a:solidFill>
            </a:endParaRPr>
          </a:p>
        </p:txBody>
      </p:sp>
      <p:sp>
        <p:nvSpPr>
          <p:cNvPr id="21" name="Oval 20"/>
          <p:cNvSpPr/>
          <p:nvPr/>
        </p:nvSpPr>
        <p:spPr>
          <a:xfrm>
            <a:off x="7484689" y="2508396"/>
            <a:ext cx="235974" cy="2359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395946" y="3299425"/>
            <a:ext cx="235974" cy="2359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114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720" y="143710"/>
            <a:ext cx="5383161" cy="667456"/>
          </a:xfrm>
        </p:spPr>
        <p:txBody>
          <a:bodyPr>
            <a:normAutofit fontScale="90000"/>
          </a:bodyPr>
          <a:lstStyle/>
          <a:p>
            <a:r>
              <a:rPr lang="en-US" dirty="0" smtClean="0">
                <a:latin typeface="Times New Roman" pitchFamily="18" charset="0"/>
                <a:cs typeface="Times New Roman" pitchFamily="18" charset="0"/>
              </a:rPr>
              <a:t>SQS Database</a:t>
            </a:r>
            <a:endParaRPr lang="en-US"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41254974"/>
              </p:ext>
            </p:extLst>
          </p:nvPr>
        </p:nvGraphicFramePr>
        <p:xfrm>
          <a:off x="221225" y="1586899"/>
          <a:ext cx="5168227" cy="4164976"/>
        </p:xfrm>
        <a:graphic>
          <a:graphicData uri="http://schemas.openxmlformats.org/drawingml/2006/table">
            <a:tbl>
              <a:tblPr/>
              <a:tblGrid>
                <a:gridCol w="1317391"/>
                <a:gridCol w="972843"/>
                <a:gridCol w="466154"/>
                <a:gridCol w="1438996"/>
                <a:gridCol w="972843"/>
              </a:tblGrid>
              <a:tr h="304013">
                <a:tc>
                  <a:txBody>
                    <a:bodyPr/>
                    <a:lstStyle/>
                    <a:p>
                      <a:pPr algn="l" fontAlgn="b"/>
                      <a:r>
                        <a:rPr lang="en-US" sz="1700" b="0" i="0" u="none" strike="noStrike" dirty="0" err="1">
                          <a:solidFill>
                            <a:srgbClr val="000000"/>
                          </a:solidFill>
                          <a:effectLst/>
                          <a:latin typeface="Times New Roman"/>
                        </a:rPr>
                        <a:t>fcc</a:t>
                      </a:r>
                      <a:endParaRPr lang="en-US" sz="1700" b="0" i="0" u="none" strike="noStrike" dirty="0">
                        <a:solidFill>
                          <a:srgbClr val="000000"/>
                        </a:solidFill>
                        <a:effectLst/>
                        <a:latin typeface="Times New Roman"/>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A1</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Times New Roman"/>
                        </a:rPr>
                        <a:t>Cuprite</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C3</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013">
                <a:tc>
                  <a:txBody>
                    <a:bodyPr/>
                    <a:lstStyle/>
                    <a:p>
                      <a:pPr algn="l" fontAlgn="b"/>
                      <a:r>
                        <a:rPr lang="en-US" sz="1700" b="0" i="0" u="none" strike="noStrike">
                          <a:solidFill>
                            <a:srgbClr val="000000"/>
                          </a:solidFill>
                          <a:effectLst/>
                          <a:latin typeface="Times New Roman"/>
                        </a:rPr>
                        <a:t>bcc</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A2</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Times New Roman"/>
                        </a:rPr>
                        <a:t>Rutile</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C4</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4414">
                <a:tc>
                  <a:txBody>
                    <a:bodyPr/>
                    <a:lstStyle/>
                    <a:p>
                      <a:pPr algn="l" fontAlgn="b"/>
                      <a:r>
                        <a:rPr lang="en-US" sz="1700" b="0" i="0" u="none" strike="noStrike">
                          <a:solidFill>
                            <a:srgbClr val="000000"/>
                          </a:solidFill>
                          <a:effectLst/>
                          <a:latin typeface="Times New Roman"/>
                        </a:rPr>
                        <a:t>hcp</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A3</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Times New Roman"/>
                        </a:rPr>
                        <a:t>MgCu</a:t>
                      </a:r>
                      <a:r>
                        <a:rPr lang="en-US" sz="1700" b="0" i="0" u="none" strike="noStrike" baseline="-25000">
                          <a:solidFill>
                            <a:srgbClr val="000000"/>
                          </a:solidFill>
                          <a:effectLst/>
                          <a:latin typeface="Times New Roman"/>
                        </a:rPr>
                        <a:t>2</a:t>
                      </a:r>
                      <a:endParaRPr lang="en-US" sz="1700" b="0" i="0" u="none" strike="noStrike">
                        <a:solidFill>
                          <a:srgbClr val="000000"/>
                        </a:solidFill>
                        <a:effectLst/>
                        <a:latin typeface="Times New Roman"/>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C15</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013">
                <a:tc>
                  <a:txBody>
                    <a:bodyPr/>
                    <a:lstStyle/>
                    <a:p>
                      <a:pPr algn="l" fontAlgn="b"/>
                      <a:r>
                        <a:rPr lang="en-US" sz="1700" b="0" i="0" u="none" strike="noStrike">
                          <a:solidFill>
                            <a:srgbClr val="000000"/>
                          </a:solidFill>
                          <a:effectLst/>
                          <a:latin typeface="Symbol"/>
                        </a:rPr>
                        <a:t>b</a:t>
                      </a:r>
                      <a:r>
                        <a:rPr lang="en-US" sz="1700" b="0" i="0" u="none" strike="noStrike">
                          <a:solidFill>
                            <a:srgbClr val="000000"/>
                          </a:solidFill>
                          <a:effectLst/>
                          <a:latin typeface="Times New Roman"/>
                        </a:rPr>
                        <a:t>-Sn</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A5</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dirty="0">
                          <a:solidFill>
                            <a:srgbClr val="000000"/>
                          </a:solidFill>
                          <a:effectLst/>
                          <a:latin typeface="Symbol"/>
                        </a:rPr>
                        <a:t>w</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C32</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4414">
                <a:tc>
                  <a:txBody>
                    <a:bodyPr/>
                    <a:lstStyle/>
                    <a:p>
                      <a:pPr algn="l" fontAlgn="b"/>
                      <a:r>
                        <a:rPr lang="en-US" sz="1700" b="0" i="0" u="none" strike="noStrike">
                          <a:solidFill>
                            <a:srgbClr val="000000"/>
                          </a:solidFill>
                          <a:effectLst/>
                          <a:latin typeface="Symbol"/>
                        </a:rPr>
                        <a:t>c</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A12</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dirty="0" err="1">
                          <a:solidFill>
                            <a:srgbClr val="000000"/>
                          </a:solidFill>
                          <a:effectLst/>
                          <a:latin typeface="Times New Roman"/>
                        </a:rPr>
                        <a:t>Heusler</a:t>
                      </a:r>
                      <a:endParaRPr lang="en-US" sz="1700" b="0" i="0" u="none" strike="noStrike" dirty="0">
                        <a:solidFill>
                          <a:srgbClr val="000000"/>
                        </a:solidFill>
                        <a:effectLst/>
                        <a:latin typeface="Times New Roman"/>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D0</a:t>
                      </a:r>
                      <a:r>
                        <a:rPr lang="en-US" sz="1700" b="0" i="0" u="none" strike="noStrike" baseline="-25000">
                          <a:solidFill>
                            <a:srgbClr val="000000"/>
                          </a:solidFill>
                          <a:effectLst/>
                          <a:latin typeface="Times New Roman"/>
                        </a:rPr>
                        <a:t>22</a:t>
                      </a:r>
                      <a:endParaRPr lang="en-US" sz="1700" b="0" i="0" u="none" strike="noStrike">
                        <a:solidFill>
                          <a:srgbClr val="000000"/>
                        </a:solidFill>
                        <a:effectLst/>
                        <a:latin typeface="Times New Roman"/>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4414">
                <a:tc>
                  <a:txBody>
                    <a:bodyPr/>
                    <a:lstStyle/>
                    <a:p>
                      <a:pPr algn="l" fontAlgn="b"/>
                      <a:r>
                        <a:rPr lang="en-US" sz="1700" b="0" i="0" u="none" strike="noStrike">
                          <a:solidFill>
                            <a:srgbClr val="000000"/>
                          </a:solidFill>
                          <a:effectLst/>
                          <a:latin typeface="Times New Roman"/>
                        </a:rPr>
                        <a:t>Cr</a:t>
                      </a:r>
                      <a:r>
                        <a:rPr lang="en-US" sz="1700" b="0" i="0" u="none" strike="noStrike" baseline="-25000">
                          <a:solidFill>
                            <a:srgbClr val="000000"/>
                          </a:solidFill>
                          <a:effectLst/>
                          <a:latin typeface="Times New Roman"/>
                        </a:rPr>
                        <a:t>3</a:t>
                      </a:r>
                      <a:r>
                        <a:rPr lang="en-US" sz="1700" b="0" i="0" u="none" strike="noStrike">
                          <a:solidFill>
                            <a:srgbClr val="000000"/>
                          </a:solidFill>
                          <a:effectLst/>
                          <a:latin typeface="Times New Roman"/>
                        </a:rPr>
                        <a:t>Si</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A15</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Times New Roman"/>
                        </a:rPr>
                        <a:t>Fe</a:t>
                      </a:r>
                      <a:r>
                        <a:rPr lang="en-US" sz="1700" b="0" i="0" u="none" strike="noStrike" baseline="-25000">
                          <a:solidFill>
                            <a:srgbClr val="000000"/>
                          </a:solidFill>
                          <a:effectLst/>
                          <a:latin typeface="Times New Roman"/>
                        </a:rPr>
                        <a:t>3</a:t>
                      </a:r>
                      <a:r>
                        <a:rPr lang="en-US" sz="1700" b="0" i="0" u="none" strike="noStrike">
                          <a:solidFill>
                            <a:srgbClr val="000000"/>
                          </a:solidFill>
                          <a:effectLst/>
                          <a:latin typeface="Times New Roman"/>
                        </a:rPr>
                        <a:t>Al</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D0</a:t>
                      </a:r>
                      <a:r>
                        <a:rPr lang="en-US" sz="1700" b="0" i="0" u="none" strike="noStrike" baseline="-25000">
                          <a:solidFill>
                            <a:srgbClr val="000000"/>
                          </a:solidFill>
                          <a:effectLst/>
                          <a:latin typeface="Times New Roman"/>
                        </a:rPr>
                        <a:t>3</a:t>
                      </a:r>
                      <a:endParaRPr lang="en-US" sz="1700" b="0" i="0" u="none" strike="noStrike">
                        <a:solidFill>
                          <a:srgbClr val="000000"/>
                        </a:solidFill>
                        <a:effectLst/>
                        <a:latin typeface="Times New Roman"/>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4414">
                <a:tc>
                  <a:txBody>
                    <a:bodyPr/>
                    <a:lstStyle/>
                    <a:p>
                      <a:pPr algn="l" fontAlgn="b"/>
                      <a:r>
                        <a:rPr lang="en-US" sz="1700" b="0" i="0" u="none" strike="noStrike">
                          <a:solidFill>
                            <a:srgbClr val="000000"/>
                          </a:solidFill>
                          <a:effectLst/>
                          <a:latin typeface="Times New Roman"/>
                        </a:rPr>
                        <a:t>Rocksalt</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B1</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Symbol"/>
                        </a:rPr>
                        <a:t>s</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dirty="0" smtClean="0">
                          <a:solidFill>
                            <a:srgbClr val="000000"/>
                          </a:solidFill>
                          <a:effectLst/>
                          <a:latin typeface="Times New Roman"/>
                        </a:rPr>
                        <a:t>D8</a:t>
                      </a:r>
                      <a:r>
                        <a:rPr lang="en-US" sz="1700" b="0" i="0" u="none" strike="noStrike" baseline="-25000" dirty="0" smtClean="0">
                          <a:solidFill>
                            <a:srgbClr val="000000"/>
                          </a:solidFill>
                          <a:effectLst/>
                          <a:latin typeface="Times New Roman"/>
                        </a:rPr>
                        <a:t>b</a:t>
                      </a:r>
                      <a:endParaRPr lang="en-US" sz="1700" b="0" i="0" u="none" strike="noStrike" dirty="0">
                        <a:solidFill>
                          <a:srgbClr val="000000"/>
                        </a:solidFill>
                        <a:effectLst/>
                        <a:latin typeface="Times New Roman"/>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013">
                <a:tc>
                  <a:txBody>
                    <a:bodyPr/>
                    <a:lstStyle/>
                    <a:p>
                      <a:pPr algn="l" fontAlgn="b"/>
                      <a:r>
                        <a:rPr lang="en-US" sz="1700" b="0" i="0" u="none" strike="noStrike">
                          <a:solidFill>
                            <a:srgbClr val="000000"/>
                          </a:solidFill>
                          <a:effectLst/>
                          <a:latin typeface="Times New Roman"/>
                        </a:rPr>
                        <a:t>CsCl</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B2</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dirty="0" err="1">
                          <a:solidFill>
                            <a:srgbClr val="000000"/>
                          </a:solidFill>
                          <a:effectLst/>
                          <a:latin typeface="Times New Roman"/>
                        </a:rPr>
                        <a:t>Perovskite</a:t>
                      </a:r>
                      <a:endParaRPr lang="en-US" sz="1700" b="0" i="0" u="none" strike="noStrike" dirty="0">
                        <a:solidFill>
                          <a:srgbClr val="000000"/>
                        </a:solidFill>
                        <a:effectLst/>
                        <a:latin typeface="Times New Roman"/>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E21</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4414">
                <a:tc>
                  <a:txBody>
                    <a:bodyPr/>
                    <a:lstStyle/>
                    <a:p>
                      <a:pPr algn="l" fontAlgn="b"/>
                      <a:r>
                        <a:rPr lang="en-US" sz="1700" b="0" i="0" u="none" strike="noStrike">
                          <a:solidFill>
                            <a:srgbClr val="000000"/>
                          </a:solidFill>
                          <a:effectLst/>
                          <a:latin typeface="Times New Roman"/>
                        </a:rPr>
                        <a:t>Zincblende</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B3</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Times New Roman"/>
                        </a:rPr>
                        <a:t>AuCu</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L1</a:t>
                      </a:r>
                      <a:r>
                        <a:rPr lang="en-US" sz="1700" b="0" i="0" u="none" strike="noStrike" baseline="-25000">
                          <a:solidFill>
                            <a:srgbClr val="000000"/>
                          </a:solidFill>
                          <a:effectLst/>
                          <a:latin typeface="Times New Roman"/>
                        </a:rPr>
                        <a:t>0</a:t>
                      </a:r>
                      <a:endParaRPr lang="en-US" sz="1700" b="0" i="0" u="none" strike="noStrike">
                        <a:solidFill>
                          <a:srgbClr val="000000"/>
                        </a:solidFill>
                        <a:effectLst/>
                        <a:latin typeface="Times New Roman"/>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4414">
                <a:tc>
                  <a:txBody>
                    <a:bodyPr/>
                    <a:lstStyle/>
                    <a:p>
                      <a:pPr algn="l" fontAlgn="b"/>
                      <a:r>
                        <a:rPr lang="en-US" sz="1700" b="0" i="0" u="none" strike="noStrike">
                          <a:solidFill>
                            <a:srgbClr val="000000"/>
                          </a:solidFill>
                          <a:effectLst/>
                          <a:latin typeface="Times New Roman"/>
                        </a:rPr>
                        <a:t>CuPt</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B22</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Symbol"/>
                        </a:rPr>
                        <a:t>g</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L1</a:t>
                      </a:r>
                      <a:r>
                        <a:rPr lang="en-US" sz="1700" b="0" i="0" u="none" strike="noStrike" baseline="-25000">
                          <a:solidFill>
                            <a:srgbClr val="000000"/>
                          </a:solidFill>
                          <a:effectLst/>
                          <a:latin typeface="Times New Roman"/>
                        </a:rPr>
                        <a:t>2</a:t>
                      </a:r>
                      <a:endParaRPr lang="en-US" sz="1700" b="0" i="0" u="none" strike="noStrike">
                        <a:solidFill>
                          <a:srgbClr val="000000"/>
                        </a:solidFill>
                        <a:effectLst/>
                        <a:latin typeface="Times New Roman"/>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4414">
                <a:tc>
                  <a:txBody>
                    <a:bodyPr/>
                    <a:lstStyle/>
                    <a:p>
                      <a:pPr algn="l" fontAlgn="b"/>
                      <a:r>
                        <a:rPr lang="en-US" sz="1700" b="0" i="0" u="none" strike="noStrike">
                          <a:solidFill>
                            <a:srgbClr val="000000"/>
                          </a:solidFill>
                          <a:effectLst/>
                          <a:latin typeface="Times New Roman"/>
                        </a:rPr>
                        <a:t>Zintl</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B32</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Times New Roman"/>
                        </a:rPr>
                        <a:t>Heusler</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L2</a:t>
                      </a:r>
                      <a:r>
                        <a:rPr lang="en-US" sz="1700" b="0" i="0" u="none" strike="noStrike" baseline="-25000">
                          <a:solidFill>
                            <a:srgbClr val="000000"/>
                          </a:solidFill>
                          <a:effectLst/>
                          <a:latin typeface="Times New Roman"/>
                        </a:rPr>
                        <a:t>1</a:t>
                      </a:r>
                      <a:endParaRPr lang="en-US" sz="1700" b="0" i="0" u="none" strike="noStrike">
                        <a:solidFill>
                          <a:srgbClr val="000000"/>
                        </a:solidFill>
                        <a:effectLst/>
                        <a:latin typeface="Times New Roman"/>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013">
                <a:tc>
                  <a:txBody>
                    <a:bodyPr/>
                    <a:lstStyle/>
                    <a:p>
                      <a:pPr algn="l" fontAlgn="b"/>
                      <a:r>
                        <a:rPr lang="en-US" sz="1700" b="0" i="0" u="none" strike="noStrike">
                          <a:solidFill>
                            <a:srgbClr val="000000"/>
                          </a:solidFill>
                          <a:effectLst/>
                          <a:latin typeface="Times New Roman"/>
                        </a:rPr>
                        <a:t>Fluorite</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C1</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Times New Roman"/>
                        </a:rPr>
                        <a:t>Zirconia (tet.)</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 </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013">
                <a:tc>
                  <a:txBody>
                    <a:bodyPr/>
                    <a:lstStyle/>
                    <a:p>
                      <a:pPr algn="l" fontAlgn="b"/>
                      <a:r>
                        <a:rPr lang="en-US" sz="1700" b="0" i="0" u="none" strike="noStrike">
                          <a:solidFill>
                            <a:srgbClr val="000000"/>
                          </a:solidFill>
                          <a:effectLst/>
                          <a:latin typeface="Times New Roman"/>
                        </a:rPr>
                        <a:t>Pyrite</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Times New Roman"/>
                        </a:rPr>
                        <a:t>C2</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700" b="0" i="0" u="none" strike="noStrike">
                        <a:solidFill>
                          <a:srgbClr val="000000"/>
                        </a:solidFill>
                        <a:effectLst/>
                        <a:latin typeface="Calibri"/>
                      </a:endParaRP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Times New Roman"/>
                        </a:rPr>
                        <a:t>…</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dirty="0">
                          <a:solidFill>
                            <a:srgbClr val="000000"/>
                          </a:solidFill>
                          <a:effectLst/>
                          <a:latin typeface="Calibri"/>
                        </a:rPr>
                        <a:t> </a:t>
                      </a:r>
                    </a:p>
                  </a:txBody>
                  <a:tcPr marL="15201" marR="15201" marT="152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689655" y="3074336"/>
            <a:ext cx="5633881" cy="146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344700" y="1061891"/>
            <a:ext cx="1637071" cy="5355312"/>
          </a:xfrm>
          <a:prstGeom prst="rect">
            <a:avLst/>
          </a:prstGeom>
          <a:noFill/>
        </p:spPr>
        <p:txBody>
          <a:bodyPr wrap="square" rtlCol="0">
            <a:spAutoFit/>
          </a:bodyPr>
          <a:lstStyle/>
          <a:p>
            <a:r>
              <a:rPr lang="en-US" dirty="0" smtClean="0">
                <a:latin typeface="Symbol" pitchFamily="18" charset="2"/>
              </a:rPr>
              <a:t>c</a:t>
            </a:r>
            <a:r>
              <a:rPr lang="en-US" dirty="0" smtClean="0"/>
              <a:t> phase </a:t>
            </a:r>
            <a:r>
              <a:rPr lang="en-US" dirty="0"/>
              <a:t>with </a:t>
            </a:r>
            <a:r>
              <a:rPr lang="en-US" dirty="0" err="1"/>
              <a:t>sublattice</a:t>
            </a:r>
            <a:r>
              <a:rPr lang="en-US" dirty="0"/>
              <a:t> disorder</a:t>
            </a:r>
          </a:p>
          <a:p>
            <a:endParaRPr lang="en-US" dirty="0" smtClean="0"/>
          </a:p>
          <a:p>
            <a:endParaRPr lang="en-US" dirty="0" smtClean="0"/>
          </a:p>
          <a:p>
            <a:r>
              <a:rPr lang="en-US" dirty="0" smtClean="0"/>
              <a:t>5-component </a:t>
            </a:r>
            <a:r>
              <a:rPr lang="en-US" dirty="0" err="1"/>
              <a:t>fcc</a:t>
            </a:r>
            <a:r>
              <a:rPr lang="en-US" dirty="0"/>
              <a:t> solid solution, </a:t>
            </a:r>
            <a:endParaRPr lang="en-US" dirty="0" smtClean="0"/>
          </a:p>
          <a:p>
            <a:endParaRPr lang="en-US" dirty="0" smtClean="0"/>
          </a:p>
          <a:p>
            <a:endParaRPr lang="en-US" dirty="0"/>
          </a:p>
          <a:p>
            <a:r>
              <a:rPr lang="en-US" dirty="0" err="1" smtClean="0"/>
              <a:t>Rocksalt</a:t>
            </a:r>
            <a:r>
              <a:rPr lang="en-US" dirty="0" smtClean="0"/>
              <a:t> </a:t>
            </a:r>
            <a:r>
              <a:rPr lang="en-US" dirty="0"/>
              <a:t>structure with disorder </a:t>
            </a:r>
            <a:r>
              <a:rPr lang="en-US" dirty="0" smtClean="0"/>
              <a:t>on both </a:t>
            </a:r>
            <a:r>
              <a:rPr lang="en-US" dirty="0" err="1" smtClean="0"/>
              <a:t>sublattices</a:t>
            </a:r>
            <a:endParaRPr lang="en-US" dirty="0" smtClean="0"/>
          </a:p>
          <a:p>
            <a:endParaRPr lang="en-US" dirty="0" smtClean="0"/>
          </a:p>
          <a:p>
            <a:r>
              <a:rPr lang="en-US" dirty="0" smtClean="0">
                <a:latin typeface="Symbol" pitchFamily="18" charset="2"/>
              </a:rPr>
              <a:t>s</a:t>
            </a:r>
            <a:r>
              <a:rPr lang="en-US" dirty="0" smtClean="0"/>
              <a:t> phase </a:t>
            </a:r>
            <a:r>
              <a:rPr lang="en-US" dirty="0"/>
              <a:t>with disorder on all 3 of its </a:t>
            </a:r>
            <a:r>
              <a:rPr lang="en-US" dirty="0" err="1"/>
              <a:t>sublattices</a:t>
            </a:r>
            <a:r>
              <a:rPr lang="en-US" dirty="0"/>
              <a:t>.</a:t>
            </a:r>
          </a:p>
        </p:txBody>
      </p:sp>
      <p:sp>
        <p:nvSpPr>
          <p:cNvPr id="4" name="TextBox 3"/>
          <p:cNvSpPr txBox="1"/>
          <p:nvPr/>
        </p:nvSpPr>
        <p:spPr>
          <a:xfrm>
            <a:off x="1976284" y="943902"/>
            <a:ext cx="1576072" cy="461665"/>
          </a:xfrm>
          <a:prstGeom prst="rect">
            <a:avLst/>
          </a:prstGeom>
          <a:noFill/>
        </p:spPr>
        <p:txBody>
          <a:bodyPr wrap="none" rtlCol="0">
            <a:spAutoFit/>
          </a:bodyPr>
          <a:lstStyle/>
          <a:p>
            <a:r>
              <a:rPr lang="en-US" sz="2400" dirty="0" smtClean="0"/>
              <a:t>Current list</a:t>
            </a:r>
            <a:endParaRPr lang="en-US" sz="2400" dirty="0"/>
          </a:p>
        </p:txBody>
      </p:sp>
      <p:sp>
        <p:nvSpPr>
          <p:cNvPr id="5" name="TextBox 4"/>
          <p:cNvSpPr txBox="1"/>
          <p:nvPr/>
        </p:nvSpPr>
        <p:spPr>
          <a:xfrm>
            <a:off x="6695769" y="560445"/>
            <a:ext cx="1146468" cy="369332"/>
          </a:xfrm>
          <a:prstGeom prst="rect">
            <a:avLst/>
          </a:prstGeom>
          <a:noFill/>
        </p:spPr>
        <p:txBody>
          <a:bodyPr wrap="none" rtlCol="0">
            <a:spAutoFit/>
          </a:bodyPr>
          <a:lstStyle/>
          <a:p>
            <a:r>
              <a:rPr lang="en-US" b="1" dirty="0" smtClean="0"/>
              <a:t>Examples</a:t>
            </a:r>
            <a:endParaRPr lang="en-US" b="1" dirty="0"/>
          </a:p>
        </p:txBody>
      </p:sp>
      <p:sp>
        <p:nvSpPr>
          <p:cNvPr id="6" name="TextBox 5"/>
          <p:cNvSpPr txBox="1"/>
          <p:nvPr/>
        </p:nvSpPr>
        <p:spPr>
          <a:xfrm>
            <a:off x="2064771" y="6255917"/>
            <a:ext cx="1858297" cy="369332"/>
          </a:xfrm>
          <a:prstGeom prst="rect">
            <a:avLst/>
          </a:prstGeom>
          <a:noFill/>
        </p:spPr>
        <p:txBody>
          <a:bodyPr wrap="square" rtlCol="0">
            <a:spAutoFit/>
          </a:bodyPr>
          <a:lstStyle/>
          <a:p>
            <a:r>
              <a:rPr lang="en-US" dirty="0"/>
              <a:t>(still growing</a:t>
            </a:r>
            <a:r>
              <a:rPr lang="en-US" dirty="0" smtClean="0"/>
              <a:t>…)</a:t>
            </a:r>
            <a:endParaRPr lang="en-US" dirty="0"/>
          </a:p>
        </p:txBody>
      </p:sp>
      <p:sp>
        <p:nvSpPr>
          <p:cNvPr id="8" name="TextBox 7"/>
          <p:cNvSpPr txBox="1"/>
          <p:nvPr/>
        </p:nvSpPr>
        <p:spPr>
          <a:xfrm>
            <a:off x="206477" y="5914106"/>
            <a:ext cx="3339376" cy="369332"/>
          </a:xfrm>
          <a:prstGeom prst="rect">
            <a:avLst/>
          </a:prstGeom>
          <a:noFill/>
        </p:spPr>
        <p:txBody>
          <a:bodyPr wrap="none" rtlCol="0">
            <a:spAutoFit/>
          </a:bodyPr>
          <a:lstStyle/>
          <a:p>
            <a:r>
              <a:rPr lang="en-US" dirty="0" smtClean="0"/>
              <a:t>Each entry represent 5 to 10 SQS!</a:t>
            </a:r>
            <a:endParaRPr lang="en-US" dirty="0"/>
          </a:p>
        </p:txBody>
      </p:sp>
    </p:spTree>
    <p:extLst>
      <p:ext uri="{BB962C8B-B14F-4D97-AF65-F5344CB8AC3E}">
        <p14:creationId xmlns:p14="http://schemas.microsoft.com/office/powerpoint/2010/main" val="3855097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24781</TotalTime>
  <Words>1695</Words>
  <Application>Microsoft Office PowerPoint</Application>
  <PresentationFormat>On-screen Show (4:3)</PresentationFormat>
  <Paragraphs>410</Paragraphs>
  <Slides>38</Slides>
  <Notes>2</Notes>
  <HiddenSlides>1</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Software tools for high-throughput CALPHAD from first-principles data</vt:lpstr>
      <vt:lpstr>What does a typical phase diagram look like?</vt:lpstr>
      <vt:lpstr>Spectrum of ab initio thermodynamics methods</vt:lpstr>
      <vt:lpstr>SQS + CALPHAD Method</vt:lpstr>
      <vt:lpstr>SQS + CALPHAD method</vt:lpstr>
      <vt:lpstr>PowerPoint Presentation</vt:lpstr>
      <vt:lpstr>SQS for multi-component multi-sublattice systems</vt:lpstr>
      <vt:lpstr>Reference free energies</vt:lpstr>
      <vt:lpstr>SQS Database</vt:lpstr>
      <vt:lpstr>Liquid and gas phases?</vt:lpstr>
      <vt:lpstr>Mechanically unstable phases: Why bother?</vt:lpstr>
      <vt:lpstr>Handling mechanical instabilities: Curvature-based partitioning of phase space</vt:lpstr>
      <vt:lpstr>Advantages of this definition</vt:lpstr>
      <vt:lpstr>Onset of mechanical instability</vt:lpstr>
      <vt:lpstr>Extrapolation behavior and compatibility with SGTE data</vt:lpstr>
      <vt:lpstr>Extrapolation: A closer look</vt:lpstr>
      <vt:lpstr>The case of fcc W - bcc W</vt:lpstr>
      <vt:lpstr>Compatibility with SGTE</vt:lpstr>
      <vt:lpstr>Compatibility with SGTE</vt:lpstr>
      <vt:lpstr>Compatibility with SGTE</vt:lpstr>
      <vt:lpstr>How to find the minimum energy in mechanically unstable region of phase space?</vt:lpstr>
      <vt:lpstr>How to find minimum xsr in region hs?</vt:lpstr>
      <vt:lpstr>General solution to mechanical instabilities?</vt:lpstr>
      <vt:lpstr>Short-range order effects…</vt:lpstr>
      <vt:lpstr>Short-range order correction</vt:lpstr>
      <vt:lpstr>How well does this SRO model work?</vt:lpstr>
      <vt:lpstr>Some examples…</vt:lpstr>
      <vt:lpstr>Re-Ru-W</vt:lpstr>
      <vt:lpstr>Ir-Re-W: Binaries subsystems Full ternary system</vt:lpstr>
      <vt:lpstr>Binary subsystems: Re-W</vt:lpstr>
      <vt:lpstr>Binary subsytems: Ir-W</vt:lpstr>
      <vt:lpstr>Binary subsytems: Ir-Re</vt:lpstr>
      <vt:lpstr>Ir-Re (continued) with vibrational formation free energy</vt:lpstr>
      <vt:lpstr>Isothermal section: Ir-Re-W</vt:lpstr>
      <vt:lpstr>The Ir-Re-W phase diagram</vt:lpstr>
      <vt:lpstr>Cu-Pt-W</vt:lpstr>
      <vt:lpstr>Ru-Ta-W</vt:lpstr>
      <vt:lpstr>Conclusion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avdw</dc:creator>
  <cp:lastModifiedBy>avdw</cp:lastModifiedBy>
  <cp:revision>224</cp:revision>
  <cp:lastPrinted>2015-03-18T13:42:43Z</cp:lastPrinted>
  <dcterms:created xsi:type="dcterms:W3CDTF">2013-09-10T18:36:36Z</dcterms:created>
  <dcterms:modified xsi:type="dcterms:W3CDTF">2017-06-08T16:47:33Z</dcterms:modified>
</cp:coreProperties>
</file>