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87" r:id="rId2"/>
    <p:sldId id="390" r:id="rId3"/>
    <p:sldId id="401" r:id="rId4"/>
    <p:sldId id="388" r:id="rId5"/>
    <p:sldId id="396" r:id="rId6"/>
    <p:sldId id="397" r:id="rId7"/>
    <p:sldId id="398" r:id="rId8"/>
    <p:sldId id="399" r:id="rId9"/>
    <p:sldId id="400" r:id="rId10"/>
    <p:sldId id="391" r:id="rId11"/>
    <p:sldId id="393" r:id="rId12"/>
    <p:sldId id="395" r:id="rId13"/>
    <p:sldId id="279" r:id="rId1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66" autoAdjust="0"/>
    <p:restoredTop sz="93551" autoAdjust="0"/>
  </p:normalViewPr>
  <p:slideViewPr>
    <p:cSldViewPr snapToGrid="0" showGuides="1">
      <p:cViewPr varScale="1">
        <p:scale>
          <a:sx n="100" d="100"/>
          <a:sy n="100" d="100"/>
        </p:scale>
        <p:origin x="3282"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70DE778B-9043-6640-BE32-D65768C6815F}" type="datetimeFigureOut">
              <a:rPr lang="nl-NL" smtClean="0"/>
              <a:pPr/>
              <a:t>22-5-2023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06CED714-CD51-CB44-B8E3-B61CCFEF6695}" type="slidenum">
              <a:rPr lang="nl-NL" smtClean="0"/>
              <a:pPr/>
              <a:t>‹nr.›</a:t>
            </a:fld>
            <a:endParaRPr lang="nl-NL" dirty="0"/>
          </a:p>
        </p:txBody>
      </p:sp>
    </p:spTree>
    <p:extLst>
      <p:ext uri="{BB962C8B-B14F-4D97-AF65-F5344CB8AC3E}">
        <p14:creationId xmlns:p14="http://schemas.microsoft.com/office/powerpoint/2010/main" val="5893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nl-NL" sz="1200" b="1" cap="all" dirty="0">
                <a:solidFill>
                  <a:srgbClr val="42AC47"/>
                </a:solidFill>
              </a:rPr>
              <a:t>ONZE EXCELLENTE PROFESSIONAL HEEFT PASSIE EN EMPATHIE: «EMPASSIE»</a:t>
            </a:r>
          </a:p>
          <a:p>
            <a:pPr fontAlgn="base"/>
            <a:r>
              <a:rPr lang="nl-NL" sz="1200" dirty="0"/>
              <a:t>Onze professional inspireert en neemt verantwoordelijkheid. Hij heeft een groot inlevingsvermogen, waardoor hij de andere leert kennen, respecteren en helpen.</a:t>
            </a:r>
          </a:p>
          <a:p>
            <a:pPr fontAlgn="base"/>
            <a:endParaRPr lang="nl-NL" sz="1200" dirty="0"/>
          </a:p>
          <a:p>
            <a:pPr fontAlgn="base"/>
            <a:r>
              <a:rPr lang="nl-NL" sz="1200" b="1" cap="all" dirty="0">
                <a:solidFill>
                  <a:srgbClr val="42AC47"/>
                </a:solidFill>
              </a:rPr>
              <a:t>ONZE EXCELLENTE PROFESSIONAL IS ONDERNEMEND EN INNOVATIEF</a:t>
            </a:r>
          </a:p>
          <a:p>
            <a:pPr fontAlgn="base"/>
            <a:r>
              <a:rPr lang="nl-NL" sz="1200" dirty="0"/>
              <a:t>Vanuit een sterke ‘ken-doe’-mentaliteit durft hij snel doordachte beslissingen en berekende risico’s te nemen. Hij werkt projectmatig en systematisch, maar durft ook buiten de lijnen kleuren. Hij combineert durf met creativiteit, probeert de zaken eens op een andere manier aan te pakken en waar nodig gaat hij soms tegen de richting in … </a:t>
            </a:r>
          </a:p>
          <a:p>
            <a:pPr fontAlgn="base"/>
            <a:endParaRPr lang="nl-NL" sz="1200" dirty="0"/>
          </a:p>
          <a:p>
            <a:pPr fontAlgn="base"/>
            <a:r>
              <a:rPr lang="nl-NL" sz="1200" b="1" cap="all" dirty="0">
                <a:solidFill>
                  <a:srgbClr val="42AC47"/>
                </a:solidFill>
              </a:rPr>
              <a:t>ONZE EXCELLENTE PROFESSIONAL WERKT (INTERNATIONAAL) SAMEN</a:t>
            </a:r>
          </a:p>
          <a:p>
            <a:pPr fontAlgn="base"/>
            <a:r>
              <a:rPr lang="nl-NL" sz="1200" dirty="0"/>
              <a:t>Grenzen verleggen en doorbreken vraagt samenwerking in veelvoud. Onze excellente professional doet dit in co-creatie met studenten, collega’s, lectoren, onderzoekers, tussen opleidingen, met bedrijven, onderwijsinstellingen, overheden, kunst- en cultuurinstituten, … en dit zowel regionaal, nationaal als internationaal.</a:t>
            </a:r>
          </a:p>
          <a:p>
            <a:pPr fontAlgn="base"/>
            <a:endParaRPr lang="nl-NL" sz="1200" dirty="0"/>
          </a:p>
          <a:p>
            <a:pPr fontAlgn="base"/>
            <a:r>
              <a:rPr lang="nl-NL" sz="1200" b="1" cap="all" dirty="0">
                <a:solidFill>
                  <a:srgbClr val="42AC47"/>
                </a:solidFill>
              </a:rPr>
              <a:t>ONZE EXCELLENTE PROFESSIONAL IS DISCIPLINAIR EN MULTIDISCIPLINAIR</a:t>
            </a:r>
          </a:p>
          <a:p>
            <a:pPr fontAlgn="base"/>
            <a:r>
              <a:rPr lang="nl-NL" sz="1200" dirty="0"/>
              <a:t>Onze excellente professional kent zijn metier, zijn vak heel goed. Daarnaast kan hij goed samenwerken met andere professionals, met andere disciplines. Vernieuwingen en innovaties liggen immers op de kruispunten tussen verschillende disciplines.</a:t>
            </a:r>
          </a:p>
          <a:p>
            <a:endParaRPr lang="nl-NL" dirty="0"/>
          </a:p>
        </p:txBody>
      </p:sp>
      <p:sp>
        <p:nvSpPr>
          <p:cNvPr id="4" name="Tijdelijke aanduiding voor dianummer 3"/>
          <p:cNvSpPr>
            <a:spLocks noGrp="1"/>
          </p:cNvSpPr>
          <p:nvPr>
            <p:ph type="sldNum" sz="quarter" idx="10"/>
          </p:nvPr>
        </p:nvSpPr>
        <p:spPr/>
        <p:txBody>
          <a:bodyPr/>
          <a:lstStyle/>
          <a:p>
            <a:fld id="{06CED714-CD51-CB44-B8E3-B61CCFEF6695}" type="slidenum">
              <a:rPr lang="nl-NL" smtClean="0"/>
              <a:t>13</a:t>
            </a:fld>
            <a:endParaRPr lang="nl-NL"/>
          </a:p>
        </p:txBody>
      </p:sp>
    </p:spTree>
    <p:extLst>
      <p:ext uri="{BB962C8B-B14F-4D97-AF65-F5344CB8AC3E}">
        <p14:creationId xmlns:p14="http://schemas.microsoft.com/office/powerpoint/2010/main" val="1634188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8" y="1268413"/>
            <a:ext cx="3816780" cy="206444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3429000"/>
            <a:ext cx="4125636" cy="75270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pic>
        <p:nvPicPr>
          <p:cNvPr id="17" name="Afbeelding 16">
            <a:extLst>
              <a:ext uri="{FF2B5EF4-FFF2-40B4-BE49-F238E27FC236}">
                <a16:creationId xmlns:a16="http://schemas.microsoft.com/office/drawing/2014/main" id="{8823F9B6-F78E-C74D-9285-5E1AB0095AF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11102" y="5059318"/>
            <a:ext cx="3602074" cy="972094"/>
          </a:xfrm>
          <a:prstGeom prst="rect">
            <a:avLst/>
          </a:prstGeom>
        </p:spPr>
      </p:pic>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spTree>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6662"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1236662"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181216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Titel en object">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C22103C9-6513-2C46-8F8B-1BE0FC947B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58422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4F6D96DC-5B3E-F64E-B66E-E6D6981FA18D}"/>
              </a:ext>
            </a:extLst>
          </p:cNvPr>
          <p:cNvSpPr>
            <a:spLocks noGrp="1"/>
          </p:cNvSpPr>
          <p:nvPr>
            <p:ph type="ctrTitle" hasCustomPrompt="1"/>
          </p:nvPr>
        </p:nvSpPr>
        <p:spPr>
          <a:xfrm>
            <a:off x="1236662"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extLst>
      <p:ext uri="{BB962C8B-B14F-4D97-AF65-F5344CB8AC3E}">
        <p14:creationId xmlns:p14="http://schemas.microsoft.com/office/powerpoint/2010/main" val="175062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16725"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6816725" y="1268413"/>
            <a:ext cx="4859338" cy="203167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8" name="Ondertitel 2"/>
          <p:cNvSpPr>
            <a:spLocks noGrp="1"/>
          </p:cNvSpPr>
          <p:nvPr>
            <p:ph type="subTitle" idx="1" hasCustomPrompt="1"/>
          </p:nvPr>
        </p:nvSpPr>
        <p:spPr>
          <a:xfrm>
            <a:off x="6816725" y="3429000"/>
            <a:ext cx="4859338"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1629571361"/>
      </p:ext>
    </p:extLst>
  </p:cSld>
  <p:clrMapOvr>
    <a:masterClrMapping/>
  </p:clrMapOvr>
  <p:extLst>
    <p:ext uri="{DCECCB84-F9BA-43D5-87BE-67443E8EF086}">
      <p15:sldGuideLst xmlns:p15="http://schemas.microsoft.com/office/powerpoint/2012/main">
        <p15:guide id="1" pos="3840" userDrawn="1">
          <p15:clr>
            <a:srgbClr val="FBAE40"/>
          </p15:clr>
        </p15:guide>
        <p15:guide id="2" pos="4294" userDrawn="1">
          <p15:clr>
            <a:srgbClr val="FBAE40"/>
          </p15:clr>
        </p15:guide>
        <p15:guide id="3" pos="19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235074" y="1268413"/>
            <a:ext cx="4860926"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3" name="Ondertitel 2"/>
          <p:cNvSpPr>
            <a:spLocks noGrp="1"/>
          </p:cNvSpPr>
          <p:nvPr>
            <p:ph type="subTitle" idx="1" hasCustomPrompt="1"/>
          </p:nvPr>
        </p:nvSpPr>
        <p:spPr>
          <a:xfrm>
            <a:off x="1235074" y="3429000"/>
            <a:ext cx="4860925"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24041256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78" userDrawn="1">
          <p15:clr>
            <a:srgbClr val="FBAE40"/>
          </p15:clr>
        </p15:guide>
        <p15:guide id="4" orient="horz" pos="79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76059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423251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endParaRPr lang="nl-BE" dirty="0"/>
          </a:p>
          <a:p>
            <a:endParaRPr lang="nl-BE" dirty="0"/>
          </a:p>
        </p:txBody>
      </p:sp>
      <p:sp>
        <p:nvSpPr>
          <p:cNvPr id="12" name="Titel 1"/>
          <p:cNvSpPr>
            <a:spLocks noGrp="1"/>
          </p:cNvSpPr>
          <p:nvPr>
            <p:ph type="ctrTitle" hasCustomPrompt="1"/>
          </p:nvPr>
        </p:nvSpPr>
        <p:spPr>
          <a:xfrm>
            <a:off x="6816725" y="1268413"/>
            <a:ext cx="4859338"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6816725"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66588"/>
      </p:ext>
    </p:extLst>
  </p:cSld>
  <p:clrMap bg1="lt1" tx1="dk1" bg2="lt2" tx2="dk2" accent1="accent1" accent2="accent2" accent3="accent3" accent4="accent4" accent5="accent5" accent6="accent6" hlink="hlink" folHlink="folHlink"/>
  <p:sldLayoutIdLst>
    <p:sldLayoutId id="2147483671" r:id="rId1"/>
    <p:sldLayoutId id="2147483662" r:id="rId2"/>
    <p:sldLayoutId id="2147483667" r:id="rId3"/>
    <p:sldLayoutId id="2147483663" r:id="rId4"/>
    <p:sldLayoutId id="2147483649" r:id="rId5"/>
    <p:sldLayoutId id="2147483650" r:id="rId6"/>
    <p:sldLayoutId id="2147483673" r:id="rId7"/>
    <p:sldLayoutId id="2147483668" r:id="rId8"/>
    <p:sldLayoutId id="2147483669" r:id="rId9"/>
    <p:sldLayoutId id="2147483674" r:id="rId10"/>
    <p:sldLayoutId id="2147483675"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orient="horz" pos="2160" userDrawn="1">
          <p15:clr>
            <a:srgbClr val="F26B43"/>
          </p15:clr>
        </p15:guide>
        <p15:guide id="3" pos="7355" userDrawn="1">
          <p15:clr>
            <a:srgbClr val="F26B43"/>
          </p15:clr>
        </p15:guide>
        <p15:guide id="4" pos="3840" userDrawn="1">
          <p15:clr>
            <a:srgbClr val="F26B43"/>
          </p15:clr>
        </p15:guide>
        <p15:guide id="5" orient="horz" pos="346" userDrawn="1">
          <p15:clr>
            <a:srgbClr val="F26B43"/>
          </p15:clr>
        </p15:guide>
        <p15:guide id="6" orient="horz" pos="3974" userDrawn="1">
          <p15:clr>
            <a:srgbClr val="F26B43"/>
          </p15:clr>
        </p15:guide>
        <p15:guide id="7" pos="778" userDrawn="1">
          <p15:clr>
            <a:srgbClr val="F26B43"/>
          </p15:clr>
        </p15:guide>
        <p15:guide id="8" orient="horz" pos="799" userDrawn="1">
          <p15:clr>
            <a:srgbClr val="F26B43"/>
          </p15:clr>
        </p15:guide>
        <p15:guide id="9" pos="4294" userDrawn="1">
          <p15:clr>
            <a:srgbClr val="F26B43"/>
          </p15:clr>
        </p15:guide>
        <p15:guide id="10" pos="1935" userDrawn="1">
          <p15:clr>
            <a:srgbClr val="F26B43"/>
          </p15:clr>
        </p15:guide>
        <p15:guide id="11"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e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e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5FA01-7BED-084F-AC86-4032A7B7FDE9}"/>
              </a:ext>
            </a:extLst>
          </p:cNvPr>
          <p:cNvSpPr>
            <a:spLocks noGrp="1"/>
          </p:cNvSpPr>
          <p:nvPr>
            <p:ph type="ctrTitle"/>
          </p:nvPr>
        </p:nvSpPr>
        <p:spPr>
          <a:xfrm>
            <a:off x="515938" y="1268413"/>
            <a:ext cx="3816780" cy="2064447"/>
          </a:xfrm>
          <a:prstGeom prst="rect">
            <a:avLst/>
          </a:prstGeom>
        </p:spPr>
        <p:txBody>
          <a:bodyPr/>
          <a:lstStyle/>
          <a:p>
            <a:endParaRPr lang="nl-BE"/>
          </a:p>
        </p:txBody>
      </p:sp>
      <p:sp>
        <p:nvSpPr>
          <p:cNvPr id="3" name="Ondertitel 2">
            <a:extLst>
              <a:ext uri="{FF2B5EF4-FFF2-40B4-BE49-F238E27FC236}">
                <a16:creationId xmlns:a16="http://schemas.microsoft.com/office/drawing/2014/main" id="{3B8304F9-4CB6-E243-973B-DA9D233B19B4}"/>
              </a:ext>
            </a:extLst>
          </p:cNvPr>
          <p:cNvSpPr>
            <a:spLocks noGrp="1"/>
          </p:cNvSpPr>
          <p:nvPr>
            <p:ph type="subTitle" idx="4294967295"/>
          </p:nvPr>
        </p:nvSpPr>
        <p:spPr>
          <a:xfrm>
            <a:off x="515938" y="3429000"/>
            <a:ext cx="4125636" cy="2212022"/>
          </a:xfrm>
          <a:prstGeom prst="rect">
            <a:avLst/>
          </a:prstGeom>
        </p:spPr>
        <p:txBody>
          <a:bodyPr/>
          <a:lstStyle/>
          <a:p>
            <a:endParaRPr lang="nl-BE" dirty="0"/>
          </a:p>
        </p:txBody>
      </p:sp>
      <p:pic>
        <p:nvPicPr>
          <p:cNvPr id="4" name="Afbeelding 3">
            <a:extLst>
              <a:ext uri="{FF2B5EF4-FFF2-40B4-BE49-F238E27FC236}">
                <a16:creationId xmlns:a16="http://schemas.microsoft.com/office/drawing/2014/main" id="{A9373E7E-C123-6D47-9C55-1E37C15FDD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476353" y="349394"/>
            <a:ext cx="399419" cy="399762"/>
          </a:xfrm>
          <a:prstGeom prst="rect">
            <a:avLst/>
          </a:prstGeom>
        </p:spPr>
      </p:pic>
    </p:spTree>
    <p:extLst>
      <p:ext uri="{BB962C8B-B14F-4D97-AF65-F5344CB8AC3E}">
        <p14:creationId xmlns:p14="http://schemas.microsoft.com/office/powerpoint/2010/main" val="263417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14D91D4D-3EF2-A04A-B7BC-617021053DDA}"/>
              </a:ext>
            </a:extLst>
          </p:cNvPr>
          <p:cNvSpPr>
            <a:spLocks noGrp="1"/>
          </p:cNvSpPr>
          <p:nvPr>
            <p:ph type="subTitle" idx="1"/>
          </p:nvPr>
        </p:nvSpPr>
        <p:spPr>
          <a:xfrm>
            <a:off x="522662" y="3429000"/>
            <a:ext cx="4859338" cy="2385060"/>
          </a:xfrm>
        </p:spPr>
        <p:txBody>
          <a:bodyPr/>
          <a:lstStyle/>
          <a:p>
            <a:endParaRPr lang="nl-BE"/>
          </a:p>
        </p:txBody>
      </p:sp>
      <p:sp>
        <p:nvSpPr>
          <p:cNvPr id="3" name="Titel 2">
            <a:extLst>
              <a:ext uri="{FF2B5EF4-FFF2-40B4-BE49-F238E27FC236}">
                <a16:creationId xmlns:a16="http://schemas.microsoft.com/office/drawing/2014/main" id="{FB70D9CA-5B56-494A-BDE3-703BA6FFD15F}"/>
              </a:ext>
            </a:extLst>
          </p:cNvPr>
          <p:cNvSpPr>
            <a:spLocks noGrp="1"/>
          </p:cNvSpPr>
          <p:nvPr>
            <p:ph type="ctrTitle"/>
          </p:nvPr>
        </p:nvSpPr>
        <p:spPr>
          <a:xfrm>
            <a:off x="522662" y="1268413"/>
            <a:ext cx="4859338" cy="2160587"/>
          </a:xfrm>
        </p:spPr>
        <p:txBody>
          <a:bodyPr/>
          <a:lstStyle/>
          <a:p>
            <a:endParaRPr lang="nl-BE" dirty="0"/>
          </a:p>
        </p:txBody>
      </p:sp>
      <p:pic>
        <p:nvPicPr>
          <p:cNvPr id="4" name="Afbeelding 3">
            <a:extLst>
              <a:ext uri="{FF2B5EF4-FFF2-40B4-BE49-F238E27FC236}">
                <a16:creationId xmlns:a16="http://schemas.microsoft.com/office/drawing/2014/main" id="{9BBE10ED-2EDC-294E-A417-A8E4B692A64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6096000" y="0"/>
            <a:ext cx="6096000" cy="6858000"/>
          </a:xfrm>
          <a:prstGeom prst="rect">
            <a:avLst/>
          </a:prstGeom>
        </p:spPr>
      </p:pic>
      <p:pic>
        <p:nvPicPr>
          <p:cNvPr id="8" name="Afbeelding 7">
            <a:extLst>
              <a:ext uri="{FF2B5EF4-FFF2-40B4-BE49-F238E27FC236}">
                <a16:creationId xmlns:a16="http://schemas.microsoft.com/office/drawing/2014/main" id="{0959EDB5-9B7A-61F6-F42E-5313EAD898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spTree>
    <p:extLst>
      <p:ext uri="{BB962C8B-B14F-4D97-AF65-F5344CB8AC3E}">
        <p14:creationId xmlns:p14="http://schemas.microsoft.com/office/powerpoint/2010/main" val="179211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B468254-7119-3046-A5EF-100BDA588B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680" y="0"/>
            <a:ext cx="12216680" cy="6858000"/>
          </a:xfrm>
          <a:prstGeom prst="rect">
            <a:avLst/>
          </a:prstGeom>
        </p:spPr>
      </p:pic>
      <p:pic>
        <p:nvPicPr>
          <p:cNvPr id="5" name="Afbeelding 4">
            <a:extLst>
              <a:ext uri="{FF2B5EF4-FFF2-40B4-BE49-F238E27FC236}">
                <a16:creationId xmlns:a16="http://schemas.microsoft.com/office/drawing/2014/main" id="{36D2A1DA-403F-DC49-B576-8433DC52FC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8" y="-399438"/>
            <a:ext cx="4791404" cy="3610022"/>
          </a:xfrm>
          <a:prstGeom prst="rect">
            <a:avLst/>
          </a:prstGeom>
        </p:spPr>
      </p:pic>
      <p:sp>
        <p:nvSpPr>
          <p:cNvPr id="6" name="Rechthoek 5">
            <a:extLst>
              <a:ext uri="{FF2B5EF4-FFF2-40B4-BE49-F238E27FC236}">
                <a16:creationId xmlns:a16="http://schemas.microsoft.com/office/drawing/2014/main" id="{EC3307A3-87BA-834B-9869-9750FB3C508C}"/>
              </a:ext>
            </a:extLst>
          </p:cNvPr>
          <p:cNvSpPr/>
          <p:nvPr/>
        </p:nvSpPr>
        <p:spPr>
          <a:xfrm>
            <a:off x="515937" y="549275"/>
            <a:ext cx="5580063"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sp>
        <p:nvSpPr>
          <p:cNvPr id="2" name="Ondertitel 1">
            <a:extLst>
              <a:ext uri="{FF2B5EF4-FFF2-40B4-BE49-F238E27FC236}">
                <a16:creationId xmlns:a16="http://schemas.microsoft.com/office/drawing/2014/main" id="{6B777AF7-F9D6-AC42-A3CE-AF4DF41B4CF2}"/>
              </a:ext>
            </a:extLst>
          </p:cNvPr>
          <p:cNvSpPr>
            <a:spLocks noGrp="1"/>
          </p:cNvSpPr>
          <p:nvPr>
            <p:ph type="subTitle" idx="1"/>
          </p:nvPr>
        </p:nvSpPr>
        <p:spPr/>
        <p:txBody>
          <a:bodyPr/>
          <a:lstStyle/>
          <a:p>
            <a:endParaRPr lang="nl-BE"/>
          </a:p>
        </p:txBody>
      </p:sp>
      <p:sp>
        <p:nvSpPr>
          <p:cNvPr id="3" name="Titel 2">
            <a:extLst>
              <a:ext uri="{FF2B5EF4-FFF2-40B4-BE49-F238E27FC236}">
                <a16:creationId xmlns:a16="http://schemas.microsoft.com/office/drawing/2014/main" id="{FDDD7921-F5AB-EC44-82A1-0F235EFF2ACC}"/>
              </a:ext>
            </a:extLst>
          </p:cNvPr>
          <p:cNvSpPr>
            <a:spLocks noGrp="1"/>
          </p:cNvSpPr>
          <p:nvPr>
            <p:ph type="ctrTitle"/>
          </p:nvPr>
        </p:nvSpPr>
        <p:spPr/>
        <p:txBody>
          <a:bodyPr/>
          <a:lstStyle/>
          <a:p>
            <a:endParaRPr lang="nl-BE"/>
          </a:p>
        </p:txBody>
      </p:sp>
      <p:pic>
        <p:nvPicPr>
          <p:cNvPr id="8" name="Afbeelding 7">
            <a:extLst>
              <a:ext uri="{FF2B5EF4-FFF2-40B4-BE49-F238E27FC236}">
                <a16:creationId xmlns:a16="http://schemas.microsoft.com/office/drawing/2014/main" id="{60F87ACE-9E53-A3B4-2F0B-39FE57633DC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spTree>
    <p:extLst>
      <p:ext uri="{BB962C8B-B14F-4D97-AF65-F5344CB8AC3E}">
        <p14:creationId xmlns:p14="http://schemas.microsoft.com/office/powerpoint/2010/main" val="407517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B468254-7119-3046-A5EF-100BDA588B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680" y="0"/>
            <a:ext cx="12216680" cy="6858000"/>
          </a:xfrm>
          <a:prstGeom prst="rect">
            <a:avLst/>
          </a:prstGeom>
        </p:spPr>
      </p:pic>
      <p:pic>
        <p:nvPicPr>
          <p:cNvPr id="5" name="Afbeelding 4">
            <a:extLst>
              <a:ext uri="{FF2B5EF4-FFF2-40B4-BE49-F238E27FC236}">
                <a16:creationId xmlns:a16="http://schemas.microsoft.com/office/drawing/2014/main" id="{36D2A1DA-403F-DC49-B576-8433DC52FC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8" y="-399438"/>
            <a:ext cx="4791404" cy="3610022"/>
          </a:xfrm>
          <a:prstGeom prst="rect">
            <a:avLst/>
          </a:prstGeom>
        </p:spPr>
      </p:pic>
      <p:pic>
        <p:nvPicPr>
          <p:cNvPr id="7" name="Afbeelding 6">
            <a:extLst>
              <a:ext uri="{FF2B5EF4-FFF2-40B4-BE49-F238E27FC236}">
                <a16:creationId xmlns:a16="http://schemas.microsoft.com/office/drawing/2014/main" id="{FE496FAE-B48A-554E-AB34-BAD6B00BD1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flipV="1">
            <a:off x="7605870" y="3723111"/>
            <a:ext cx="4791404" cy="3610022"/>
          </a:xfrm>
          <a:prstGeom prst="rect">
            <a:avLst/>
          </a:prstGeom>
        </p:spPr>
      </p:pic>
      <p:sp>
        <p:nvSpPr>
          <p:cNvPr id="6" name="Rechthoek 5">
            <a:extLst>
              <a:ext uri="{FF2B5EF4-FFF2-40B4-BE49-F238E27FC236}">
                <a16:creationId xmlns:a16="http://schemas.microsoft.com/office/drawing/2014/main" id="{EC3307A3-87BA-834B-9869-9750FB3C508C}"/>
              </a:ext>
            </a:extLst>
          </p:cNvPr>
          <p:cNvSpPr/>
          <p:nvPr/>
        </p:nvSpPr>
        <p:spPr>
          <a:xfrm>
            <a:off x="6096000" y="549275"/>
            <a:ext cx="5580063"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sp>
        <p:nvSpPr>
          <p:cNvPr id="2" name="Ondertitel 1">
            <a:extLst>
              <a:ext uri="{FF2B5EF4-FFF2-40B4-BE49-F238E27FC236}">
                <a16:creationId xmlns:a16="http://schemas.microsoft.com/office/drawing/2014/main" id="{6B777AF7-F9D6-AC42-A3CE-AF4DF41B4CF2}"/>
              </a:ext>
            </a:extLst>
          </p:cNvPr>
          <p:cNvSpPr>
            <a:spLocks noGrp="1"/>
          </p:cNvSpPr>
          <p:nvPr>
            <p:ph type="subTitle" idx="1"/>
          </p:nvPr>
        </p:nvSpPr>
        <p:spPr>
          <a:xfrm>
            <a:off x="6816725" y="3429000"/>
            <a:ext cx="4859338" cy="2385060"/>
          </a:xfrm>
        </p:spPr>
        <p:txBody>
          <a:bodyPr/>
          <a:lstStyle/>
          <a:p>
            <a:endParaRPr lang="nl-BE" dirty="0"/>
          </a:p>
        </p:txBody>
      </p:sp>
      <p:sp>
        <p:nvSpPr>
          <p:cNvPr id="3" name="Titel 2">
            <a:extLst>
              <a:ext uri="{FF2B5EF4-FFF2-40B4-BE49-F238E27FC236}">
                <a16:creationId xmlns:a16="http://schemas.microsoft.com/office/drawing/2014/main" id="{FDDD7921-F5AB-EC44-82A1-0F235EFF2ACC}"/>
              </a:ext>
            </a:extLst>
          </p:cNvPr>
          <p:cNvSpPr>
            <a:spLocks noGrp="1"/>
          </p:cNvSpPr>
          <p:nvPr>
            <p:ph type="ctrTitle"/>
          </p:nvPr>
        </p:nvSpPr>
        <p:spPr>
          <a:xfrm>
            <a:off x="6816725" y="1268413"/>
            <a:ext cx="3695065" cy="2160587"/>
          </a:xfrm>
        </p:spPr>
        <p:txBody>
          <a:bodyPr/>
          <a:lstStyle/>
          <a:p>
            <a:endParaRPr lang="nl-BE"/>
          </a:p>
        </p:txBody>
      </p:sp>
      <p:pic>
        <p:nvPicPr>
          <p:cNvPr id="9" name="Afbeelding 8">
            <a:extLst>
              <a:ext uri="{FF2B5EF4-FFF2-40B4-BE49-F238E27FC236}">
                <a16:creationId xmlns:a16="http://schemas.microsoft.com/office/drawing/2014/main" id="{69F61F67-3572-5405-4A52-6F2828946E0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spTree>
    <p:extLst>
      <p:ext uri="{BB962C8B-B14F-4D97-AF65-F5344CB8AC3E}">
        <p14:creationId xmlns:p14="http://schemas.microsoft.com/office/powerpoint/2010/main" val="1203841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8026400" y="2416175"/>
            <a:ext cx="3649663" cy="2857500"/>
          </a:xfrm>
        </p:spPr>
        <p:txBody>
          <a:bodyPr>
            <a:noAutofit/>
          </a:bodyPr>
          <a:lstStyle/>
          <a:p>
            <a:pPr marL="457200" indent="-457200" fontAlgn="base">
              <a:buFont typeface="+mj-lt"/>
              <a:buAutoNum type="arabicPeriod"/>
            </a:pPr>
            <a:r>
              <a:rPr lang="nl-NL" b="1" dirty="0"/>
              <a:t>heeft passie en empathie: «</a:t>
            </a:r>
            <a:r>
              <a:rPr lang="nl-NL" b="1" dirty="0" err="1"/>
              <a:t>empassie</a:t>
            </a:r>
            <a:r>
              <a:rPr lang="nl-NL" b="1" dirty="0"/>
              <a:t>»</a:t>
            </a:r>
          </a:p>
          <a:p>
            <a:pPr marL="457200" indent="-457200" fontAlgn="base">
              <a:buFont typeface="+mj-lt"/>
              <a:buAutoNum type="arabicPeriod"/>
            </a:pPr>
            <a:r>
              <a:rPr lang="nl-NL" b="1" dirty="0"/>
              <a:t>is ondernemend </a:t>
            </a:r>
            <a:br>
              <a:rPr lang="nl-NL" b="1" dirty="0"/>
            </a:br>
            <a:r>
              <a:rPr lang="nl-NL" b="1" dirty="0"/>
              <a:t>en innovatief</a:t>
            </a:r>
          </a:p>
          <a:p>
            <a:pPr marL="457200" indent="-457200" fontAlgn="base">
              <a:buFont typeface="+mj-lt"/>
              <a:buAutoNum type="arabicPeriod"/>
            </a:pPr>
            <a:r>
              <a:rPr lang="nl-NL" b="1" dirty="0"/>
              <a:t>werkt (internationaal) samen</a:t>
            </a:r>
          </a:p>
          <a:p>
            <a:pPr marL="457200" indent="-457200" fontAlgn="base">
              <a:buFont typeface="+mj-lt"/>
              <a:buAutoNum type="arabicPeriod"/>
            </a:pPr>
            <a:r>
              <a:rPr lang="nl-NL" b="1" dirty="0"/>
              <a:t>is disciplinair en multidisciplinair</a:t>
            </a:r>
          </a:p>
          <a:p>
            <a:endParaRPr lang="nl-NL" b="1" dirty="0"/>
          </a:p>
        </p:txBody>
      </p:sp>
      <p:pic>
        <p:nvPicPr>
          <p:cNvPr id="4" name="Tijdelijke aanduiding voor inhoud 3"/>
          <p:cNvPicPr>
            <a:picLocks noChangeAspect="1"/>
          </p:cNvPicPr>
          <p:nvPr/>
        </p:nvPicPr>
        <p:blipFill rotWithShape="1">
          <a:blip r:embed="rId3" cstate="print">
            <a:extLst>
              <a:ext uri="{28A0092B-C50C-407E-A947-70E740481C1C}">
                <a14:useLocalDpi xmlns:a14="http://schemas.microsoft.com/office/drawing/2010/main" val="0"/>
              </a:ext>
            </a:extLst>
          </a:blip>
          <a:srcRect l="19337" t="20358" r="18232" b="19201"/>
          <a:stretch/>
        </p:blipFill>
        <p:spPr>
          <a:xfrm>
            <a:off x="300037" y="2323679"/>
            <a:ext cx="6057899" cy="4149244"/>
          </a:xfrm>
          <a:prstGeom prst="rect">
            <a:avLst/>
          </a:prstGeom>
        </p:spPr>
      </p:pic>
      <p:sp>
        <p:nvSpPr>
          <p:cNvPr id="2" name="Titel 1"/>
          <p:cNvSpPr>
            <a:spLocks noGrp="1"/>
          </p:cNvSpPr>
          <p:nvPr>
            <p:ph type="ctrTitle"/>
          </p:nvPr>
        </p:nvSpPr>
        <p:spPr>
          <a:xfrm>
            <a:off x="515938" y="549275"/>
            <a:ext cx="11160125" cy="1621552"/>
          </a:xfrm>
        </p:spPr>
        <p:txBody>
          <a:bodyPr>
            <a:normAutofit fontScale="90000"/>
          </a:bodyPr>
          <a:lstStyle/>
          <a:p>
            <a:r>
              <a:rPr lang="nl-BE" dirty="0"/>
              <a:t>X-factor = Excellente professional </a:t>
            </a:r>
            <a:br>
              <a:rPr lang="nl-BE" dirty="0"/>
            </a:br>
            <a:r>
              <a:rPr lang="nl-BE" sz="2200" b="0" dirty="0"/>
              <a:t>De visie van Hogeschool PXL is gebaseerd op het X-factor model van excellente professionals en excellente professionele organisaties. Deze X-factor omhelst vier statements en is het kompas dat ons allen gidst. 1. Junior-collega's (studenten), 2. personeel, 3. organisaties en onze </a:t>
            </a:r>
            <a:br>
              <a:rPr lang="nl-BE" sz="2200" b="0" dirty="0"/>
            </a:br>
            <a:r>
              <a:rPr lang="nl-BE" sz="2200" b="0" dirty="0"/>
              <a:t>4. Hogeschool PXL, wij allen creëren de toekomst.</a:t>
            </a:r>
            <a:br>
              <a:rPr lang="nl-BE" sz="1600" b="0" dirty="0"/>
            </a:br>
            <a:endParaRPr lang="nl-NL" sz="1600" b="0" dirty="0"/>
          </a:p>
        </p:txBody>
      </p:sp>
      <p:pic>
        <p:nvPicPr>
          <p:cNvPr id="6" name="Afbeelding 5">
            <a:extLst>
              <a:ext uri="{FF2B5EF4-FFF2-40B4-BE49-F238E27FC236}">
                <a16:creationId xmlns:a16="http://schemas.microsoft.com/office/drawing/2014/main" id="{E56365DE-0CEB-B390-337D-BDCB2609267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spTree>
    <p:extLst>
      <p:ext uri="{BB962C8B-B14F-4D97-AF65-F5344CB8AC3E}">
        <p14:creationId xmlns:p14="http://schemas.microsoft.com/office/powerpoint/2010/main" val="168747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5B8-A0BE-D349-B9F8-BD7F4D9E9A6E}"/>
              </a:ext>
            </a:extLst>
          </p:cNvPr>
          <p:cNvSpPr>
            <a:spLocks noGrp="1"/>
          </p:cNvSpPr>
          <p:nvPr>
            <p:ph type="ctrTitle"/>
          </p:nvPr>
        </p:nvSpPr>
        <p:spPr>
          <a:xfrm>
            <a:off x="6816725" y="2413161"/>
            <a:ext cx="4859338" cy="2031677"/>
          </a:xfrm>
        </p:spPr>
        <p:txBody>
          <a:bodyPr/>
          <a:lstStyle/>
          <a:p>
            <a:r>
              <a:rPr lang="nl-NL" dirty="0"/>
              <a:t>Behuizing van de PCB</a:t>
            </a:r>
            <a:endParaRPr lang="nl-BE" dirty="0"/>
          </a:p>
        </p:txBody>
      </p:sp>
      <p:sp>
        <p:nvSpPr>
          <p:cNvPr id="3" name="Ondertitel 2">
            <a:extLst>
              <a:ext uri="{FF2B5EF4-FFF2-40B4-BE49-F238E27FC236}">
                <a16:creationId xmlns:a16="http://schemas.microsoft.com/office/drawing/2014/main" id="{B29BE012-DC96-2749-B3A2-71F0203D8F34}"/>
              </a:ext>
            </a:extLst>
          </p:cNvPr>
          <p:cNvSpPr>
            <a:spLocks noGrp="1"/>
          </p:cNvSpPr>
          <p:nvPr>
            <p:ph type="subTitle" idx="1"/>
          </p:nvPr>
        </p:nvSpPr>
        <p:spPr/>
        <p:txBody>
          <a:bodyPr/>
          <a:lstStyle/>
          <a:p>
            <a:endParaRPr lang="nl-BE" dirty="0"/>
          </a:p>
        </p:txBody>
      </p:sp>
      <p:pic>
        <p:nvPicPr>
          <p:cNvPr id="4" name="Afbeelding 3">
            <a:extLst>
              <a:ext uri="{FF2B5EF4-FFF2-40B4-BE49-F238E27FC236}">
                <a16:creationId xmlns:a16="http://schemas.microsoft.com/office/drawing/2014/main" id="{CD847DE4-BB65-E345-BC6D-0368A5587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0"/>
            <a:ext cx="6096000" cy="6858000"/>
          </a:xfrm>
          <a:prstGeom prst="rect">
            <a:avLst/>
          </a:prstGeom>
        </p:spPr>
      </p:pic>
      <p:pic>
        <p:nvPicPr>
          <p:cNvPr id="5" name="Afbeelding 4">
            <a:extLst>
              <a:ext uri="{FF2B5EF4-FFF2-40B4-BE49-F238E27FC236}">
                <a16:creationId xmlns:a16="http://schemas.microsoft.com/office/drawing/2014/main" id="{E0868C49-33DB-0645-B60B-115B4B81FCD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7525164" y="-461956"/>
            <a:ext cx="4791404" cy="3610021"/>
          </a:xfrm>
          <a:prstGeom prst="rect">
            <a:avLst/>
          </a:prstGeom>
        </p:spPr>
      </p:pic>
      <p:pic>
        <p:nvPicPr>
          <p:cNvPr id="7" name="Afbeelding 6">
            <a:extLst>
              <a:ext uri="{FF2B5EF4-FFF2-40B4-BE49-F238E27FC236}">
                <a16:creationId xmlns:a16="http://schemas.microsoft.com/office/drawing/2014/main" id="{149D7413-3945-1353-E54F-BAFFD66CE83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spTree>
    <p:extLst>
      <p:ext uri="{BB962C8B-B14F-4D97-AF65-F5344CB8AC3E}">
        <p14:creationId xmlns:p14="http://schemas.microsoft.com/office/powerpoint/2010/main" val="311860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F2B707B-8673-F848-9FED-63B076DC33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216680" cy="6858000"/>
          </a:xfrm>
          <a:prstGeom prst="rect">
            <a:avLst/>
          </a:prstGeom>
        </p:spPr>
      </p:pic>
      <p:pic>
        <p:nvPicPr>
          <p:cNvPr id="10" name="Afbeelding 9">
            <a:extLst>
              <a:ext uri="{FF2B5EF4-FFF2-40B4-BE49-F238E27FC236}">
                <a16:creationId xmlns:a16="http://schemas.microsoft.com/office/drawing/2014/main" id="{DC003592-78C5-8042-8B0B-3D8109B4A9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7" y="-399438"/>
            <a:ext cx="4791404" cy="3610022"/>
          </a:xfrm>
          <a:prstGeom prst="rect">
            <a:avLst/>
          </a:prstGeom>
        </p:spPr>
      </p:pic>
      <p:sp>
        <p:nvSpPr>
          <p:cNvPr id="11" name="Rechthoek 10">
            <a:extLst>
              <a:ext uri="{FF2B5EF4-FFF2-40B4-BE49-F238E27FC236}">
                <a16:creationId xmlns:a16="http://schemas.microsoft.com/office/drawing/2014/main" id="{AA1750A9-4220-BA4E-8A8F-85061C20738A}"/>
              </a:ext>
            </a:extLst>
          </p:cNvPr>
          <p:cNvSpPr/>
          <p:nvPr/>
        </p:nvSpPr>
        <p:spPr>
          <a:xfrm>
            <a:off x="515937" y="549275"/>
            <a:ext cx="11160125"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pic>
        <p:nvPicPr>
          <p:cNvPr id="4" name="Afbeelding 3">
            <a:extLst>
              <a:ext uri="{FF2B5EF4-FFF2-40B4-BE49-F238E27FC236}">
                <a16:creationId xmlns:a16="http://schemas.microsoft.com/office/drawing/2014/main" id="{6187AC8A-5326-4E57-D332-F5D1E84A08F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pic>
        <p:nvPicPr>
          <p:cNvPr id="3" name="Afbeelding 2" descr="Afbeelding met houder&#10;&#10;Automatisch gegenereerde beschrijving">
            <a:extLst>
              <a:ext uri="{FF2B5EF4-FFF2-40B4-BE49-F238E27FC236}">
                <a16:creationId xmlns:a16="http://schemas.microsoft.com/office/drawing/2014/main" id="{06F80364-CE41-1FE9-330C-1638C54179DE}"/>
              </a:ext>
            </a:extLst>
          </p:cNvPr>
          <p:cNvPicPr>
            <a:picLocks noChangeAspect="1"/>
          </p:cNvPicPr>
          <p:nvPr/>
        </p:nvPicPr>
        <p:blipFill rotWithShape="1">
          <a:blip r:embed="rId5">
            <a:extLst>
              <a:ext uri="{28A0092B-C50C-407E-A947-70E740481C1C}">
                <a14:useLocalDpi xmlns:a14="http://schemas.microsoft.com/office/drawing/2010/main" val="0"/>
              </a:ext>
            </a:extLst>
          </a:blip>
          <a:srcRect r="4374"/>
          <a:stretch/>
        </p:blipFill>
        <p:spPr>
          <a:xfrm>
            <a:off x="4714278" y="1352777"/>
            <a:ext cx="6886948" cy="4115374"/>
          </a:xfrm>
          <a:prstGeom prst="rect">
            <a:avLst/>
          </a:prstGeom>
        </p:spPr>
      </p:pic>
      <p:pic>
        <p:nvPicPr>
          <p:cNvPr id="6" name="Afbeelding 5">
            <a:extLst>
              <a:ext uri="{FF2B5EF4-FFF2-40B4-BE49-F238E27FC236}">
                <a16:creationId xmlns:a16="http://schemas.microsoft.com/office/drawing/2014/main" id="{33977617-F8AF-CCA7-8D37-BEC60DBCDC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937" y="1136936"/>
            <a:ext cx="4422849" cy="4331215"/>
          </a:xfrm>
          <a:prstGeom prst="rect">
            <a:avLst/>
          </a:prstGeom>
        </p:spPr>
      </p:pic>
    </p:spTree>
    <p:extLst>
      <p:ext uri="{BB962C8B-B14F-4D97-AF65-F5344CB8AC3E}">
        <p14:creationId xmlns:p14="http://schemas.microsoft.com/office/powerpoint/2010/main" val="400038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F2B707B-8673-F848-9FED-63B076DC33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216680" cy="6858000"/>
          </a:xfrm>
          <a:prstGeom prst="rect">
            <a:avLst/>
          </a:prstGeom>
        </p:spPr>
      </p:pic>
      <p:pic>
        <p:nvPicPr>
          <p:cNvPr id="10" name="Afbeelding 9">
            <a:extLst>
              <a:ext uri="{FF2B5EF4-FFF2-40B4-BE49-F238E27FC236}">
                <a16:creationId xmlns:a16="http://schemas.microsoft.com/office/drawing/2014/main" id="{DC003592-78C5-8042-8B0B-3D8109B4A9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7" y="-399438"/>
            <a:ext cx="4791404" cy="3610022"/>
          </a:xfrm>
          <a:prstGeom prst="rect">
            <a:avLst/>
          </a:prstGeom>
        </p:spPr>
      </p:pic>
      <p:sp>
        <p:nvSpPr>
          <p:cNvPr id="11" name="Rechthoek 10">
            <a:extLst>
              <a:ext uri="{FF2B5EF4-FFF2-40B4-BE49-F238E27FC236}">
                <a16:creationId xmlns:a16="http://schemas.microsoft.com/office/drawing/2014/main" id="{AA1750A9-4220-BA4E-8A8F-85061C20738A}"/>
              </a:ext>
            </a:extLst>
          </p:cNvPr>
          <p:cNvSpPr/>
          <p:nvPr/>
        </p:nvSpPr>
        <p:spPr>
          <a:xfrm>
            <a:off x="515937" y="549275"/>
            <a:ext cx="11160125"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pic>
        <p:nvPicPr>
          <p:cNvPr id="4" name="Afbeelding 3">
            <a:extLst>
              <a:ext uri="{FF2B5EF4-FFF2-40B4-BE49-F238E27FC236}">
                <a16:creationId xmlns:a16="http://schemas.microsoft.com/office/drawing/2014/main" id="{6187AC8A-5326-4E57-D332-F5D1E84A08F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pic>
        <p:nvPicPr>
          <p:cNvPr id="23" name="Afbeelding 22">
            <a:extLst>
              <a:ext uri="{FF2B5EF4-FFF2-40B4-BE49-F238E27FC236}">
                <a16:creationId xmlns:a16="http://schemas.microsoft.com/office/drawing/2014/main" id="{DA0B3546-198F-9A08-D0CA-D695B994A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9809" y="4608830"/>
            <a:ext cx="5806916" cy="1395630"/>
          </a:xfrm>
          <a:prstGeom prst="rect">
            <a:avLst/>
          </a:prstGeom>
        </p:spPr>
      </p:pic>
      <p:pic>
        <p:nvPicPr>
          <p:cNvPr id="21" name="Afbeelding 20" descr="Afbeelding met beeldscherm, fotolijst&#10;&#10;Automatisch gegenereerde beschrijving">
            <a:extLst>
              <a:ext uri="{FF2B5EF4-FFF2-40B4-BE49-F238E27FC236}">
                <a16:creationId xmlns:a16="http://schemas.microsoft.com/office/drawing/2014/main" id="{F171EC6B-D9E8-007A-92AE-5A50D2A8E8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927" y="1357312"/>
            <a:ext cx="4153945" cy="4143375"/>
          </a:xfrm>
          <a:prstGeom prst="rect">
            <a:avLst/>
          </a:prstGeom>
        </p:spPr>
      </p:pic>
      <p:pic>
        <p:nvPicPr>
          <p:cNvPr id="15" name="Afbeelding 14">
            <a:extLst>
              <a:ext uri="{FF2B5EF4-FFF2-40B4-BE49-F238E27FC236}">
                <a16:creationId xmlns:a16="http://schemas.microsoft.com/office/drawing/2014/main" id="{1ED38209-3614-DF1C-639D-3D1D085BF706}"/>
              </a:ext>
            </a:extLst>
          </p:cNvPr>
          <p:cNvPicPr>
            <a:picLocks noChangeAspect="1"/>
          </p:cNvPicPr>
          <p:nvPr/>
        </p:nvPicPr>
        <p:blipFill rotWithShape="1">
          <a:blip r:embed="rId7">
            <a:extLst>
              <a:ext uri="{28A0092B-C50C-407E-A947-70E740481C1C}">
                <a14:useLocalDpi xmlns:a14="http://schemas.microsoft.com/office/drawing/2010/main" val="0"/>
              </a:ext>
            </a:extLst>
          </a:blip>
          <a:srcRect l="4202" t="9724" r="6200" b="4569"/>
          <a:stretch/>
        </p:blipFill>
        <p:spPr>
          <a:xfrm>
            <a:off x="5499187" y="671195"/>
            <a:ext cx="5800725" cy="4143375"/>
          </a:xfrm>
          <a:prstGeom prst="rect">
            <a:avLst/>
          </a:prstGeom>
        </p:spPr>
      </p:pic>
    </p:spTree>
    <p:extLst>
      <p:ext uri="{BB962C8B-B14F-4D97-AF65-F5344CB8AC3E}">
        <p14:creationId xmlns:p14="http://schemas.microsoft.com/office/powerpoint/2010/main" val="252956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F2B707B-8673-F848-9FED-63B076DC33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216680" cy="6858000"/>
          </a:xfrm>
          <a:prstGeom prst="rect">
            <a:avLst/>
          </a:prstGeom>
        </p:spPr>
      </p:pic>
      <p:pic>
        <p:nvPicPr>
          <p:cNvPr id="10" name="Afbeelding 9">
            <a:extLst>
              <a:ext uri="{FF2B5EF4-FFF2-40B4-BE49-F238E27FC236}">
                <a16:creationId xmlns:a16="http://schemas.microsoft.com/office/drawing/2014/main" id="{DC003592-78C5-8042-8B0B-3D8109B4A9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7" y="-399438"/>
            <a:ext cx="4791404" cy="3610022"/>
          </a:xfrm>
          <a:prstGeom prst="rect">
            <a:avLst/>
          </a:prstGeom>
        </p:spPr>
      </p:pic>
      <p:sp>
        <p:nvSpPr>
          <p:cNvPr id="11" name="Rechthoek 10">
            <a:extLst>
              <a:ext uri="{FF2B5EF4-FFF2-40B4-BE49-F238E27FC236}">
                <a16:creationId xmlns:a16="http://schemas.microsoft.com/office/drawing/2014/main" id="{AA1750A9-4220-BA4E-8A8F-85061C20738A}"/>
              </a:ext>
            </a:extLst>
          </p:cNvPr>
          <p:cNvSpPr/>
          <p:nvPr/>
        </p:nvSpPr>
        <p:spPr>
          <a:xfrm>
            <a:off x="515937" y="549275"/>
            <a:ext cx="11160125"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pic>
        <p:nvPicPr>
          <p:cNvPr id="4" name="Afbeelding 3">
            <a:extLst>
              <a:ext uri="{FF2B5EF4-FFF2-40B4-BE49-F238E27FC236}">
                <a16:creationId xmlns:a16="http://schemas.microsoft.com/office/drawing/2014/main" id="{6187AC8A-5326-4E57-D332-F5D1E84A08F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pic>
        <p:nvPicPr>
          <p:cNvPr id="3" name="Afbeelding 2">
            <a:extLst>
              <a:ext uri="{FF2B5EF4-FFF2-40B4-BE49-F238E27FC236}">
                <a16:creationId xmlns:a16="http://schemas.microsoft.com/office/drawing/2014/main" id="{56673DBB-C8C8-036C-93D9-0E883C5B3051}"/>
              </a:ext>
            </a:extLst>
          </p:cNvPr>
          <p:cNvPicPr>
            <a:picLocks noChangeAspect="1"/>
          </p:cNvPicPr>
          <p:nvPr/>
        </p:nvPicPr>
        <p:blipFill rotWithShape="1">
          <a:blip r:embed="rId5">
            <a:extLst>
              <a:ext uri="{28A0092B-C50C-407E-A947-70E740481C1C}">
                <a14:useLocalDpi xmlns:a14="http://schemas.microsoft.com/office/drawing/2010/main" val="0"/>
              </a:ext>
            </a:extLst>
          </a:blip>
          <a:srcRect l="1047"/>
          <a:stretch/>
        </p:blipFill>
        <p:spPr>
          <a:xfrm>
            <a:off x="730702" y="1143000"/>
            <a:ext cx="5583579" cy="4572000"/>
          </a:xfrm>
          <a:prstGeom prst="rect">
            <a:avLst/>
          </a:prstGeom>
        </p:spPr>
      </p:pic>
      <p:pic>
        <p:nvPicPr>
          <p:cNvPr id="6" name="Afbeelding 5">
            <a:extLst>
              <a:ext uri="{FF2B5EF4-FFF2-40B4-BE49-F238E27FC236}">
                <a16:creationId xmlns:a16="http://schemas.microsoft.com/office/drawing/2014/main" id="{22C499B3-3111-A3B9-57B5-307343206FB1}"/>
              </a:ext>
            </a:extLst>
          </p:cNvPr>
          <p:cNvPicPr>
            <a:picLocks noChangeAspect="1"/>
          </p:cNvPicPr>
          <p:nvPr/>
        </p:nvPicPr>
        <p:blipFill rotWithShape="1">
          <a:blip r:embed="rId6">
            <a:extLst>
              <a:ext uri="{28A0092B-C50C-407E-A947-70E740481C1C}">
                <a14:useLocalDpi xmlns:a14="http://schemas.microsoft.com/office/drawing/2010/main" val="0"/>
              </a:ext>
            </a:extLst>
          </a:blip>
          <a:srcRect l="4356"/>
          <a:stretch/>
        </p:blipFill>
        <p:spPr>
          <a:xfrm flipH="1">
            <a:off x="6096000" y="1511618"/>
            <a:ext cx="5182104" cy="3610023"/>
          </a:xfrm>
          <a:prstGeom prst="rect">
            <a:avLst/>
          </a:prstGeom>
        </p:spPr>
      </p:pic>
      <p:sp>
        <p:nvSpPr>
          <p:cNvPr id="7" name="Stroomdiagram: Verbindingslijn 6">
            <a:extLst>
              <a:ext uri="{FF2B5EF4-FFF2-40B4-BE49-F238E27FC236}">
                <a16:creationId xmlns:a16="http://schemas.microsoft.com/office/drawing/2014/main" id="{B5234F3D-9D0C-158C-011A-B876700292B4}"/>
              </a:ext>
            </a:extLst>
          </p:cNvPr>
          <p:cNvSpPr/>
          <p:nvPr/>
        </p:nvSpPr>
        <p:spPr>
          <a:xfrm>
            <a:off x="1304925" y="4369274"/>
            <a:ext cx="419100" cy="390380"/>
          </a:xfrm>
          <a:prstGeom prst="flowChartConnector">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8" name="Stroomdiagram: Verbindingslijn 7">
            <a:extLst>
              <a:ext uri="{FF2B5EF4-FFF2-40B4-BE49-F238E27FC236}">
                <a16:creationId xmlns:a16="http://schemas.microsoft.com/office/drawing/2014/main" id="{F1D34863-3A79-6898-29EA-4517BEA47002}"/>
              </a:ext>
            </a:extLst>
          </p:cNvPr>
          <p:cNvSpPr/>
          <p:nvPr/>
        </p:nvSpPr>
        <p:spPr>
          <a:xfrm>
            <a:off x="3246872" y="4783941"/>
            <a:ext cx="419100" cy="390380"/>
          </a:xfrm>
          <a:prstGeom prst="flowChartConnector">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12" name="Stroomdiagram: Verbindingslijn 11">
            <a:extLst>
              <a:ext uri="{FF2B5EF4-FFF2-40B4-BE49-F238E27FC236}">
                <a16:creationId xmlns:a16="http://schemas.microsoft.com/office/drawing/2014/main" id="{0A9E7FF0-0C00-25BB-16ED-2D6E758856BA}"/>
              </a:ext>
            </a:extLst>
          </p:cNvPr>
          <p:cNvSpPr/>
          <p:nvPr/>
        </p:nvSpPr>
        <p:spPr>
          <a:xfrm>
            <a:off x="10476706" y="3669259"/>
            <a:ext cx="419100" cy="390380"/>
          </a:xfrm>
          <a:prstGeom prst="flowChartConnector">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13" name="Stroomdiagram: Verbindingslijn 12">
            <a:extLst>
              <a:ext uri="{FF2B5EF4-FFF2-40B4-BE49-F238E27FC236}">
                <a16:creationId xmlns:a16="http://schemas.microsoft.com/office/drawing/2014/main" id="{3B0425C7-BC1B-A3A1-D686-80DF3C82344A}"/>
              </a:ext>
            </a:extLst>
          </p:cNvPr>
          <p:cNvSpPr/>
          <p:nvPr/>
        </p:nvSpPr>
        <p:spPr>
          <a:xfrm>
            <a:off x="8744309" y="3864449"/>
            <a:ext cx="419100" cy="390380"/>
          </a:xfrm>
          <a:prstGeom prst="flowChartConnector">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14" name="Stroomdiagram: Verbindingslijn 13">
            <a:extLst>
              <a:ext uri="{FF2B5EF4-FFF2-40B4-BE49-F238E27FC236}">
                <a16:creationId xmlns:a16="http://schemas.microsoft.com/office/drawing/2014/main" id="{BC5BEB75-8DAD-BEA6-17DC-8336CD3A6615}"/>
              </a:ext>
            </a:extLst>
          </p:cNvPr>
          <p:cNvSpPr/>
          <p:nvPr/>
        </p:nvSpPr>
        <p:spPr>
          <a:xfrm>
            <a:off x="2083146" y="4369274"/>
            <a:ext cx="693336" cy="697653"/>
          </a:xfrm>
          <a:prstGeom prst="flowChartConnector">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dirty="0"/>
          </a:p>
        </p:txBody>
      </p:sp>
      <p:cxnSp>
        <p:nvCxnSpPr>
          <p:cNvPr id="16" name="Rechte verbindingslijn met pijl 15">
            <a:extLst>
              <a:ext uri="{FF2B5EF4-FFF2-40B4-BE49-F238E27FC236}">
                <a16:creationId xmlns:a16="http://schemas.microsoft.com/office/drawing/2014/main" id="{E4598CDE-A841-841B-C911-2917A406B4B7}"/>
              </a:ext>
            </a:extLst>
          </p:cNvPr>
          <p:cNvCxnSpPr>
            <a:cxnSpLocks/>
            <a:stCxn id="7" idx="4"/>
          </p:cNvCxnSpPr>
          <p:nvPr/>
        </p:nvCxnSpPr>
        <p:spPr>
          <a:xfrm>
            <a:off x="1514475" y="4759654"/>
            <a:ext cx="0" cy="5471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Rechte verbindingslijn met pijl 19">
            <a:extLst>
              <a:ext uri="{FF2B5EF4-FFF2-40B4-BE49-F238E27FC236}">
                <a16:creationId xmlns:a16="http://schemas.microsoft.com/office/drawing/2014/main" id="{747FB179-45DE-4355-63EE-992DB28A839D}"/>
              </a:ext>
            </a:extLst>
          </p:cNvPr>
          <p:cNvCxnSpPr>
            <a:cxnSpLocks/>
            <a:stCxn id="14" idx="4"/>
          </p:cNvCxnSpPr>
          <p:nvPr/>
        </p:nvCxnSpPr>
        <p:spPr>
          <a:xfrm>
            <a:off x="2429814" y="5066927"/>
            <a:ext cx="8586" cy="64807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kstvak 20">
            <a:extLst>
              <a:ext uri="{FF2B5EF4-FFF2-40B4-BE49-F238E27FC236}">
                <a16:creationId xmlns:a16="http://schemas.microsoft.com/office/drawing/2014/main" id="{D9E65DA1-CC25-7E53-72F9-19531A185288}"/>
              </a:ext>
            </a:extLst>
          </p:cNvPr>
          <p:cNvSpPr txBox="1"/>
          <p:nvPr/>
        </p:nvSpPr>
        <p:spPr>
          <a:xfrm>
            <a:off x="963526" y="5212108"/>
            <a:ext cx="1490749" cy="369332"/>
          </a:xfrm>
          <a:prstGeom prst="rect">
            <a:avLst/>
          </a:prstGeom>
          <a:noFill/>
        </p:spPr>
        <p:txBody>
          <a:bodyPr wrap="square" rtlCol="0">
            <a:spAutoFit/>
          </a:bodyPr>
          <a:lstStyle/>
          <a:p>
            <a:r>
              <a:rPr lang="nl-NL" dirty="0"/>
              <a:t>Push contact</a:t>
            </a:r>
            <a:endParaRPr lang="nl-BE" dirty="0"/>
          </a:p>
        </p:txBody>
      </p:sp>
      <p:sp>
        <p:nvSpPr>
          <p:cNvPr id="23" name="Tekstvak 22">
            <a:extLst>
              <a:ext uri="{FF2B5EF4-FFF2-40B4-BE49-F238E27FC236}">
                <a16:creationId xmlns:a16="http://schemas.microsoft.com/office/drawing/2014/main" id="{B4E8C5CF-5C08-0A88-B2DD-B21A356E9CCF}"/>
              </a:ext>
            </a:extLst>
          </p:cNvPr>
          <p:cNvSpPr txBox="1"/>
          <p:nvPr/>
        </p:nvSpPr>
        <p:spPr>
          <a:xfrm>
            <a:off x="1549402" y="5650272"/>
            <a:ext cx="2116570" cy="369332"/>
          </a:xfrm>
          <a:prstGeom prst="rect">
            <a:avLst/>
          </a:prstGeom>
          <a:noFill/>
        </p:spPr>
        <p:txBody>
          <a:bodyPr wrap="square" rtlCol="0">
            <a:spAutoFit/>
          </a:bodyPr>
          <a:lstStyle/>
          <a:p>
            <a:r>
              <a:rPr lang="nl-NL" dirty="0"/>
              <a:t>Pinheader voeding</a:t>
            </a:r>
            <a:endParaRPr lang="nl-BE" dirty="0"/>
          </a:p>
        </p:txBody>
      </p:sp>
      <p:cxnSp>
        <p:nvCxnSpPr>
          <p:cNvPr id="27" name="Rechte verbindingslijn met pijl 26">
            <a:extLst>
              <a:ext uri="{FF2B5EF4-FFF2-40B4-BE49-F238E27FC236}">
                <a16:creationId xmlns:a16="http://schemas.microsoft.com/office/drawing/2014/main" id="{5E33A4C6-06A6-A61A-5781-412B6D0037A0}"/>
              </a:ext>
            </a:extLst>
          </p:cNvPr>
          <p:cNvCxnSpPr>
            <a:cxnSpLocks/>
          </p:cNvCxnSpPr>
          <p:nvPr/>
        </p:nvCxnSpPr>
        <p:spPr>
          <a:xfrm flipH="1">
            <a:off x="8807450" y="4189358"/>
            <a:ext cx="495300" cy="789773"/>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AD29A215-BFCB-DBF0-B323-C37206D1E01C}"/>
              </a:ext>
            </a:extLst>
          </p:cNvPr>
          <p:cNvSpPr txBox="1"/>
          <p:nvPr/>
        </p:nvSpPr>
        <p:spPr>
          <a:xfrm>
            <a:off x="8208484" y="4891851"/>
            <a:ext cx="1490749" cy="369332"/>
          </a:xfrm>
          <a:prstGeom prst="rect">
            <a:avLst/>
          </a:prstGeom>
          <a:noFill/>
        </p:spPr>
        <p:txBody>
          <a:bodyPr wrap="square" rtlCol="0">
            <a:spAutoFit/>
          </a:bodyPr>
          <a:lstStyle/>
          <a:p>
            <a:r>
              <a:rPr lang="nl-NL" dirty="0"/>
              <a:t>Magneten</a:t>
            </a:r>
            <a:endParaRPr lang="nl-BE" dirty="0"/>
          </a:p>
        </p:txBody>
      </p:sp>
      <p:cxnSp>
        <p:nvCxnSpPr>
          <p:cNvPr id="32" name="Rechte verbindingslijn met pijl 31">
            <a:extLst>
              <a:ext uri="{FF2B5EF4-FFF2-40B4-BE49-F238E27FC236}">
                <a16:creationId xmlns:a16="http://schemas.microsoft.com/office/drawing/2014/main" id="{13F94495-42CE-ADB4-F9E4-E2E80AB4990E}"/>
              </a:ext>
            </a:extLst>
          </p:cNvPr>
          <p:cNvCxnSpPr>
            <a:cxnSpLocks/>
          </p:cNvCxnSpPr>
          <p:nvPr/>
        </p:nvCxnSpPr>
        <p:spPr>
          <a:xfrm>
            <a:off x="3390900" y="2948940"/>
            <a:ext cx="1652643" cy="244202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 name="Tekstvak 32">
            <a:extLst>
              <a:ext uri="{FF2B5EF4-FFF2-40B4-BE49-F238E27FC236}">
                <a16:creationId xmlns:a16="http://schemas.microsoft.com/office/drawing/2014/main" id="{C4713ABF-63A2-7F1D-9DC9-64E0939893AF}"/>
              </a:ext>
            </a:extLst>
          </p:cNvPr>
          <p:cNvSpPr txBox="1"/>
          <p:nvPr/>
        </p:nvSpPr>
        <p:spPr>
          <a:xfrm>
            <a:off x="4482394" y="5335952"/>
            <a:ext cx="1490749" cy="369332"/>
          </a:xfrm>
          <a:prstGeom prst="rect">
            <a:avLst/>
          </a:prstGeom>
          <a:noFill/>
        </p:spPr>
        <p:txBody>
          <a:bodyPr wrap="square" rtlCol="0">
            <a:spAutoFit/>
          </a:bodyPr>
          <a:lstStyle/>
          <a:p>
            <a:r>
              <a:rPr lang="nl-NL" dirty="0" err="1"/>
              <a:t>Plexi</a:t>
            </a:r>
            <a:r>
              <a:rPr lang="nl-NL" dirty="0"/>
              <a:t> </a:t>
            </a:r>
            <a:r>
              <a:rPr lang="nl-NL" dirty="0" err="1"/>
              <a:t>glass</a:t>
            </a:r>
            <a:endParaRPr lang="nl-BE" dirty="0"/>
          </a:p>
        </p:txBody>
      </p:sp>
    </p:spTree>
    <p:extLst>
      <p:ext uri="{BB962C8B-B14F-4D97-AF65-F5344CB8AC3E}">
        <p14:creationId xmlns:p14="http://schemas.microsoft.com/office/powerpoint/2010/main" val="355972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F2B707B-8673-F848-9FED-63B076DC33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216680" cy="6858000"/>
          </a:xfrm>
          <a:prstGeom prst="rect">
            <a:avLst/>
          </a:prstGeom>
        </p:spPr>
      </p:pic>
      <p:pic>
        <p:nvPicPr>
          <p:cNvPr id="10" name="Afbeelding 9">
            <a:extLst>
              <a:ext uri="{FF2B5EF4-FFF2-40B4-BE49-F238E27FC236}">
                <a16:creationId xmlns:a16="http://schemas.microsoft.com/office/drawing/2014/main" id="{DC003592-78C5-8042-8B0B-3D8109B4A9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7" y="-399438"/>
            <a:ext cx="4791404" cy="3610022"/>
          </a:xfrm>
          <a:prstGeom prst="rect">
            <a:avLst/>
          </a:prstGeom>
        </p:spPr>
      </p:pic>
      <p:sp>
        <p:nvSpPr>
          <p:cNvPr id="11" name="Rechthoek 10">
            <a:extLst>
              <a:ext uri="{FF2B5EF4-FFF2-40B4-BE49-F238E27FC236}">
                <a16:creationId xmlns:a16="http://schemas.microsoft.com/office/drawing/2014/main" id="{AA1750A9-4220-BA4E-8A8F-85061C20738A}"/>
              </a:ext>
            </a:extLst>
          </p:cNvPr>
          <p:cNvSpPr/>
          <p:nvPr/>
        </p:nvSpPr>
        <p:spPr>
          <a:xfrm>
            <a:off x="515937" y="549275"/>
            <a:ext cx="11160125"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pic>
        <p:nvPicPr>
          <p:cNvPr id="4" name="Afbeelding 3">
            <a:extLst>
              <a:ext uri="{FF2B5EF4-FFF2-40B4-BE49-F238E27FC236}">
                <a16:creationId xmlns:a16="http://schemas.microsoft.com/office/drawing/2014/main" id="{6187AC8A-5326-4E57-D332-F5D1E84A08F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spTree>
    <p:extLst>
      <p:ext uri="{BB962C8B-B14F-4D97-AF65-F5344CB8AC3E}">
        <p14:creationId xmlns:p14="http://schemas.microsoft.com/office/powerpoint/2010/main" val="231917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F2B707B-8673-F848-9FED-63B076DC33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216680" cy="6858000"/>
          </a:xfrm>
          <a:prstGeom prst="rect">
            <a:avLst/>
          </a:prstGeom>
        </p:spPr>
      </p:pic>
      <p:pic>
        <p:nvPicPr>
          <p:cNvPr id="10" name="Afbeelding 9">
            <a:extLst>
              <a:ext uri="{FF2B5EF4-FFF2-40B4-BE49-F238E27FC236}">
                <a16:creationId xmlns:a16="http://schemas.microsoft.com/office/drawing/2014/main" id="{DC003592-78C5-8042-8B0B-3D8109B4A9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7" y="-399438"/>
            <a:ext cx="4791404" cy="3610022"/>
          </a:xfrm>
          <a:prstGeom prst="rect">
            <a:avLst/>
          </a:prstGeom>
        </p:spPr>
      </p:pic>
      <p:sp>
        <p:nvSpPr>
          <p:cNvPr id="11" name="Rechthoek 10">
            <a:extLst>
              <a:ext uri="{FF2B5EF4-FFF2-40B4-BE49-F238E27FC236}">
                <a16:creationId xmlns:a16="http://schemas.microsoft.com/office/drawing/2014/main" id="{AA1750A9-4220-BA4E-8A8F-85061C20738A}"/>
              </a:ext>
            </a:extLst>
          </p:cNvPr>
          <p:cNvSpPr/>
          <p:nvPr/>
        </p:nvSpPr>
        <p:spPr>
          <a:xfrm>
            <a:off x="515937" y="549275"/>
            <a:ext cx="11160125"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pic>
        <p:nvPicPr>
          <p:cNvPr id="4" name="Afbeelding 3">
            <a:extLst>
              <a:ext uri="{FF2B5EF4-FFF2-40B4-BE49-F238E27FC236}">
                <a16:creationId xmlns:a16="http://schemas.microsoft.com/office/drawing/2014/main" id="{6187AC8A-5326-4E57-D332-F5D1E84A08F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spTree>
    <p:extLst>
      <p:ext uri="{BB962C8B-B14F-4D97-AF65-F5344CB8AC3E}">
        <p14:creationId xmlns:p14="http://schemas.microsoft.com/office/powerpoint/2010/main" val="64636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F2B707B-8673-F848-9FED-63B076DC33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216680" cy="6858000"/>
          </a:xfrm>
          <a:prstGeom prst="rect">
            <a:avLst/>
          </a:prstGeom>
        </p:spPr>
      </p:pic>
      <p:pic>
        <p:nvPicPr>
          <p:cNvPr id="10" name="Afbeelding 9">
            <a:extLst>
              <a:ext uri="{FF2B5EF4-FFF2-40B4-BE49-F238E27FC236}">
                <a16:creationId xmlns:a16="http://schemas.microsoft.com/office/drawing/2014/main" id="{DC003592-78C5-8042-8B0B-3D8109B4A9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7" y="-399438"/>
            <a:ext cx="4791404" cy="3610022"/>
          </a:xfrm>
          <a:prstGeom prst="rect">
            <a:avLst/>
          </a:prstGeom>
        </p:spPr>
      </p:pic>
      <p:sp>
        <p:nvSpPr>
          <p:cNvPr id="11" name="Rechthoek 10">
            <a:extLst>
              <a:ext uri="{FF2B5EF4-FFF2-40B4-BE49-F238E27FC236}">
                <a16:creationId xmlns:a16="http://schemas.microsoft.com/office/drawing/2014/main" id="{AA1750A9-4220-BA4E-8A8F-85061C20738A}"/>
              </a:ext>
            </a:extLst>
          </p:cNvPr>
          <p:cNvSpPr/>
          <p:nvPr/>
        </p:nvSpPr>
        <p:spPr>
          <a:xfrm>
            <a:off x="515937" y="549275"/>
            <a:ext cx="11160125"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pic>
        <p:nvPicPr>
          <p:cNvPr id="4" name="Afbeelding 3">
            <a:extLst>
              <a:ext uri="{FF2B5EF4-FFF2-40B4-BE49-F238E27FC236}">
                <a16:creationId xmlns:a16="http://schemas.microsoft.com/office/drawing/2014/main" id="{6187AC8A-5326-4E57-D332-F5D1E84A08F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spTree>
    <p:extLst>
      <p:ext uri="{BB962C8B-B14F-4D97-AF65-F5344CB8AC3E}">
        <p14:creationId xmlns:p14="http://schemas.microsoft.com/office/powerpoint/2010/main" val="32200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F2B707B-8673-F848-9FED-63B076DC33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216680" cy="6858000"/>
          </a:xfrm>
          <a:prstGeom prst="rect">
            <a:avLst/>
          </a:prstGeom>
        </p:spPr>
      </p:pic>
      <p:pic>
        <p:nvPicPr>
          <p:cNvPr id="10" name="Afbeelding 9">
            <a:extLst>
              <a:ext uri="{FF2B5EF4-FFF2-40B4-BE49-F238E27FC236}">
                <a16:creationId xmlns:a16="http://schemas.microsoft.com/office/drawing/2014/main" id="{DC003592-78C5-8042-8B0B-3D8109B4A9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7" y="-399438"/>
            <a:ext cx="4791404" cy="3610022"/>
          </a:xfrm>
          <a:prstGeom prst="rect">
            <a:avLst/>
          </a:prstGeom>
        </p:spPr>
      </p:pic>
      <p:sp>
        <p:nvSpPr>
          <p:cNvPr id="11" name="Rechthoek 10">
            <a:extLst>
              <a:ext uri="{FF2B5EF4-FFF2-40B4-BE49-F238E27FC236}">
                <a16:creationId xmlns:a16="http://schemas.microsoft.com/office/drawing/2014/main" id="{AA1750A9-4220-BA4E-8A8F-85061C20738A}"/>
              </a:ext>
            </a:extLst>
          </p:cNvPr>
          <p:cNvSpPr/>
          <p:nvPr/>
        </p:nvSpPr>
        <p:spPr>
          <a:xfrm>
            <a:off x="515937" y="549275"/>
            <a:ext cx="11160125"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pic>
        <p:nvPicPr>
          <p:cNvPr id="4" name="Afbeelding 3">
            <a:extLst>
              <a:ext uri="{FF2B5EF4-FFF2-40B4-BE49-F238E27FC236}">
                <a16:creationId xmlns:a16="http://schemas.microsoft.com/office/drawing/2014/main" id="{6187AC8A-5326-4E57-D332-F5D1E84A08F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476831" y="349394"/>
            <a:ext cx="398464" cy="399762"/>
          </a:xfrm>
          <a:prstGeom prst="rect">
            <a:avLst/>
          </a:prstGeom>
        </p:spPr>
      </p:pic>
    </p:spTree>
    <p:extLst>
      <p:ext uri="{BB962C8B-B14F-4D97-AF65-F5344CB8AC3E}">
        <p14:creationId xmlns:p14="http://schemas.microsoft.com/office/powerpoint/2010/main" val="1634773526"/>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303</Words>
  <Application>Microsoft Office PowerPoint</Application>
  <PresentationFormat>Breedbeeld</PresentationFormat>
  <Paragraphs>22</Paragraphs>
  <Slides>13</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13</vt:i4>
      </vt:variant>
    </vt:vector>
  </HeadingPairs>
  <TitlesOfParts>
    <vt:vector size="18" baseType="lpstr">
      <vt:lpstr>Arial</vt:lpstr>
      <vt:lpstr>Calibri</vt:lpstr>
      <vt:lpstr>Courier New</vt:lpstr>
      <vt:lpstr>Wingdings</vt:lpstr>
      <vt:lpstr>Kantoorthema</vt:lpstr>
      <vt:lpstr>PowerPoint-presentatie</vt:lpstr>
      <vt:lpstr>Behuizing van de PCB</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X-factor = Excellente professional  De visie van Hogeschool PXL is gebaseerd op het X-factor model van excellente professionals en excellente professionele organisaties. Deze X-factor omhelst vier statements en is het kompas dat ons allen gidst. 1. Junior-collega's (studenten), 2. personeel, 3. organisaties en onze  4. Hogeschool PXL, wij allen creëren de toekomst.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PXL meets &lt;name&gt;</dc:title>
  <dc:creator>Nick Daenen</dc:creator>
  <cp:lastModifiedBy>Nathan Bruggeman</cp:lastModifiedBy>
  <cp:revision>318</cp:revision>
  <dcterms:created xsi:type="dcterms:W3CDTF">2017-10-12T15:08:04Z</dcterms:created>
  <dcterms:modified xsi:type="dcterms:W3CDTF">2023-05-22T18:08:46Z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95379a6-efcb-4855-97e0-03c6be785496_Enabled">
    <vt:lpwstr>true</vt:lpwstr>
  </property>
  <property fmtid="{D5CDD505-2E9C-101B-9397-08002B2CF9AE}" pid="3" name="MSIP_Label_f95379a6-efcb-4855-97e0-03c6be785496_SetDate">
    <vt:lpwstr>2023-01-26T10:01:41Z</vt:lpwstr>
  </property>
  <property fmtid="{D5CDD505-2E9C-101B-9397-08002B2CF9AE}" pid="4" name="MSIP_Label_f95379a6-efcb-4855-97e0-03c6be785496_Method">
    <vt:lpwstr>Standard</vt:lpwstr>
  </property>
  <property fmtid="{D5CDD505-2E9C-101B-9397-08002B2CF9AE}" pid="5" name="MSIP_Label_f95379a6-efcb-4855-97e0-03c6be785496_Name">
    <vt:lpwstr>f95379a6-efcb-4855-97e0-03c6be785496</vt:lpwstr>
  </property>
  <property fmtid="{D5CDD505-2E9C-101B-9397-08002B2CF9AE}" pid="6" name="MSIP_Label_f95379a6-efcb-4855-97e0-03c6be785496_SiteId">
    <vt:lpwstr>0bff66c5-45db-46ed-8b81-87959e069b90</vt:lpwstr>
  </property>
  <property fmtid="{D5CDD505-2E9C-101B-9397-08002B2CF9AE}" pid="7" name="MSIP_Label_f95379a6-efcb-4855-97e0-03c6be785496_ActionId">
    <vt:lpwstr>2ac8fac3-ae2b-42c9-a412-98a4930a41ef</vt:lpwstr>
  </property>
  <property fmtid="{D5CDD505-2E9C-101B-9397-08002B2CF9AE}" pid="8" name="MSIP_Label_f95379a6-efcb-4855-97e0-03c6be785496_ContentBits">
    <vt:lpwstr>0</vt:lpwstr>
  </property>
</Properties>
</file>