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83" r:id="rId6"/>
    <p:sldId id="260" r:id="rId7"/>
    <p:sldId id="272" r:id="rId8"/>
    <p:sldId id="261" r:id="rId9"/>
    <p:sldId id="262" r:id="rId10"/>
    <p:sldId id="270" r:id="rId11"/>
    <p:sldId id="269" r:id="rId12"/>
    <p:sldId id="263" r:id="rId13"/>
    <p:sldId id="271" r:id="rId14"/>
    <p:sldId id="264" r:id="rId15"/>
    <p:sldId id="265" r:id="rId16"/>
    <p:sldId id="266" r:id="rId17"/>
    <p:sldId id="267" r:id="rId18"/>
    <p:sldId id="273" r:id="rId19"/>
    <p:sldId id="274" r:id="rId20"/>
    <p:sldId id="275" r:id="rId21"/>
    <p:sldId id="281" r:id="rId22"/>
    <p:sldId id="276" r:id="rId23"/>
    <p:sldId id="277" r:id="rId24"/>
    <p:sldId id="278" r:id="rId25"/>
    <p:sldId id="280" r:id="rId26"/>
    <p:sldId id="284" r:id="rId27"/>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1ADD00-01FD-47E7-9ACF-F103EB2EEBDC}">
          <p14:sldIdLst>
            <p14:sldId id="256"/>
            <p14:sldId id="257"/>
            <p14:sldId id="259"/>
            <p14:sldId id="258"/>
            <p14:sldId id="283"/>
            <p14:sldId id="260"/>
            <p14:sldId id="272"/>
            <p14:sldId id="261"/>
            <p14:sldId id="262"/>
            <p14:sldId id="270"/>
            <p14:sldId id="269"/>
            <p14:sldId id="263"/>
            <p14:sldId id="271"/>
            <p14:sldId id="264"/>
            <p14:sldId id="265"/>
            <p14:sldId id="266"/>
            <p14:sldId id="267"/>
            <p14:sldId id="273"/>
            <p14:sldId id="274"/>
            <p14:sldId id="275"/>
            <p14:sldId id="281"/>
            <p14:sldId id="276"/>
            <p14:sldId id="277"/>
            <p14:sldId id="278"/>
            <p14:sldId id="280"/>
            <p14:sldId id="2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1140"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9F6EF78-792A-4925-9FD6-C1A433E6F127}" type="datetimeFigureOut">
              <a:rPr lang="ro-RO" smtClean="0"/>
              <a:t>12.01.2017</a:t>
            </a:fld>
            <a:endParaRPr lang="ro-RO"/>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ro-RO"/>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5BCA725-F18B-489B-9FEA-107778ABCBFC}" type="slidenum">
              <a:rPr lang="ro-RO" smtClean="0"/>
              <a:t>‹#›</a:t>
            </a:fld>
            <a:endParaRPr lang="ro-RO"/>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6EF78-792A-4925-9FD6-C1A433E6F127}" type="datetimeFigureOut">
              <a:rPr lang="ro-RO" smtClean="0"/>
              <a:t>12.01.2017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B5BCA725-F18B-489B-9FEA-107778ABCBFC}" type="slidenum">
              <a:rPr lang="ro-RO" smtClean="0"/>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6EF78-792A-4925-9FD6-C1A433E6F127}" type="datetimeFigureOut">
              <a:rPr lang="ro-RO" smtClean="0"/>
              <a:t>12.01.2017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B5BCA725-F18B-489B-9FEA-107778ABCBFC}" type="slidenum">
              <a:rPr lang="ro-RO" smtClean="0"/>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6EF78-792A-4925-9FD6-C1A433E6F127}" type="datetimeFigureOut">
              <a:rPr lang="ro-RO" smtClean="0"/>
              <a:t>12.01.2017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B5BCA725-F18B-489B-9FEA-107778ABCBFC}" type="slidenum">
              <a:rPr lang="ro-RO" smtClean="0"/>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F6EF78-792A-4925-9FD6-C1A433E6F127}" type="datetimeFigureOut">
              <a:rPr lang="ro-RO" smtClean="0"/>
              <a:t>12.01.2017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B5BCA725-F18B-489B-9FEA-107778ABCBFC}" type="slidenum">
              <a:rPr lang="ro-RO" smtClean="0"/>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9F6EF78-792A-4925-9FD6-C1A433E6F127}" type="datetimeFigureOut">
              <a:rPr lang="ro-RO" smtClean="0"/>
              <a:t>12.01.2017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B5BCA725-F18B-489B-9FEA-107778ABCBFC}" type="slidenum">
              <a:rPr lang="ro-RO" smtClean="0"/>
              <a:t>‹#›</a:t>
            </a:fld>
            <a:endParaRPr lang="ro-RO"/>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F6EF78-792A-4925-9FD6-C1A433E6F127}" type="datetimeFigureOut">
              <a:rPr lang="ro-RO" smtClean="0"/>
              <a:t>12.01.2017</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B5BCA725-F18B-489B-9FEA-107778ABCBFC}" type="slidenum">
              <a:rPr lang="ro-RO" smtClean="0"/>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F6EF78-792A-4925-9FD6-C1A433E6F127}" type="datetimeFigureOut">
              <a:rPr lang="ro-RO" smtClean="0"/>
              <a:t>12.01.2017</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B5BCA725-F18B-489B-9FEA-107778ABCBFC}" type="slidenum">
              <a:rPr lang="ro-RO" smtClean="0"/>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6EF78-792A-4925-9FD6-C1A433E6F127}" type="datetimeFigureOut">
              <a:rPr lang="ro-RO" smtClean="0"/>
              <a:t>12.01.2017</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B5BCA725-F18B-489B-9FEA-107778ABCBFC}"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9F6EF78-792A-4925-9FD6-C1A433E6F127}" type="datetimeFigureOut">
              <a:rPr lang="ro-RO" smtClean="0"/>
              <a:t>12.01.2017</a:t>
            </a:fld>
            <a:endParaRPr lang="ro-RO"/>
          </a:p>
        </p:txBody>
      </p:sp>
      <p:sp>
        <p:nvSpPr>
          <p:cNvPr id="7" name="Slide Number Placeholder 6"/>
          <p:cNvSpPr>
            <a:spLocks noGrp="1"/>
          </p:cNvSpPr>
          <p:nvPr>
            <p:ph type="sldNum" sz="quarter" idx="12"/>
          </p:nvPr>
        </p:nvSpPr>
        <p:spPr/>
        <p:txBody>
          <a:bodyPr/>
          <a:lstStyle/>
          <a:p>
            <a:fld id="{B5BCA725-F18B-489B-9FEA-107778ABCBFC}" type="slidenum">
              <a:rPr lang="ro-RO" smtClean="0"/>
              <a:t>‹#›</a:t>
            </a:fld>
            <a:endParaRPr lang="ro-RO"/>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ro-RO"/>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6EF78-792A-4925-9FD6-C1A433E6F127}" type="datetimeFigureOut">
              <a:rPr lang="ro-RO" smtClean="0"/>
              <a:t>12.01.2017</a:t>
            </a:fld>
            <a:endParaRPr lang="ro-RO"/>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ro-RO"/>
          </a:p>
        </p:txBody>
      </p:sp>
      <p:sp>
        <p:nvSpPr>
          <p:cNvPr id="7" name="Slide Number Placeholder 6"/>
          <p:cNvSpPr>
            <a:spLocks noGrp="1"/>
          </p:cNvSpPr>
          <p:nvPr>
            <p:ph type="sldNum" sz="quarter" idx="12"/>
          </p:nvPr>
        </p:nvSpPr>
        <p:spPr/>
        <p:txBody>
          <a:bodyPr/>
          <a:lstStyle/>
          <a:p>
            <a:fld id="{B5BCA725-F18B-489B-9FEA-107778ABCBFC}" type="slidenum">
              <a:rPr lang="ro-RO" smtClean="0"/>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E9F6EF78-792A-4925-9FD6-C1A433E6F127}" type="datetimeFigureOut">
              <a:rPr lang="ro-RO" smtClean="0"/>
              <a:t>12.01.2017</a:t>
            </a:fld>
            <a:endParaRPr lang="ro-RO"/>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ro-RO"/>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5BCA725-F18B-489B-9FEA-107778ABCBFC}" type="slidenum">
              <a:rPr lang="ro-RO" smtClean="0"/>
              <a:t>‹#›</a:t>
            </a:fld>
            <a:endParaRPr lang="ro-R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556792"/>
            <a:ext cx="4303131" cy="1989748"/>
          </a:xfrm>
        </p:spPr>
        <p:txBody>
          <a:bodyPr>
            <a:normAutofit fontScale="90000"/>
          </a:bodyPr>
          <a:lstStyle/>
          <a:p>
            <a:pPr algn="ctr"/>
            <a:r>
              <a:rPr lang="ro-RO" dirty="0" smtClean="0">
                <a:solidFill>
                  <a:schemeClr val="tx1"/>
                </a:solidFill>
              </a:rPr>
              <a:t>Agricultura </a:t>
            </a:r>
            <a:r>
              <a:rPr lang="ro-RO" dirty="0" smtClean="0">
                <a:solidFill>
                  <a:schemeClr val="tx1"/>
                </a:solidFill>
              </a:rPr>
              <a:t>României după perioada comunistă</a:t>
            </a:r>
            <a:endParaRPr lang="ro-RO" dirty="0">
              <a:solidFill>
                <a:schemeClr val="tx1"/>
              </a:solidFill>
            </a:endParaRPr>
          </a:p>
        </p:txBody>
      </p:sp>
      <p:sp>
        <p:nvSpPr>
          <p:cNvPr id="3" name="Subtitle 2"/>
          <p:cNvSpPr>
            <a:spLocks noGrp="1"/>
          </p:cNvSpPr>
          <p:nvPr>
            <p:ph type="subTitle" idx="1"/>
          </p:nvPr>
        </p:nvSpPr>
        <p:spPr>
          <a:xfrm>
            <a:off x="4733365" y="4421080"/>
            <a:ext cx="3309803" cy="1672216"/>
          </a:xfrm>
        </p:spPr>
        <p:txBody>
          <a:bodyPr>
            <a:normAutofit lnSpcReduction="10000"/>
          </a:bodyPr>
          <a:lstStyle/>
          <a:p>
            <a:endParaRPr lang="ro-RO" dirty="0" smtClean="0"/>
          </a:p>
          <a:p>
            <a:r>
              <a:rPr lang="ro-RO" dirty="0" smtClean="0"/>
              <a:t>Proiect realizat de: </a:t>
            </a:r>
          </a:p>
          <a:p>
            <a:pPr algn="r"/>
            <a:r>
              <a:rPr lang="ro-RO" b="1" dirty="0" smtClean="0"/>
              <a:t>Dumitru Teodora </a:t>
            </a:r>
          </a:p>
          <a:p>
            <a:pPr algn="r"/>
            <a:r>
              <a:rPr lang="ro-RO" b="1" dirty="0" smtClean="0"/>
              <a:t>Calinciuc Ioana</a:t>
            </a:r>
          </a:p>
          <a:p>
            <a:pPr algn="r"/>
            <a:r>
              <a:rPr lang="ro-RO" b="1" dirty="0" smtClean="0"/>
              <a:t>Amănăloaei Ştefan</a:t>
            </a:r>
            <a:endParaRPr lang="ro-RO" b="1" dirty="0"/>
          </a:p>
        </p:txBody>
      </p:sp>
    </p:spTree>
    <p:extLst>
      <p:ext uri="{BB962C8B-B14F-4D97-AF65-F5344CB8AC3E}">
        <p14:creationId xmlns:p14="http://schemas.microsoft.com/office/powerpoint/2010/main" val="454805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980728"/>
            <a:ext cx="7309342" cy="4869849"/>
          </a:xfrm>
        </p:spPr>
      </p:pic>
    </p:spTree>
    <p:extLst>
      <p:ext uri="{BB962C8B-B14F-4D97-AF65-F5344CB8AC3E}">
        <p14:creationId xmlns:p14="http://schemas.microsoft.com/office/powerpoint/2010/main" val="2927310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1196752"/>
            <a:ext cx="6993225" cy="4923909"/>
          </a:xfrm>
        </p:spPr>
        <p:txBody>
          <a:bodyPr>
            <a:normAutofit/>
          </a:bodyPr>
          <a:lstStyle/>
          <a:p>
            <a:pPr marL="68580" indent="0">
              <a:buNone/>
            </a:pPr>
            <a:r>
              <a:rPr lang="ro-RO"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Potrivit </a:t>
            </a:r>
            <a:r>
              <a:rPr lang="vi-VN" dirty="0">
                <a:latin typeface="Times New Roman" pitchFamily="18" charset="0"/>
                <a:cs typeface="Times New Roman" pitchFamily="18" charset="0"/>
              </a:rPr>
              <a:t>datelor oficiale comunicate de INS, suprafețele cultivate cu leguminoase, soia și sfeclă de zahăr au suferit reduceri dramatice, ajungând la doar 14%, 13% și, respectiv, 12% din cele existente în anul 1989. </a:t>
            </a:r>
            <a:endParaRPr lang="ro-RO" dirty="0">
              <a:latin typeface="Times New Roman" pitchFamily="18" charset="0"/>
              <a:cs typeface="Times New Roman" pitchFamily="18" charset="0"/>
            </a:endParaRPr>
          </a:p>
          <a:p>
            <a:pPr marL="68580" indent="0">
              <a:buNone/>
            </a:pPr>
            <a:r>
              <a:rPr lang="ro-RO" dirty="0">
                <a:latin typeface="Times New Roman" pitchFamily="18" charset="0"/>
                <a:cs typeface="Times New Roman" pitchFamily="18" charset="0"/>
              </a:rPr>
              <a:t>	</a:t>
            </a:r>
            <a:r>
              <a:rPr lang="vi-VN" dirty="0">
                <a:latin typeface="Times New Roman" pitchFamily="18" charset="0"/>
                <a:cs typeface="Times New Roman" pitchFamily="18" charset="0"/>
              </a:rPr>
              <a:t>În cazul leguminoaselor, 2013 ne-a adus 28% din producția realizată în 1989 iar la soia 50% din producție, ceea ce raportat la suprafața rămasă reprezintă chiar o performanță notabilă. Din păcate, rezultatele producției de sfeclă de zahăr ( doar 15%) reflectă punerea ”pe butuci” a culturii de profil își a fabricilor care prelucrau această materie primă.</a:t>
            </a:r>
            <a:endParaRPr lang="ro-RO" dirty="0">
              <a:latin typeface="Times New Roman" pitchFamily="18" charset="0"/>
              <a:cs typeface="Times New Roman" pitchFamily="18" charset="0"/>
            </a:endParaRPr>
          </a:p>
          <a:p>
            <a:endParaRPr lang="ro-RO" dirty="0"/>
          </a:p>
        </p:txBody>
      </p:sp>
    </p:spTree>
    <p:extLst>
      <p:ext uri="{BB962C8B-B14F-4D97-AF65-F5344CB8AC3E}">
        <p14:creationId xmlns:p14="http://schemas.microsoft.com/office/powerpoint/2010/main" val="297092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704700"/>
            <a:ext cx="9144000" cy="5415808"/>
          </a:xfrm>
        </p:spPr>
      </p:pic>
    </p:spTree>
    <p:extLst>
      <p:ext uri="{BB962C8B-B14F-4D97-AF65-F5344CB8AC3E}">
        <p14:creationId xmlns:p14="http://schemas.microsoft.com/office/powerpoint/2010/main" val="303314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7625" y="1988840"/>
            <a:ext cx="6768751" cy="3785652"/>
          </a:xfrm>
          <a:prstGeom prst="rect">
            <a:avLst/>
          </a:prstGeom>
          <a:noFill/>
        </p:spPr>
        <p:txBody>
          <a:bodyPr wrap="square" rtlCol="0">
            <a:spAutoFit/>
          </a:bodyPr>
          <a:lstStyle/>
          <a:p>
            <a:r>
              <a:rPr lang="ro-RO" dirty="0" smtClean="0">
                <a:latin typeface="Times New Roman" pitchFamily="18" charset="0"/>
                <a:cs typeface="Times New Roman" pitchFamily="18" charset="0"/>
              </a:rPr>
              <a:t>	</a:t>
            </a:r>
            <a:r>
              <a:rPr lang="ro-RO" sz="2400" dirty="0" smtClean="0">
                <a:latin typeface="Times New Roman" pitchFamily="18" charset="0"/>
                <a:cs typeface="Times New Roman" pitchFamily="18" charset="0"/>
              </a:rPr>
              <a:t>La </a:t>
            </a:r>
            <a:r>
              <a:rPr lang="ro-RO" sz="2400" dirty="0">
                <a:latin typeface="Times New Roman" pitchFamily="18" charset="0"/>
                <a:cs typeface="Times New Roman" pitchFamily="18" charset="0"/>
              </a:rPr>
              <a:t>mijlocul anilor '80, România ajunsese la o producție de 8,5 mil. tone de grâu și 11,9 mil. tone de porumb (1985), însă după căderea comunismului, infrastructura agricolă se află în paragină, sistemele de irigații au fost furate sau distruse, parcul de mașini agricole în mare parte casat, suprafața agricolă fiind extrem de fărmițată, iar nivelul producției de cereale a României înregistrat în anul 2007 s-a situat la 7,8 mil.tone.</a:t>
            </a:r>
          </a:p>
          <a:p>
            <a:endParaRPr lang="ro-RO" sz="2400" dirty="0"/>
          </a:p>
        </p:txBody>
      </p:sp>
    </p:spTree>
    <p:extLst>
      <p:ext uri="{BB962C8B-B14F-4D97-AF65-F5344CB8AC3E}">
        <p14:creationId xmlns:p14="http://schemas.microsoft.com/office/powerpoint/2010/main" val="386049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7730" y="692696"/>
            <a:ext cx="7560956" cy="2257476"/>
          </a:xfrm>
        </p:spPr>
        <p:txBody>
          <a:bodyPr>
            <a:normAutofit lnSpcReduction="10000"/>
          </a:bodyPr>
          <a:lstStyle/>
          <a:p>
            <a:pPr marL="68580" indent="0">
              <a:buNone/>
            </a:pPr>
            <a:r>
              <a:rPr lang="ro-RO" dirty="0" smtClean="0"/>
              <a:t>	</a:t>
            </a:r>
            <a:r>
              <a:rPr lang="vi-VN" dirty="0" smtClean="0">
                <a:latin typeface="Times New Roman" pitchFamily="18" charset="0"/>
                <a:cs typeface="Times New Roman" pitchFamily="18" charset="0"/>
              </a:rPr>
              <a:t>Dar </a:t>
            </a:r>
            <a:r>
              <a:rPr lang="vi-VN" dirty="0">
                <a:latin typeface="Times New Roman" pitchFamily="18" charset="0"/>
                <a:cs typeface="Times New Roman" pitchFamily="18" charset="0"/>
              </a:rPr>
              <a:t>cel mai mare și singurul succes notabil s-a înregistrat la floarea-soarelui, unde atât suprafața cultivată cât și randamentele la hectar s-au majorat în proporții considerabile în urma implicării unor investitori străini de prestigiu (+146% și, respectiv +32%, dacă facem raportarea creșterii producției la cea a suprafeței cultivate).</a:t>
            </a:r>
            <a:endParaRPr lang="ro-RO"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924944"/>
            <a:ext cx="6523503" cy="3933056"/>
          </a:xfrm>
          <a:prstGeom prst="rect">
            <a:avLst/>
          </a:prstGeom>
        </p:spPr>
      </p:pic>
    </p:spTree>
    <p:extLst>
      <p:ext uri="{BB962C8B-B14F-4D97-AF65-F5344CB8AC3E}">
        <p14:creationId xmlns:p14="http://schemas.microsoft.com/office/powerpoint/2010/main" val="26475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570" y="4744616"/>
            <a:ext cx="8640960" cy="1674186"/>
          </a:xfrm>
        </p:spPr>
        <p:txBody>
          <a:bodyPr>
            <a:normAutofit fontScale="92500" lnSpcReduction="20000"/>
          </a:bodyPr>
          <a:lstStyle/>
          <a:p>
            <a:pPr marL="68580" indent="0">
              <a:buNone/>
            </a:pPr>
            <a:r>
              <a:rPr lang="ro-RO" dirty="0" smtClean="0"/>
              <a:t>	</a:t>
            </a:r>
            <a:r>
              <a:rPr lang="vi-VN" sz="2000" dirty="0">
                <a:latin typeface="Times New Roman" pitchFamily="18" charset="0"/>
                <a:cs typeface="Times New Roman" pitchFamily="18" charset="0"/>
              </a:rPr>
              <a:t>Un eșec major prin prisma potențialului și a tendințelor mondiale de alimentație sănătoasă s-a înregistrat la producția de fructe. Aceasta s-a înjumătățit față de anul 1989, cele mai mari scăderi fiind înregistrate la caise, pere, cireșe și vișine</a:t>
            </a:r>
            <a:r>
              <a:rPr lang="vi-VN" sz="2000" dirty="0" smtClean="0">
                <a:latin typeface="Times New Roman" pitchFamily="18" charset="0"/>
                <a:cs typeface="Times New Roman" pitchFamily="18" charset="0"/>
              </a:rPr>
              <a:t>.</a:t>
            </a:r>
            <a:endParaRPr lang="ro-RO" sz="2000" dirty="0" smtClean="0">
              <a:latin typeface="Times New Roman" pitchFamily="18" charset="0"/>
              <a:cs typeface="Times New Roman" pitchFamily="18" charset="0"/>
            </a:endParaRPr>
          </a:p>
          <a:p>
            <a:pPr marL="68580" indent="0">
              <a:buNone/>
            </a:pPr>
            <a:r>
              <a:rPr lang="ro-RO" sz="2000" dirty="0" smtClean="0">
                <a:latin typeface="Times New Roman" pitchFamily="18" charset="0"/>
                <a:cs typeface="Times New Roman" pitchFamily="18" charset="0"/>
              </a:rPr>
              <a:t>	În </a:t>
            </a:r>
            <a:r>
              <a:rPr lang="ro-RO" sz="2000" dirty="0">
                <a:latin typeface="Times New Roman" pitchFamily="18" charset="0"/>
                <a:cs typeface="Times New Roman" pitchFamily="18" charset="0"/>
              </a:rPr>
              <a:t>prezent </a:t>
            </a:r>
            <a:r>
              <a:rPr lang="ro-RO" sz="2000" dirty="0" smtClean="0">
                <a:latin typeface="Times New Roman" pitchFamily="18" charset="0"/>
                <a:cs typeface="Times New Roman" pitchFamily="18" charset="0"/>
              </a:rPr>
              <a:t>în România </a:t>
            </a:r>
            <a:r>
              <a:rPr lang="ro-RO" sz="2000" dirty="0">
                <a:latin typeface="Times New Roman" pitchFamily="18" charset="0"/>
                <a:cs typeface="Times New Roman" pitchFamily="18" charset="0"/>
              </a:rPr>
              <a:t>consumul anual de fructe și legume pe cap de locuitor  este de aproximativ de 70 – 80 de </a:t>
            </a:r>
            <a:r>
              <a:rPr lang="ro-RO" sz="2000" dirty="0" smtClean="0">
                <a:latin typeface="Times New Roman" pitchFamily="18" charset="0"/>
                <a:cs typeface="Times New Roman" pitchFamily="18" charset="0"/>
              </a:rPr>
              <a:t>kg, </a:t>
            </a:r>
            <a:r>
              <a:rPr lang="ro-RO" sz="2000" dirty="0">
                <a:latin typeface="Times New Roman" pitchFamily="18" charset="0"/>
                <a:cs typeface="Times New Roman" pitchFamily="18" charset="0"/>
              </a:rPr>
              <a:t>în timp ce media europeană atinge 90 – 100 de </a:t>
            </a:r>
            <a:r>
              <a:rPr lang="ro-RO" sz="2000" dirty="0" smtClean="0">
                <a:latin typeface="Times New Roman" pitchFamily="18" charset="0"/>
                <a:cs typeface="Times New Roman" pitchFamily="18" charset="0"/>
              </a:rPr>
              <a:t>kg.</a:t>
            </a:r>
            <a:endParaRPr lang="ro-RO" sz="2000" dirty="0">
              <a:latin typeface="Times New Roman" pitchFamily="18" charset="0"/>
              <a:cs typeface="Times New Roman" pitchFamily="18" charset="0"/>
            </a:endParaRPr>
          </a:p>
          <a:p>
            <a:pPr marL="68580" indent="0">
              <a:buNone/>
            </a:pPr>
            <a:endParaRPr lang="ro-RO" sz="20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8489"/>
            <a:ext cx="3810000" cy="304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1772816"/>
            <a:ext cx="5600700" cy="2971800"/>
          </a:xfrm>
          <a:prstGeom prst="rect">
            <a:avLst/>
          </a:prstGeom>
        </p:spPr>
      </p:pic>
    </p:spTree>
    <p:extLst>
      <p:ext uri="{BB962C8B-B14F-4D97-AF65-F5344CB8AC3E}">
        <p14:creationId xmlns:p14="http://schemas.microsoft.com/office/powerpoint/2010/main" val="182877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980729"/>
            <a:ext cx="6777317" cy="1944216"/>
          </a:xfrm>
        </p:spPr>
        <p:txBody>
          <a:bodyPr>
            <a:normAutofit fontScale="85000" lnSpcReduction="10000"/>
          </a:bodyPr>
          <a:lstStyle/>
          <a:p>
            <a:pPr marL="68580" indent="0">
              <a:buNone/>
            </a:pPr>
            <a:r>
              <a:rPr lang="ro-RO"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O </a:t>
            </a:r>
            <a:r>
              <a:rPr lang="vi-VN" dirty="0">
                <a:latin typeface="Times New Roman" pitchFamily="18" charset="0"/>
                <a:cs typeface="Times New Roman" pitchFamily="18" charset="0"/>
              </a:rPr>
              <a:t>problemă majoră, chiar mai acută decât în sectorul industrial, o constituie</a:t>
            </a:r>
            <a:r>
              <a:rPr lang="vi-VN" b="1" dirty="0">
                <a:latin typeface="Times New Roman" pitchFamily="18" charset="0"/>
                <a:cs typeface="Times New Roman" pitchFamily="18" charset="0"/>
              </a:rPr>
              <a:t> productivitatea pe principalele culturi vegetale</a:t>
            </a:r>
            <a:r>
              <a:rPr lang="vi-VN" dirty="0">
                <a:latin typeface="Times New Roman" pitchFamily="18" charset="0"/>
                <a:cs typeface="Times New Roman" pitchFamily="18" charset="0"/>
              </a:rPr>
              <a:t>. Aceasta continuă să fie mult mai redusă față de țările occidentale și chiar față de fostele colege de bloc estic, Polonia și Bulgaria. Pastilă amară destul de greu de înghițit, din moment ce dispunem de condiții pedoclimatice superioare.</a:t>
            </a:r>
            <a:endParaRPr lang="ro-RO" dirty="0">
              <a:latin typeface="Times New Roman" pitchFamily="18" charset="0"/>
              <a:cs typeface="Times New Roman" pitchFamily="18" charset="0"/>
            </a:endParaRPr>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959" y="3212976"/>
            <a:ext cx="7324725" cy="1828800"/>
          </a:xfrm>
          <a:prstGeom prst="rect">
            <a:avLst/>
          </a:prstGeom>
        </p:spPr>
      </p:pic>
    </p:spTree>
    <p:extLst>
      <p:ext uri="{BB962C8B-B14F-4D97-AF65-F5344CB8AC3E}">
        <p14:creationId xmlns:p14="http://schemas.microsoft.com/office/powerpoint/2010/main" val="281202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980728"/>
            <a:ext cx="6777317" cy="5877272"/>
          </a:xfrm>
        </p:spPr>
        <p:txBody>
          <a:bodyPr>
            <a:normAutofit fontScale="92500" lnSpcReduction="10000"/>
          </a:bodyPr>
          <a:lstStyle/>
          <a:p>
            <a:pPr marL="68580" indent="0">
              <a:buNone/>
            </a:pPr>
            <a:r>
              <a:rPr lang="ro-RO" dirty="0" smtClean="0">
                <a:latin typeface="Times New Roman" pitchFamily="18" charset="0"/>
                <a:cs typeface="Times New Roman" pitchFamily="18" charset="0"/>
              </a:rPr>
              <a:t>	O</a:t>
            </a:r>
            <a:r>
              <a:rPr lang="vi-VN" dirty="0" smtClean="0">
                <a:latin typeface="Times New Roman" pitchFamily="18" charset="0"/>
                <a:cs typeface="Times New Roman" pitchFamily="18" charset="0"/>
              </a:rPr>
              <a:t>biectivul </a:t>
            </a:r>
            <a:r>
              <a:rPr lang="vi-VN" dirty="0">
                <a:latin typeface="Times New Roman" pitchFamily="18" charset="0"/>
                <a:cs typeface="Times New Roman" pitchFamily="18" charset="0"/>
              </a:rPr>
              <a:t>strategic fixat în ultimii ani ai perioadei socialiste era aducerea la paritate a celor două ramuri principale ale agriculturii și, de aceea, accentul era pus pe dezvoltarea sectorului zootehnic. Ulterior, pe fondul desființării și al reducerii </a:t>
            </a:r>
            <a:r>
              <a:rPr lang="vi-VN" dirty="0" smtClean="0">
                <a:latin typeface="Times New Roman" pitchFamily="18" charset="0"/>
                <a:cs typeface="Times New Roman" pitchFamily="18" charset="0"/>
              </a:rPr>
              <a:t>cap</a:t>
            </a:r>
            <a:r>
              <a:rPr lang="ro-RO" dirty="0" smtClean="0">
                <a:latin typeface="Times New Roman" pitchFamily="18" charset="0"/>
                <a:cs typeface="Times New Roman" pitchFamily="18" charset="0"/>
              </a:rPr>
              <a:t>a</a:t>
            </a:r>
            <a:r>
              <a:rPr lang="vi-VN" dirty="0" smtClean="0">
                <a:latin typeface="Times New Roman" pitchFamily="18" charset="0"/>
                <a:cs typeface="Times New Roman" pitchFamily="18" charset="0"/>
              </a:rPr>
              <a:t>cităților </a:t>
            </a:r>
            <a:r>
              <a:rPr lang="vi-VN" dirty="0">
                <a:latin typeface="Times New Roman" pitchFamily="18" charset="0"/>
                <a:cs typeface="Times New Roman" pitchFamily="18" charset="0"/>
              </a:rPr>
              <a:t>unor mari complexe zootehnice ( care asigurau inclusiv o producție de calitate pentru export) structura agriculturii a fost adusă undeva în anii 1960, cu producția vegetală în rolul principal</a:t>
            </a:r>
            <a:r>
              <a:rPr lang="vi-VN"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pPr marL="68580" indent="0">
              <a:buNone/>
            </a:pPr>
            <a:endParaRPr lang="ro-RO" dirty="0">
              <a:latin typeface="Times New Roman" pitchFamily="18" charset="0"/>
              <a:cs typeface="Times New Roman" pitchFamily="18" charset="0"/>
            </a:endParaRPr>
          </a:p>
          <a:p>
            <a:pPr marL="68580" indent="0">
              <a:buNone/>
            </a:pPr>
            <a:endParaRPr lang="ro-RO" dirty="0" smtClean="0">
              <a:latin typeface="Times New Roman" pitchFamily="18" charset="0"/>
              <a:cs typeface="Times New Roman" pitchFamily="18" charset="0"/>
            </a:endParaRPr>
          </a:p>
          <a:p>
            <a:pPr marL="68580" indent="0">
              <a:buNone/>
            </a:pPr>
            <a:endParaRPr lang="ro-RO" dirty="0">
              <a:latin typeface="Times New Roman" pitchFamily="18" charset="0"/>
              <a:cs typeface="Times New Roman" pitchFamily="18" charset="0"/>
            </a:endParaRPr>
          </a:p>
          <a:p>
            <a:pPr marL="68580" indent="0">
              <a:buNone/>
            </a:pPr>
            <a:endParaRPr lang="ro-RO" dirty="0" smtClean="0">
              <a:latin typeface="Times New Roman" pitchFamily="18" charset="0"/>
              <a:cs typeface="Times New Roman" pitchFamily="18" charset="0"/>
            </a:endParaRPr>
          </a:p>
          <a:p>
            <a:pPr marL="68580" indent="0">
              <a:buNone/>
            </a:pPr>
            <a:endParaRPr lang="ro-RO" dirty="0" smtClean="0">
              <a:latin typeface="Times New Roman" pitchFamily="18" charset="0"/>
              <a:cs typeface="Times New Roman" pitchFamily="18" charset="0"/>
            </a:endParaRPr>
          </a:p>
          <a:p>
            <a:pPr marL="68580" indent="0">
              <a:buNone/>
            </a:pPr>
            <a:r>
              <a:rPr lang="ro-RO"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Concurența </a:t>
            </a:r>
            <a:r>
              <a:rPr lang="vi-VN" dirty="0">
                <a:latin typeface="Times New Roman" pitchFamily="18" charset="0"/>
                <a:cs typeface="Times New Roman" pitchFamily="18" charset="0"/>
              </a:rPr>
              <a:t>produselor din import, </a:t>
            </a:r>
            <a:r>
              <a:rPr lang="vi-VN" dirty="0" smtClean="0">
                <a:latin typeface="Times New Roman" pitchFamily="18" charset="0"/>
                <a:cs typeface="Times New Roman" pitchFamily="18" charset="0"/>
              </a:rPr>
              <a:t>puterni</a:t>
            </a:r>
            <a:r>
              <a:rPr lang="ro-RO"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subveționate de statele europene mai dezvoltate, a jucat un rol hotărâtor.</a:t>
            </a:r>
            <a:endParaRPr lang="ro-RO"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789040"/>
            <a:ext cx="7924800" cy="1866900"/>
          </a:xfrm>
          <a:prstGeom prst="rect">
            <a:avLst/>
          </a:prstGeom>
        </p:spPr>
      </p:pic>
    </p:spTree>
    <p:extLst>
      <p:ext uri="{BB962C8B-B14F-4D97-AF65-F5344CB8AC3E}">
        <p14:creationId xmlns:p14="http://schemas.microsoft.com/office/powerpoint/2010/main" val="1761554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7024744" cy="1143000"/>
          </a:xfrm>
        </p:spPr>
        <p:txBody>
          <a:bodyPr>
            <a:normAutofit/>
          </a:bodyPr>
          <a:lstStyle/>
          <a:p>
            <a:pPr algn="ctr"/>
            <a:r>
              <a:rPr lang="ro-RO" b="1" dirty="0" smtClean="0">
                <a:latin typeface="Times New Roman" pitchFamily="18" charset="0"/>
                <a:cs typeface="Times New Roman" pitchFamily="18" charset="0"/>
              </a:rPr>
              <a:t>Privatizarea suprafeței agricole</a:t>
            </a:r>
            <a:endParaRPr lang="ro-RO" dirty="0">
              <a:latin typeface="Times New Roman" pitchFamily="18" charset="0"/>
              <a:cs typeface="Times New Roman" pitchFamily="18" charset="0"/>
            </a:endParaRPr>
          </a:p>
        </p:txBody>
      </p:sp>
      <p:sp>
        <p:nvSpPr>
          <p:cNvPr id="3" name="Content Placeholder 2"/>
          <p:cNvSpPr>
            <a:spLocks noGrp="1"/>
          </p:cNvSpPr>
          <p:nvPr>
            <p:ph idx="1"/>
          </p:nvPr>
        </p:nvSpPr>
        <p:spPr>
          <a:xfrm>
            <a:off x="1043492" y="1772816"/>
            <a:ext cx="7416940" cy="4824536"/>
          </a:xfrm>
        </p:spPr>
        <p:txBody>
          <a:bodyPr>
            <a:normAutofit fontScale="32500" lnSpcReduction="20000"/>
          </a:bodyPr>
          <a:lstStyle/>
          <a:p>
            <a:pPr marL="68580" indent="0">
              <a:buNone/>
            </a:pPr>
            <a:r>
              <a:rPr lang="ro-RO" dirty="0" smtClean="0"/>
              <a:t>	</a:t>
            </a:r>
            <a:r>
              <a:rPr lang="ro-RO" sz="6200" dirty="0" smtClean="0">
                <a:latin typeface="Times New Roman" pitchFamily="18" charset="0"/>
                <a:cs typeface="Times New Roman" pitchFamily="18" charset="0"/>
              </a:rPr>
              <a:t>Până </a:t>
            </a:r>
            <a:r>
              <a:rPr lang="ro-RO" sz="6200" dirty="0">
                <a:latin typeface="Times New Roman" pitchFamily="18" charset="0"/>
                <a:cs typeface="Times New Roman" pitchFamily="18" charset="0"/>
              </a:rPr>
              <a:t>în anul 2010, aproape toată suprafața agricolă și peste o treime din fondul forestier au fost </a:t>
            </a:r>
            <a:r>
              <a:rPr lang="ro-RO" sz="6200" dirty="0" smtClean="0">
                <a:latin typeface="Times New Roman" pitchFamily="18" charset="0"/>
                <a:cs typeface="Times New Roman" pitchFamily="18" charset="0"/>
              </a:rPr>
              <a:t>privatizate. </a:t>
            </a:r>
            <a:r>
              <a:rPr lang="ro-RO" sz="6200" dirty="0">
                <a:latin typeface="Times New Roman" pitchFamily="18" charset="0"/>
                <a:cs typeface="Times New Roman" pitchFamily="18" charset="0"/>
              </a:rPr>
              <a:t>Retrocedarea și redistribuirea suprafețelor de teren agricol și forestier a început în anul 1991, desfășurându-se în mai multe etape succesive. </a:t>
            </a:r>
            <a:endParaRPr lang="ro-RO" sz="6200" dirty="0" smtClean="0">
              <a:latin typeface="Times New Roman" pitchFamily="18" charset="0"/>
              <a:cs typeface="Times New Roman" pitchFamily="18" charset="0"/>
            </a:endParaRPr>
          </a:p>
          <a:p>
            <a:pPr marL="68580" indent="0">
              <a:buNone/>
            </a:pPr>
            <a:r>
              <a:rPr lang="ro-RO" sz="6200" dirty="0">
                <a:latin typeface="Times New Roman" pitchFamily="18" charset="0"/>
                <a:cs typeface="Times New Roman" pitchFamily="18" charset="0"/>
              </a:rPr>
              <a:t>	</a:t>
            </a:r>
            <a:r>
              <a:rPr lang="ro-RO" sz="6200" dirty="0" smtClean="0">
                <a:latin typeface="Times New Roman" pitchFamily="18" charset="0"/>
                <a:cs typeface="Times New Roman" pitchFamily="18" charset="0"/>
              </a:rPr>
              <a:t>Ca </a:t>
            </a:r>
            <a:r>
              <a:rPr lang="ro-RO" sz="6200" dirty="0">
                <a:latin typeface="Times New Roman" pitchFamily="18" charset="0"/>
                <a:cs typeface="Times New Roman" pitchFamily="18" charset="0"/>
              </a:rPr>
              <a:t>urmare, până în anul 2005, </a:t>
            </a:r>
            <a:r>
              <a:rPr lang="ro-RO" sz="6200" dirty="0" smtClean="0">
                <a:latin typeface="Times New Roman" pitchFamily="18" charset="0"/>
                <a:cs typeface="Times New Roman" pitchFamily="18" charset="0"/>
              </a:rPr>
              <a:t>95% </a:t>
            </a:r>
            <a:r>
              <a:rPr lang="ro-RO" sz="6200" dirty="0">
                <a:latin typeface="Times New Roman" pitchFamily="18" charset="0"/>
                <a:cs typeface="Times New Roman" pitchFamily="18" charset="0"/>
              </a:rPr>
              <a:t>din suprafața agricolă a țării și circa 33% din cea împădurită au fost retrocedate foștilor proprietari sau moștenitorilor legali ai acestora. Totuși, titlurile de proprietate au fost emise fără o verificare corespunzătoare a terenurilor din punct de vedere cadastral și fără înscriere în Cartea funciară</a:t>
            </a:r>
            <a:r>
              <a:rPr lang="ro-RO" sz="6200" dirty="0" smtClean="0">
                <a:latin typeface="Times New Roman" pitchFamily="18" charset="0"/>
                <a:cs typeface="Times New Roman" pitchFamily="18" charset="0"/>
              </a:rPr>
              <a:t>.</a:t>
            </a:r>
          </a:p>
          <a:p>
            <a:pPr marL="68580" indent="0">
              <a:buNone/>
            </a:pPr>
            <a:r>
              <a:rPr lang="ro-RO" sz="6200" dirty="0">
                <a:latin typeface="Times New Roman" pitchFamily="18" charset="0"/>
                <a:cs typeface="Times New Roman" pitchFamily="18" charset="0"/>
              </a:rPr>
              <a:t>	</a:t>
            </a:r>
            <a:r>
              <a:rPr lang="ro-RO" sz="6200" dirty="0" smtClean="0">
                <a:latin typeface="Times New Roman" pitchFamily="18" charset="0"/>
                <a:cs typeface="Times New Roman" pitchFamily="18" charset="0"/>
              </a:rPr>
              <a:t>Identificarea </a:t>
            </a:r>
            <a:r>
              <a:rPr lang="ro-RO" sz="6200" dirty="0">
                <a:latin typeface="Times New Roman" pitchFamily="18" charset="0"/>
                <a:cs typeface="Times New Roman" pitchFamily="18" charset="0"/>
              </a:rPr>
              <a:t>și delimitarea parcelelor retrocedate nu au fost întotdeauna corect realizate, făcând astfel obiectul multor litigii și dispute. Terenurile aflate în proprietatea publică a statului au în prezent o pondere de numai 0,5% din suprafața totală arabilă (367,2 mii ha), 0,7% din suprafața totală pășuni (231,2 mii ha) și 0,2% din suprafața totală de fânețe (32,4 mii ha).</a:t>
            </a:r>
          </a:p>
          <a:p>
            <a:endParaRPr lang="ro-RO" dirty="0"/>
          </a:p>
        </p:txBody>
      </p:sp>
    </p:spTree>
    <p:extLst>
      <p:ext uri="{BB962C8B-B14F-4D97-AF65-F5344CB8AC3E}">
        <p14:creationId xmlns:p14="http://schemas.microsoft.com/office/powerpoint/2010/main" val="375329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6"/>
            <a:ext cx="7024744" cy="1143000"/>
          </a:xfrm>
        </p:spPr>
        <p:txBody>
          <a:bodyPr>
            <a:normAutofit/>
          </a:bodyPr>
          <a:lstStyle/>
          <a:p>
            <a:pPr algn="ctr"/>
            <a:r>
              <a:rPr lang="ro-RO" b="1" dirty="0">
                <a:latin typeface="Times New Roman" pitchFamily="18" charset="0"/>
                <a:cs typeface="Times New Roman" pitchFamily="18" charset="0"/>
              </a:rPr>
              <a:t>Suprafața agricolă nelucrată</a:t>
            </a:r>
          </a:p>
        </p:txBody>
      </p:sp>
      <p:sp>
        <p:nvSpPr>
          <p:cNvPr id="3" name="Content Placeholder 2"/>
          <p:cNvSpPr>
            <a:spLocks noGrp="1"/>
          </p:cNvSpPr>
          <p:nvPr>
            <p:ph idx="1"/>
          </p:nvPr>
        </p:nvSpPr>
        <p:spPr>
          <a:xfrm>
            <a:off x="1043492" y="1772816"/>
            <a:ext cx="6777317" cy="4059813"/>
          </a:xfrm>
        </p:spPr>
        <p:txBody>
          <a:bodyPr>
            <a:normAutofit lnSpcReduction="10000"/>
          </a:bodyPr>
          <a:lstStyle/>
          <a:p>
            <a:pPr marL="68580" indent="0">
              <a:buNone/>
            </a:pPr>
            <a:r>
              <a:rPr lang="ro-RO" dirty="0" smtClean="0"/>
              <a:t>	</a:t>
            </a:r>
            <a:r>
              <a:rPr lang="ro-RO" dirty="0" smtClean="0">
                <a:latin typeface="Times New Roman" pitchFamily="18" charset="0"/>
                <a:cs typeface="Times New Roman" pitchFamily="18" charset="0"/>
              </a:rPr>
              <a:t>În </a:t>
            </a:r>
            <a:r>
              <a:rPr lang="ro-RO" dirty="0">
                <a:latin typeface="Times New Roman" pitchFamily="18" charset="0"/>
                <a:cs typeface="Times New Roman" pitchFamily="18" charset="0"/>
              </a:rPr>
              <a:t>anul 2010, circa trei milioane de hectare au fost lăsate nelucrate (pârloagă). Dacă această suprafață ar fi cultivată, statul ar câștiga din impozite aproximativ 330 de </a:t>
            </a:r>
            <a:r>
              <a:rPr lang="ro-RO" dirty="0" smtClean="0">
                <a:latin typeface="Times New Roman" pitchFamily="18" charset="0"/>
                <a:cs typeface="Times New Roman" pitchFamily="18" charset="0"/>
              </a:rPr>
              <a:t>mil. </a:t>
            </a:r>
            <a:r>
              <a:rPr lang="ro-RO" dirty="0">
                <a:latin typeface="Times New Roman" pitchFamily="18" charset="0"/>
                <a:cs typeface="Times New Roman" pitchFamily="18" charset="0"/>
              </a:rPr>
              <a:t>de euro. Nelucrate, aceste terenuri pun în pericol și culturile din împrejurimi. </a:t>
            </a:r>
            <a:r>
              <a:rPr lang="ro-RO" dirty="0" smtClean="0">
                <a:latin typeface="Times New Roman" pitchFamily="18" charset="0"/>
                <a:cs typeface="Times New Roman" pitchFamily="18" charset="0"/>
              </a:rPr>
              <a:t>	Acest </a:t>
            </a:r>
            <a:r>
              <a:rPr lang="ro-RO" dirty="0">
                <a:latin typeface="Times New Roman" pitchFamily="18" charset="0"/>
                <a:cs typeface="Times New Roman" pitchFamily="18" charset="0"/>
              </a:rPr>
              <a:t>lucru se datorează faptului că o bună parte din populația de la sate este formată din bătrâni, care nu mai pot face agricultură. Cum nici nu au bani pentru a-și achiziționa utilaje și nici încredere de a-și da terenurile în arendă, de teamă să nu fie păcăliți, țăranii lasă suprafețe din ce în ce mai mari nelucrate.</a:t>
            </a:r>
          </a:p>
          <a:p>
            <a:endParaRPr lang="ro-RO" dirty="0"/>
          </a:p>
          <a:p>
            <a:endParaRPr lang="ro-RO" dirty="0"/>
          </a:p>
        </p:txBody>
      </p:sp>
    </p:spTree>
    <p:extLst>
      <p:ext uri="{BB962C8B-B14F-4D97-AF65-F5344CB8AC3E}">
        <p14:creationId xmlns:p14="http://schemas.microsoft.com/office/powerpoint/2010/main" val="12031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556792"/>
            <a:ext cx="7024744" cy="601136"/>
          </a:xfrm>
        </p:spPr>
        <p:txBody>
          <a:bodyPr>
            <a:normAutofit fontScale="90000"/>
          </a:bodyPr>
          <a:lstStyle/>
          <a:p>
            <a:pPr algn="ctr"/>
            <a:r>
              <a:rPr lang="ro-RO" dirty="0" smtClean="0"/>
              <a:t>Date generale despre agricultura României</a:t>
            </a:r>
            <a:endParaRPr lang="ro-RO" dirty="0"/>
          </a:p>
        </p:txBody>
      </p:sp>
      <p:sp>
        <p:nvSpPr>
          <p:cNvPr id="3" name="Content Placeholder 2"/>
          <p:cNvSpPr>
            <a:spLocks noGrp="1"/>
          </p:cNvSpPr>
          <p:nvPr>
            <p:ph idx="1"/>
          </p:nvPr>
        </p:nvSpPr>
        <p:spPr>
          <a:xfrm>
            <a:off x="971600" y="2708920"/>
            <a:ext cx="7416940" cy="2761532"/>
          </a:xfrm>
        </p:spPr>
        <p:txBody>
          <a:bodyPr/>
          <a:lstStyle/>
          <a:p>
            <a:pPr marL="68580" indent="0">
              <a:buNone/>
            </a:pPr>
            <a:r>
              <a:rPr lang="ro-RO" dirty="0" smtClean="0"/>
              <a:t>	România dispune de aproape 15 mil. ha teren agricol, din care 9,3 mil. ha teren arabil, 0,6 mil. ha plantaţii de vii şi livezi, peste 4,8 mil. ha pajişti naturale, cea mai mare parte a suprafeţelor având o fertilitate ridicată.</a:t>
            </a:r>
          </a:p>
          <a:p>
            <a:endParaRPr lang="ro-RO" dirty="0"/>
          </a:p>
        </p:txBody>
      </p:sp>
    </p:spTree>
    <p:extLst>
      <p:ext uri="{BB962C8B-B14F-4D97-AF65-F5344CB8AC3E}">
        <p14:creationId xmlns:p14="http://schemas.microsoft.com/office/powerpoint/2010/main" val="2777313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32656"/>
            <a:ext cx="7024744" cy="1143000"/>
          </a:xfrm>
        </p:spPr>
        <p:txBody>
          <a:bodyPr>
            <a:normAutofit/>
          </a:bodyPr>
          <a:lstStyle/>
          <a:p>
            <a:pPr algn="ctr"/>
            <a:r>
              <a:rPr lang="ro-RO" b="1" dirty="0" smtClean="0"/>
              <a:t>Irigațiile</a:t>
            </a:r>
            <a:endParaRPr lang="ro-RO" dirty="0"/>
          </a:p>
        </p:txBody>
      </p:sp>
      <p:sp>
        <p:nvSpPr>
          <p:cNvPr id="3" name="Content Placeholder 2"/>
          <p:cNvSpPr>
            <a:spLocks noGrp="1"/>
          </p:cNvSpPr>
          <p:nvPr>
            <p:ph idx="1"/>
          </p:nvPr>
        </p:nvSpPr>
        <p:spPr>
          <a:xfrm>
            <a:off x="1043492" y="1700808"/>
            <a:ext cx="6777317" cy="4131821"/>
          </a:xfrm>
        </p:spPr>
        <p:txBody>
          <a:bodyPr>
            <a:normAutofit/>
          </a:bodyPr>
          <a:lstStyle/>
          <a:p>
            <a:pPr marL="68580" indent="0">
              <a:buNone/>
            </a:pPr>
            <a:r>
              <a:rPr lang="ro-RO" dirty="0" smtClean="0"/>
              <a:t>	</a:t>
            </a:r>
            <a:r>
              <a:rPr lang="ro-RO" dirty="0" smtClean="0">
                <a:latin typeface="Times New Roman" pitchFamily="18" charset="0"/>
                <a:cs typeface="Times New Roman" pitchFamily="18" charset="0"/>
              </a:rPr>
              <a:t>În </a:t>
            </a:r>
            <a:r>
              <a:rPr lang="ro-RO" dirty="0">
                <a:latin typeface="Times New Roman" pitchFamily="18" charset="0"/>
                <a:cs typeface="Times New Roman" pitchFamily="18" charset="0"/>
              </a:rPr>
              <a:t>prezent ,se află în stare de funcționare instalații de irigare pentru 563.000 </a:t>
            </a:r>
            <a:r>
              <a:rPr lang="ro-RO" dirty="0" smtClean="0">
                <a:latin typeface="Times New Roman" pitchFamily="18" charset="0"/>
                <a:cs typeface="Times New Roman" pitchFamily="18" charset="0"/>
              </a:rPr>
              <a:t>ha de </a:t>
            </a:r>
            <a:r>
              <a:rPr lang="ro-RO" dirty="0">
                <a:latin typeface="Times New Roman" pitchFamily="18" charset="0"/>
                <a:cs typeface="Times New Roman" pitchFamily="18" charset="0"/>
              </a:rPr>
              <a:t>teren agricol, din care 553.000 </a:t>
            </a:r>
            <a:r>
              <a:rPr lang="ro-RO" dirty="0" smtClean="0">
                <a:latin typeface="Times New Roman" pitchFamily="18" charset="0"/>
                <a:cs typeface="Times New Roman" pitchFamily="18" charset="0"/>
              </a:rPr>
              <a:t>ha </a:t>
            </a:r>
            <a:r>
              <a:rPr lang="ro-RO" dirty="0">
                <a:latin typeface="Times New Roman" pitchFamily="18" charset="0"/>
                <a:cs typeface="Times New Roman" pitchFamily="18" charset="0"/>
              </a:rPr>
              <a:t>(respectiv 99%) sunt contractate de organizațiile utilizatorilor de apă pentru irigații</a:t>
            </a:r>
            <a:r>
              <a:rPr lang="ro-RO" baseline="30000" dirty="0">
                <a:latin typeface="Times New Roman" pitchFamily="18" charset="0"/>
                <a:cs typeface="Times New Roman" pitchFamily="18" charset="0"/>
              </a:rPr>
              <a:t>.</a:t>
            </a:r>
            <a:endParaRPr lang="ro-RO" dirty="0">
              <a:latin typeface="Times New Roman" pitchFamily="18" charset="0"/>
              <a:cs typeface="Times New Roman" pitchFamily="18" charset="0"/>
            </a:endParaRPr>
          </a:p>
          <a:p>
            <a:pPr marL="68580" indent="0">
              <a:buNone/>
            </a:pPr>
            <a:r>
              <a:rPr lang="ro-RO" dirty="0" smtClean="0">
                <a:latin typeface="Times New Roman" pitchFamily="18" charset="0"/>
                <a:cs typeface="Times New Roman" pitchFamily="18" charset="0"/>
              </a:rPr>
              <a:t>	La </a:t>
            </a:r>
            <a:r>
              <a:rPr lang="ro-RO" dirty="0">
                <a:latin typeface="Times New Roman" pitchFamily="18" charset="0"/>
                <a:cs typeface="Times New Roman" pitchFamily="18" charset="0"/>
              </a:rPr>
              <a:t>capitolul irigații România are un deficit de 2,6 </a:t>
            </a:r>
            <a:r>
              <a:rPr lang="ro-RO" dirty="0" smtClean="0">
                <a:latin typeface="Times New Roman" pitchFamily="18" charset="0"/>
                <a:cs typeface="Times New Roman" pitchFamily="18" charset="0"/>
              </a:rPr>
              <a:t>mil. ha neirigate. </a:t>
            </a:r>
            <a:r>
              <a:rPr lang="ro-RO" dirty="0">
                <a:latin typeface="Times New Roman" pitchFamily="18" charset="0"/>
                <a:cs typeface="Times New Roman" pitchFamily="18" charset="0"/>
              </a:rPr>
              <a:t>Pe hârtie, suprafața irigată este de circa 300.000 de </a:t>
            </a:r>
            <a:r>
              <a:rPr lang="ro-RO" dirty="0" smtClean="0">
                <a:latin typeface="Times New Roman" pitchFamily="18" charset="0"/>
                <a:cs typeface="Times New Roman" pitchFamily="18" charset="0"/>
              </a:rPr>
              <a:t>ha, </a:t>
            </a:r>
            <a:r>
              <a:rPr lang="ro-RO" dirty="0">
                <a:latin typeface="Times New Roman" pitchFamily="18" charset="0"/>
                <a:cs typeface="Times New Roman" pitchFamily="18" charset="0"/>
              </a:rPr>
              <a:t>dar faptic sunt doar 100.000 </a:t>
            </a:r>
            <a:r>
              <a:rPr lang="ro-RO" dirty="0" smtClean="0">
                <a:latin typeface="Times New Roman" pitchFamily="18" charset="0"/>
                <a:cs typeface="Times New Roman" pitchFamily="18" charset="0"/>
              </a:rPr>
              <a:t>ha. </a:t>
            </a:r>
            <a:r>
              <a:rPr lang="ro-RO" dirty="0">
                <a:latin typeface="Times New Roman" pitchFamily="18" charset="0"/>
                <a:cs typeface="Times New Roman" pitchFamily="18" charset="0"/>
              </a:rPr>
              <a:t>Alte surse indică o suprafață de 560.000 </a:t>
            </a:r>
            <a:r>
              <a:rPr lang="ro-RO" dirty="0" smtClean="0">
                <a:latin typeface="Times New Roman" pitchFamily="18" charset="0"/>
                <a:cs typeface="Times New Roman" pitchFamily="18" charset="0"/>
              </a:rPr>
              <a:t>ha </a:t>
            </a:r>
            <a:r>
              <a:rPr lang="ro-RO" dirty="0">
                <a:latin typeface="Times New Roman" pitchFamily="18" charset="0"/>
                <a:cs typeface="Times New Roman" pitchFamily="18" charset="0"/>
              </a:rPr>
              <a:t>irigate.</a:t>
            </a:r>
          </a:p>
          <a:p>
            <a:endParaRPr lang="ro-RO" dirty="0"/>
          </a:p>
        </p:txBody>
      </p:sp>
    </p:spTree>
    <p:extLst>
      <p:ext uri="{BB962C8B-B14F-4D97-AF65-F5344CB8AC3E}">
        <p14:creationId xmlns:p14="http://schemas.microsoft.com/office/powerpoint/2010/main" val="2618790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052736"/>
            <a:ext cx="6320829" cy="4624997"/>
          </a:xfrm>
        </p:spPr>
      </p:pic>
      <p:sp>
        <p:nvSpPr>
          <p:cNvPr id="5" name="TextBox 4"/>
          <p:cNvSpPr txBox="1"/>
          <p:nvPr/>
        </p:nvSpPr>
        <p:spPr>
          <a:xfrm>
            <a:off x="5508104" y="5949280"/>
            <a:ext cx="2398413" cy="369332"/>
          </a:xfrm>
          <a:prstGeom prst="rect">
            <a:avLst/>
          </a:prstGeom>
          <a:noFill/>
        </p:spPr>
        <p:txBody>
          <a:bodyPr wrap="none" rtlCol="0">
            <a:spAutoFit/>
          </a:bodyPr>
          <a:lstStyle/>
          <a:p>
            <a:r>
              <a:rPr lang="ro-RO" dirty="0" smtClean="0"/>
              <a:t>România, Anul 2015</a:t>
            </a:r>
            <a:endParaRPr lang="ro-RO" dirty="0"/>
          </a:p>
        </p:txBody>
      </p:sp>
    </p:spTree>
    <p:extLst>
      <p:ext uri="{BB962C8B-B14F-4D97-AF65-F5344CB8AC3E}">
        <p14:creationId xmlns:p14="http://schemas.microsoft.com/office/powerpoint/2010/main" val="806867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2420888"/>
            <a:ext cx="7632964" cy="4752528"/>
          </a:xfrm>
        </p:spPr>
        <p:txBody>
          <a:bodyPr>
            <a:normAutofit/>
          </a:bodyPr>
          <a:lstStyle/>
          <a:p>
            <a:pPr marL="68580" indent="0">
              <a:buNone/>
            </a:pPr>
            <a:r>
              <a:rPr lang="ro-RO" dirty="0" smtClean="0"/>
              <a:t>	</a:t>
            </a:r>
            <a:r>
              <a:rPr lang="ro-RO" dirty="0" smtClean="0">
                <a:latin typeface="Times New Roman" pitchFamily="18" charset="0"/>
                <a:cs typeface="Times New Roman" pitchFamily="18" charset="0"/>
              </a:rPr>
              <a:t>Înainte </a:t>
            </a:r>
            <a:r>
              <a:rPr lang="ro-RO" dirty="0">
                <a:latin typeface="Times New Roman" pitchFamily="18" charset="0"/>
                <a:cs typeface="Times New Roman" pitchFamily="18" charset="0"/>
              </a:rPr>
              <a:t>de 1989, România avea o rețea de irigații întinsă pe o suprafață de </a:t>
            </a:r>
            <a:r>
              <a:rPr lang="ro-RO" dirty="0" smtClean="0">
                <a:latin typeface="Times New Roman" pitchFamily="18" charset="0"/>
                <a:cs typeface="Times New Roman" pitchFamily="18" charset="0"/>
              </a:rPr>
              <a:t>3,2mil. ha, </a:t>
            </a:r>
            <a:r>
              <a:rPr lang="ro-RO" dirty="0">
                <a:latin typeface="Times New Roman" pitchFamily="18" charset="0"/>
                <a:cs typeface="Times New Roman" pitchFamily="18" charset="0"/>
              </a:rPr>
              <a:t>care a fost distrusă aproape în întregime, instalațiile fiind furate sau lăsate în </a:t>
            </a:r>
            <a:r>
              <a:rPr lang="ro-RO" dirty="0" smtClean="0">
                <a:latin typeface="Times New Roman" pitchFamily="18" charset="0"/>
                <a:cs typeface="Times New Roman" pitchFamily="18" charset="0"/>
              </a:rPr>
              <a:t>paragină. </a:t>
            </a:r>
            <a:r>
              <a:rPr lang="ro-RO" dirty="0">
                <a:latin typeface="Times New Roman" pitchFamily="18" charset="0"/>
                <a:cs typeface="Times New Roman" pitchFamily="18" charset="0"/>
              </a:rPr>
              <a:t>Majoritatea sistemelor de irigații funcționale în 1989 au fost dezmembrate, iar altele nu prea s-au mai construit.</a:t>
            </a:r>
          </a:p>
          <a:p>
            <a:pPr marL="68580" indent="0">
              <a:buNone/>
            </a:pPr>
            <a:r>
              <a:rPr lang="ro-RO" dirty="0" smtClean="0">
                <a:latin typeface="Times New Roman" pitchFamily="18" charset="0"/>
                <a:cs typeface="Times New Roman" pitchFamily="18" charset="0"/>
              </a:rPr>
              <a:t>	Conform </a:t>
            </a:r>
            <a:r>
              <a:rPr lang="ro-RO" dirty="0">
                <a:latin typeface="Times New Roman" pitchFamily="18" charset="0"/>
                <a:cs typeface="Times New Roman" pitchFamily="18" charset="0"/>
              </a:rPr>
              <a:t>unor estimări sunt necesare în jur de 14 </a:t>
            </a:r>
            <a:r>
              <a:rPr lang="ro-RO" dirty="0" smtClean="0">
                <a:latin typeface="Times New Roman" pitchFamily="18" charset="0"/>
                <a:cs typeface="Times New Roman" pitchFamily="18" charset="0"/>
              </a:rPr>
              <a:t>mild. </a:t>
            </a:r>
            <a:r>
              <a:rPr lang="ro-RO" dirty="0">
                <a:latin typeface="Times New Roman" pitchFamily="18" charset="0"/>
                <a:cs typeface="Times New Roman" pitchFamily="18" charset="0"/>
              </a:rPr>
              <a:t>euro pentru a pune la punct un sistem de irigații la nivelul celui din 1989, întrucât refacerea sistemului de pe un hectar de teren costă în jur de 7.000 de euro.</a:t>
            </a:r>
          </a:p>
          <a:p>
            <a:endParaRPr lang="ro-RO"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0"/>
            <a:ext cx="4896544" cy="2459399"/>
          </a:xfrm>
          <a:prstGeom prst="rect">
            <a:avLst/>
          </a:prstGeom>
        </p:spPr>
      </p:pic>
    </p:spTree>
    <p:extLst>
      <p:ext uri="{BB962C8B-B14F-4D97-AF65-F5344CB8AC3E}">
        <p14:creationId xmlns:p14="http://schemas.microsoft.com/office/powerpoint/2010/main" val="2273641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024744" cy="1143000"/>
          </a:xfrm>
        </p:spPr>
        <p:txBody>
          <a:bodyPr>
            <a:normAutofit/>
          </a:bodyPr>
          <a:lstStyle/>
          <a:p>
            <a:pPr algn="ctr"/>
            <a:r>
              <a:rPr lang="ro-RO" b="1" dirty="0" smtClean="0">
                <a:latin typeface="Times New Roman" pitchFamily="18" charset="0"/>
                <a:cs typeface="Times New Roman" pitchFamily="18" charset="0"/>
              </a:rPr>
              <a:t>Producția</a:t>
            </a:r>
            <a:endParaRPr lang="ro-RO" dirty="0">
              <a:latin typeface="Times New Roman" pitchFamily="18" charset="0"/>
              <a:cs typeface="Times New Roman" pitchFamily="18" charset="0"/>
            </a:endParaRPr>
          </a:p>
        </p:txBody>
      </p:sp>
      <p:sp>
        <p:nvSpPr>
          <p:cNvPr id="3" name="Content Placeholder 2"/>
          <p:cNvSpPr>
            <a:spLocks noGrp="1"/>
          </p:cNvSpPr>
          <p:nvPr>
            <p:ph idx="1"/>
          </p:nvPr>
        </p:nvSpPr>
        <p:spPr>
          <a:xfrm>
            <a:off x="899592" y="1916832"/>
            <a:ext cx="7056900" cy="4345708"/>
          </a:xfrm>
        </p:spPr>
        <p:txBody>
          <a:bodyPr>
            <a:normAutofit lnSpcReduction="10000"/>
          </a:bodyPr>
          <a:lstStyle/>
          <a:p>
            <a:pPr marL="68580" indent="0">
              <a:buNone/>
            </a:pPr>
            <a:r>
              <a:rPr lang="ro-RO" dirty="0" smtClean="0"/>
              <a:t>	</a:t>
            </a:r>
            <a:r>
              <a:rPr lang="ro-RO" dirty="0" smtClean="0">
                <a:latin typeface="Times New Roman" pitchFamily="18" charset="0"/>
                <a:cs typeface="Times New Roman" pitchFamily="18" charset="0"/>
              </a:rPr>
              <a:t>Circa </a:t>
            </a:r>
            <a:r>
              <a:rPr lang="ro-RO" dirty="0">
                <a:latin typeface="Times New Roman" pitchFamily="18" charset="0"/>
                <a:cs typeface="Times New Roman" pitchFamily="18" charset="0"/>
              </a:rPr>
              <a:t>trei milioane de români lucrează în agricultură, aproximativ 30% din totalul persoanelor ocupate (august 2009), comparativ cu doar 4-5 procente în țările occidentale. Agricultura României este departe de ceea ce se practică în Europa atât ca producție, cât și ca tehnologie. </a:t>
            </a:r>
            <a:endParaRPr lang="ro-RO" dirty="0" smtClean="0">
              <a:latin typeface="Times New Roman" pitchFamily="18" charset="0"/>
              <a:cs typeface="Times New Roman" pitchFamily="18" charset="0"/>
            </a:endParaRPr>
          </a:p>
          <a:p>
            <a:pPr marL="68580" indent="0">
              <a:buNone/>
            </a:pPr>
            <a:r>
              <a:rPr lang="ro-RO" dirty="0">
                <a:latin typeface="Times New Roman" pitchFamily="18" charset="0"/>
                <a:cs typeface="Times New Roman" pitchFamily="18" charset="0"/>
              </a:rPr>
              <a:t>	</a:t>
            </a:r>
            <a:r>
              <a:rPr lang="ro-RO" dirty="0" smtClean="0">
                <a:latin typeface="Times New Roman" pitchFamily="18" charset="0"/>
                <a:cs typeface="Times New Roman" pitchFamily="18" charset="0"/>
              </a:rPr>
              <a:t>Produsele </a:t>
            </a:r>
            <a:r>
              <a:rPr lang="ro-RO" i="1" dirty="0">
                <a:latin typeface="Times New Roman" pitchFamily="18" charset="0"/>
                <a:cs typeface="Times New Roman" pitchFamily="18" charset="0"/>
              </a:rPr>
              <a:t>„made in România”</a:t>
            </a:r>
            <a:r>
              <a:rPr lang="ro-RO" dirty="0">
                <a:latin typeface="Times New Roman" pitchFamily="18" charset="0"/>
                <a:cs typeface="Times New Roman" pitchFamily="18" charset="0"/>
              </a:rPr>
              <a:t> sunt prezente în cantități mici pe piața externă, în timp ce importurile cresc de </a:t>
            </a:r>
            <a:r>
              <a:rPr lang="ro-RO" dirty="0" smtClean="0">
                <a:latin typeface="Times New Roman" pitchFamily="18" charset="0"/>
                <a:cs typeface="Times New Roman" pitchFamily="18" charset="0"/>
              </a:rPr>
              <a:t>la un an la altul  </a:t>
            </a:r>
            <a:r>
              <a:rPr lang="ro-RO" dirty="0">
                <a:latin typeface="Times New Roman" pitchFamily="18" charset="0"/>
                <a:cs typeface="Times New Roman" pitchFamily="18" charset="0"/>
              </a:rPr>
              <a:t>în perioada interbelică devenind un importator net, pe anumite segmente - exemplele cele mai concludente sunt carnea, fructele și legumele.</a:t>
            </a:r>
          </a:p>
          <a:p>
            <a:endParaRPr lang="ro-RO" dirty="0"/>
          </a:p>
          <a:p>
            <a:endParaRPr lang="ro-RO" dirty="0"/>
          </a:p>
        </p:txBody>
      </p:sp>
    </p:spTree>
    <p:extLst>
      <p:ext uri="{BB962C8B-B14F-4D97-AF65-F5344CB8AC3E}">
        <p14:creationId xmlns:p14="http://schemas.microsoft.com/office/powerpoint/2010/main" val="233735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916832"/>
            <a:ext cx="6777317" cy="3915797"/>
          </a:xfrm>
        </p:spPr>
        <p:txBody>
          <a:bodyPr>
            <a:normAutofit fontScale="77500" lnSpcReduction="20000"/>
          </a:bodyPr>
          <a:lstStyle/>
          <a:p>
            <a:pPr marL="68580" indent="0">
              <a:buNone/>
            </a:pPr>
            <a:r>
              <a:rPr lang="ro-RO" dirty="0" smtClean="0"/>
              <a:t>	</a:t>
            </a:r>
            <a:r>
              <a:rPr lang="vi-VN" dirty="0" smtClean="0">
                <a:latin typeface="Times New Roman" pitchFamily="18" charset="0"/>
                <a:cs typeface="Times New Roman" pitchFamily="18" charset="0"/>
              </a:rPr>
              <a:t>Agricultura</a:t>
            </a:r>
            <a:r>
              <a:rPr lang="vi-VN" dirty="0">
                <a:latin typeface="Times New Roman" pitchFamily="18" charset="0"/>
                <a:cs typeface="Times New Roman" pitchFamily="18" charset="0"/>
              </a:rPr>
              <a:t>, a oferit un sprijin slab din punct de vedere al creșterii economice în ultimii </a:t>
            </a:r>
            <a:r>
              <a:rPr lang="ro-RO" dirty="0" smtClean="0">
                <a:latin typeface="Times New Roman" pitchFamily="18" charset="0"/>
                <a:cs typeface="Times New Roman" pitchFamily="18" charset="0"/>
              </a:rPr>
              <a:t>20</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ani, comparativ cu ponderea acestuia în PIB, în principal ca urmare a dependenței de condițiile meteorologice și de nivelul scăzut al echipamentelor cu mijloace tehnice din exploatațiile agricole.</a:t>
            </a:r>
          </a:p>
          <a:p>
            <a:pPr marL="68580" indent="0">
              <a:buNone/>
            </a:pPr>
            <a:r>
              <a:rPr lang="ro-RO"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Pentru </a:t>
            </a:r>
            <a:r>
              <a:rPr lang="vi-VN" dirty="0">
                <a:latin typeface="Times New Roman" pitchFamily="18" charset="0"/>
                <a:cs typeface="Times New Roman" pitchFamily="18" charset="0"/>
              </a:rPr>
              <a:t>România, șansa de a depăși criza economică este asigurată de schimbări radicale în zonarea culturilor agricole, structura culturilor, rotația culturilor, tehnologii de producție stabilă și prețuri competitive pe piața unică europeană. </a:t>
            </a:r>
            <a:endParaRPr lang="ro-RO" dirty="0" smtClean="0">
              <a:latin typeface="Times New Roman" pitchFamily="18" charset="0"/>
              <a:cs typeface="Times New Roman" pitchFamily="18" charset="0"/>
            </a:endParaRPr>
          </a:p>
          <a:p>
            <a:pPr marL="68580" indent="0">
              <a:buNone/>
            </a:pPr>
            <a:r>
              <a:rPr lang="ro-RO" dirty="0">
                <a:latin typeface="Times New Roman" pitchFamily="18" charset="0"/>
                <a:cs typeface="Times New Roman" pitchFamily="18" charset="0"/>
              </a:rPr>
              <a:t>	</a:t>
            </a:r>
            <a:r>
              <a:rPr lang="vi-VN" dirty="0" smtClean="0">
                <a:latin typeface="Times New Roman" pitchFamily="18" charset="0"/>
                <a:cs typeface="Times New Roman" pitchFamily="18" charset="0"/>
              </a:rPr>
              <a:t>Aceasta </a:t>
            </a:r>
            <a:r>
              <a:rPr lang="vi-VN" dirty="0">
                <a:latin typeface="Times New Roman" pitchFamily="18" charset="0"/>
                <a:cs typeface="Times New Roman" pitchFamily="18" charset="0"/>
              </a:rPr>
              <a:t>indică faptul că totul va fi aplicabil numai prin cooperarea agricultorilor, susținuţi de către statul român și </a:t>
            </a:r>
            <a:r>
              <a:rPr lang="vi-VN" dirty="0" smtClean="0">
                <a:latin typeface="Times New Roman" pitchFamily="18" charset="0"/>
                <a:cs typeface="Times New Roman" pitchFamily="18" charset="0"/>
              </a:rPr>
              <a:t>U</a:t>
            </a:r>
            <a:r>
              <a:rPr lang="ro-RO" dirty="0" smtClean="0">
                <a:latin typeface="Times New Roman" pitchFamily="18" charset="0"/>
                <a:cs typeface="Times New Roman" pitchFamily="18" charset="0"/>
              </a:rPr>
              <a:t>E</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cu măsuri concrete și fonduri pentru înfiinţarea perdelelor forestiere de protecţie la nivel naţional, efectuarea cadastrului, refacerea sistemului de irigații și prin împrumuturi la nivel comparabil cu alte țări europene.</a:t>
            </a:r>
          </a:p>
          <a:p>
            <a:endParaRPr lang="ro-RO" dirty="0">
              <a:latin typeface="Times New Roman" pitchFamily="18" charset="0"/>
              <a:cs typeface="Times New Roman" pitchFamily="18" charset="0"/>
            </a:endParaRPr>
          </a:p>
        </p:txBody>
      </p:sp>
      <p:sp>
        <p:nvSpPr>
          <p:cNvPr id="5" name="Rectangle 4"/>
          <p:cNvSpPr/>
          <p:nvPr/>
        </p:nvSpPr>
        <p:spPr>
          <a:xfrm>
            <a:off x="3563888" y="1009903"/>
            <a:ext cx="1980029" cy="646331"/>
          </a:xfrm>
          <a:prstGeom prst="rect">
            <a:avLst/>
          </a:prstGeom>
        </p:spPr>
        <p:txBody>
          <a:bodyPr wrap="none">
            <a:spAutoFit/>
          </a:bodyPr>
          <a:lstStyle/>
          <a:p>
            <a:pPr lvl="0" algn="ctr"/>
            <a:r>
              <a:rPr lang="ro-RO" sz="3600" dirty="0">
                <a:solidFill>
                  <a:schemeClr val="bg2">
                    <a:lumMod val="50000"/>
                  </a:schemeClr>
                </a:solidFill>
                <a:latin typeface="Times New Roman" pitchFamily="18" charset="0"/>
                <a:cs typeface="Times New Roman" pitchFamily="18" charset="0"/>
              </a:rPr>
              <a:t>Concluzii</a:t>
            </a:r>
            <a:endParaRPr lang="ro-RO" sz="3600" dirty="0">
              <a:solidFill>
                <a:schemeClr val="bg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777911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80728"/>
            <a:ext cx="6777317" cy="4851901"/>
          </a:xfrm>
        </p:spPr>
        <p:txBody>
          <a:bodyPr>
            <a:normAutofit/>
          </a:bodyPr>
          <a:lstStyle/>
          <a:p>
            <a:pPr marL="68580" indent="0">
              <a:buNone/>
            </a:pPr>
            <a:r>
              <a:rPr lang="ro-RO" dirty="0" smtClean="0"/>
              <a:t>	</a:t>
            </a:r>
            <a:r>
              <a:rPr lang="vi-VN" dirty="0" smtClean="0">
                <a:latin typeface="Times New Roman" pitchFamily="18" charset="0"/>
                <a:cs typeface="Times New Roman" pitchFamily="18" charset="0"/>
              </a:rPr>
              <a:t>Cei 2</a:t>
            </a:r>
            <a:r>
              <a:rPr lang="ro-RO" dirty="0">
                <a:latin typeface="Times New Roman" pitchFamily="18" charset="0"/>
                <a:cs typeface="Times New Roman" pitchFamily="18" charset="0"/>
              </a:rPr>
              <a:t>0</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de ani analizați arată oscilațiile indicatorilor utilizați din cauza climei și condițiilor economice şi politice.</a:t>
            </a:r>
          </a:p>
          <a:p>
            <a:pPr marL="68580" indent="0">
              <a:buNone/>
            </a:pPr>
            <a:r>
              <a:rPr lang="ro-RO"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Este </a:t>
            </a:r>
            <a:r>
              <a:rPr lang="vi-VN" dirty="0">
                <a:latin typeface="Times New Roman" pitchFamily="18" charset="0"/>
                <a:cs typeface="Times New Roman" pitchFamily="18" charset="0"/>
              </a:rPr>
              <a:t>nevoie de o susţinere accentuată pe progresul economiei zonelor rurale, în condiţiile cerute de conceptul de durabilitate.</a:t>
            </a:r>
          </a:p>
          <a:p>
            <a:pPr marL="68580" indent="0">
              <a:buNone/>
            </a:pPr>
            <a:r>
              <a:rPr lang="ro-RO"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Agricultura </a:t>
            </a:r>
            <a:r>
              <a:rPr lang="vi-VN" dirty="0">
                <a:latin typeface="Times New Roman" pitchFamily="18" charset="0"/>
                <a:cs typeface="Times New Roman" pitchFamily="18" charset="0"/>
              </a:rPr>
              <a:t>UE, a fost bine organizată și susținută cu un progres imens în comparație cu situația din România, unde agricultura este încă într-o fază incipientă pentru afaceri eficiente și performante.</a:t>
            </a:r>
          </a:p>
          <a:p>
            <a:endParaRPr lang="ro-RO" dirty="0"/>
          </a:p>
        </p:txBody>
      </p:sp>
    </p:spTree>
    <p:extLst>
      <p:ext uri="{BB962C8B-B14F-4D97-AF65-F5344CB8AC3E}">
        <p14:creationId xmlns:p14="http://schemas.microsoft.com/office/powerpoint/2010/main" val="1003413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VĂ MULŢUMIM PENTRU ATENŢIE!</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8381" y="2411412"/>
            <a:ext cx="4286250" cy="3333750"/>
          </a:xfrm>
        </p:spPr>
      </p:pic>
    </p:spTree>
    <p:extLst>
      <p:ext uri="{BB962C8B-B14F-4D97-AF65-F5344CB8AC3E}">
        <p14:creationId xmlns:p14="http://schemas.microsoft.com/office/powerpoint/2010/main" val="231995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12" y="476672"/>
            <a:ext cx="9111188" cy="5921825"/>
          </a:xfrm>
        </p:spPr>
      </p:pic>
    </p:spTree>
    <p:extLst>
      <p:ext uri="{BB962C8B-B14F-4D97-AF65-F5344CB8AC3E}">
        <p14:creationId xmlns:p14="http://schemas.microsoft.com/office/powerpoint/2010/main" val="414960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340768"/>
            <a:ext cx="6777317" cy="5112568"/>
          </a:xfrm>
        </p:spPr>
        <p:txBody>
          <a:bodyPr/>
          <a:lstStyle/>
          <a:p>
            <a:pPr marL="68580" indent="0">
              <a:buNone/>
            </a:pPr>
            <a:r>
              <a:rPr lang="ro-RO" dirty="0" smtClean="0"/>
              <a:t>	Datorită predominării formelor de relief de înălţimi mari şi mijloci (lunci, câmpii, depresiuni etc.) fondul funciar al României are o componentă de o importantă valoare economică – terenul arabil, care constituie principala şi cea mai sigură bogăţie a ţării.	</a:t>
            </a:r>
          </a:p>
          <a:p>
            <a:pPr marL="68580" indent="0">
              <a:buNone/>
            </a:pPr>
            <a:r>
              <a:rPr lang="ro-RO" dirty="0"/>
              <a:t>	</a:t>
            </a:r>
            <a:r>
              <a:rPr lang="ro-RO" dirty="0" smtClean="0"/>
              <a:t>Astfel, din totalul suprafeţei agricole, terenurile arabile ocupă 60%.</a:t>
            </a:r>
            <a:endParaRPr lang="ro-RO" dirty="0"/>
          </a:p>
        </p:txBody>
      </p:sp>
    </p:spTree>
    <p:extLst>
      <p:ext uri="{BB962C8B-B14F-4D97-AF65-F5344CB8AC3E}">
        <p14:creationId xmlns:p14="http://schemas.microsoft.com/office/powerpoint/2010/main" val="147569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6632"/>
            <a:ext cx="5010150" cy="33909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23" y="3425393"/>
            <a:ext cx="5857875" cy="3409950"/>
          </a:xfrm>
          <a:prstGeom prst="rect">
            <a:avLst/>
          </a:prstGeom>
        </p:spPr>
      </p:pic>
    </p:spTree>
    <p:extLst>
      <p:ext uri="{BB962C8B-B14F-4D97-AF65-F5344CB8AC3E}">
        <p14:creationId xmlns:p14="http://schemas.microsoft.com/office/powerpoint/2010/main" val="108076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t>AGRICULTURA ÎN ECONOMIE </a:t>
            </a:r>
          </a:p>
        </p:txBody>
      </p:sp>
      <p:sp>
        <p:nvSpPr>
          <p:cNvPr id="3" name="Content Placeholder 2"/>
          <p:cNvSpPr>
            <a:spLocks noGrp="1"/>
          </p:cNvSpPr>
          <p:nvPr>
            <p:ph idx="1"/>
          </p:nvPr>
        </p:nvSpPr>
        <p:spPr/>
        <p:txBody>
          <a:bodyPr>
            <a:normAutofit/>
          </a:bodyPr>
          <a:lstStyle/>
          <a:p>
            <a:pPr marL="68580" indent="0">
              <a:buNone/>
            </a:pPr>
            <a:r>
              <a:rPr lang="ro-RO" dirty="0" smtClean="0"/>
              <a:t>	</a:t>
            </a:r>
            <a:r>
              <a:rPr lang="vi-VN" dirty="0" smtClean="0"/>
              <a:t>Pe </a:t>
            </a:r>
            <a:r>
              <a:rPr lang="vi-VN" dirty="0"/>
              <a:t>plan naţional, agricultura reprezintă una dintre ramurile importante ale economiei româneşti. Contribuţia agriculturii, silviculturii, pisciculturii în formarea Produsului Intern Brut se situează în jurul valorii de 6% din PIB, iar în statele membre ale UE se situează la aproximativ 1,7</a:t>
            </a:r>
            <a:r>
              <a:rPr lang="vi-VN" dirty="0" smtClean="0"/>
              <a:t>%.</a:t>
            </a:r>
            <a:endParaRPr lang="ro-RO" dirty="0" smtClean="0"/>
          </a:p>
          <a:p>
            <a:pPr marL="68580" indent="0">
              <a:buNone/>
            </a:pPr>
            <a:endParaRPr lang="ro-RO" dirty="0"/>
          </a:p>
        </p:txBody>
      </p:sp>
    </p:spTree>
    <p:extLst>
      <p:ext uri="{BB962C8B-B14F-4D97-AF65-F5344CB8AC3E}">
        <p14:creationId xmlns:p14="http://schemas.microsoft.com/office/powerpoint/2010/main" val="100744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484784"/>
            <a:ext cx="7488948" cy="4968552"/>
          </a:xfrm>
        </p:spPr>
        <p:txBody>
          <a:bodyPr>
            <a:normAutofit/>
          </a:bodyPr>
          <a:lstStyle/>
          <a:p>
            <a:pPr marL="68580" indent="0">
              <a:buNone/>
            </a:pPr>
            <a:r>
              <a:rPr lang="ro-RO" dirty="0" smtClean="0"/>
              <a:t>	Agricultura </a:t>
            </a:r>
            <a:r>
              <a:rPr lang="ro-RO" dirty="0"/>
              <a:t>este cel mai vulnerabil sector al economiei românești, aproape 30% din populație lucrând în acest domeniu.Parcelele mici de pământ și eșecul în adoptarea tehnicilor moderne în agricultură înseamnă că producția din fiecare an este dependentă de capriciile vremii.</a:t>
            </a:r>
          </a:p>
          <a:p>
            <a:pPr marL="68580" indent="0">
              <a:buNone/>
            </a:pPr>
            <a:r>
              <a:rPr lang="ro-RO" dirty="0" smtClean="0"/>
              <a:t>	Una </a:t>
            </a:r>
            <a:r>
              <a:rPr lang="ro-RO" dirty="0"/>
              <a:t>dintre marile probleme ale agriculturii românești este evaziunea fiscală, evaluată la 2,5 miliarde </a:t>
            </a:r>
            <a:r>
              <a:rPr lang="ro-RO" dirty="0" smtClean="0"/>
              <a:t>euro până în </a:t>
            </a:r>
            <a:r>
              <a:rPr lang="ro-RO" dirty="0"/>
              <a:t>anul 2011.</a:t>
            </a:r>
          </a:p>
        </p:txBody>
      </p:sp>
    </p:spTree>
    <p:extLst>
      <p:ext uri="{BB962C8B-B14F-4D97-AF65-F5344CB8AC3E}">
        <p14:creationId xmlns:p14="http://schemas.microsoft.com/office/powerpoint/2010/main" val="43725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340768"/>
            <a:ext cx="7776982" cy="1143000"/>
          </a:xfrm>
        </p:spPr>
        <p:txBody>
          <a:bodyPr>
            <a:normAutofit fontScale="90000"/>
          </a:bodyPr>
          <a:lstStyle/>
          <a:p>
            <a:pPr algn="ctr"/>
            <a:r>
              <a:rPr lang="ro-RO" dirty="0"/>
              <a:t>Ponderea agriculturii, silviculturii, şi </a:t>
            </a:r>
            <a:r>
              <a:rPr lang="ro-RO" dirty="0" smtClean="0"/>
              <a:t>pisciculturii </a:t>
            </a:r>
            <a:r>
              <a:rPr lang="ro-RO" dirty="0"/>
              <a:t>în PIB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40968"/>
            <a:ext cx="9144000" cy="2309729"/>
          </a:xfrm>
        </p:spPr>
      </p:pic>
    </p:spTree>
    <p:extLst>
      <p:ext uri="{BB962C8B-B14F-4D97-AF65-F5344CB8AC3E}">
        <p14:creationId xmlns:p14="http://schemas.microsoft.com/office/powerpoint/2010/main" val="20601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764704"/>
            <a:ext cx="7776864" cy="5400599"/>
          </a:xfrm>
        </p:spPr>
        <p:txBody>
          <a:bodyPr>
            <a:normAutofit fontScale="92500"/>
          </a:bodyPr>
          <a:lstStyle/>
          <a:p>
            <a:pPr marL="68580" indent="0" algn="ctr">
              <a:buNone/>
            </a:pPr>
            <a:r>
              <a:rPr lang="ro-RO" b="1" dirty="0" smtClean="0">
                <a:latin typeface="Times New Roman" pitchFamily="18" charset="0"/>
                <a:cs typeface="Times New Roman" pitchFamily="18" charset="0"/>
              </a:rPr>
              <a:t>Agricultura, dinspre comunism spre capitalism </a:t>
            </a:r>
          </a:p>
          <a:p>
            <a:pPr marL="68580" indent="0" algn="ctr">
              <a:buNone/>
            </a:pPr>
            <a:endParaRPr lang="ro-RO" dirty="0" smtClean="0">
              <a:latin typeface="Times New Roman" pitchFamily="18" charset="0"/>
              <a:cs typeface="Times New Roman" pitchFamily="18" charset="0"/>
            </a:endParaRPr>
          </a:p>
          <a:p>
            <a:pPr marL="68580" indent="0">
              <a:buNone/>
            </a:pPr>
            <a:r>
              <a:rPr lang="ro-RO" dirty="0">
                <a:latin typeface="Times New Roman" pitchFamily="18" charset="0"/>
                <a:cs typeface="Times New Roman" pitchFamily="18" charset="0"/>
              </a:rPr>
              <a:t>	</a:t>
            </a:r>
            <a:r>
              <a:rPr lang="ro-RO" dirty="0" smtClean="0">
                <a:latin typeface="Times New Roman" pitchFamily="18" charset="0"/>
                <a:cs typeface="Times New Roman" pitchFamily="18" charset="0"/>
              </a:rPr>
              <a:t>Perioada </a:t>
            </a:r>
            <a:r>
              <a:rPr lang="ro-RO" dirty="0">
                <a:latin typeface="Times New Roman" pitchFamily="18" charset="0"/>
                <a:cs typeface="Times New Roman" pitchFamily="18" charset="0"/>
              </a:rPr>
              <a:t>comunista face din România o „țară cu cronice crize alimentare”.Politica partidului a tratat întotdeauna agricultura și </a:t>
            </a:r>
            <a:r>
              <a:rPr lang="ro-RO" dirty="0" smtClean="0">
                <a:latin typeface="Times New Roman" pitchFamily="18" charset="0"/>
                <a:cs typeface="Times New Roman" pitchFamily="18" charset="0"/>
              </a:rPr>
              <a:t>ţărănimea </a:t>
            </a:r>
            <a:r>
              <a:rPr lang="ro-RO" dirty="0">
                <a:latin typeface="Times New Roman" pitchFamily="18" charset="0"/>
                <a:cs typeface="Times New Roman" pitchFamily="18" charset="0"/>
              </a:rPr>
              <a:t>cu indiferență și nepricepere.</a:t>
            </a:r>
          </a:p>
          <a:p>
            <a:pPr marL="68580" indent="0">
              <a:buNone/>
            </a:pPr>
            <a:r>
              <a:rPr lang="ro-RO" dirty="0" smtClean="0">
                <a:latin typeface="Times New Roman" pitchFamily="18" charset="0"/>
                <a:cs typeface="Times New Roman" pitchFamily="18" charset="0"/>
              </a:rPr>
              <a:t>	Astfel </a:t>
            </a:r>
            <a:r>
              <a:rPr lang="ro-RO" dirty="0">
                <a:latin typeface="Times New Roman" pitchFamily="18" charset="0"/>
                <a:cs typeface="Times New Roman" pitchFamily="18" charset="0"/>
              </a:rPr>
              <a:t>în primăvara </a:t>
            </a:r>
            <a:r>
              <a:rPr lang="ro-RO" dirty="0" smtClean="0">
                <a:latin typeface="Times New Roman" pitchFamily="18" charset="0"/>
                <a:cs typeface="Times New Roman" pitchFamily="18" charset="0"/>
              </a:rPr>
              <a:t>anului 1983 </a:t>
            </a:r>
            <a:r>
              <a:rPr lang="ro-RO" dirty="0">
                <a:latin typeface="Times New Roman" pitchFamily="18" charset="0"/>
                <a:cs typeface="Times New Roman" pitchFamily="18" charset="0"/>
              </a:rPr>
              <a:t>conducerea partidului a emis nu mai puțin de 5</a:t>
            </a:r>
            <a:r>
              <a:rPr lang="ro-RO" dirty="0" smtClean="0">
                <a:latin typeface="Times New Roman" pitchFamily="18" charset="0"/>
                <a:cs typeface="Times New Roman" pitchFamily="18" charset="0"/>
              </a:rPr>
              <a:t> </a:t>
            </a:r>
            <a:r>
              <a:rPr lang="ro-RO" dirty="0">
                <a:latin typeface="Times New Roman" pitchFamily="18" charset="0"/>
                <a:cs typeface="Times New Roman" pitchFamily="18" charset="0"/>
              </a:rPr>
              <a:t>decrete privind </a:t>
            </a:r>
            <a:r>
              <a:rPr lang="ro-RO" dirty="0" smtClean="0">
                <a:latin typeface="Times New Roman" pitchFamily="18" charset="0"/>
                <a:cs typeface="Times New Roman" pitchFamily="18" charset="0"/>
              </a:rPr>
              <a:t>agricultura </a:t>
            </a:r>
            <a:r>
              <a:rPr lang="ro-RO" dirty="0">
                <a:latin typeface="Times New Roman" pitchFamily="18" charset="0"/>
                <a:cs typeface="Times New Roman" pitchFamily="18" charset="0"/>
              </a:rPr>
              <a:t>menite să rezolve criza, care nu fac decât să întărească controlul central. Un decret introduce un nou sistem de achiziții forțate de la țărani, obligați să </a:t>
            </a:r>
            <a:r>
              <a:rPr lang="ro-RO" dirty="0" smtClean="0">
                <a:latin typeface="Times New Roman" pitchFamily="18" charset="0"/>
                <a:cs typeface="Times New Roman" pitchFamily="18" charset="0"/>
              </a:rPr>
              <a:t>vândă </a:t>
            </a:r>
            <a:r>
              <a:rPr lang="ro-RO" dirty="0">
                <a:latin typeface="Times New Roman" pitchFamily="18" charset="0"/>
                <a:cs typeface="Times New Roman" pitchFamily="18" charset="0"/>
              </a:rPr>
              <a:t>animale doar </a:t>
            </a:r>
            <a:r>
              <a:rPr lang="ro-RO" dirty="0" smtClean="0">
                <a:latin typeface="Times New Roman" pitchFamily="18" charset="0"/>
                <a:cs typeface="Times New Roman" pitchFamily="18" charset="0"/>
              </a:rPr>
              <a:t>statului la </a:t>
            </a:r>
            <a:r>
              <a:rPr lang="ro-RO" dirty="0">
                <a:latin typeface="Times New Roman" pitchFamily="18" charset="0"/>
                <a:cs typeface="Times New Roman" pitchFamily="18" charset="0"/>
              </a:rPr>
              <a:t>prețul fixat de acesta.Un altul introduce pedepse aspre, amenzi și închisoare pentru tăierea particulară a animalelor, precum și obligativitatea fiecărei gospodării țărănești de a înregistra toate animalele din ogradă la primărie. Alt decret reglementa strict prețul de vânzare al produselor țărănești, fixându-le la un plafon foarte jos.</a:t>
            </a:r>
          </a:p>
          <a:p>
            <a:pPr marL="68580" indent="0">
              <a:buNone/>
            </a:pPr>
            <a:endParaRPr lang="ro-RO"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55864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250</TotalTime>
  <Words>56</Words>
  <Application>Microsoft Office PowerPoint</Application>
  <PresentationFormat>On-screen Show (4:3)</PresentationFormat>
  <Paragraphs>56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Austin</vt:lpstr>
      <vt:lpstr>Agricultura României după perioada comunistă</vt:lpstr>
      <vt:lpstr>Date generale despre agricultura României</vt:lpstr>
      <vt:lpstr>PowerPoint Presentation</vt:lpstr>
      <vt:lpstr>PowerPoint Presentation</vt:lpstr>
      <vt:lpstr>PowerPoint Presentation</vt:lpstr>
      <vt:lpstr>AGRICULTURA ÎN ECONOMIE </vt:lpstr>
      <vt:lpstr>PowerPoint Presentation</vt:lpstr>
      <vt:lpstr>Ponderea agriculturii, silviculturii, şi pisciculturii în PIB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Privatizarea suprafeței agricole</vt:lpstr>
      <vt:lpstr>Suprafața agricolă nelucrată</vt:lpstr>
      <vt:lpstr>Irigațiile</vt:lpstr>
      <vt:lpstr>PowerPoint Presentation</vt:lpstr>
      <vt:lpstr>PowerPoint Presentation</vt:lpstr>
      <vt:lpstr>Producția</vt:lpstr>
      <vt:lpstr>PowerPoint Presentation</vt:lpstr>
      <vt:lpstr>PowerPoint Presentation</vt:lpstr>
      <vt:lpstr>VĂ MULŢUMIM PENTRU ATENŢIE!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Agricultura României</dc:title>
  <dc:creator>Teo</dc:creator>
  <cp:lastModifiedBy>Teo</cp:lastModifiedBy>
  <cp:revision>52</cp:revision>
  <dcterms:created xsi:type="dcterms:W3CDTF">2017-01-11T18:27:13Z</dcterms:created>
  <dcterms:modified xsi:type="dcterms:W3CDTF">2017-01-12T09:37:34Z</dcterms:modified>
</cp:coreProperties>
</file>