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8" r:id="rId13"/>
    <p:sldId id="269" r:id="rId14"/>
    <p:sldId id="271" r:id="rId15"/>
    <p:sldId id="270" r:id="rId16"/>
    <p:sldId id="272" r:id="rId17"/>
    <p:sldId id="273" r:id="rId18"/>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6F14E806-ACE7-4195-B243-83F924FDDEAA}" type="datetimeFigureOut">
              <a:rPr lang="ro-RO" smtClean="0"/>
              <a:t>27.01.2017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370826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6F14E806-ACE7-4195-B243-83F924FDDEAA}" type="datetimeFigureOut">
              <a:rPr lang="ro-RO" smtClean="0"/>
              <a:t>27.01.2017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222002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6F14E806-ACE7-4195-B243-83F924FDDEAA}" type="datetimeFigureOut">
              <a:rPr lang="ro-RO" smtClean="0"/>
              <a:t>27.01.2017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106413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6F14E806-ACE7-4195-B243-83F924FDDEAA}" type="datetimeFigureOut">
              <a:rPr lang="ro-RO" smtClean="0"/>
              <a:t>27.01.2017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327661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4E806-ACE7-4195-B243-83F924FDDEAA}" type="datetimeFigureOut">
              <a:rPr lang="ro-RO" smtClean="0"/>
              <a:t>27.01.2017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54304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6F14E806-ACE7-4195-B243-83F924FDDEAA}" type="datetimeFigureOut">
              <a:rPr lang="ro-RO" smtClean="0"/>
              <a:t>27.01.2017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343254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6F14E806-ACE7-4195-B243-83F924FDDEAA}" type="datetimeFigureOut">
              <a:rPr lang="ro-RO" smtClean="0"/>
              <a:t>27.01.2017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152027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6F14E806-ACE7-4195-B243-83F924FDDEAA}" type="datetimeFigureOut">
              <a:rPr lang="ro-RO" smtClean="0"/>
              <a:t>27.01.2017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105916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4E806-ACE7-4195-B243-83F924FDDEAA}" type="datetimeFigureOut">
              <a:rPr lang="ro-RO" smtClean="0"/>
              <a:t>27.01.2017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388611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4E806-ACE7-4195-B243-83F924FDDEAA}" type="datetimeFigureOut">
              <a:rPr lang="ro-RO" smtClean="0"/>
              <a:t>27.01.2017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309421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4E806-ACE7-4195-B243-83F924FDDEAA}" type="datetimeFigureOut">
              <a:rPr lang="ro-RO" smtClean="0"/>
              <a:t>27.01.2017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FA3DBBF-6589-4843-B633-DBD6EDCCB868}" type="slidenum">
              <a:rPr lang="ro-RO" smtClean="0"/>
              <a:t>‹#›</a:t>
            </a:fld>
            <a:endParaRPr lang="ro-RO"/>
          </a:p>
        </p:txBody>
      </p:sp>
    </p:spTree>
    <p:extLst>
      <p:ext uri="{BB962C8B-B14F-4D97-AF65-F5344CB8AC3E}">
        <p14:creationId xmlns:p14="http://schemas.microsoft.com/office/powerpoint/2010/main" val="72946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4E806-ACE7-4195-B243-83F924FDDEAA}" type="datetimeFigureOut">
              <a:rPr lang="ro-RO" smtClean="0"/>
              <a:t>27.01.2017</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3DBBF-6589-4843-B633-DBD6EDCCB868}" type="slidenum">
              <a:rPr lang="ro-RO" smtClean="0"/>
              <a:t>‹#›</a:t>
            </a:fld>
            <a:endParaRPr lang="ro-RO"/>
          </a:p>
        </p:txBody>
      </p:sp>
    </p:spTree>
    <p:extLst>
      <p:ext uri="{BB962C8B-B14F-4D97-AF65-F5344CB8AC3E}">
        <p14:creationId xmlns:p14="http://schemas.microsoft.com/office/powerpoint/2010/main" val="21068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353" y="2064059"/>
            <a:ext cx="9144000" cy="2387600"/>
          </a:xfrm>
        </p:spPr>
        <p:txBody>
          <a:bodyPr>
            <a:normAutofit fontScale="90000"/>
          </a:bodyPr>
          <a:lstStyle/>
          <a:p>
            <a:r>
              <a:rPr lang="ro-RO" dirty="0" smtClean="0"/>
              <a:t>Industria extractivă în România în perioada comunistă și postcomunistă</a:t>
            </a:r>
            <a:endParaRPr lang="ro-RO" dirty="0"/>
          </a:p>
        </p:txBody>
      </p:sp>
      <p:sp>
        <p:nvSpPr>
          <p:cNvPr id="3" name="TextBox 2"/>
          <p:cNvSpPr txBox="1"/>
          <p:nvPr/>
        </p:nvSpPr>
        <p:spPr>
          <a:xfrm>
            <a:off x="237995" y="5348614"/>
            <a:ext cx="5912284" cy="646331"/>
          </a:xfrm>
          <a:prstGeom prst="rect">
            <a:avLst/>
          </a:prstGeom>
          <a:noFill/>
        </p:spPr>
        <p:txBody>
          <a:bodyPr wrap="square" rtlCol="0">
            <a:spAutoFit/>
          </a:bodyPr>
          <a:lstStyle/>
          <a:p>
            <a:r>
              <a:rPr lang="ro-RO" sz="3600" b="1" dirty="0" smtClean="0"/>
              <a:t>Realizat de : Carabăț Iuliana</a:t>
            </a:r>
            <a:endParaRPr lang="en-US" sz="3600" b="1" dirty="0"/>
          </a:p>
        </p:txBody>
      </p:sp>
    </p:spTree>
    <p:extLst>
      <p:ext uri="{BB962C8B-B14F-4D97-AF65-F5344CB8AC3E}">
        <p14:creationId xmlns:p14="http://schemas.microsoft.com/office/powerpoint/2010/main" val="215617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275" y="1351128"/>
            <a:ext cx="10589525" cy="4825835"/>
          </a:xfrm>
        </p:spPr>
        <p:txBody>
          <a:bodyPr>
            <a:normAutofit fontScale="77500" lnSpcReduction="20000"/>
          </a:bodyPr>
          <a:lstStyle/>
          <a:p>
            <a:r>
              <a:rPr lang="ro-RO" dirty="0" smtClean="0">
                <a:latin typeface="Times New Roman" panose="02020603050405020304" pitchFamily="18" charset="0"/>
                <a:cs typeface="Times New Roman" panose="02020603050405020304" pitchFamily="18" charset="0"/>
              </a:rPr>
              <a:t>Cea mai mare exploatare se afla pe Valea Jiului și in acesti ani s-au deschis si alte exploatari, dar carbunele din noile mine s-a dovedit a fi </a:t>
            </a:r>
            <a:r>
              <a:rPr lang="ro-RO" dirty="0">
                <a:latin typeface="Times New Roman" panose="02020603050405020304" pitchFamily="18" charset="0"/>
                <a:cs typeface="Times New Roman" panose="02020603050405020304" pitchFamily="18" charset="0"/>
              </a:rPr>
              <a:t>de proasta calitate si deci cu o putere calorica mai mica.</a:t>
            </a:r>
          </a:p>
          <a:p>
            <a:r>
              <a:rPr lang="ro-RO" dirty="0">
                <a:latin typeface="Times New Roman" panose="02020603050405020304" pitchFamily="18" charset="0"/>
                <a:cs typeface="Times New Roman" panose="02020603050405020304" pitchFamily="18" charset="0"/>
              </a:rPr>
              <a:t>Chiar daca </a:t>
            </a:r>
            <a:r>
              <a:rPr lang="ro-RO" b="1" i="1" dirty="0">
                <a:latin typeface="Times New Roman" panose="02020603050405020304" pitchFamily="18" charset="0"/>
                <a:cs typeface="Times New Roman" panose="02020603050405020304" pitchFamily="18" charset="0"/>
              </a:rPr>
              <a:t>intre 1982-1985</a:t>
            </a:r>
            <a:r>
              <a:rPr lang="ro-RO" dirty="0">
                <a:latin typeface="Times New Roman" panose="02020603050405020304" pitchFamily="18" charset="0"/>
                <a:cs typeface="Times New Roman" panose="02020603050405020304" pitchFamily="18" charset="0"/>
              </a:rPr>
              <a:t> au fost deschise </a:t>
            </a:r>
            <a:r>
              <a:rPr lang="ro-RO" b="1" i="1" dirty="0">
                <a:latin typeface="Times New Roman" panose="02020603050405020304" pitchFamily="18" charset="0"/>
                <a:cs typeface="Times New Roman" panose="02020603050405020304" pitchFamily="18" charset="0"/>
              </a:rPr>
              <a:t>35 de mine</a:t>
            </a:r>
            <a:r>
              <a:rPr lang="ro-RO" dirty="0">
                <a:latin typeface="Times New Roman" panose="02020603050405020304" pitchFamily="18" charset="0"/>
                <a:cs typeface="Times New Roman" panose="02020603050405020304" pitchFamily="18" charset="0"/>
              </a:rPr>
              <a:t>, tinta de 86 de milioane de tone pana in 1985 a trebuit sa fie revizuita la 64 milioane. Productia s-a situat mult sub aceasta tinta si anume 44 milioane de tone. Tinta de 64 milioane de tone nu a fost atinsa nici pana </a:t>
            </a:r>
            <a:r>
              <a:rPr lang="ro-RO" b="1" i="1" dirty="0">
                <a:latin typeface="Times New Roman" panose="02020603050405020304" pitchFamily="18" charset="0"/>
                <a:cs typeface="Times New Roman" panose="02020603050405020304" pitchFamily="18" charset="0"/>
              </a:rPr>
              <a:t>in 1988</a:t>
            </a:r>
            <a:r>
              <a:rPr lang="ro-RO" dirty="0">
                <a:latin typeface="Times New Roman" panose="02020603050405020304" pitchFamily="18" charset="0"/>
                <a:cs typeface="Times New Roman" panose="02020603050405020304" pitchFamily="18" charset="0"/>
              </a:rPr>
              <a:t> cand au fost extrase </a:t>
            </a:r>
            <a:r>
              <a:rPr lang="ro-RO" b="1" i="1" dirty="0">
                <a:latin typeface="Times New Roman" panose="02020603050405020304" pitchFamily="18" charset="0"/>
                <a:cs typeface="Times New Roman" panose="02020603050405020304" pitchFamily="18" charset="0"/>
              </a:rPr>
              <a:t>59 milioane de tone</a:t>
            </a:r>
            <a:r>
              <a:rPr lang="ro-RO" dirty="0">
                <a:latin typeface="Times New Roman" panose="02020603050405020304" pitchFamily="18" charset="0"/>
                <a:cs typeface="Times New Roman" panose="02020603050405020304" pitchFamily="18" charset="0"/>
              </a:rPr>
              <a:t>. Minele de carbune mergeau prost datorita accidentelor dese, cedarii echipamentelor, inundarii puturilor etc.</a:t>
            </a:r>
          </a:p>
          <a:p>
            <a:r>
              <a:rPr lang="ro-RO" dirty="0">
                <a:latin typeface="Times New Roman" panose="02020603050405020304" pitchFamily="18" charset="0"/>
                <a:cs typeface="Times New Roman" panose="02020603050405020304" pitchFamily="18" charset="0"/>
              </a:rPr>
              <a:t>Productia de carbune nu a putut tine pasul cu nevoile industriei. Datorita puterii calorice scazute nu era rentabil transportul carbunelui pe distante mari si astfel trei sferturi din cantitatea de carbune era folosita in termocentrale mari ce se aflau in apropierea minelor.</a:t>
            </a:r>
          </a:p>
          <a:p>
            <a:r>
              <a:rPr lang="ro-RO" dirty="0">
                <a:latin typeface="Times New Roman" panose="02020603050405020304" pitchFamily="18" charset="0"/>
                <a:cs typeface="Times New Roman" panose="02020603050405020304" pitchFamily="18" charset="0"/>
              </a:rPr>
              <a:t>Mari cantitati de carbune de calitate superioara erau importate din U.R.S.S.</a:t>
            </a:r>
          </a:p>
          <a:p>
            <a:r>
              <a:rPr lang="ro-RO" dirty="0">
                <a:latin typeface="Times New Roman" panose="02020603050405020304" pitchFamily="18" charset="0"/>
                <a:cs typeface="Times New Roman" panose="02020603050405020304" pitchFamily="18" charset="0"/>
              </a:rPr>
              <a:t>In 1989 Hancock Mining Company din Australia a semnat un contract in care se obliga sa livreze 6 milioane tone carbune de calitate superioara pe o perioada de 12 ani.</a:t>
            </a:r>
          </a:p>
          <a:p>
            <a:endParaRPr lang="ro-RO" dirty="0"/>
          </a:p>
        </p:txBody>
      </p:sp>
    </p:spTree>
    <p:extLst>
      <p:ext uri="{BB962C8B-B14F-4D97-AF65-F5344CB8AC3E}">
        <p14:creationId xmlns:p14="http://schemas.microsoft.com/office/powerpoint/2010/main" val="52747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ro-RO" sz="2800" b="1" i="1" dirty="0"/>
              <a:t>Industria extractiva a metalelor feroase si neferoase</a:t>
            </a:r>
            <a:endParaRPr lang="ro-RO" sz="2800" dirty="0"/>
          </a:p>
        </p:txBody>
      </p:sp>
      <p:sp>
        <p:nvSpPr>
          <p:cNvPr id="3" name="Content Placeholder 2"/>
          <p:cNvSpPr>
            <a:spLocks noGrp="1"/>
          </p:cNvSpPr>
          <p:nvPr>
            <p:ph idx="1"/>
          </p:nvPr>
        </p:nvSpPr>
        <p:spPr/>
        <p:txBody>
          <a:bodyPr>
            <a:normAutofit fontScale="70000" lnSpcReduction="20000"/>
          </a:bodyPr>
          <a:lstStyle/>
          <a:p>
            <a:r>
              <a:rPr lang="ro-RO" dirty="0">
                <a:latin typeface="Times New Roman" panose="02020603050405020304" pitchFamily="18" charset="0"/>
                <a:cs typeface="Times New Roman" panose="02020603050405020304" pitchFamily="18" charset="0"/>
              </a:rPr>
              <a:t>Romania avea rezerve importante de fier, mangan, crom, aluminiu, zinc, cupru, plumb, aur si argint. Exploatarea acestor resurse a fost un factor important in idustrializarea tarii dupa 1945. Pentru valorificarea acestor minereuri statul a construit numeroase mine si combinate siderurgice.</a:t>
            </a:r>
          </a:p>
          <a:p>
            <a:r>
              <a:rPr lang="ro-RO" dirty="0">
                <a:latin typeface="Times New Roman" panose="02020603050405020304" pitchFamily="18" charset="0"/>
                <a:cs typeface="Times New Roman" panose="02020603050405020304" pitchFamily="18" charset="0"/>
              </a:rPr>
              <a:t>Cele mai mari depozite de fier erau in muntii Poiana Rusca. Desi aceste depozite erau importante, din punct de vedere comercial, nu erau suficiente pentru a sustine industria de producere a otelului din Romania si astfel pana in 1980 Romania importa mai mult de 80% din minereul de fier necesar.</a:t>
            </a:r>
          </a:p>
          <a:p>
            <a:r>
              <a:rPr lang="ro-RO" dirty="0">
                <a:latin typeface="Times New Roman" panose="02020603050405020304" pitchFamily="18" charset="0"/>
                <a:cs typeface="Times New Roman" panose="02020603050405020304" pitchFamily="18" charset="0"/>
              </a:rPr>
              <a:t>Cele mai multe metale neferoase se gaseau in nord vestul tarii in special in Muntii Maramuresului si in Apuseni. In Maramures se gaseau importante rezerve de cupru, plumb si zinc. In Muntii Apuseni se gaseau (inca se gasesc) rezerve importante de argint si unele din cele mai mari rezerve de aur din Europa.</a:t>
            </a:r>
          </a:p>
          <a:p>
            <a:r>
              <a:rPr lang="ro-RO" dirty="0">
                <a:latin typeface="Times New Roman" panose="02020603050405020304" pitchFamily="18" charset="0"/>
                <a:cs typeface="Times New Roman" panose="02020603050405020304" pitchFamily="18" charset="0"/>
              </a:rPr>
              <a:t>Desi noi mine se infiintau, in 1980 Romania importa 73% din necesarul zinc, 40% din cel de cupru si 23% din cel de plumb.</a:t>
            </a:r>
          </a:p>
          <a:p>
            <a:r>
              <a:rPr lang="ro-RO" dirty="0">
                <a:latin typeface="Times New Roman" panose="02020603050405020304" pitchFamily="18" charset="0"/>
                <a:cs typeface="Times New Roman" panose="02020603050405020304" pitchFamily="18" charset="0"/>
              </a:rPr>
              <a:t>Concluzia este ca desi Romania a avut rezerve importante de petrol, gaze si alte minereuri, datorita utilajelor invechite, lipsei investitiilor din ultimul deceniu si datorita gandirii comuniste acestea nu au fost valorificate corespunzator si in cele mai multe cazuri acestea nu au fost suficiente pentru a satisface nevoile </a:t>
            </a:r>
            <a:r>
              <a:rPr lang="ro-RO" dirty="0" smtClean="0">
                <a:latin typeface="Times New Roman" panose="02020603050405020304" pitchFamily="18" charset="0"/>
                <a:cs typeface="Times New Roman" panose="02020603050405020304" pitchFamily="18" charset="0"/>
              </a:rPr>
              <a:t>interne.</a:t>
            </a:r>
            <a:endParaRPr lang="ro-RO" dirty="0">
              <a:latin typeface="Times New Roman" panose="02020603050405020304" pitchFamily="18" charset="0"/>
              <a:cs typeface="Times New Roman" panose="02020603050405020304" pitchFamily="18" charset="0"/>
            </a:endParaRPr>
          </a:p>
          <a:p>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70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940" y="2439585"/>
            <a:ext cx="10515600" cy="1325563"/>
          </a:xfrm>
        </p:spPr>
        <p:txBody>
          <a:bodyPr>
            <a:normAutofit/>
          </a:bodyPr>
          <a:lstStyle/>
          <a:p>
            <a:r>
              <a:rPr lang="ro-RO" sz="6600" dirty="0" smtClean="0">
                <a:latin typeface="Times New Roman" panose="02020603050405020304" pitchFamily="18" charset="0"/>
                <a:cs typeface="Times New Roman" panose="02020603050405020304" pitchFamily="18" charset="0"/>
              </a:rPr>
              <a:t>Perioada postcomunistă</a:t>
            </a:r>
            <a:endParaRPr lang="ro-RO"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95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2" y="1091821"/>
            <a:ext cx="10575878" cy="5085142"/>
          </a:xfrm>
        </p:spPr>
        <p:txBody>
          <a:bodyPr>
            <a:normAutofit/>
          </a:bodyPr>
          <a:lstStyle/>
          <a:p>
            <a:r>
              <a:rPr lang="ro-RO" dirty="0">
                <a:latin typeface="Times New Roman" panose="02020603050405020304" pitchFamily="18" charset="0"/>
                <a:cs typeface="Times New Roman" panose="02020603050405020304" pitchFamily="18" charset="0"/>
              </a:rPr>
              <a:t>Consumul de energie este în general exprimat în tep (tone echivalent petrol).</a:t>
            </a:r>
          </a:p>
          <a:p>
            <a:r>
              <a:rPr lang="ro-RO" dirty="0" smtClean="0">
                <a:latin typeface="Times New Roman" panose="02020603050405020304" pitchFamily="18" charset="0"/>
                <a:cs typeface="Times New Roman" panose="02020603050405020304" pitchFamily="18" charset="0"/>
              </a:rPr>
              <a:t>Producția </a:t>
            </a:r>
            <a:r>
              <a:rPr lang="ro-RO" dirty="0">
                <a:latin typeface="Times New Roman" panose="02020603050405020304" pitchFamily="18" charset="0"/>
                <a:cs typeface="Times New Roman" panose="02020603050405020304" pitchFamily="18" charset="0"/>
              </a:rPr>
              <a:t>internă de energie primară s-a menținut constantă în ultimii ani (28 milioane tep), creșterea producției de cărbune compensând scăderea producției de țiței și gaze naturale. Pe fondul creșterii consumului de energie primară, dependența de importuri a crescut de la 22,5% în anul 2000 la 34% în anul 2005.</a:t>
            </a:r>
          </a:p>
          <a:p>
            <a:r>
              <a:rPr lang="ro-RO" dirty="0">
                <a:latin typeface="Times New Roman" panose="02020603050405020304" pitchFamily="18" charset="0"/>
                <a:cs typeface="Times New Roman" panose="02020603050405020304" pitchFamily="18" charset="0"/>
              </a:rPr>
              <a:t>Consumul intern brut pe locuitor a fost în anul 2006 de 1,833 tep, cu 4,5% mai mare decât cel din 2005.</a:t>
            </a:r>
          </a:p>
        </p:txBody>
      </p:sp>
    </p:spTree>
    <p:extLst>
      <p:ext uri="{BB962C8B-B14F-4D97-AF65-F5344CB8AC3E}">
        <p14:creationId xmlns:p14="http://schemas.microsoft.com/office/powerpoint/2010/main" val="95011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539" y="810627"/>
            <a:ext cx="8658671" cy="1413958"/>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742" y="2809317"/>
            <a:ext cx="7601339" cy="3103881"/>
          </a:xfrm>
          <a:prstGeom prst="rect">
            <a:avLst/>
          </a:prstGeom>
        </p:spPr>
      </p:pic>
    </p:spTree>
    <p:extLst>
      <p:ext uri="{BB962C8B-B14F-4D97-AF65-F5344CB8AC3E}">
        <p14:creationId xmlns:p14="http://schemas.microsoft.com/office/powerpoint/2010/main" val="12694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904" y="938520"/>
            <a:ext cx="10707806" cy="5434983"/>
          </a:xfrm>
        </p:spPr>
        <p:txBody>
          <a:bodyPr>
            <a:normAutofit fontScale="70000" lnSpcReduction="20000"/>
          </a:bodyPr>
          <a:lstStyle/>
          <a:p>
            <a:r>
              <a:rPr lang="ro-RO" sz="3400" dirty="0">
                <a:latin typeface="Times New Roman" panose="02020603050405020304" pitchFamily="18" charset="0"/>
                <a:cs typeface="Times New Roman" panose="02020603050405020304" pitchFamily="18" charset="0"/>
              </a:rPr>
              <a:t>Rezervele de resurse naturale ale </a:t>
            </a:r>
            <a:r>
              <a:rPr lang="ro-RO" sz="3400" dirty="0" smtClean="0">
                <a:latin typeface="Times New Roman" panose="02020603050405020304" pitchFamily="18" charset="0"/>
                <a:cs typeface="Times New Roman" panose="02020603050405020304" pitchFamily="18" charset="0"/>
              </a:rPr>
              <a:t>României</a:t>
            </a:r>
            <a:r>
              <a:rPr lang="ro-RO" sz="3400" dirty="0">
                <a:latin typeface="Times New Roman" panose="02020603050405020304" pitchFamily="18" charset="0"/>
                <a:cs typeface="Times New Roman" panose="02020603050405020304" pitchFamily="18" charset="0"/>
              </a:rPr>
              <a:t> </a:t>
            </a:r>
            <a:r>
              <a:rPr lang="ro-RO" sz="3400" dirty="0" smtClean="0">
                <a:latin typeface="Times New Roman" panose="02020603050405020304" pitchFamily="18" charset="0"/>
                <a:cs typeface="Times New Roman" panose="02020603050405020304" pitchFamily="18" charset="0"/>
              </a:rPr>
              <a:t>conform </a:t>
            </a:r>
            <a:r>
              <a:rPr lang="ro-RO" sz="3400" dirty="0">
                <a:latin typeface="Times New Roman" panose="02020603050405020304" pitchFamily="18" charset="0"/>
                <a:cs typeface="Times New Roman" panose="02020603050405020304" pitchFamily="18" charset="0"/>
              </a:rPr>
              <a:t>estimărilor din anul 2007:</a:t>
            </a:r>
          </a:p>
          <a:p>
            <a:pPr marL="0" indent="0">
              <a:buNone/>
            </a:pPr>
            <a:r>
              <a:rPr lang="ro-RO" sz="3400" dirty="0">
                <a:latin typeface="Times New Roman" panose="02020603050405020304" pitchFamily="18" charset="0"/>
                <a:cs typeface="Times New Roman" panose="02020603050405020304" pitchFamily="18" charset="0"/>
              </a:rPr>
              <a:t>țiței: 74 milioane tone (72 mil tep). Producție anuală: 5,2 milioane tone</a:t>
            </a:r>
          </a:p>
          <a:p>
            <a:pPr marL="0" indent="0">
              <a:buNone/>
            </a:pPr>
            <a:r>
              <a:rPr lang="ro-RO" sz="3400" dirty="0">
                <a:latin typeface="Times New Roman" panose="02020603050405020304" pitchFamily="18" charset="0"/>
                <a:cs typeface="Times New Roman" panose="02020603050405020304" pitchFamily="18" charset="0"/>
              </a:rPr>
              <a:t>gaze naturale: 185 miliarde metri cubi (159 mil tep). Producție anuală: 12 miliarde metri cubi</a:t>
            </a:r>
          </a:p>
          <a:p>
            <a:pPr marL="0" indent="0">
              <a:buNone/>
            </a:pPr>
            <a:r>
              <a:rPr lang="ro-RO" sz="3400" dirty="0">
                <a:latin typeface="Times New Roman" panose="02020603050405020304" pitchFamily="18" charset="0"/>
                <a:cs typeface="Times New Roman" panose="02020603050405020304" pitchFamily="18" charset="0"/>
              </a:rPr>
              <a:t>huilă: 755 milioane tone (422 mil tep). Producție anuală: 3 milioane tone</a:t>
            </a:r>
          </a:p>
          <a:p>
            <a:pPr marL="0" indent="0">
              <a:buNone/>
            </a:pPr>
            <a:r>
              <a:rPr lang="ro-RO" sz="3400" dirty="0">
                <a:latin typeface="Times New Roman" panose="02020603050405020304" pitchFamily="18" charset="0"/>
                <a:cs typeface="Times New Roman" panose="02020603050405020304" pitchFamily="18" charset="0"/>
              </a:rPr>
              <a:t>lignit: 1490 milioane tone (276 mil tep). Producție anuală: 32 milioane tone.</a:t>
            </a:r>
          </a:p>
          <a:p>
            <a:pPr marL="0" indent="0">
              <a:buNone/>
            </a:pPr>
            <a:r>
              <a:rPr lang="ro-RO" sz="3400" dirty="0">
                <a:latin typeface="Times New Roman" panose="02020603050405020304" pitchFamily="18" charset="0"/>
                <a:cs typeface="Times New Roman" panose="02020603050405020304" pitchFamily="18" charset="0"/>
              </a:rPr>
              <a:t>uraniu: Rezervele de minereu existente asigură cererea de uraniu până la nivelul anului 2017 pentru funcționarea a două unități nucleare la centrala de la Cernavodă.</a:t>
            </a:r>
          </a:p>
          <a:p>
            <a:r>
              <a:rPr lang="ro-RO" sz="3400" dirty="0">
                <a:latin typeface="Times New Roman" panose="02020603050405020304" pitchFamily="18" charset="0"/>
                <a:cs typeface="Times New Roman" panose="02020603050405020304" pitchFamily="18" charset="0"/>
              </a:rPr>
              <a:t>România este unicul deținător de rezerve de tiței în cantități notabile din zona Central și Est Europeană</a:t>
            </a:r>
            <a:r>
              <a:rPr lang="ro-RO" sz="3400" dirty="0" smtClean="0">
                <a:latin typeface="Times New Roman" panose="02020603050405020304" pitchFamily="18" charset="0"/>
                <a:cs typeface="Times New Roman" panose="02020603050405020304" pitchFamily="18" charset="0"/>
              </a:rPr>
              <a:t>.</a:t>
            </a:r>
            <a:r>
              <a:rPr lang="ro-RO" sz="3400" dirty="0">
                <a:latin typeface="Times New Roman" panose="02020603050405020304" pitchFamily="18" charset="0"/>
                <a:cs typeface="Times New Roman" panose="02020603050405020304" pitchFamily="18" charset="0"/>
              </a:rPr>
              <a:t> Tot România dispune și de cele mai mari rezerve de gaze naturale din zonă, de circa 2 ori mai mari decât rezervele dovedite ale </a:t>
            </a:r>
            <a:r>
              <a:rPr lang="ro-RO" sz="3400" dirty="0" smtClean="0">
                <a:latin typeface="Times New Roman" panose="02020603050405020304" pitchFamily="18" charset="0"/>
                <a:cs typeface="Times New Roman" panose="02020603050405020304" pitchFamily="18" charset="0"/>
              </a:rPr>
              <a:t>Poloniei. În </a:t>
            </a:r>
            <a:r>
              <a:rPr lang="ro-RO" sz="3400" dirty="0">
                <a:latin typeface="Times New Roman" panose="02020603050405020304" pitchFamily="18" charset="0"/>
                <a:cs typeface="Times New Roman" panose="02020603050405020304" pitchFamily="18" charset="0"/>
              </a:rPr>
              <a:t>schimb, România deține cele mai mici rezerve de cărbune</a:t>
            </a:r>
            <a:r>
              <a:rPr lang="ro-RO" sz="3400" dirty="0" smtClean="0">
                <a:latin typeface="Times New Roman" panose="02020603050405020304" pitchFamily="18" charset="0"/>
                <a:cs typeface="Times New Roman" panose="02020603050405020304" pitchFamily="18" charset="0"/>
              </a:rPr>
              <a:t>.</a:t>
            </a:r>
            <a:endParaRPr lang="ro-RO" sz="3400" dirty="0">
              <a:latin typeface="Times New Roman" panose="02020603050405020304" pitchFamily="18" charset="0"/>
              <a:cs typeface="Times New Roman" panose="02020603050405020304" pitchFamily="18" charset="0"/>
            </a:endParaRPr>
          </a:p>
          <a:p>
            <a:r>
              <a:rPr lang="ro-RO" sz="3400" dirty="0">
                <a:latin typeface="Times New Roman" panose="02020603050405020304" pitchFamily="18" charset="0"/>
                <a:cs typeface="Times New Roman" panose="02020603050405020304" pitchFamily="18" charset="0"/>
              </a:rPr>
              <a:t>Resursele estimate de țitei și gaze naturale ale României sunt de aproximativ un miliard de barili echivalent petrol, valoare care situează România pe locul patru în Europa în acest clasament, după Norvegia, Marea Britanie și </a:t>
            </a:r>
            <a:r>
              <a:rPr lang="ro-RO" sz="3400" dirty="0" smtClean="0">
                <a:latin typeface="Times New Roman" panose="02020603050405020304" pitchFamily="18" charset="0"/>
                <a:cs typeface="Times New Roman" panose="02020603050405020304" pitchFamily="18" charset="0"/>
              </a:rPr>
              <a:t>Danemarca.</a:t>
            </a:r>
            <a:endParaRPr lang="ro-RO" sz="3400" dirty="0">
              <a:latin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35469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773"/>
            <a:ext cx="10515600" cy="1325563"/>
          </a:xfrm>
        </p:spPr>
        <p:txBody>
          <a:bodyPr/>
          <a:lstStyle/>
          <a:p>
            <a:r>
              <a:rPr lang="ro-RO" dirty="0" smtClean="0">
                <a:latin typeface="Times New Roman" panose="02020603050405020304" pitchFamily="18" charset="0"/>
                <a:cs typeface="Times New Roman" panose="02020603050405020304" pitchFamily="18" charset="0"/>
              </a:rPr>
              <a:t>Viitor</a:t>
            </a:r>
            <a:endParaRPr lang="ro-RO"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ro-RO" dirty="0">
                <a:latin typeface="Times New Roman" panose="02020603050405020304" pitchFamily="18" charset="0"/>
                <a:cs typeface="Times New Roman" panose="02020603050405020304" pitchFamily="18" charset="0"/>
              </a:rPr>
              <a:t>În viziunea Statului Român, datorită creșterii prognozate a prețului la hidrocarburi (țiței și gaze naturale), principalele opțiuni pentru viitor ar fi producția de energie pe bază de cărbune și energia </a:t>
            </a:r>
            <a:r>
              <a:rPr lang="ro-RO" dirty="0" smtClean="0">
                <a:latin typeface="Times New Roman" panose="02020603050405020304" pitchFamily="18" charset="0"/>
                <a:cs typeface="Times New Roman" panose="02020603050405020304" pitchFamily="18" charset="0"/>
              </a:rPr>
              <a:t>nucleară.</a:t>
            </a:r>
            <a:r>
              <a:rPr lang="ro-RO" baseline="30000"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În </a:t>
            </a:r>
            <a:r>
              <a:rPr lang="ro-RO" dirty="0">
                <a:latin typeface="Times New Roman" panose="02020603050405020304" pitchFamily="18" charset="0"/>
                <a:cs typeface="Times New Roman" panose="02020603050405020304" pitchFamily="18" charset="0"/>
              </a:rPr>
              <a:t>strategia energetică pentru 2007 - 2020 se pune accentul pe sporirea producției de energie electrică nucleară și pe modernizarea capacităților de producție de energie învechite.</a:t>
            </a:r>
          </a:p>
          <a:p>
            <a:r>
              <a:rPr lang="ro-RO" dirty="0">
                <a:latin typeface="Times New Roman" panose="02020603050405020304" pitchFamily="18" charset="0"/>
                <a:cs typeface="Times New Roman" panose="02020603050405020304" pitchFamily="18" charset="0"/>
              </a:rPr>
              <a:t>Compania Petrom intenționează să convertească, în următorii patru ani (începând din 2009), între cinci și zece puțuri epuizate de petrol și gaze în furnizori de energie geotermală. Estimările actuale arată că, în România, căldura generată de puțurile epuizate poate acoperi nevoile a 13.000 de locuințe, adică aproximativ 0,6% din necesarul de energie al </a:t>
            </a:r>
            <a:r>
              <a:rPr lang="ro-RO" dirty="0" smtClean="0">
                <a:latin typeface="Times New Roman" panose="02020603050405020304" pitchFamily="18" charset="0"/>
                <a:cs typeface="Times New Roman" panose="02020603050405020304" pitchFamily="18" charset="0"/>
              </a:rPr>
              <a:t>țării.</a:t>
            </a:r>
            <a:endParaRPr lang="ro-RO" dirty="0">
              <a:latin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409276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ro-RO" smtClean="0"/>
              <a:t>Carabăț Iuliana</a:t>
            </a:r>
            <a:br>
              <a:rPr lang="ro-RO" smtClean="0"/>
            </a:br>
            <a:r>
              <a:rPr lang="ro-RO" smtClean="0"/>
              <a:t>FIG, GT anul III</a:t>
            </a:r>
          </a:p>
          <a:p>
            <a:endParaRPr lang="ro-RO" dirty="0"/>
          </a:p>
        </p:txBody>
      </p:sp>
    </p:spTree>
    <p:extLst>
      <p:ext uri="{BB962C8B-B14F-4D97-AF65-F5344CB8AC3E}">
        <p14:creationId xmlns:p14="http://schemas.microsoft.com/office/powerpoint/2010/main" val="351989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439" y="2576062"/>
            <a:ext cx="10515600" cy="1325563"/>
          </a:xfrm>
        </p:spPr>
        <p:txBody>
          <a:bodyPr>
            <a:noAutofit/>
          </a:bodyPr>
          <a:lstStyle/>
          <a:p>
            <a:r>
              <a:rPr lang="ro-RO" sz="9600" dirty="0" smtClean="0">
                <a:latin typeface="Times New Roman" panose="02020603050405020304" pitchFamily="18" charset="0"/>
                <a:cs typeface="Times New Roman" panose="02020603050405020304" pitchFamily="18" charset="0"/>
              </a:rPr>
              <a:t>Perioada comunistă</a:t>
            </a:r>
            <a:endParaRPr lang="ro-RO"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23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i="1" dirty="0">
                <a:latin typeface="Times New Roman" panose="02020603050405020304" pitchFamily="18" charset="0"/>
                <a:cs typeface="Times New Roman" panose="02020603050405020304" pitchFamily="18" charset="0"/>
              </a:rPr>
              <a:t>Industria de petrol </a:t>
            </a:r>
            <a:r>
              <a:rPr lang="ro-RO" b="1" i="1" dirty="0" smtClean="0">
                <a:latin typeface="Times New Roman" panose="02020603050405020304" pitchFamily="18" charset="0"/>
                <a:cs typeface="Times New Roman" panose="02020603050405020304" pitchFamily="18" charset="0"/>
              </a:rPr>
              <a:t>ș</a:t>
            </a:r>
            <a:r>
              <a:rPr lang="it-IT" b="1" i="1" dirty="0" smtClean="0">
                <a:latin typeface="Times New Roman" panose="02020603050405020304" pitchFamily="18" charset="0"/>
                <a:cs typeface="Times New Roman" panose="02020603050405020304" pitchFamily="18" charset="0"/>
              </a:rPr>
              <a:t>i </a:t>
            </a:r>
            <a:r>
              <a:rPr lang="it-IT" b="1" i="1" dirty="0">
                <a:latin typeface="Times New Roman" panose="02020603050405020304" pitchFamily="18" charset="0"/>
                <a:cs typeface="Times New Roman" panose="02020603050405020304" pitchFamily="18" charset="0"/>
              </a:rPr>
              <a:t>gaze a </a:t>
            </a:r>
            <a:r>
              <a:rPr lang="it-IT" b="1" i="1" dirty="0" smtClean="0">
                <a:latin typeface="Times New Roman" panose="02020603050405020304" pitchFamily="18" charset="0"/>
                <a:cs typeface="Times New Roman" panose="02020603050405020304" pitchFamily="18" charset="0"/>
              </a:rPr>
              <a:t>Rom</a:t>
            </a:r>
            <a:r>
              <a:rPr lang="ro-RO" b="1" i="1" dirty="0" smtClean="0">
                <a:latin typeface="Times New Roman" panose="02020603050405020304" pitchFamily="18" charset="0"/>
                <a:cs typeface="Times New Roman" panose="02020603050405020304" pitchFamily="18" charset="0"/>
              </a:rPr>
              <a:t>â</a:t>
            </a:r>
            <a:r>
              <a:rPr lang="it-IT" b="1" i="1" dirty="0" smtClean="0">
                <a:latin typeface="Times New Roman" panose="02020603050405020304" pitchFamily="18" charset="0"/>
                <a:cs typeface="Times New Roman" panose="02020603050405020304" pitchFamily="18" charset="0"/>
              </a:rPr>
              <a:t>niei</a:t>
            </a:r>
            <a:endParaRPr lang="ro-RO"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49" y="1583142"/>
            <a:ext cx="6555545" cy="4230805"/>
          </a:xfrm>
          <a:prstGeom prst="rect">
            <a:avLst/>
          </a:prstGeom>
        </p:spPr>
      </p:pic>
      <p:sp>
        <p:nvSpPr>
          <p:cNvPr id="3" name="Content Placeholder 2"/>
          <p:cNvSpPr>
            <a:spLocks noGrp="1"/>
          </p:cNvSpPr>
          <p:nvPr>
            <p:ph idx="1"/>
          </p:nvPr>
        </p:nvSpPr>
        <p:spPr>
          <a:xfrm>
            <a:off x="504968" y="1364776"/>
            <a:ext cx="4490114" cy="5281684"/>
          </a:xfrm>
        </p:spPr>
        <p:txBody>
          <a:bodyPr>
            <a:normAutofit fontScale="92500" lnSpcReduction="20000"/>
          </a:bodyPr>
          <a:lstStyle/>
          <a:p>
            <a:pPr marL="0" indent="0">
              <a:buNone/>
            </a:pPr>
            <a:r>
              <a:rPr lang="ro-RO" dirty="0" smtClean="0">
                <a:latin typeface="Times New Roman" panose="02020603050405020304" pitchFamily="18" charset="0"/>
                <a:cs typeface="Times New Roman" panose="02020603050405020304" pitchFamily="18" charset="0"/>
              </a:rPr>
              <a:t>Industria </a:t>
            </a:r>
            <a:r>
              <a:rPr lang="ro-RO" dirty="0">
                <a:latin typeface="Times New Roman" panose="02020603050405020304" pitchFamily="18" charset="0"/>
                <a:cs typeface="Times New Roman" panose="02020603050405020304" pitchFamily="18" charset="0"/>
              </a:rPr>
              <a:t>extractiva de petrol si gaze a Romaniei a fost dezvoltata in principal de companii din Germania, SUA si UK si a fost motorul industrializarii rapide a tarii.</a:t>
            </a:r>
          </a:p>
          <a:p>
            <a:pPr marL="0" indent="0">
              <a:buNone/>
            </a:pPr>
            <a:r>
              <a:rPr lang="ro-RO" dirty="0">
                <a:latin typeface="Times New Roman" panose="02020603050405020304" pitchFamily="18" charset="0"/>
                <a:cs typeface="Times New Roman" panose="02020603050405020304" pitchFamily="18" charset="0"/>
              </a:rPr>
              <a:t>In 1950 petrolul asigura aproximativ 50% din necesarul de energie al Romaniei.</a:t>
            </a:r>
          </a:p>
          <a:p>
            <a:pPr marL="0" indent="0">
              <a:buNone/>
            </a:pPr>
            <a:r>
              <a:rPr lang="ro-RO" dirty="0">
                <a:latin typeface="Times New Roman" panose="02020603050405020304" pitchFamily="18" charset="0"/>
                <a:cs typeface="Times New Roman" panose="02020603050405020304" pitchFamily="18" charset="0"/>
              </a:rPr>
              <a:t>Varful productiei  a fost atins in 1976 urmand sa scada treptat in anii urmatori datorita epuizarii rapide a zacamintelor de petrol din cele 200 de campuri </a:t>
            </a:r>
            <a:r>
              <a:rPr lang="ro-RO" dirty="0" smtClean="0">
                <a:latin typeface="Times New Roman" panose="02020603050405020304" pitchFamily="18" charset="0"/>
                <a:cs typeface="Times New Roman" panose="02020603050405020304" pitchFamily="18" charset="0"/>
              </a:rPr>
              <a:t>petroliere </a:t>
            </a:r>
            <a:r>
              <a:rPr lang="it-IT" dirty="0">
                <a:latin typeface="Times New Roman" panose="02020603050405020304" pitchFamily="18" charset="0"/>
                <a:cs typeface="Times New Roman" panose="02020603050405020304" pitchFamily="18" charset="0"/>
              </a:rPr>
              <a:t>ale tarii si datorita descoperirilor rare de noi </a:t>
            </a:r>
            <a:r>
              <a:rPr lang="it-IT" dirty="0" smtClean="0">
                <a:latin typeface="Times New Roman" panose="02020603050405020304" pitchFamily="18" charset="0"/>
                <a:cs typeface="Times New Roman" panose="02020603050405020304" pitchFamily="18" charset="0"/>
              </a:rPr>
              <a:t>zacam</a:t>
            </a:r>
            <a:r>
              <a:rPr lang="ro-RO" dirty="0" smtClean="0">
                <a:latin typeface="Times New Roman" panose="02020603050405020304" pitchFamily="18" charset="0"/>
                <a:cs typeface="Times New Roman" panose="02020603050405020304" pitchFamily="18" charset="0"/>
              </a:rPr>
              <a:t>inte.</a:t>
            </a:r>
            <a:endParaRPr lang="ro-RO" dirty="0">
              <a:latin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66150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2" y="529088"/>
            <a:ext cx="10515600" cy="4351338"/>
          </a:xfrm>
        </p:spPr>
        <p:txBody>
          <a:bodyPr/>
          <a:lstStyle/>
          <a:p>
            <a:r>
              <a:rPr lang="it-IT" dirty="0">
                <a:latin typeface="Times New Roman" panose="02020603050405020304" pitchFamily="18" charset="0"/>
                <a:cs typeface="Times New Roman" panose="02020603050405020304" pitchFamily="18" charset="0"/>
              </a:rPr>
              <a:t>Datorita </a:t>
            </a:r>
            <a:r>
              <a:rPr lang="it-IT" b="1" i="1" dirty="0">
                <a:latin typeface="Times New Roman" panose="02020603050405020304" pitchFamily="18" charset="0"/>
                <a:cs typeface="Times New Roman" panose="02020603050405020304" pitchFamily="18" charset="0"/>
              </a:rPr>
              <a:t>capacitatii</a:t>
            </a:r>
            <a:r>
              <a:rPr lang="it-IT" dirty="0">
                <a:latin typeface="Times New Roman" panose="02020603050405020304" pitchFamily="18" charset="0"/>
                <a:cs typeface="Times New Roman" panose="02020603050405020304" pitchFamily="18" charset="0"/>
              </a:rPr>
              <a:t> mari </a:t>
            </a:r>
            <a:r>
              <a:rPr lang="it-IT" b="1" i="1" dirty="0">
                <a:latin typeface="Times New Roman" panose="02020603050405020304" pitchFamily="18" charset="0"/>
                <a:cs typeface="Times New Roman" panose="02020603050405020304" pitchFamily="18" charset="0"/>
              </a:rPr>
              <a:t>de rafinare</a:t>
            </a:r>
            <a:r>
              <a:rPr lang="it-IT" dirty="0">
                <a:latin typeface="Times New Roman" panose="02020603050405020304" pitchFamily="18" charset="0"/>
                <a:cs typeface="Times New Roman" panose="02020603050405020304" pitchFamily="18" charset="0"/>
              </a:rPr>
              <a:t>, aproximativ </a:t>
            </a:r>
            <a:r>
              <a:rPr lang="it-IT" b="1" i="1" dirty="0">
                <a:latin typeface="Times New Roman" panose="02020603050405020304" pitchFamily="18" charset="0"/>
                <a:cs typeface="Times New Roman" panose="02020603050405020304" pitchFamily="18" charset="0"/>
              </a:rPr>
              <a:t>30 milioane tone</a:t>
            </a:r>
            <a:r>
              <a:rPr lang="it-IT" dirty="0">
                <a:latin typeface="Times New Roman" panose="02020603050405020304" pitchFamily="18" charset="0"/>
                <a:cs typeface="Times New Roman" panose="02020603050405020304" pitchFamily="18" charset="0"/>
              </a:rPr>
              <a:t>, Romania a trebuit sa importe din ce in ce mai mult petrol si astfel </a:t>
            </a:r>
            <a:r>
              <a:rPr lang="it-IT" b="1" i="1" dirty="0">
                <a:latin typeface="Times New Roman" panose="02020603050405020304" pitchFamily="18" charset="0"/>
                <a:cs typeface="Times New Roman" panose="02020603050405020304" pitchFamily="18" charset="0"/>
              </a:rPr>
              <a:t>in 1979</a:t>
            </a:r>
            <a:r>
              <a:rPr lang="it-IT" dirty="0">
                <a:latin typeface="Times New Roman" panose="02020603050405020304" pitchFamily="18" charset="0"/>
                <a:cs typeface="Times New Roman" panose="02020603050405020304" pitchFamily="18" charset="0"/>
              </a:rPr>
              <a:t> cantitatea de petrol importat a depasit productia interna</a:t>
            </a:r>
            <a:r>
              <a:rPr lang="it-IT" dirty="0"/>
              <a:t>.</a:t>
            </a:r>
            <a:endParaRPr lang="ro-RO"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78" y="1841334"/>
            <a:ext cx="7703673" cy="4327454"/>
          </a:xfrm>
          <a:prstGeom prst="rect">
            <a:avLst/>
          </a:prstGeom>
        </p:spPr>
      </p:pic>
    </p:spTree>
    <p:extLst>
      <p:ext uri="{BB962C8B-B14F-4D97-AF65-F5344CB8AC3E}">
        <p14:creationId xmlns:p14="http://schemas.microsoft.com/office/powerpoint/2010/main" val="224294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275" y="1146412"/>
            <a:ext cx="10589525" cy="5030551"/>
          </a:xfrm>
        </p:spPr>
        <p:txBody>
          <a:bodyPr>
            <a:normAutofit fontScale="92500"/>
          </a:bodyPr>
          <a:lstStyle/>
          <a:p>
            <a:r>
              <a:rPr lang="ro-RO" dirty="0">
                <a:latin typeface="Times New Roman" panose="02020603050405020304" pitchFamily="18" charset="0"/>
                <a:cs typeface="Times New Roman" panose="02020603050405020304" pitchFamily="18" charset="0"/>
              </a:rPr>
              <a:t>Chiar daca un program intens de explorare a fost pus in practica intre 1976 si 1986 productia de petrol a Romaniei a scazut cu aproximativ 25%.</a:t>
            </a:r>
          </a:p>
          <a:p>
            <a:r>
              <a:rPr lang="ro-RO" dirty="0">
                <a:latin typeface="Times New Roman" panose="02020603050405020304" pitchFamily="18" charset="0"/>
                <a:cs typeface="Times New Roman" panose="02020603050405020304" pitchFamily="18" charset="0"/>
              </a:rPr>
              <a:t>La sfarsitul anilor '70, Romania devenise producator de instalatii de foraj marin, in lume existau doar 10 tari producatoare de asemenea instalatii. In 1988 7 asemenea platforme functionau in Marea Neagra sub supravegherea companiei Petromar.</a:t>
            </a:r>
          </a:p>
          <a:p>
            <a:r>
              <a:rPr lang="ro-RO" dirty="0">
                <a:latin typeface="Times New Roman" panose="02020603050405020304" pitchFamily="18" charset="0"/>
                <a:cs typeface="Times New Roman" panose="02020603050405020304" pitchFamily="18" charset="0"/>
              </a:rPr>
              <a:t>In anii '70, Romania a investit enorm in dezvoltarea unei industrii de rafinare supradimensionata. In aceasta perioada productia interna a scazut si pretul international al petrolului crescuse foarte mult. Se estima ca </a:t>
            </a:r>
            <a:r>
              <a:rPr lang="ro-RO" b="1" i="1" dirty="0">
                <a:latin typeface="Times New Roman" panose="02020603050405020304" pitchFamily="18" charset="0"/>
                <a:cs typeface="Times New Roman" panose="02020603050405020304" pitchFamily="18" charset="0"/>
              </a:rPr>
              <a:t>in 1980 Romania pierdea aproximativ 1 milion USD zilnic</a:t>
            </a:r>
            <a:r>
              <a:rPr lang="ro-RO" dirty="0">
                <a:latin typeface="Times New Roman" panose="02020603050405020304" pitchFamily="18" charset="0"/>
                <a:cs typeface="Times New Roman" panose="02020603050405020304" pitchFamily="18" charset="0"/>
              </a:rPr>
              <a:t> datorita exportului de produse petroliere derivate din petrol importat. Aceasta categorie de produse petroliere reprezenta 40% din exporturile catre tarile din Vest. Aceste exporturi au continuat pentru ca Romania avea nevoie de valuta forte.</a:t>
            </a:r>
          </a:p>
          <a:p>
            <a:endParaRPr lang="ro-RO" dirty="0"/>
          </a:p>
        </p:txBody>
      </p:sp>
    </p:spTree>
    <p:extLst>
      <p:ext uri="{BB962C8B-B14F-4D97-AF65-F5344CB8AC3E}">
        <p14:creationId xmlns:p14="http://schemas.microsoft.com/office/powerpoint/2010/main" val="128185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ro-RO" dirty="0">
                <a:latin typeface="Times New Roman" panose="02020603050405020304" pitchFamily="18" charset="0"/>
                <a:cs typeface="Times New Roman" panose="02020603050405020304" pitchFamily="18" charset="0"/>
              </a:rPr>
              <a:t>Pana in anul 1988 productia interna de petrol scazuse la aproximativ 9.5 milioane tone, in timp ce capacitatea de rafinare ajunsese la 30-33 milioane tone. Pentru ca rafinariile sa functioneze era nevoie de mari cantitati de petrol si astfel se importau aproximativ 20 milioane tone de petrol. Petrolul era importat initial de la membrii OPEC iar dupa declansarea razboiului dintre Iran si Irak din U.R.S.S. In 1986 Romania importa circa 6 milioane tone de petrol din U.R.S.S. In urma unui contract de barter cu U.R.S.S., in perioada 1986-1990, Romania trebuia sa primeasca 5 milioane tone petrol anual in schimbul alimentelor si instalatiilor petroliere</a:t>
            </a:r>
            <a:r>
              <a:rPr lang="ro-RO" dirty="0" smtClean="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0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400" b="1" i="1" dirty="0" smtClean="0">
                <a:latin typeface="Times New Roman" panose="02020603050405020304" pitchFamily="18" charset="0"/>
                <a:cs typeface="Times New Roman" panose="02020603050405020304" pitchFamily="18" charset="0"/>
              </a:rPr>
              <a:t>Rezervele de gaze</a:t>
            </a:r>
            <a:endParaRPr lang="ro-RO"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90688"/>
            <a:ext cx="10515600" cy="1676499"/>
          </a:xfrm>
        </p:spPr>
        <p:txBody>
          <a:bodyPr>
            <a:normAutofit lnSpcReduction="10000"/>
          </a:bodyPr>
          <a:lstStyle/>
          <a:p>
            <a:pPr marL="0" indent="0">
              <a:buNone/>
            </a:pPr>
            <a:r>
              <a:rPr lang="ro-RO" dirty="0" smtClean="0"/>
              <a:t> </a:t>
            </a:r>
            <a:r>
              <a:rPr lang="ro-RO" sz="1800" dirty="0" smtClean="0">
                <a:latin typeface="Times New Roman" panose="02020603050405020304" pitchFamily="18" charset="0"/>
                <a:cs typeface="Times New Roman" panose="02020603050405020304" pitchFamily="18" charset="0"/>
              </a:rPr>
              <a:t>ale Romaniei erau la acea vreme </a:t>
            </a:r>
            <a:r>
              <a:rPr lang="ro-RO" sz="1800" b="1" i="1" dirty="0" smtClean="0">
                <a:latin typeface="Times New Roman" panose="02020603050405020304" pitchFamily="18" charset="0"/>
                <a:cs typeface="Times New Roman" panose="02020603050405020304" pitchFamily="18" charset="0"/>
              </a:rPr>
              <a:t>cele mai mari</a:t>
            </a:r>
            <a:r>
              <a:rPr lang="ro-RO" sz="1800" dirty="0" smtClean="0">
                <a:latin typeface="Times New Roman" panose="02020603050405020304" pitchFamily="18" charset="0"/>
                <a:cs typeface="Times New Roman" panose="02020603050405020304" pitchFamily="18" charset="0"/>
              </a:rPr>
              <a:t> rezerve </a:t>
            </a:r>
            <a:r>
              <a:rPr lang="ro-RO" sz="1800" b="1" i="1" dirty="0" smtClean="0">
                <a:latin typeface="Times New Roman" panose="02020603050405020304" pitchFamily="18" charset="0"/>
                <a:cs typeface="Times New Roman" panose="02020603050405020304" pitchFamily="18" charset="0"/>
              </a:rPr>
              <a:t>din Europa</a:t>
            </a:r>
            <a:r>
              <a:rPr lang="ro-RO" sz="1800" dirty="0" smtClean="0">
                <a:latin typeface="Times New Roman" panose="02020603050405020304" pitchFamily="18" charset="0"/>
                <a:cs typeface="Times New Roman" panose="02020603050405020304" pitchFamily="18" charset="0"/>
              </a:rPr>
              <a:t> de Est.</a:t>
            </a:r>
          </a:p>
          <a:p>
            <a:r>
              <a:rPr lang="ro-RO" sz="1800" dirty="0" smtClean="0">
                <a:latin typeface="Times New Roman" panose="02020603050405020304" pitchFamily="18" charset="0"/>
                <a:cs typeface="Times New Roman" panose="02020603050405020304" pitchFamily="18" charset="0"/>
              </a:rPr>
              <a:t>Industria de gaze naturale nu putea sa compenseze diminuarea rezervelor cunoscute de gaze si astfel la mijlocul anilor '70 Romania a inceput sa importe gaze naturale din U.R.S.S.</a:t>
            </a:r>
          </a:p>
          <a:p>
            <a:r>
              <a:rPr lang="ro-RO" sz="1800" dirty="0" smtClean="0">
                <a:latin typeface="Times New Roman" panose="02020603050405020304" pitchFamily="18" charset="0"/>
                <a:cs typeface="Times New Roman" panose="02020603050405020304" pitchFamily="18" charset="0"/>
              </a:rPr>
              <a:t>In 1986 Romania importa 2.5 miliarde m3 din U.R.S.S. si pana in 1989 importurile de gaze ale Romaniei au depasit 7 miliarde m3.</a:t>
            </a:r>
          </a:p>
          <a:p>
            <a:endParaRPr lang="ro-RO" dirty="0" smtClean="0"/>
          </a:p>
          <a:p>
            <a:endParaRPr lang="ro-RO" dirty="0"/>
          </a:p>
        </p:txBody>
      </p:sp>
      <p:sp>
        <p:nvSpPr>
          <p:cNvPr id="5" name="TextBox 4"/>
          <p:cNvSpPr txBox="1"/>
          <p:nvPr/>
        </p:nvSpPr>
        <p:spPr>
          <a:xfrm>
            <a:off x="524301" y="3747781"/>
            <a:ext cx="11158182" cy="1323439"/>
          </a:xfrm>
          <a:prstGeom prst="rect">
            <a:avLst/>
          </a:prstGeom>
          <a:noFill/>
        </p:spPr>
        <p:txBody>
          <a:bodyPr wrap="square" rtlCol="0">
            <a:spAutoFit/>
          </a:bodyPr>
          <a:lstStyle/>
          <a:p>
            <a:r>
              <a:rPr lang="ro-RO" sz="2000" dirty="0">
                <a:latin typeface="Times New Roman" panose="02020603050405020304" pitchFamily="18" charset="0"/>
                <a:cs typeface="Times New Roman" panose="02020603050405020304" pitchFamily="18" charset="0"/>
              </a:rPr>
              <a:t>Pentru participarea la proiectele de dezvoltare a industriei extractive din U.R.S.S. Romania urma sa primeasca dupa 1989  6 miliarde de metri cubi de gaze anual. Pentru ca gazele din U.R.S.S. tranzitau Romania, printr-o conducta de 200 Km intre U.R.S.S. si Bulgaria, Romania trebuia sa primeasca o cantitate necunoscuta de gaze timp de 25 de ani. </a:t>
            </a:r>
          </a:p>
        </p:txBody>
      </p:sp>
    </p:spTree>
    <p:extLst>
      <p:ext uri="{BB962C8B-B14F-4D97-AF65-F5344CB8AC3E}">
        <p14:creationId xmlns:p14="http://schemas.microsoft.com/office/powerpoint/2010/main" val="12424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i="1" dirty="0">
                <a:latin typeface="Times New Roman" panose="02020603050405020304" pitchFamily="18" charset="0"/>
                <a:cs typeface="Times New Roman" panose="02020603050405020304" pitchFamily="18" charset="0"/>
              </a:rPr>
              <a:t>Industria carbonifera </a:t>
            </a:r>
            <a:endParaRPr lang="ro-RO"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0502" y="1282890"/>
            <a:ext cx="5172502" cy="5472751"/>
          </a:xfrm>
        </p:spPr>
        <p:txBody>
          <a:bodyPr>
            <a:normAutofit fontScale="92500" lnSpcReduction="20000"/>
          </a:bodyPr>
          <a:lstStyle/>
          <a:p>
            <a:r>
              <a:rPr lang="ro-RO" dirty="0">
                <a:latin typeface="Times New Roman" panose="02020603050405020304" pitchFamily="18" charset="0"/>
                <a:cs typeface="Times New Roman" panose="02020603050405020304" pitchFamily="18" charset="0"/>
              </a:rPr>
              <a:t>Programul energetic national intre 1970-1980 presupunea o crestere considerabila a cantitatii de carbune consumat pentru obtinerea de energie, pentru a compensa rolul scazut al gazelor si petrolului in producerea energiei electrice.</a:t>
            </a:r>
          </a:p>
          <a:p>
            <a:r>
              <a:rPr lang="ro-RO" dirty="0">
                <a:latin typeface="Times New Roman" panose="02020603050405020304" pitchFamily="18" charset="0"/>
                <a:cs typeface="Times New Roman" panose="02020603050405020304" pitchFamily="18" charset="0"/>
              </a:rPr>
              <a:t>Folosirea petrolului si a gazelor naturale pentru a genera electricitate trebuia sa scada de la 50% in 1981 la 5% in 1990. Dependenta  Romaniei de petrol si gaze a fost descoperita in momentul in care, la sfarsitul anilor '70, a fost oprita livrarea de petrol iranian. Nicolae Ceausescu a lansat o campanie de dezvoltare rapida a exploatarilor de carbuni.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04067"/>
            <a:ext cx="5375919" cy="3638195"/>
          </a:xfrm>
          <a:prstGeom prst="rect">
            <a:avLst/>
          </a:prstGeom>
        </p:spPr>
      </p:pic>
    </p:spTree>
    <p:extLst>
      <p:ext uri="{BB962C8B-B14F-4D97-AF65-F5344CB8AC3E}">
        <p14:creationId xmlns:p14="http://schemas.microsoft.com/office/powerpoint/2010/main" val="232919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254" y="1025283"/>
            <a:ext cx="9816111" cy="4638538"/>
          </a:xfrm>
          <a:prstGeom prst="rect">
            <a:avLst/>
          </a:prstGeom>
        </p:spPr>
      </p:pic>
    </p:spTree>
    <p:extLst>
      <p:ext uri="{BB962C8B-B14F-4D97-AF65-F5344CB8AC3E}">
        <p14:creationId xmlns:p14="http://schemas.microsoft.com/office/powerpoint/2010/main" val="2098766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774</Words>
  <Application>Microsoft Office PowerPoint</Application>
  <PresentationFormat>Custom</PresentationFormat>
  <Paragraphs>47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Industria extractivă în România în perioada comunistă și postcomunistă</vt:lpstr>
      <vt:lpstr>Perioada comunistă</vt:lpstr>
      <vt:lpstr>Industria de petrol și gaze a României</vt:lpstr>
      <vt:lpstr>PowerPoint Presentation</vt:lpstr>
      <vt:lpstr>PowerPoint Presentation</vt:lpstr>
      <vt:lpstr>PowerPoint Presentation</vt:lpstr>
      <vt:lpstr>Rezervele de gaze</vt:lpstr>
      <vt:lpstr>Industria carbonifera </vt:lpstr>
      <vt:lpstr>PowerPoint Presentation</vt:lpstr>
      <vt:lpstr>PowerPoint Presentation</vt:lpstr>
      <vt:lpstr>Industria extractiva a metalelor feroase si neferoase</vt:lpstr>
      <vt:lpstr>Perioada postcomunistă</vt:lpstr>
      <vt:lpstr>PowerPoint Presentation</vt:lpstr>
      <vt:lpstr>PowerPoint Presentation</vt:lpstr>
      <vt:lpstr>PowerPoint Presentation</vt:lpstr>
      <vt:lpstr>Viitor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 extractivă în România în perioada comunistă și postcomunistă</dc:title>
  <dc:creator>calinvicol@gmail.com</dc:creator>
  <cp:lastModifiedBy>atom</cp:lastModifiedBy>
  <cp:revision>14</cp:revision>
  <dcterms:created xsi:type="dcterms:W3CDTF">2017-01-18T20:50:20Z</dcterms:created>
  <dcterms:modified xsi:type="dcterms:W3CDTF">2017-01-27T10:00:07Z</dcterms:modified>
</cp:coreProperties>
</file>