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head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HTML/HTML5/HTML5_lista_element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EBAEF-FD41-2C94-B8AC-821FD0AFE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35DEE-5676-AAD1-FC13-3D739FEA8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Hyper</a:t>
            </a:r>
            <a:r>
              <a:rPr lang="es-MX" dirty="0"/>
              <a:t> Text </a:t>
            </a:r>
            <a:r>
              <a:rPr lang="es-MX" dirty="0" err="1"/>
              <a:t>Markup</a:t>
            </a:r>
            <a:r>
              <a:rPr lang="es-MX" dirty="0"/>
              <a:t> </a:t>
            </a:r>
            <a:r>
              <a:rPr lang="es-MX" dirty="0" err="1"/>
              <a:t>Language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953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63870-2901-86A8-FBB1-6A587CCC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HTML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99D40-5E14-D08D-9155-36B04E2A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ESTRUCTURA DE UN ELEMENTO HTML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1299A3DC-FB45-0A4E-A3CF-4FB0AC484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52" y="2847109"/>
            <a:ext cx="68405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Elemento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CA04457-139B-3CB3-23F3-BD65E040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52" y="3278909"/>
            <a:ext cx="2232025" cy="431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MX" sz="1800" dirty="0">
                <a:solidFill>
                  <a:schemeClr val="bg1"/>
                </a:solidFill>
                <a:cs typeface="+mn-cs"/>
              </a:rPr>
              <a:t>Etiqueta de Apertura</a:t>
            </a:r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38924EAB-9454-0CB8-231C-E4FF21B6D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427" y="3278909"/>
            <a:ext cx="1871663" cy="431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MX" sz="1800" dirty="0">
                <a:solidFill>
                  <a:schemeClr val="bg1"/>
                </a:solidFill>
                <a:cs typeface="+mn-cs"/>
              </a:rPr>
              <a:t>Etiqueta de Cierre</a:t>
            </a:r>
          </a:p>
        </p:txBody>
      </p:sp>
      <p:sp>
        <p:nvSpPr>
          <p:cNvPr id="7" name="Text Box 1033">
            <a:extLst>
              <a:ext uri="{FF2B5EF4-FFF2-40B4-BE49-F238E27FC236}">
                <a16:creationId xmlns:a16="http://schemas.microsoft.com/office/drawing/2014/main" id="{67726611-40E7-EBB1-6F29-C4F39800A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472" y="4717542"/>
            <a:ext cx="706366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&lt;p </a:t>
            </a:r>
            <a:r>
              <a:rPr lang="es-MX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class</a:t>
            </a:r>
            <a:r>
              <a:rPr lang="es-MX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=“texto”&gt;Curso HTML CEMA    &lt;/p&gt;</a:t>
            </a:r>
          </a:p>
        </p:txBody>
      </p:sp>
      <p:sp>
        <p:nvSpPr>
          <p:cNvPr id="8" name="Rectangle 1034">
            <a:extLst>
              <a:ext uri="{FF2B5EF4-FFF2-40B4-BE49-F238E27FC236}">
                <a16:creationId xmlns:a16="http://schemas.microsoft.com/office/drawing/2014/main" id="{5AE79FAF-C896-A910-2705-C6939D85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98" y="5215464"/>
            <a:ext cx="7921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Nombre</a:t>
            </a:r>
          </a:p>
        </p:txBody>
      </p:sp>
      <p:sp>
        <p:nvSpPr>
          <p:cNvPr id="9" name="Rectangle 1036">
            <a:extLst>
              <a:ext uri="{FF2B5EF4-FFF2-40B4-BE49-F238E27FC236}">
                <a16:creationId xmlns:a16="http://schemas.microsoft.com/office/drawing/2014/main" id="{C2555CC8-B06B-0A62-1A55-9BADD83C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923" y="5215464"/>
            <a:ext cx="792163" cy="3603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MX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Valor</a:t>
            </a:r>
          </a:p>
        </p:txBody>
      </p:sp>
      <p:sp>
        <p:nvSpPr>
          <p:cNvPr id="10" name="Rectangle 1037">
            <a:extLst>
              <a:ext uri="{FF2B5EF4-FFF2-40B4-BE49-F238E27FC236}">
                <a16:creationId xmlns:a16="http://schemas.microsoft.com/office/drawing/2014/main" id="{E991E5A7-4F27-D430-9F64-DD6AC207A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298" y="5575826"/>
            <a:ext cx="1728788" cy="360363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MX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Atributo</a:t>
            </a:r>
          </a:p>
        </p:txBody>
      </p:sp>
      <p:sp>
        <p:nvSpPr>
          <p:cNvPr id="11" name="Text Box 1033">
            <a:extLst>
              <a:ext uri="{FF2B5EF4-FFF2-40B4-BE49-F238E27FC236}">
                <a16:creationId xmlns:a16="http://schemas.microsoft.com/office/drawing/2014/main" id="{0BDAC372-7A9E-3E7B-2BD1-31CAFB0BA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552" y="3710709"/>
            <a:ext cx="627979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&lt;p&gt;             Curso HTML CEMA     &lt;/p&gt;</a:t>
            </a:r>
          </a:p>
        </p:txBody>
      </p:sp>
    </p:spTree>
    <p:extLst>
      <p:ext uri="{BB962C8B-B14F-4D97-AF65-F5344CB8AC3E}">
        <p14:creationId xmlns:p14="http://schemas.microsoft.com/office/powerpoint/2010/main" val="274690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C552A-AB79-FD23-8F06-FE39E714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6000" dirty="0">
                <a:latin typeface="Bitstream Vera Sans" pitchFamily="32" charset="0"/>
                <a:cs typeface="+mn-cs"/>
              </a:rPr>
              <a:t>Tipos de elementos HTML</a:t>
            </a:r>
            <a:br>
              <a:rPr lang="es-ES" sz="3600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C8EF5-03B3-5EE7-C5D9-8228FA91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0617"/>
            <a:ext cx="10569570" cy="4424145"/>
          </a:xfrm>
        </p:spPr>
        <p:txBody>
          <a:bodyPr>
            <a:normAutofit fontScale="85000" lnSpcReduction="20000"/>
          </a:bodyPr>
          <a:lstStyle/>
          <a:p>
            <a:pPr marL="1257300" lvl="1" indent="-514350" hangingPunct="1">
              <a:spcAft>
                <a:spcPts val="1413"/>
              </a:spcAft>
              <a:buFont typeface="+mj-lt"/>
              <a:buAutoNum type="arabicPeriod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/>
            </a:pPr>
            <a:r>
              <a:rPr lang="es-ES" sz="2600" b="1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  <a:t>Estructurales:</a:t>
            </a:r>
          </a:p>
          <a:p>
            <a:pPr marL="1600200" lvl="2" indent="-457200" hangingPunct="1">
              <a:spcAft>
                <a:spcPts val="1413"/>
              </a:spcAft>
              <a:buFont typeface="Arial" charset="0"/>
              <a:buChar char="•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/>
            </a:pPr>
            <a:r>
              <a:rPr lang="es-ES" sz="2600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  <a:t>Describen el propósito del texto y no denotan ningún formato específico.</a:t>
            </a:r>
            <a:br>
              <a:rPr lang="es-ES" sz="2600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</a:br>
            <a:r>
              <a:rPr lang="es-ES" sz="2600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  <a:t>&lt;h1&gt;Curso HTML&lt;/h1&gt;</a:t>
            </a:r>
          </a:p>
          <a:p>
            <a:pPr marL="1257300" lvl="1" indent="-514350" hangingPunct="1">
              <a:spcAft>
                <a:spcPts val="1413"/>
              </a:spcAft>
              <a:buFont typeface="+mj-lt"/>
              <a:buAutoNum type="arabicPeriod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/>
            </a:pPr>
            <a:r>
              <a:rPr lang="es-ES" sz="2600" b="1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  <a:t>De </a:t>
            </a:r>
            <a:r>
              <a:rPr lang="es-ES" sz="2600" b="1" dirty="0" err="1">
                <a:solidFill>
                  <a:srgbClr val="000000"/>
                </a:solidFill>
                <a:latin typeface="Bitstream Vera Sans" pitchFamily="32" charset="0"/>
                <a:cs typeface="+mn-cs"/>
              </a:rPr>
              <a:t>Presentacion</a:t>
            </a:r>
            <a:r>
              <a:rPr lang="es-ES" sz="2600" b="1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  <a:t>:</a:t>
            </a:r>
          </a:p>
          <a:p>
            <a:pPr marL="1600200" lvl="2" indent="-457200" hangingPunct="1">
              <a:spcAft>
                <a:spcPts val="1413"/>
              </a:spcAft>
              <a:buFont typeface="Arial" charset="0"/>
              <a:buChar char="•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/>
            </a:pPr>
            <a:r>
              <a:rPr lang="es-ES" sz="2600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  <a:t>Describen la apariencia del texto, independientemente de su función. </a:t>
            </a:r>
            <a:br>
              <a:rPr lang="es-ES" sz="2600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</a:br>
            <a:r>
              <a:rPr lang="es-ES" sz="2600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  <a:t>&lt;b&gt;Curso HTML&lt;/b&gt;</a:t>
            </a:r>
          </a:p>
          <a:p>
            <a:pPr marL="1600200" lvl="2" indent="-457200" hangingPunct="1">
              <a:spcAft>
                <a:spcPts val="1413"/>
              </a:spcAft>
              <a:buFont typeface="Arial" charset="0"/>
              <a:buChar char="•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/>
            </a:pPr>
            <a:r>
              <a:rPr lang="es-ES" sz="2600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  <a:t>Los elementos de presentación se encuentran obsoletos desde la aparición del CSS.</a:t>
            </a:r>
          </a:p>
          <a:p>
            <a:pPr marL="1257300" lvl="1" indent="-514350" hangingPunct="1">
              <a:spcAft>
                <a:spcPts val="1413"/>
              </a:spcAft>
              <a:buFont typeface="+mj-lt"/>
              <a:buAutoNum type="arabicPeriod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/>
            </a:pPr>
            <a:r>
              <a:rPr lang="es-ES" sz="2600" b="1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  <a:t>De </a:t>
            </a:r>
            <a:r>
              <a:rPr lang="es-ES" sz="2600" b="1" dirty="0" err="1">
                <a:solidFill>
                  <a:srgbClr val="000000"/>
                </a:solidFill>
                <a:latin typeface="Bitstream Vera Sans" pitchFamily="32" charset="0"/>
                <a:cs typeface="+mn-cs"/>
              </a:rPr>
              <a:t>HiperTexto</a:t>
            </a:r>
            <a:r>
              <a:rPr lang="es-ES" sz="2600" b="1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  <a:t>: </a:t>
            </a:r>
          </a:p>
          <a:p>
            <a:pPr marL="1600200" lvl="2" indent="-457200" hangingPunct="1">
              <a:spcAft>
                <a:spcPts val="1413"/>
              </a:spcAft>
              <a:buFont typeface="Arial" charset="0"/>
              <a:buChar char="•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/>
            </a:pPr>
            <a:r>
              <a:rPr lang="es-ES" sz="2600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  <a:t>Relaciona una parte del documento a otros documentos.</a:t>
            </a:r>
            <a:br>
              <a:rPr lang="es-ES" sz="2600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</a:br>
            <a:r>
              <a:rPr lang="es-ES" sz="2600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  <a:t>&lt;a </a:t>
            </a:r>
            <a:r>
              <a:rPr lang="es-ES" sz="2600" dirty="0" err="1">
                <a:solidFill>
                  <a:srgbClr val="000000"/>
                </a:solidFill>
                <a:latin typeface="Bitstream Vera Sans" pitchFamily="32" charset="0"/>
                <a:cs typeface="+mn-cs"/>
              </a:rPr>
              <a:t>href</a:t>
            </a:r>
            <a:r>
              <a:rPr lang="es-ES" sz="2600" dirty="0">
                <a:solidFill>
                  <a:srgbClr val="000000"/>
                </a:solidFill>
                <a:latin typeface="Bitstream Vera Sans" pitchFamily="32" charset="0"/>
                <a:cs typeface="+mn-cs"/>
              </a:rPr>
              <a:t>=“http://www.cema.edu.ar”&gt;Universidad del Cema&lt;/a&gt;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006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7A6C2-90A2-319A-00E2-CDD9845A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dirty="0"/>
              <a:t>ESTRUCTURA BASE DEL DOCUMENTO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94171-96FB-80C5-DEB0-EC68E0C2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39" y="2059781"/>
            <a:ext cx="10694261" cy="45211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chemeClr val="bg1"/>
                </a:solidFill>
                <a:cs typeface="+mn-cs"/>
              </a:rPr>
              <a:t>&lt;!DOCTYPE html&gt; &lt;!--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/>
                </a:solidFill>
                <a:cs typeface="+mn-cs"/>
              </a:rPr>
              <a:t>&lt;html lang="es"&gt;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/>
                </a:solidFill>
                <a:cs typeface="+mn-cs"/>
              </a:rPr>
              <a:t>  &lt;head&gt;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/>
                </a:solidFill>
                <a:cs typeface="+mn-cs"/>
              </a:rPr>
              <a:t>    &lt;title&gt;</a:t>
            </a:r>
            <a:r>
              <a:rPr lang="en-US" dirty="0" err="1">
                <a:solidFill>
                  <a:schemeClr val="bg1"/>
                </a:solidFill>
                <a:cs typeface="+mn-cs"/>
              </a:rPr>
              <a:t>Título</a:t>
            </a:r>
            <a:r>
              <a:rPr lang="en-US" dirty="0">
                <a:solidFill>
                  <a:schemeClr val="bg1"/>
                </a:solidFill>
                <a:cs typeface="+mn-cs"/>
              </a:rPr>
              <a:t>&lt;/title&gt;</a:t>
            </a:r>
          </a:p>
          <a:p>
            <a:pPr marL="457200" lvl="1" indent="0">
              <a:buNone/>
              <a:defRPr/>
            </a:pPr>
            <a:r>
              <a:rPr lang="en-US" sz="1800" dirty="0">
                <a:solidFill>
                  <a:schemeClr val="bg1"/>
                </a:solidFill>
                <a:cs typeface="+mn-cs"/>
              </a:rPr>
              <a:t>     &lt;!–-   </a:t>
            </a:r>
            <a:r>
              <a:rPr lang="en-US" sz="1800" dirty="0" err="1">
                <a:solidFill>
                  <a:schemeClr val="bg1"/>
                </a:solidFill>
                <a:cs typeface="+mn-cs"/>
              </a:rPr>
              <a:t>Esto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 es un </a:t>
            </a:r>
            <a:r>
              <a:rPr lang="en-US" sz="1800" dirty="0" err="1">
                <a:solidFill>
                  <a:schemeClr val="bg1"/>
                </a:solidFill>
                <a:cs typeface="+mn-cs"/>
              </a:rPr>
              <a:t>comentario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 --&gt;</a:t>
            </a:r>
          </a:p>
          <a:p>
            <a:pPr marL="457200" lvl="1" indent="0">
              <a:buNone/>
              <a:defRPr/>
            </a:pPr>
            <a:r>
              <a:rPr lang="en-US" sz="1800" dirty="0">
                <a:solidFill>
                  <a:schemeClr val="bg1"/>
                </a:solidFill>
                <a:cs typeface="+mn-cs"/>
              </a:rPr>
              <a:t>&lt;!–-   Cabecera del </a:t>
            </a:r>
            <a:r>
              <a:rPr lang="en-US" sz="1800" dirty="0" err="1">
                <a:solidFill>
                  <a:schemeClr val="bg1"/>
                </a:solidFill>
                <a:cs typeface="+mn-cs"/>
              </a:rPr>
              <a:t>documento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  --&gt;</a:t>
            </a:r>
          </a:p>
          <a:p>
            <a:pPr marL="457200" lvl="1" indent="0">
              <a:buNone/>
              <a:defRPr/>
            </a:pPr>
            <a:endParaRPr lang="en-US" sz="1800" dirty="0">
              <a:solidFill>
                <a:schemeClr val="bg1"/>
              </a:solidFill>
              <a:cs typeface="+mn-cs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/>
                </a:solidFill>
                <a:cs typeface="+mn-cs"/>
              </a:rPr>
              <a:t>  &lt;/head&gt;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/>
                </a:solidFill>
                <a:cs typeface="+mn-cs"/>
              </a:rPr>
              <a:t>  &lt;body&gt;</a:t>
            </a:r>
          </a:p>
          <a:p>
            <a:pPr marL="457200" lvl="1" indent="0">
              <a:buNone/>
              <a:defRPr/>
            </a:pPr>
            <a:r>
              <a:rPr lang="en-US" sz="1800" dirty="0">
                <a:solidFill>
                  <a:schemeClr val="bg1"/>
                </a:solidFill>
                <a:cs typeface="+mn-cs"/>
              </a:rPr>
              <a:t>     &lt;!–-  Cuerpo de la web. </a:t>
            </a:r>
            <a:r>
              <a:rPr lang="en-US" sz="1800" dirty="0" err="1">
                <a:solidFill>
                  <a:schemeClr val="bg1"/>
                </a:solidFill>
                <a:cs typeface="+mn-cs"/>
              </a:rPr>
              <a:t>Aquí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+mn-cs"/>
              </a:rPr>
              <a:t>escribiremos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+mn-cs"/>
              </a:rPr>
              <a:t>el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+mn-cs"/>
              </a:rPr>
              <a:t>contenido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 --&gt;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/>
                </a:solidFill>
                <a:cs typeface="+mn-cs"/>
              </a:rPr>
              <a:t>     …..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/>
                </a:solidFill>
                <a:cs typeface="+mn-cs"/>
              </a:rPr>
              <a:t>  &lt;/body&gt;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/>
                </a:solidFill>
                <a:cs typeface="+mn-cs"/>
              </a:rPr>
              <a:t>&lt;/html&gt;</a:t>
            </a:r>
            <a:endParaRPr lang="es-ES" dirty="0">
              <a:solidFill>
                <a:schemeClr val="bg1"/>
              </a:solidFill>
              <a:cs typeface="+mn-cs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813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006F6-7367-6BE9-0A12-CC72BE79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HEAD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2ED4A07-4DAC-41C5-FBAE-3A82584EA41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7200" rIns="0" bIns="0"/>
          <a:lstStyle>
            <a:lvl1pPr marL="457200" indent="-457200" eaLnBrk="0"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1pPr>
            <a:lvl2pPr marL="1200150" indent="-457200" eaLnBrk="0"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2pPr>
            <a:lvl3pPr eaLnBrk="0"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3pPr>
            <a:lvl4pPr eaLnBrk="0"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4pPr>
            <a:lvl5pPr eaLnBrk="0"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9pPr>
          </a:lstStyle>
          <a:p>
            <a:pPr marL="0" indent="0" eaLnBrk="1" hangingPunct="1">
              <a:spcAft>
                <a:spcPts val="1413"/>
              </a:spcAft>
              <a:buNone/>
            </a:pPr>
            <a:r>
              <a:rPr lang="es-ES" altLang="es-MX" sz="2800" dirty="0">
                <a:solidFill>
                  <a:srgbClr val="000000"/>
                </a:solidFill>
                <a:latin typeface="Bitstream Vera Sans" pitchFamily="32" charset="0"/>
              </a:rPr>
              <a:t>La sección HEAD</a:t>
            </a:r>
          </a:p>
          <a:p>
            <a:pPr lvl="1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000000"/>
                </a:solidFill>
                <a:latin typeface="Bitstream Vera Sans" pitchFamily="32" charset="0"/>
              </a:rPr>
              <a:t>Contiene metainformación de la página</a:t>
            </a:r>
          </a:p>
          <a:p>
            <a:pPr lvl="1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000000"/>
                </a:solidFill>
                <a:latin typeface="Bitstream Vera Sans" pitchFamily="32" charset="0"/>
              </a:rPr>
              <a:t>Establecemos título y palabras clave para los buscadores</a:t>
            </a:r>
          </a:p>
          <a:p>
            <a:pPr lvl="1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000000"/>
                </a:solidFill>
                <a:latin typeface="Bitstream Vera Sans" pitchFamily="32" charset="0"/>
              </a:rPr>
              <a:t>Incluimos hojas de estilo (CSS) a utilizar en la página</a:t>
            </a:r>
          </a:p>
          <a:p>
            <a:pPr lvl="1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000000"/>
                </a:solidFill>
                <a:latin typeface="Bitstream Vera Sans" pitchFamily="32" charset="0"/>
              </a:rPr>
              <a:t>Podemos introducir código </a:t>
            </a:r>
            <a:r>
              <a:rPr lang="es-ES" altLang="es-MX" dirty="0" err="1">
                <a:solidFill>
                  <a:srgbClr val="000000"/>
                </a:solidFill>
                <a:latin typeface="Bitstream Vera Sans" pitchFamily="32" charset="0"/>
              </a:rPr>
              <a:t>javascript</a:t>
            </a:r>
            <a:r>
              <a:rPr lang="es-ES" altLang="es-MX" dirty="0">
                <a:solidFill>
                  <a:srgbClr val="000000"/>
                </a:solidFill>
                <a:latin typeface="Bitstream Vera Sans" pitchFamily="32" charset="0"/>
              </a:rPr>
              <a:t> a usar en nuestra página.</a:t>
            </a:r>
            <a:endParaRPr lang="es-ES" altLang="es-MX" dirty="0">
              <a:solidFill>
                <a:srgbClr val="000000"/>
              </a:solidFill>
              <a:latin typeface="Bitstream Vera Sans" pitchFamily="32" charset="0"/>
              <a:sym typeface="Wingdings" panose="05000000000000000000" pitchFamily="2" charset="2"/>
            </a:endParaRPr>
          </a:p>
          <a:p>
            <a:pPr lvl="1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000000"/>
                </a:solidFill>
                <a:latin typeface="Bitstream Vera Sans" pitchFamily="32" charset="0"/>
                <a:sym typeface="Wingdings" panose="05000000000000000000" pitchFamily="2" charset="2"/>
              </a:rPr>
              <a:t>Referencia: </a:t>
            </a:r>
            <a:r>
              <a:rPr lang="es-ES" altLang="es-MX" dirty="0">
                <a:solidFill>
                  <a:srgbClr val="000000"/>
                </a:solidFill>
                <a:latin typeface="Bitstream Vera Sans" pitchFamily="32" charset="0"/>
                <a:sym typeface="Wingdings" panose="05000000000000000000" pitchFamily="2" charset="2"/>
                <a:hlinkClick r:id="rId2"/>
              </a:rPr>
              <a:t>http://www.w3schools.com/html/html_head.asp</a:t>
            </a:r>
            <a:endParaRPr lang="es-ES" altLang="es-MX" sz="2800" dirty="0">
              <a:solidFill>
                <a:srgbClr val="000000"/>
              </a:solidFill>
              <a:latin typeface="Bitstream Vera San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747FF-4F09-D42E-A580-52419CBE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BODY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CDB351D-7A58-C1B0-2796-7798CCA1720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182274" y="2073564"/>
            <a:ext cx="11746490" cy="478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7200" rIns="0" bIns="0">
            <a:normAutofit/>
          </a:bodyPr>
          <a:lstStyle>
            <a:lvl1pPr marL="457200" indent="-457200" eaLnBrk="0"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1pPr>
            <a:lvl2pPr marL="1200150" indent="-457200" eaLnBrk="0"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2pPr>
            <a:lvl3pPr eaLnBrk="0"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3pPr>
            <a:lvl4pPr eaLnBrk="0"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4pPr>
            <a:lvl5pPr eaLnBrk="0"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  <a:tab pos="9434513" algn="l"/>
              </a:tabLst>
              <a:defRPr sz="2400">
                <a:solidFill>
                  <a:schemeClr val="bg1"/>
                </a:solidFill>
                <a:latin typeface="Bitstream Vera Serif" pitchFamily="16" charset="0"/>
                <a:cs typeface="msgothic" charset="0"/>
              </a:defRPr>
            </a:lvl9pPr>
          </a:lstStyle>
          <a:p>
            <a:pPr marL="0" indent="0" eaLnBrk="1" hangingPunct="1">
              <a:spcAft>
                <a:spcPts val="1413"/>
              </a:spcAft>
              <a:buNone/>
            </a:pPr>
            <a:r>
              <a:rPr lang="es-ES" altLang="es-MX" sz="2800" dirty="0">
                <a:solidFill>
                  <a:srgbClr val="000000"/>
                </a:solidFill>
                <a:latin typeface="Bitstream Vera Sans" pitchFamily="32" charset="0"/>
              </a:rPr>
              <a:t>La sección BODY</a:t>
            </a:r>
          </a:p>
          <a:p>
            <a:pPr lvl="1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000000"/>
                </a:solidFill>
                <a:latin typeface="Bitstream Vera Sans" pitchFamily="32" charset="0"/>
                <a:sym typeface="Wingdings" panose="05000000000000000000" pitchFamily="2" charset="2"/>
              </a:rPr>
              <a:t>Alberga el "contenido" real de la página.</a:t>
            </a:r>
          </a:p>
          <a:p>
            <a:pPr lvl="1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000000"/>
                </a:solidFill>
                <a:latin typeface="Bitstream Vera Sans" pitchFamily="32" charset="0"/>
                <a:sym typeface="Wingdings" panose="05000000000000000000" pitchFamily="2" charset="2"/>
              </a:rPr>
              <a:t>Establece cómo se visualizan los elementos.</a:t>
            </a:r>
          </a:p>
          <a:p>
            <a:pPr lvl="1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000000"/>
                </a:solidFill>
                <a:latin typeface="Bitstream Vera Sans" pitchFamily="32" charset="0"/>
                <a:sym typeface="Wingdings" panose="05000000000000000000" pitchFamily="2" charset="2"/>
              </a:rPr>
              <a:t>Hace uso de los scripts y hojas de estilo definidos en la sección HEAD.</a:t>
            </a:r>
          </a:p>
          <a:p>
            <a:pPr lvl="1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000000"/>
                </a:solidFill>
                <a:latin typeface="Bitstream Vera Sans" pitchFamily="32" charset="0"/>
                <a:sym typeface="Wingdings" panose="05000000000000000000" pitchFamily="2" charset="2"/>
              </a:rPr>
              <a:t>En este punto tenemos a nuestra disposición de todos los tags disponibles para maquetar nuestra página.</a:t>
            </a:r>
          </a:p>
          <a:p>
            <a:pPr lvl="1" eaLnBrk="1" hangingPunct="1"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000000"/>
                </a:solidFill>
                <a:latin typeface="Bitstream Vera Sans" pitchFamily="32" charset="0"/>
              </a:rPr>
              <a:t>Referencia</a:t>
            </a:r>
            <a:r>
              <a:rPr lang="es-ES" altLang="es-MX" sz="2800" dirty="0">
                <a:solidFill>
                  <a:srgbClr val="000000"/>
                </a:solidFill>
                <a:latin typeface="Bitstream Vera Sans" pitchFamily="32" charset="0"/>
              </a:rPr>
              <a:t>: </a:t>
            </a:r>
            <a:r>
              <a:rPr lang="es-ES" altLang="es-MX" sz="2000" dirty="0">
                <a:solidFill>
                  <a:srgbClr val="000000"/>
                </a:solidFill>
                <a:latin typeface="Bitstream Vera Sans" pitchFamily="32" charset="0"/>
                <a:hlinkClick r:id="rId2"/>
              </a:rPr>
              <a:t>Elementos HTML</a:t>
            </a:r>
            <a:endParaRPr lang="es-ES" altLang="es-MX" sz="1400" dirty="0">
              <a:solidFill>
                <a:srgbClr val="000000"/>
              </a:solidFill>
              <a:latin typeface="Bitstream Vera San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6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958BB-0FDE-B63D-F6E8-97B9CFBD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EJERCICIO: Probar los siguientes elementos definidos de HTML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3B82E-0476-6177-FF0D-E964D6726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400" dirty="0">
                <a:solidFill>
                  <a:schemeClr val="bg1"/>
                </a:solidFill>
              </a:rPr>
              <a:t>a, </a:t>
            </a:r>
            <a:r>
              <a:rPr lang="es-MX" sz="4400" dirty="0" err="1">
                <a:solidFill>
                  <a:schemeClr val="bg1"/>
                </a:solidFill>
              </a:rPr>
              <a:t>abbr</a:t>
            </a:r>
            <a:r>
              <a:rPr lang="es-MX" sz="4400" dirty="0">
                <a:solidFill>
                  <a:schemeClr val="bg1"/>
                </a:solidFill>
              </a:rPr>
              <a:t>, </a:t>
            </a:r>
            <a:r>
              <a:rPr lang="es-MX" sz="4400" dirty="0" err="1">
                <a:solidFill>
                  <a:schemeClr val="bg1"/>
                </a:solidFill>
              </a:rPr>
              <a:t>acronym</a:t>
            </a:r>
            <a:r>
              <a:rPr lang="es-MX" sz="4400" dirty="0">
                <a:solidFill>
                  <a:schemeClr val="bg1"/>
                </a:solidFill>
              </a:rPr>
              <a:t>, b, </a:t>
            </a:r>
            <a:r>
              <a:rPr lang="es-MX" sz="4400" dirty="0" err="1">
                <a:solidFill>
                  <a:schemeClr val="bg1"/>
                </a:solidFill>
              </a:rPr>
              <a:t>basefont</a:t>
            </a:r>
            <a:r>
              <a:rPr lang="es-MX" sz="4400" dirty="0">
                <a:solidFill>
                  <a:schemeClr val="bg1"/>
                </a:solidFill>
              </a:rPr>
              <a:t>, </a:t>
            </a:r>
            <a:r>
              <a:rPr lang="es-MX" sz="4400" dirty="0" err="1">
                <a:solidFill>
                  <a:schemeClr val="bg1"/>
                </a:solidFill>
              </a:rPr>
              <a:t>bdo</a:t>
            </a:r>
            <a:r>
              <a:rPr lang="es-MX" sz="4400" dirty="0">
                <a:solidFill>
                  <a:schemeClr val="bg1"/>
                </a:solidFill>
              </a:rPr>
              <a:t>, </a:t>
            </a:r>
            <a:r>
              <a:rPr lang="es-MX" sz="4400" dirty="0" err="1">
                <a:solidFill>
                  <a:schemeClr val="bg1"/>
                </a:solidFill>
              </a:rPr>
              <a:t>big</a:t>
            </a:r>
            <a:r>
              <a:rPr lang="es-MX" sz="4400" dirty="0">
                <a:solidFill>
                  <a:schemeClr val="bg1"/>
                </a:solidFill>
              </a:rPr>
              <a:t>, </a:t>
            </a:r>
            <a:r>
              <a:rPr lang="es-MX" sz="4400" dirty="0" err="1">
                <a:solidFill>
                  <a:schemeClr val="bg1"/>
                </a:solidFill>
              </a:rPr>
              <a:t>br</a:t>
            </a:r>
            <a:r>
              <a:rPr lang="es-MX" sz="4400" dirty="0">
                <a:solidFill>
                  <a:schemeClr val="bg1"/>
                </a:solidFill>
              </a:rPr>
              <a:t>, cite, </a:t>
            </a:r>
            <a:r>
              <a:rPr lang="es-MX" sz="4400" dirty="0" err="1">
                <a:solidFill>
                  <a:schemeClr val="bg1"/>
                </a:solidFill>
              </a:rPr>
              <a:t>code</a:t>
            </a:r>
            <a:r>
              <a:rPr lang="es-MX" sz="4400" dirty="0">
                <a:solidFill>
                  <a:schemeClr val="bg1"/>
                </a:solidFill>
              </a:rPr>
              <a:t>, </a:t>
            </a:r>
            <a:r>
              <a:rPr lang="es-MX" sz="4400" dirty="0" err="1">
                <a:solidFill>
                  <a:schemeClr val="bg1"/>
                </a:solidFill>
              </a:rPr>
              <a:t>dfn</a:t>
            </a:r>
            <a:r>
              <a:rPr lang="es-MX" sz="4400" dirty="0">
                <a:solidFill>
                  <a:schemeClr val="bg1"/>
                </a:solidFill>
              </a:rPr>
              <a:t>, em, </a:t>
            </a:r>
            <a:r>
              <a:rPr lang="es-MX" sz="4400" dirty="0" err="1">
                <a:solidFill>
                  <a:schemeClr val="bg1"/>
                </a:solidFill>
              </a:rPr>
              <a:t>font</a:t>
            </a:r>
            <a:r>
              <a:rPr lang="es-MX" sz="4400" dirty="0">
                <a:solidFill>
                  <a:schemeClr val="bg1"/>
                </a:solidFill>
              </a:rPr>
              <a:t>, i, </a:t>
            </a:r>
            <a:r>
              <a:rPr lang="es-MX" sz="4400" dirty="0" err="1">
                <a:solidFill>
                  <a:schemeClr val="bg1"/>
                </a:solidFill>
              </a:rPr>
              <a:t>img</a:t>
            </a:r>
            <a:r>
              <a:rPr lang="es-MX" sz="4400" dirty="0">
                <a:solidFill>
                  <a:schemeClr val="bg1"/>
                </a:solidFill>
              </a:rPr>
              <a:t>, input, </a:t>
            </a:r>
            <a:r>
              <a:rPr lang="es-MX" sz="4400" dirty="0" err="1">
                <a:solidFill>
                  <a:schemeClr val="bg1"/>
                </a:solidFill>
              </a:rPr>
              <a:t>kbd</a:t>
            </a:r>
            <a:r>
              <a:rPr lang="es-MX" sz="4400" dirty="0">
                <a:solidFill>
                  <a:schemeClr val="bg1"/>
                </a:solidFill>
              </a:rPr>
              <a:t>, </a:t>
            </a:r>
            <a:r>
              <a:rPr lang="es-MX" sz="4400" dirty="0" err="1">
                <a:solidFill>
                  <a:schemeClr val="bg1"/>
                </a:solidFill>
              </a:rPr>
              <a:t>label</a:t>
            </a:r>
            <a:r>
              <a:rPr lang="es-MX" sz="4400" dirty="0">
                <a:solidFill>
                  <a:schemeClr val="bg1"/>
                </a:solidFill>
              </a:rPr>
              <a:t>, q, s, </a:t>
            </a:r>
            <a:r>
              <a:rPr lang="es-MX" sz="4400" dirty="0" err="1">
                <a:solidFill>
                  <a:schemeClr val="bg1"/>
                </a:solidFill>
              </a:rPr>
              <a:t>samp</a:t>
            </a:r>
            <a:r>
              <a:rPr lang="es-MX" sz="4400" dirty="0">
                <a:solidFill>
                  <a:schemeClr val="bg1"/>
                </a:solidFill>
              </a:rPr>
              <a:t>, </a:t>
            </a:r>
            <a:r>
              <a:rPr lang="es-MX" sz="4400" dirty="0" err="1">
                <a:solidFill>
                  <a:schemeClr val="bg1"/>
                </a:solidFill>
              </a:rPr>
              <a:t>select</a:t>
            </a:r>
            <a:r>
              <a:rPr lang="es-MX" sz="4400" dirty="0">
                <a:solidFill>
                  <a:schemeClr val="bg1"/>
                </a:solidFill>
              </a:rPr>
              <a:t>, </a:t>
            </a:r>
            <a:r>
              <a:rPr lang="es-MX" sz="4400" dirty="0" err="1">
                <a:solidFill>
                  <a:schemeClr val="bg1"/>
                </a:solidFill>
              </a:rPr>
              <a:t>small</a:t>
            </a:r>
            <a:r>
              <a:rPr lang="es-MX" sz="4400" dirty="0">
                <a:solidFill>
                  <a:schemeClr val="bg1"/>
                </a:solidFill>
              </a:rPr>
              <a:t>, </a:t>
            </a:r>
            <a:r>
              <a:rPr lang="es-MX" sz="4400" dirty="0" err="1">
                <a:solidFill>
                  <a:schemeClr val="bg1"/>
                </a:solidFill>
              </a:rPr>
              <a:t>span</a:t>
            </a:r>
            <a:r>
              <a:rPr lang="es-MX" sz="4400" dirty="0">
                <a:solidFill>
                  <a:schemeClr val="bg1"/>
                </a:solidFill>
              </a:rPr>
              <a:t>, strike, </a:t>
            </a:r>
            <a:r>
              <a:rPr lang="es-MX" sz="4400" dirty="0" err="1">
                <a:solidFill>
                  <a:schemeClr val="bg1"/>
                </a:solidFill>
              </a:rPr>
              <a:t>strong</a:t>
            </a:r>
            <a:r>
              <a:rPr lang="es-MX" sz="4400" dirty="0">
                <a:solidFill>
                  <a:schemeClr val="bg1"/>
                </a:solidFill>
              </a:rPr>
              <a:t>, sub, </a:t>
            </a:r>
            <a:r>
              <a:rPr lang="es-MX" sz="4400" dirty="0" err="1">
                <a:solidFill>
                  <a:schemeClr val="bg1"/>
                </a:solidFill>
              </a:rPr>
              <a:t>sup</a:t>
            </a:r>
            <a:r>
              <a:rPr lang="es-MX" sz="4400" dirty="0">
                <a:solidFill>
                  <a:schemeClr val="bg1"/>
                </a:solidFill>
              </a:rPr>
              <a:t>, </a:t>
            </a:r>
            <a:r>
              <a:rPr lang="es-MX" sz="4400" dirty="0" err="1">
                <a:solidFill>
                  <a:schemeClr val="bg1"/>
                </a:solidFill>
              </a:rPr>
              <a:t>textarea</a:t>
            </a:r>
            <a:r>
              <a:rPr lang="es-MX" sz="4400" dirty="0">
                <a:solidFill>
                  <a:schemeClr val="bg1"/>
                </a:solidFill>
              </a:rPr>
              <a:t>, </a:t>
            </a:r>
            <a:r>
              <a:rPr lang="es-MX" sz="4400" dirty="0" err="1">
                <a:solidFill>
                  <a:schemeClr val="bg1"/>
                </a:solidFill>
              </a:rPr>
              <a:t>tt</a:t>
            </a:r>
            <a:r>
              <a:rPr lang="es-MX" sz="4400" dirty="0">
                <a:solidFill>
                  <a:schemeClr val="bg1"/>
                </a:solidFill>
              </a:rPr>
              <a:t>, u</a:t>
            </a:r>
          </a:p>
        </p:txBody>
      </p:sp>
    </p:spTree>
    <p:extLst>
      <p:ext uri="{BB962C8B-B14F-4D97-AF65-F5344CB8AC3E}">
        <p14:creationId xmlns:p14="http://schemas.microsoft.com/office/powerpoint/2010/main" val="117886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B94DD-65C2-E41A-F776-57275288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186408"/>
          </a:xfrm>
        </p:spPr>
        <p:txBody>
          <a:bodyPr/>
          <a:lstStyle/>
          <a:p>
            <a:pPr algn="ctr"/>
            <a:r>
              <a:rPr lang="es-MX" dirty="0"/>
              <a:t>EJERCICIO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578A12-FE48-1900-9DCC-460BF4B3EA94}"/>
              </a:ext>
            </a:extLst>
          </p:cNvPr>
          <p:cNvSpPr txBox="1"/>
          <p:nvPr/>
        </p:nvSpPr>
        <p:spPr>
          <a:xfrm>
            <a:off x="1191491" y="2369127"/>
            <a:ext cx="91026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/>
              <a:t>ESCRIBA UN TEXTO UTILIZANDO TODO LO APRENDIDO</a:t>
            </a:r>
          </a:p>
          <a:p>
            <a:r>
              <a:rPr lang="es-MX" sz="4800" dirty="0"/>
              <a:t>(El ejercicio se encuentra en </a:t>
            </a:r>
            <a:r>
              <a:rPr lang="es-MX" sz="4800" dirty="0" err="1"/>
              <a:t>Classroom</a:t>
            </a:r>
            <a:r>
              <a:rPr lang="es-MX" sz="4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886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38322-6095-0A28-E347-EB0656B8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5400" dirty="0"/>
              <a:t>CODIGO DE CLASSROOM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B2483-583C-0762-B8EF-CE68E900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sz="16600" b="0" i="0" dirty="0" err="1">
                <a:solidFill>
                  <a:srgbClr val="1967D2"/>
                </a:solidFill>
                <a:effectLst/>
                <a:latin typeface="Google Sans"/>
              </a:rPr>
              <a:t>qexubgz</a:t>
            </a:r>
            <a:r>
              <a:rPr lang="es-MX" sz="16600" b="0" i="0" dirty="0">
                <a:solidFill>
                  <a:srgbClr val="1967D2"/>
                </a:solidFill>
                <a:effectLst/>
                <a:latin typeface="Google Sans"/>
              </a:rPr>
              <a:t> </a:t>
            </a:r>
            <a:endParaRPr lang="es-MX" sz="11500" dirty="0"/>
          </a:p>
          <a:p>
            <a:pPr marL="0" indent="0" algn="r">
              <a:buNone/>
            </a:pPr>
            <a:r>
              <a:rPr lang="es-MX" dirty="0"/>
              <a:t>¡Hasta pronto!</a:t>
            </a:r>
          </a:p>
        </p:txBody>
      </p:sp>
    </p:spTree>
    <p:extLst>
      <p:ext uri="{BB962C8B-B14F-4D97-AF65-F5344CB8AC3E}">
        <p14:creationId xmlns:p14="http://schemas.microsoft.com/office/powerpoint/2010/main" val="28703846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78</TotalTime>
  <Words>416</Words>
  <Application>Microsoft Office PowerPoint</Application>
  <PresentationFormat>Panorámica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Bitstream Vera Sans</vt:lpstr>
      <vt:lpstr>Google Sans</vt:lpstr>
      <vt:lpstr>Trebuchet MS</vt:lpstr>
      <vt:lpstr>Berlín</vt:lpstr>
      <vt:lpstr>HTML</vt:lpstr>
      <vt:lpstr>HTML 5</vt:lpstr>
      <vt:lpstr>Tipos de elementos HTML </vt:lpstr>
      <vt:lpstr>ESTRUCTURA BASE DEL DOCUMENTO HTML</vt:lpstr>
      <vt:lpstr>HEAD</vt:lpstr>
      <vt:lpstr>BODY</vt:lpstr>
      <vt:lpstr>EJERCICIO: Probar los siguientes elementos definidos de HTML </vt:lpstr>
      <vt:lpstr>EJERCICIO</vt:lpstr>
      <vt:lpstr>CODIGO DE CLASSROOM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ADAN ALOE</dc:creator>
  <cp:lastModifiedBy>ADAN ALOE</cp:lastModifiedBy>
  <cp:revision>2</cp:revision>
  <dcterms:created xsi:type="dcterms:W3CDTF">2023-04-11T12:53:21Z</dcterms:created>
  <dcterms:modified xsi:type="dcterms:W3CDTF">2023-04-11T15:04:13Z</dcterms:modified>
</cp:coreProperties>
</file>