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16" r:id="rId1"/>
  </p:sldMasterIdLst>
  <p:notesMasterIdLst>
    <p:notesMasterId r:id="rId34"/>
  </p:notesMasterIdLst>
  <p:sldIdLst>
    <p:sldId id="256" r:id="rId2"/>
    <p:sldId id="332" r:id="rId3"/>
    <p:sldId id="333" r:id="rId4"/>
    <p:sldId id="337" r:id="rId5"/>
    <p:sldId id="344" r:id="rId6"/>
    <p:sldId id="384" r:id="rId7"/>
    <p:sldId id="348" r:id="rId8"/>
    <p:sldId id="342" r:id="rId9"/>
    <p:sldId id="339" r:id="rId10"/>
    <p:sldId id="340" r:id="rId11"/>
    <p:sldId id="341" r:id="rId12"/>
    <p:sldId id="343" r:id="rId13"/>
    <p:sldId id="367" r:id="rId14"/>
    <p:sldId id="371" r:id="rId15"/>
    <p:sldId id="386" r:id="rId16"/>
    <p:sldId id="398" r:id="rId17"/>
    <p:sldId id="380" r:id="rId18"/>
    <p:sldId id="382" r:id="rId19"/>
    <p:sldId id="383" r:id="rId20"/>
    <p:sldId id="281" r:id="rId21"/>
    <p:sldId id="381" r:id="rId22"/>
    <p:sldId id="389" r:id="rId23"/>
    <p:sldId id="387" r:id="rId24"/>
    <p:sldId id="388" r:id="rId25"/>
    <p:sldId id="390" r:id="rId26"/>
    <p:sldId id="391" r:id="rId27"/>
    <p:sldId id="392" r:id="rId28"/>
    <p:sldId id="393" r:id="rId29"/>
    <p:sldId id="394" r:id="rId30"/>
    <p:sldId id="395" r:id="rId31"/>
    <p:sldId id="396" r:id="rId32"/>
    <p:sldId id="397" r:id="rId33"/>
  </p:sldIdLst>
  <p:sldSz cx="9144000" cy="5143500" type="screen16x9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74" autoAdjust="0"/>
  </p:normalViewPr>
  <p:slideViewPr>
    <p:cSldViewPr snapToGrid="0" snapToObjects="1">
      <p:cViewPr varScale="1">
        <p:scale>
          <a:sx n="82" d="100"/>
          <a:sy n="82" d="100"/>
        </p:scale>
        <p:origin x="726" y="7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135C9E-F09A-4383-86AB-DC9DE218382E}" type="doc">
      <dgm:prSet loTypeId="urn:microsoft.com/office/officeart/2005/8/layout/funnel1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EFF4A4-12A8-4545-9195-C348892A8D34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200" b="1" dirty="0"/>
            <a:t>Control Store 3</a:t>
          </a:r>
        </a:p>
      </dgm:t>
    </dgm:pt>
    <dgm:pt modelId="{4441901D-ECD9-4AEB-8F91-D349BD49C63A}" type="parTrans" cxnId="{4806BD09-35B0-4CF1-B0CE-C91502AAA681}">
      <dgm:prSet/>
      <dgm:spPr/>
      <dgm:t>
        <a:bodyPr/>
        <a:lstStyle/>
        <a:p>
          <a:endParaRPr lang="en-US"/>
        </a:p>
      </dgm:t>
    </dgm:pt>
    <dgm:pt modelId="{218990DA-44FA-44D1-B149-75824F39CECB}" type="sibTrans" cxnId="{4806BD09-35B0-4CF1-B0CE-C91502AAA681}">
      <dgm:prSet/>
      <dgm:spPr/>
      <dgm:t>
        <a:bodyPr/>
        <a:lstStyle/>
        <a:p>
          <a:endParaRPr lang="en-US"/>
        </a:p>
      </dgm:t>
    </dgm:pt>
    <dgm:pt modelId="{0D045103-0E71-498F-A9FB-621D0719E24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200" b="1" dirty="0"/>
            <a:t>Control Store 2</a:t>
          </a:r>
        </a:p>
      </dgm:t>
    </dgm:pt>
    <dgm:pt modelId="{94329315-161C-4FA7-A581-F8FC7740679B}" type="parTrans" cxnId="{3C8BEF99-B91A-421A-A730-4282AEEF1E99}">
      <dgm:prSet/>
      <dgm:spPr/>
      <dgm:t>
        <a:bodyPr/>
        <a:lstStyle/>
        <a:p>
          <a:endParaRPr lang="en-US"/>
        </a:p>
      </dgm:t>
    </dgm:pt>
    <dgm:pt modelId="{8F3881DE-D841-4273-9ED3-80BF6BCBE856}" type="sibTrans" cxnId="{3C8BEF99-B91A-421A-A730-4282AEEF1E99}">
      <dgm:prSet/>
      <dgm:spPr/>
      <dgm:t>
        <a:bodyPr/>
        <a:lstStyle/>
        <a:p>
          <a:endParaRPr lang="en-US"/>
        </a:p>
      </dgm:t>
    </dgm:pt>
    <dgm:pt modelId="{246DA923-9CC5-4536-9DA6-6F8CB25F6BB0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200" b="1" dirty="0"/>
            <a:t>Control Store 1</a:t>
          </a:r>
        </a:p>
      </dgm:t>
    </dgm:pt>
    <dgm:pt modelId="{7228860E-DB2A-4149-B12C-0DB14A83DFAE}" type="parTrans" cxnId="{19FE1AB6-9AE3-43D6-8E0A-9E7D81EC9E1D}">
      <dgm:prSet/>
      <dgm:spPr/>
      <dgm:t>
        <a:bodyPr/>
        <a:lstStyle/>
        <a:p>
          <a:endParaRPr lang="en-US"/>
        </a:p>
      </dgm:t>
    </dgm:pt>
    <dgm:pt modelId="{D2226790-BBD7-48B7-B0F5-28FBD4662811}" type="sibTrans" cxnId="{19FE1AB6-9AE3-43D6-8E0A-9E7D81EC9E1D}">
      <dgm:prSet/>
      <dgm:spPr/>
      <dgm:t>
        <a:bodyPr/>
        <a:lstStyle/>
        <a:p>
          <a:endParaRPr lang="en-US"/>
        </a:p>
      </dgm:t>
    </dgm:pt>
    <dgm:pt modelId="{E7261A1D-35EF-4669-B098-052E327F1DEB}">
      <dgm:prSet phldrT="[Text]"/>
      <dgm:spPr/>
      <dgm:t>
        <a:bodyPr/>
        <a:lstStyle/>
        <a:p>
          <a:endParaRPr lang="en-US" dirty="0"/>
        </a:p>
      </dgm:t>
    </dgm:pt>
    <dgm:pt modelId="{956FFF76-C775-4A65-9883-65EA5848B08A}" type="parTrans" cxnId="{86B746FB-94F8-4E69-B7BE-0B448CFB4D5C}">
      <dgm:prSet/>
      <dgm:spPr/>
      <dgm:t>
        <a:bodyPr/>
        <a:lstStyle/>
        <a:p>
          <a:endParaRPr lang="en-US"/>
        </a:p>
      </dgm:t>
    </dgm:pt>
    <dgm:pt modelId="{1AD05F12-AAC4-459C-AD9E-0F9D4C921785}" type="sibTrans" cxnId="{86B746FB-94F8-4E69-B7BE-0B448CFB4D5C}">
      <dgm:prSet/>
      <dgm:spPr/>
      <dgm:t>
        <a:bodyPr/>
        <a:lstStyle/>
        <a:p>
          <a:endParaRPr lang="en-US"/>
        </a:p>
      </dgm:t>
    </dgm:pt>
    <dgm:pt modelId="{CE9D42BC-C52F-476D-AADC-DB8CDB7D1C64}" type="pres">
      <dgm:prSet presAssocID="{EC135C9E-F09A-4383-86AB-DC9DE218382E}" presName="Name0" presStyleCnt="0">
        <dgm:presLayoutVars>
          <dgm:chMax val="4"/>
          <dgm:resizeHandles val="exact"/>
        </dgm:presLayoutVars>
      </dgm:prSet>
      <dgm:spPr/>
    </dgm:pt>
    <dgm:pt modelId="{A65FF0A0-E7D3-4CE0-A220-67C7DADD8B5E}" type="pres">
      <dgm:prSet presAssocID="{EC135C9E-F09A-4383-86AB-DC9DE218382E}" presName="ellipse" presStyleLbl="trBgShp" presStyleIdx="0" presStyleCnt="1" custScaleX="166315" custScaleY="143157"/>
      <dgm:spPr>
        <a:noFill/>
      </dgm:spPr>
    </dgm:pt>
    <dgm:pt modelId="{15DFA8A1-7FC1-4671-ABB5-35F9E67D8D81}" type="pres">
      <dgm:prSet presAssocID="{EC135C9E-F09A-4383-86AB-DC9DE218382E}" presName="arrow1" presStyleLbl="fgShp" presStyleIdx="0" presStyleCnt="1"/>
      <dgm:spPr/>
    </dgm:pt>
    <dgm:pt modelId="{2D73E200-3F24-46AE-875E-440653D8D114}" type="pres">
      <dgm:prSet presAssocID="{EC135C9E-F09A-4383-86AB-DC9DE218382E}" presName="rectangle" presStyleLbl="revTx" presStyleIdx="0" presStyleCnt="1" custScaleX="166667" custLinFactNeighborY="32764">
        <dgm:presLayoutVars>
          <dgm:bulletEnabled val="1"/>
        </dgm:presLayoutVars>
      </dgm:prSet>
      <dgm:spPr/>
    </dgm:pt>
    <dgm:pt modelId="{A0302DAB-4DCD-476A-82E0-60A17C71C860}" type="pres">
      <dgm:prSet presAssocID="{0D045103-0E71-498F-A9FB-621D0719E249}" presName="item1" presStyleLbl="node1" presStyleIdx="0" presStyleCnt="3" custScaleX="158441" custScaleY="158441" custLinFactX="-13281" custLinFactNeighborX="-100000" custLinFactNeighborY="-99741">
        <dgm:presLayoutVars>
          <dgm:bulletEnabled val="1"/>
        </dgm:presLayoutVars>
      </dgm:prSet>
      <dgm:spPr/>
    </dgm:pt>
    <dgm:pt modelId="{1BFCA956-8E64-41F2-AD2D-DEC778C92124}" type="pres">
      <dgm:prSet presAssocID="{246DA923-9CC5-4536-9DA6-6F8CB25F6BB0}" presName="item2" presStyleLbl="node1" presStyleIdx="1" presStyleCnt="3" custScaleX="156372" custScaleY="146530" custLinFactNeighborX="80168" custLinFactNeighborY="67381">
        <dgm:presLayoutVars>
          <dgm:bulletEnabled val="1"/>
        </dgm:presLayoutVars>
      </dgm:prSet>
      <dgm:spPr/>
    </dgm:pt>
    <dgm:pt modelId="{EE138272-C126-4BE6-A666-BDA273468964}" type="pres">
      <dgm:prSet presAssocID="{E7261A1D-35EF-4669-B098-052E327F1DEB}" presName="item3" presStyleLbl="node1" presStyleIdx="2" presStyleCnt="3" custScaleX="162258" custScaleY="162258" custLinFactNeighborX="89342" custLinFactNeighborY="-2346">
        <dgm:presLayoutVars>
          <dgm:bulletEnabled val="1"/>
        </dgm:presLayoutVars>
      </dgm:prSet>
      <dgm:spPr/>
    </dgm:pt>
    <dgm:pt modelId="{DB167477-9969-4C86-8677-EB01970F7062}" type="pres">
      <dgm:prSet presAssocID="{EC135C9E-F09A-4383-86AB-DC9DE218382E}" presName="funnel" presStyleLbl="trAlignAcc1" presStyleIdx="0" presStyleCnt="1" custScaleX="159241" custScaleY="142857" custLinFactNeighborX="1884" custLinFactNeighborY="9822"/>
      <dgm:spPr>
        <a:solidFill>
          <a:schemeClr val="accent6">
            <a:lumMod val="90000"/>
            <a:alpha val="40000"/>
          </a:schemeClr>
        </a:solidFill>
        <a:ln>
          <a:solidFill>
            <a:schemeClr val="accent6">
              <a:lumMod val="50000"/>
            </a:schemeClr>
          </a:solidFill>
        </a:ln>
      </dgm:spPr>
    </dgm:pt>
  </dgm:ptLst>
  <dgm:cxnLst>
    <dgm:cxn modelId="{4806BD09-35B0-4CF1-B0CE-C91502AAA681}" srcId="{EC135C9E-F09A-4383-86AB-DC9DE218382E}" destId="{13EFF4A4-12A8-4545-9195-C348892A8D34}" srcOrd="0" destOrd="0" parTransId="{4441901D-ECD9-4AEB-8F91-D349BD49C63A}" sibTransId="{218990DA-44FA-44D1-B149-75824F39CECB}"/>
    <dgm:cxn modelId="{1B3CE917-3DE7-4209-BA49-01D0E4B46BBE}" type="presOf" srcId="{246DA923-9CC5-4536-9DA6-6F8CB25F6BB0}" destId="{A0302DAB-4DCD-476A-82E0-60A17C71C860}" srcOrd="0" destOrd="0" presId="urn:microsoft.com/office/officeart/2005/8/layout/funnel1"/>
    <dgm:cxn modelId="{0844893B-5EAC-4843-931B-16CBC0D9C9EE}" type="presOf" srcId="{13EFF4A4-12A8-4545-9195-C348892A8D34}" destId="{EE138272-C126-4BE6-A666-BDA273468964}" srcOrd="0" destOrd="0" presId="urn:microsoft.com/office/officeart/2005/8/layout/funnel1"/>
    <dgm:cxn modelId="{DE6C064F-0EE7-4379-8C0C-D07E3DFCF05E}" type="presOf" srcId="{E7261A1D-35EF-4669-B098-052E327F1DEB}" destId="{2D73E200-3F24-46AE-875E-440653D8D114}" srcOrd="0" destOrd="0" presId="urn:microsoft.com/office/officeart/2005/8/layout/funnel1"/>
    <dgm:cxn modelId="{3485737C-146E-40F0-AA0A-FBD6DEDC3876}" type="presOf" srcId="{0D045103-0E71-498F-A9FB-621D0719E249}" destId="{1BFCA956-8E64-41F2-AD2D-DEC778C92124}" srcOrd="0" destOrd="0" presId="urn:microsoft.com/office/officeart/2005/8/layout/funnel1"/>
    <dgm:cxn modelId="{3C8BEF99-B91A-421A-A730-4282AEEF1E99}" srcId="{EC135C9E-F09A-4383-86AB-DC9DE218382E}" destId="{0D045103-0E71-498F-A9FB-621D0719E249}" srcOrd="1" destOrd="0" parTransId="{94329315-161C-4FA7-A581-F8FC7740679B}" sibTransId="{8F3881DE-D841-4273-9ED3-80BF6BCBE856}"/>
    <dgm:cxn modelId="{1872A9A6-4F3A-47E2-97CF-E5ED395E7B1C}" type="presOf" srcId="{EC135C9E-F09A-4383-86AB-DC9DE218382E}" destId="{CE9D42BC-C52F-476D-AADC-DB8CDB7D1C64}" srcOrd="0" destOrd="0" presId="urn:microsoft.com/office/officeart/2005/8/layout/funnel1"/>
    <dgm:cxn modelId="{19FE1AB6-9AE3-43D6-8E0A-9E7D81EC9E1D}" srcId="{EC135C9E-F09A-4383-86AB-DC9DE218382E}" destId="{246DA923-9CC5-4536-9DA6-6F8CB25F6BB0}" srcOrd="2" destOrd="0" parTransId="{7228860E-DB2A-4149-B12C-0DB14A83DFAE}" sibTransId="{D2226790-BBD7-48B7-B0F5-28FBD4662811}"/>
    <dgm:cxn modelId="{86B746FB-94F8-4E69-B7BE-0B448CFB4D5C}" srcId="{EC135C9E-F09A-4383-86AB-DC9DE218382E}" destId="{E7261A1D-35EF-4669-B098-052E327F1DEB}" srcOrd="3" destOrd="0" parTransId="{956FFF76-C775-4A65-9883-65EA5848B08A}" sibTransId="{1AD05F12-AAC4-459C-AD9E-0F9D4C921785}"/>
    <dgm:cxn modelId="{F979998E-D28A-446C-A764-DB6E9AB5524E}" type="presParOf" srcId="{CE9D42BC-C52F-476D-AADC-DB8CDB7D1C64}" destId="{A65FF0A0-E7D3-4CE0-A220-67C7DADD8B5E}" srcOrd="0" destOrd="0" presId="urn:microsoft.com/office/officeart/2005/8/layout/funnel1"/>
    <dgm:cxn modelId="{B641F430-A6BB-4A26-B9C4-179CA9850C24}" type="presParOf" srcId="{CE9D42BC-C52F-476D-AADC-DB8CDB7D1C64}" destId="{15DFA8A1-7FC1-4671-ABB5-35F9E67D8D81}" srcOrd="1" destOrd="0" presId="urn:microsoft.com/office/officeart/2005/8/layout/funnel1"/>
    <dgm:cxn modelId="{3ED1A46C-5FCA-4B11-BCE9-7ABA48E01E4B}" type="presParOf" srcId="{CE9D42BC-C52F-476D-AADC-DB8CDB7D1C64}" destId="{2D73E200-3F24-46AE-875E-440653D8D114}" srcOrd="2" destOrd="0" presId="urn:microsoft.com/office/officeart/2005/8/layout/funnel1"/>
    <dgm:cxn modelId="{447BDADD-5877-4B4D-A2D8-66FB78C7744A}" type="presParOf" srcId="{CE9D42BC-C52F-476D-AADC-DB8CDB7D1C64}" destId="{A0302DAB-4DCD-476A-82E0-60A17C71C860}" srcOrd="3" destOrd="0" presId="urn:microsoft.com/office/officeart/2005/8/layout/funnel1"/>
    <dgm:cxn modelId="{8B63DBF1-9C5F-4761-B19E-AE920D0B12F5}" type="presParOf" srcId="{CE9D42BC-C52F-476D-AADC-DB8CDB7D1C64}" destId="{1BFCA956-8E64-41F2-AD2D-DEC778C92124}" srcOrd="4" destOrd="0" presId="urn:microsoft.com/office/officeart/2005/8/layout/funnel1"/>
    <dgm:cxn modelId="{1CBFE583-6B61-418E-A043-DE839C1204BA}" type="presParOf" srcId="{CE9D42BC-C52F-476D-AADC-DB8CDB7D1C64}" destId="{EE138272-C126-4BE6-A666-BDA273468964}" srcOrd="5" destOrd="0" presId="urn:microsoft.com/office/officeart/2005/8/layout/funnel1"/>
    <dgm:cxn modelId="{0A146DA1-B0E0-4E93-BDCE-120D1BD6DF8C}" type="presParOf" srcId="{CE9D42BC-C52F-476D-AADC-DB8CDB7D1C64}" destId="{DB167477-9969-4C86-8677-EB01970F706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FF0A0-E7D3-4CE0-A220-67C7DADD8B5E}">
      <dsp:nvSpPr>
        <dsp:cNvPr id="0" name=""/>
        <dsp:cNvSpPr/>
      </dsp:nvSpPr>
      <dsp:spPr>
        <a:xfrm>
          <a:off x="443691" y="124421"/>
          <a:ext cx="3022156" cy="903413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FA8A1-7FC1-4671-ABB5-35F9E67D8D81}">
      <dsp:nvSpPr>
        <dsp:cNvPr id="0" name=""/>
        <dsp:cNvSpPr/>
      </dsp:nvSpPr>
      <dsp:spPr>
        <a:xfrm>
          <a:off x="1781508" y="1805858"/>
          <a:ext cx="352156" cy="225380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73E200-3F24-46AE-875E-440653D8D114}">
      <dsp:nvSpPr>
        <dsp:cNvPr id="0" name=""/>
        <dsp:cNvSpPr/>
      </dsp:nvSpPr>
      <dsp:spPr>
        <a:xfrm>
          <a:off x="548957" y="1986162"/>
          <a:ext cx="2817258" cy="42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548957" y="1986162"/>
        <a:ext cx="2817258" cy="422587"/>
      </dsp:txXfrm>
    </dsp:sp>
    <dsp:sp modelId="{A0302DAB-4DCD-476A-82E0-60A17C71C860}">
      <dsp:nvSpPr>
        <dsp:cNvPr id="0" name=""/>
        <dsp:cNvSpPr/>
      </dsp:nvSpPr>
      <dsp:spPr>
        <a:xfrm>
          <a:off x="803559" y="122934"/>
          <a:ext cx="1004328" cy="1004328"/>
        </a:xfrm>
        <a:prstGeom prst="ellipse">
          <a:avLst/>
        </a:prstGeom>
        <a:solidFill>
          <a:schemeClr val="accent4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Control Store 1</a:t>
          </a:r>
        </a:p>
      </dsp:txBody>
      <dsp:txXfrm>
        <a:off x="950639" y="270014"/>
        <a:ext cx="710168" cy="710168"/>
      </dsp:txXfrm>
    </dsp:sp>
    <dsp:sp modelId="{1BFCA956-8E64-41F2-AD2D-DEC778C92124}">
      <dsp:nvSpPr>
        <dsp:cNvPr id="0" name=""/>
        <dsp:cNvSpPr/>
      </dsp:nvSpPr>
      <dsp:spPr>
        <a:xfrm>
          <a:off x="1582777" y="744489"/>
          <a:ext cx="991213" cy="928827"/>
        </a:xfrm>
        <a:prstGeom prst="ellipse">
          <a:avLst/>
        </a:prstGeom>
        <a:solidFill>
          <a:schemeClr val="accent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Control Store 2</a:t>
          </a:r>
        </a:p>
      </dsp:txBody>
      <dsp:txXfrm>
        <a:off x="1727937" y="880513"/>
        <a:ext cx="700893" cy="656779"/>
      </dsp:txXfrm>
    </dsp:sp>
    <dsp:sp modelId="{EE138272-C126-4BE6-A666-BDA273468964}">
      <dsp:nvSpPr>
        <dsp:cNvPr id="0" name=""/>
        <dsp:cNvSpPr/>
      </dsp:nvSpPr>
      <dsp:spPr>
        <a:xfrm>
          <a:off x="2270243" y="99395"/>
          <a:ext cx="1028523" cy="1028523"/>
        </a:xfrm>
        <a:prstGeom prst="ellipse">
          <a:avLst/>
        </a:prstGeom>
        <a:solidFill>
          <a:schemeClr val="accent5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Control Store 3</a:t>
          </a:r>
        </a:p>
      </dsp:txBody>
      <dsp:txXfrm>
        <a:off x="2420867" y="250019"/>
        <a:ext cx="727275" cy="727275"/>
      </dsp:txXfrm>
    </dsp:sp>
    <dsp:sp modelId="{DB167477-9969-4C86-8677-EB01970F7062}">
      <dsp:nvSpPr>
        <dsp:cNvPr id="0" name=""/>
        <dsp:cNvSpPr/>
      </dsp:nvSpPr>
      <dsp:spPr>
        <a:xfrm>
          <a:off x="424563" y="2"/>
          <a:ext cx="3140354" cy="2253799"/>
        </a:xfrm>
        <a:prstGeom prst="funnel">
          <a:avLst/>
        </a:prstGeom>
        <a:solidFill>
          <a:schemeClr val="accent6">
            <a:lumMod val="90000"/>
            <a:alpha val="40000"/>
          </a:schemeClr>
        </a:solidFill>
        <a:ln w="9525" cap="flat" cmpd="sng" algn="ctr">
          <a:solidFill>
            <a:schemeClr val="accent6">
              <a:lumMod val="5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53D76-D875-624C-A1A4-438CF02A64BD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E3CCA-5023-674F-AA86-4BEF88484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9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9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5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89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3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7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9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4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0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8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48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78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Voiceover: An assumption of the model is that the intervention (what’s being tested) does NOT affect the control stores. Often</a:t>
            </a:r>
            <a:r>
              <a:rPr lang="en-US" baseline="0" dirty="0"/>
              <a:t> this is violated, but it’s generally not a big deal if the effect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E3CCA-5023-674F-AA86-4BEF884842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0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girl1_GrnBlue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" y="0"/>
            <a:ext cx="9142689" cy="5143500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38350" y="3886200"/>
            <a:ext cx="5067300" cy="457200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PUT YOUR TITLE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933700" y="4343400"/>
            <a:ext cx="3276600" cy="40005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4" name="Picture 3" descr="8451_logo_white_F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66" y="2249216"/>
            <a:ext cx="1525668" cy="5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253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/>
          </p:cNvSpPr>
          <p:nvPr userDrawn="1"/>
        </p:nvSpPr>
        <p:spPr bwMode="auto">
          <a:xfrm>
            <a:off x="4800600" y="1366877"/>
            <a:ext cx="3784600" cy="2628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defRPr/>
            </a:pPr>
            <a:endParaRPr lang="en-US" sz="1600" dirty="0">
              <a:solidFill>
                <a:srgbClr val="4E4E4E"/>
              </a:solidFill>
              <a:latin typeface="Helvetica" charset="0"/>
              <a:ea typeface="Arial Unicode MS" panose="020B0604020202020204" pitchFamily="34" charset="-128"/>
              <a:cs typeface="Helvetica" charset="0"/>
              <a:sym typeface="Helvetica" charset="0"/>
            </a:endParaRPr>
          </a:p>
          <a:p>
            <a:pPr algn="l">
              <a:defRPr/>
            </a:pPr>
            <a:endParaRPr lang="en-US" dirty="0">
              <a:ea typeface="Arial Unicode MS" panose="020B0604020202020204" pitchFamily="34" charset="-128"/>
              <a:cs typeface="Helvetica Light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 flipV="1">
            <a:off x="-1" y="4791920"/>
            <a:ext cx="9144000" cy="362163"/>
          </a:xfrm>
          <a:prstGeom prst="rect">
            <a:avLst/>
          </a:prstGeom>
          <a:solidFill>
            <a:schemeClr val="tx1"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3" name="AutoShape 10"/>
          <p:cNvSpPr>
            <a:spLocks/>
          </p:cNvSpPr>
          <p:nvPr userDrawn="1"/>
        </p:nvSpPr>
        <p:spPr bwMode="auto">
          <a:xfrm>
            <a:off x="304800" y="4849284"/>
            <a:ext cx="3316288" cy="177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© 84.51</a:t>
            </a:r>
            <a:r>
              <a:rPr lang="en-US" sz="800" b="0" kern="1200" baseline="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°  </a:t>
            </a: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2016  |  Confidential </a:t>
            </a:r>
            <a:endParaRPr lang="en-US" sz="800" b="0" kern="1200" dirty="0">
              <a:solidFill>
                <a:schemeClr val="bg1"/>
              </a:solidFill>
              <a:latin typeface="Helvetica"/>
              <a:ea typeface="Arial Unicode MS" panose="020B0604020202020204" pitchFamily="34" charset="-128"/>
              <a:cs typeface="Helvetica"/>
            </a:endParaRPr>
          </a:p>
        </p:txBody>
      </p:sp>
      <p:pic>
        <p:nvPicPr>
          <p:cNvPr id="14" name="Picture 13" descr="8451_logo_white_F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64" y="4879987"/>
            <a:ext cx="543470" cy="197896"/>
          </a:xfrm>
          <a:prstGeom prst="rect">
            <a:avLst/>
          </a:prstGeom>
        </p:spPr>
      </p:pic>
      <p:sp>
        <p:nvSpPr>
          <p:cNvPr id="15" name="Rectangle 6"/>
          <p:cNvSpPr txBox="1">
            <a:spLocks noChangeArrowheads="1"/>
          </p:cNvSpPr>
          <p:nvPr userDrawn="1"/>
        </p:nvSpPr>
        <p:spPr>
          <a:xfrm>
            <a:off x="8610600" y="4811872"/>
            <a:ext cx="304800" cy="322263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CDFA9A1B-266E-9448-8406-112458D4C618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  <a:cs typeface="+mn-cs"/>
              </a:rPr>
              <a:pPr algn="ctr" eaLnBrk="1" hangingPunct="1"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  <a:cs typeface="+mn-cs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5" y="524936"/>
            <a:ext cx="792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noProof="0" dirty="0"/>
              <a:t>PUT YOUR TITLE HERE IN ALL CAPS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905936"/>
            <a:ext cx="7926388" cy="304800"/>
          </a:xfrm>
        </p:spPr>
        <p:txBody>
          <a:bodyPr>
            <a:noAutofit/>
          </a:bodyPr>
          <a:lstStyle>
            <a:lvl1pPr marL="0" indent="0">
              <a:buNone/>
              <a:defRPr sz="1800" i="1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</p:spTree>
    <p:extLst>
      <p:ext uri="{BB962C8B-B14F-4D97-AF65-F5344CB8AC3E}">
        <p14:creationId xmlns:p14="http://schemas.microsoft.com/office/powerpoint/2010/main" val="40831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84667" y="0"/>
            <a:ext cx="9249833" cy="51540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6" name="AutoShape 9"/>
          <p:cNvSpPr>
            <a:spLocks/>
          </p:cNvSpPr>
          <p:nvPr userDrawn="1"/>
        </p:nvSpPr>
        <p:spPr bwMode="auto">
          <a:xfrm>
            <a:off x="1244600" y="1416212"/>
            <a:ext cx="1422400" cy="76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CE4E6"/>
          </a:solidFill>
          <a:ln>
            <a:noFill/>
          </a:ln>
          <a:effectLst>
            <a:outerShdw blurRad="38100" dist="254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2400" dirty="0">
              <a:ea typeface="Arial Unicode MS" panose="020B0604020202020204" pitchFamily="34" charset="-128"/>
              <a:cs typeface="Helvetica Light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578012"/>
            <a:ext cx="6705600" cy="533400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1035212"/>
            <a:ext cx="6705600" cy="381000"/>
          </a:xfrm>
        </p:spPr>
        <p:txBody>
          <a:bodyPr/>
          <a:lstStyle>
            <a:lvl1pPr marL="0" indent="0">
              <a:buNone/>
              <a:defRPr i="1" baseline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i="1" dirty="0"/>
              <a:t>Optional text here – align left of main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3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x9_bg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2033337"/>
            <a:ext cx="6667500" cy="6858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TRANSITION SLIDE: 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6208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x9_bg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2033337"/>
            <a:ext cx="6667500" cy="685800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TRANSITION SLIDE: 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754738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nsitional_5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11" b="-21310"/>
          <a:stretch/>
        </p:blipFill>
        <p:spPr bwMode="auto">
          <a:xfrm>
            <a:off x="0" y="0"/>
            <a:ext cx="9203257" cy="6575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925228" y="2114550"/>
            <a:ext cx="3352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THANK </a:t>
            </a:r>
            <a:r>
              <a:rPr lang="en-US" sz="3200" b="1" dirty="0">
                <a:solidFill>
                  <a:schemeClr val="bg1"/>
                </a:solidFill>
                <a:latin typeface="+mn-lt"/>
                <a:ea typeface="Arial" charset="0"/>
                <a:cs typeface="Arial" charset="0"/>
              </a:rPr>
              <a:t>YOU!</a:t>
            </a:r>
          </a:p>
        </p:txBody>
      </p:sp>
      <p:pic>
        <p:nvPicPr>
          <p:cNvPr id="5" name="Picture 4" descr="8451_logo_white_F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295" y="3594625"/>
            <a:ext cx="1719410" cy="6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742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No Pixal - No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4"/>
          <p:cNvSpPr>
            <a:spLocks/>
          </p:cNvSpPr>
          <p:nvPr userDrawn="1"/>
        </p:nvSpPr>
        <p:spPr bwMode="auto">
          <a:xfrm>
            <a:off x="4800600" y="1366877"/>
            <a:ext cx="3784600" cy="2628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defRPr/>
            </a:pPr>
            <a:endParaRPr lang="en-US" sz="1200" dirty="0">
              <a:solidFill>
                <a:srgbClr val="4E4E4E"/>
              </a:solidFill>
              <a:latin typeface="Helvetica" charset="0"/>
              <a:ea typeface="Arial Unicode MS" panose="020B0604020202020204" pitchFamily="34" charset="-128"/>
              <a:cs typeface="Helvetica" charset="0"/>
              <a:sym typeface="Helvetica" charset="0"/>
            </a:endParaRPr>
          </a:p>
          <a:p>
            <a:pPr algn="l">
              <a:defRPr/>
            </a:pPr>
            <a:endParaRPr lang="en-US" sz="1050" dirty="0">
              <a:ea typeface="Arial Unicode MS" panose="020B0604020202020204" pitchFamily="34" charset="-128"/>
              <a:cs typeface="Helvetica Light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143000"/>
            <a:ext cx="7975600" cy="3086100"/>
          </a:xfrm>
        </p:spPr>
        <p:txBody>
          <a:bodyPr>
            <a:normAutofit/>
          </a:bodyPr>
          <a:lstStyle>
            <a:lvl1pPr marL="214313" indent="-214313">
              <a:buFont typeface="Wingdings" panose="05000000000000000000" pitchFamily="2" charset="2"/>
              <a:buChar char="§"/>
              <a:defRPr sz="1200" baseline="0">
                <a:latin typeface="+mn-lt"/>
                <a:ea typeface="Arial" charset="0"/>
                <a:cs typeface="Arial" charset="0"/>
              </a:defRPr>
            </a:lvl1pPr>
            <a:lvl2pPr marL="534591" indent="-197644">
              <a:buFont typeface="Courier New" panose="02070309020205020404" pitchFamily="49" charset="0"/>
              <a:buChar char="o"/>
              <a:defRPr sz="1050" baseline="0">
                <a:latin typeface="+mn-lt"/>
                <a:ea typeface="Arial" charset="0"/>
                <a:cs typeface="Arial" charset="0"/>
              </a:defRPr>
            </a:lvl2pPr>
            <a:lvl3pPr>
              <a:defRPr sz="975">
                <a:latin typeface="+mn-lt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 dirty="0"/>
              <a:t>Click to add content – use HELVETICA 16 pt. font</a:t>
            </a:r>
          </a:p>
          <a:p>
            <a:pPr lvl="1"/>
            <a:r>
              <a:rPr lang="en-US" dirty="0"/>
              <a:t>Click to add content – 14 pt. font</a:t>
            </a:r>
          </a:p>
          <a:p>
            <a:pPr lvl="2"/>
            <a:r>
              <a:rPr lang="en-US" dirty="0"/>
              <a:t>Click to add content – 13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4" y="457200"/>
            <a:ext cx="7927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noProof="0" dirty="0"/>
              <a:t>PUT YOUR TITLE HERE IN ALL CAPS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742950"/>
            <a:ext cx="7926388" cy="228600"/>
          </a:xfrm>
        </p:spPr>
        <p:txBody>
          <a:bodyPr>
            <a:noAutofit/>
          </a:bodyPr>
          <a:lstStyle>
            <a:lvl1pPr marL="0" indent="0">
              <a:buNone/>
              <a:defRPr sz="1350" b="0" i="1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</p:spTree>
    <p:extLst>
      <p:ext uri="{BB962C8B-B14F-4D97-AF65-F5344CB8AC3E}">
        <p14:creationId xmlns:p14="http://schemas.microsoft.com/office/powerpoint/2010/main" val="146689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4" y="457200"/>
            <a:ext cx="7927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Use sentence case titles and bold key word(s)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/>
          </p:nvPr>
        </p:nvSpPr>
        <p:spPr>
          <a:xfrm>
            <a:off x="608014" y="971550"/>
            <a:ext cx="7927975" cy="3713560"/>
          </a:xfrm>
        </p:spPr>
        <p:txBody>
          <a:bodyPr/>
          <a:lstStyle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90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9_girl4_PnkOrn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202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38350" y="3886200"/>
            <a:ext cx="5067300" cy="457200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PUT YOUR TITLE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933700" y="4343400"/>
            <a:ext cx="3276600" cy="40005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4" name="Picture 3" descr="8451_logo_white_F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66" y="2249216"/>
            <a:ext cx="1525668" cy="5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3724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38350" y="3886200"/>
            <a:ext cx="5067300" cy="457200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PUT YOUR TITLE HERE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933700" y="4343400"/>
            <a:ext cx="3276600" cy="400050"/>
          </a:xfrm>
        </p:spPr>
        <p:txBody>
          <a:bodyPr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167" y="2249216"/>
            <a:ext cx="1525668" cy="5555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1530" y="-301529"/>
            <a:ext cx="1204687" cy="1807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39313" y="3335753"/>
            <a:ext cx="1204687" cy="1807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602344" cy="6023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135" y="0"/>
            <a:ext cx="602344" cy="60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55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9"/>
          <p:cNvSpPr>
            <a:spLocks/>
          </p:cNvSpPr>
          <p:nvPr userDrawn="1"/>
        </p:nvSpPr>
        <p:spPr bwMode="auto">
          <a:xfrm>
            <a:off x="1244600" y="1416212"/>
            <a:ext cx="1422400" cy="76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CE4E6"/>
          </a:solidFill>
          <a:ln>
            <a:noFill/>
          </a:ln>
          <a:effectLst>
            <a:outerShdw blurRad="38100" dist="25400" dir="5400000" algn="ctr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defRPr/>
            </a:pPr>
            <a:endParaRPr lang="en-US" sz="2400" dirty="0">
              <a:ea typeface="Arial Unicode MS" panose="020B0604020202020204" pitchFamily="34" charset="-128"/>
              <a:cs typeface="Helvetica Light" charset="0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578012"/>
            <a:ext cx="6705600" cy="533400"/>
          </a:xfrm>
        </p:spPr>
        <p:txBody>
          <a:bodyPr anchor="b">
            <a:noAutofit/>
          </a:bodyPr>
          <a:lstStyle>
            <a:lvl1pPr marL="0" indent="0" algn="l">
              <a:buNone/>
              <a:defRPr sz="2400" baseline="0"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1035212"/>
            <a:ext cx="6705600" cy="381000"/>
          </a:xfrm>
        </p:spPr>
        <p:txBody>
          <a:bodyPr/>
          <a:lstStyle>
            <a:lvl1pPr marL="0" indent="0">
              <a:buNone/>
              <a:defRPr i="1" baseline="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i="1" dirty="0"/>
              <a:t>Optional text here – align left of main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Imag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/>
          </p:cNvSpPr>
          <p:nvPr userDrawn="1"/>
        </p:nvSpPr>
        <p:spPr bwMode="auto">
          <a:xfrm>
            <a:off x="4800600" y="1366877"/>
            <a:ext cx="3784600" cy="2628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defRPr/>
            </a:pPr>
            <a:endParaRPr lang="en-US" sz="1600" dirty="0">
              <a:solidFill>
                <a:srgbClr val="4E4E4E"/>
              </a:solidFill>
              <a:latin typeface="Helvetica" charset="0"/>
              <a:ea typeface="Arial Unicode MS" panose="020B0604020202020204" pitchFamily="34" charset="-128"/>
              <a:cs typeface="Helvetica" charset="0"/>
              <a:sym typeface="Helvetica" charset="0"/>
            </a:endParaRPr>
          </a:p>
          <a:p>
            <a:pPr algn="l">
              <a:defRPr/>
            </a:pPr>
            <a:endParaRPr lang="en-US" dirty="0">
              <a:ea typeface="Arial Unicode MS" panose="020B0604020202020204" pitchFamily="34" charset="-128"/>
              <a:cs typeface="Helvetica Light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354660"/>
            <a:ext cx="7975600" cy="3086100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600" baseline="0">
                <a:latin typeface="+mn-lt"/>
                <a:ea typeface="Arial" charset="0"/>
                <a:cs typeface="Arial" charset="0"/>
              </a:defRPr>
            </a:lvl1pPr>
            <a:lvl2pPr marL="712788" indent="-263525">
              <a:buFont typeface="Courier New" panose="02070309020205020404" pitchFamily="49" charset="0"/>
              <a:buChar char="o"/>
              <a:defRPr sz="1400" baseline="0">
                <a:latin typeface="+mn-lt"/>
                <a:ea typeface="Arial" charset="0"/>
                <a:cs typeface="Arial" charset="0"/>
              </a:defRPr>
            </a:lvl2pPr>
            <a:lvl3pPr>
              <a:defRPr sz="1200">
                <a:latin typeface="+mn-lt"/>
                <a:ea typeface="Arial" charset="0"/>
                <a:cs typeface="Arial" charset="0"/>
              </a:defRPr>
            </a:lvl3pPr>
          </a:lstStyle>
          <a:p>
            <a:pPr lvl="0"/>
            <a:r>
              <a:rPr lang="en-US" dirty="0"/>
              <a:t>Click to add content – use HELVETICA 16 pt. font</a:t>
            </a:r>
          </a:p>
          <a:p>
            <a:pPr lvl="1"/>
            <a:r>
              <a:rPr lang="en-US" dirty="0"/>
              <a:t>Click to add content – 14 pt. font</a:t>
            </a:r>
          </a:p>
          <a:p>
            <a:pPr lvl="2"/>
            <a:r>
              <a:rPr lang="en-US" dirty="0"/>
              <a:t>Click to add content – 12 </a:t>
            </a:r>
            <a:r>
              <a:rPr lang="en-US" dirty="0" err="1"/>
              <a:t>pt</a:t>
            </a:r>
            <a:r>
              <a:rPr lang="en-US" dirty="0"/>
              <a:t> font</a:t>
            </a: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-1" y="4791920"/>
            <a:ext cx="9144000" cy="362163"/>
          </a:xfrm>
          <a:prstGeom prst="rect">
            <a:avLst/>
          </a:prstGeom>
          <a:solidFill>
            <a:schemeClr val="tx1"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7" name="AutoShape 10"/>
          <p:cNvSpPr>
            <a:spLocks/>
          </p:cNvSpPr>
          <p:nvPr userDrawn="1"/>
        </p:nvSpPr>
        <p:spPr bwMode="auto">
          <a:xfrm>
            <a:off x="304800" y="4849284"/>
            <a:ext cx="3316288" cy="177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© 84.51</a:t>
            </a:r>
            <a:r>
              <a:rPr lang="en-US" sz="800" b="0" kern="1200" baseline="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°  </a:t>
            </a: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2016  |  Confidential </a:t>
            </a:r>
            <a:endParaRPr lang="en-US" sz="800" b="0" kern="1200" dirty="0">
              <a:solidFill>
                <a:schemeClr val="bg1"/>
              </a:solidFill>
              <a:latin typeface="Helvetica"/>
              <a:ea typeface="Arial Unicode MS" panose="020B0604020202020204" pitchFamily="34" charset="-128"/>
              <a:cs typeface="Helvetica"/>
            </a:endParaRPr>
          </a:p>
        </p:txBody>
      </p:sp>
      <p:pic>
        <p:nvPicPr>
          <p:cNvPr id="19" name="Picture 18" descr="8451_logo_white_F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64" y="4879987"/>
            <a:ext cx="543470" cy="197896"/>
          </a:xfrm>
          <a:prstGeom prst="rect">
            <a:avLst/>
          </a:prstGeom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>
          <a:xfrm>
            <a:off x="8610600" y="4811872"/>
            <a:ext cx="304800" cy="322263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CDFA9A1B-266E-9448-8406-112458D4C618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  <a:cs typeface="+mn-cs"/>
              </a:rPr>
              <a:pPr algn="ctr" eaLnBrk="1" hangingPunct="1"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  <a:cs typeface="+mn-cs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5" y="524936"/>
            <a:ext cx="792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+mj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noProof="0" dirty="0"/>
              <a:t>PUT YOUR TITLE HERE IN ALL CAPS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905936"/>
            <a:ext cx="7926388" cy="304800"/>
          </a:xfrm>
        </p:spPr>
        <p:txBody>
          <a:bodyPr>
            <a:noAutofit/>
          </a:bodyPr>
          <a:lstStyle>
            <a:lvl1pPr marL="0" indent="0">
              <a:buNone/>
              <a:defRPr sz="1800" i="1">
                <a:latin typeface="Arial" charset="0"/>
                <a:ea typeface="Arial" charset="0"/>
                <a:cs typeface="+mn-cs"/>
              </a:defRPr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</p:spTree>
    <p:extLst>
      <p:ext uri="{BB962C8B-B14F-4D97-AF65-F5344CB8AC3E}">
        <p14:creationId xmlns:p14="http://schemas.microsoft.com/office/powerpoint/2010/main" val="1237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Image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4" y="3346336"/>
            <a:ext cx="1204687" cy="180774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390644"/>
            <a:ext cx="3733800" cy="3086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content – use HELVETICA font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800600" y="1378613"/>
            <a:ext cx="3733800" cy="30861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content – use HELVETICA font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4791920"/>
            <a:ext cx="9144000" cy="362163"/>
          </a:xfrm>
          <a:prstGeom prst="rect">
            <a:avLst/>
          </a:prstGeom>
          <a:solidFill>
            <a:schemeClr val="tx1"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2" name="AutoShape 10"/>
          <p:cNvSpPr>
            <a:spLocks/>
          </p:cNvSpPr>
          <p:nvPr userDrawn="1"/>
        </p:nvSpPr>
        <p:spPr bwMode="auto">
          <a:xfrm>
            <a:off x="304800" y="4849284"/>
            <a:ext cx="3316288" cy="177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© 84.51</a:t>
            </a:r>
            <a:r>
              <a:rPr lang="en-US" sz="800" b="0" kern="1200" baseline="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°  </a:t>
            </a: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2016  |  Confidential </a:t>
            </a:r>
            <a:endParaRPr lang="en-US" sz="800" b="0" kern="1200" dirty="0">
              <a:solidFill>
                <a:schemeClr val="bg1"/>
              </a:solidFill>
              <a:latin typeface="Helvetica"/>
              <a:ea typeface="Arial Unicode MS" panose="020B0604020202020204" pitchFamily="34" charset="-128"/>
              <a:cs typeface="Helvetica"/>
            </a:endParaRPr>
          </a:p>
        </p:txBody>
      </p:sp>
      <p:pic>
        <p:nvPicPr>
          <p:cNvPr id="16" name="Picture 15" descr="8451_logo_white_F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64" y="4879987"/>
            <a:ext cx="543470" cy="197896"/>
          </a:xfrm>
          <a:prstGeom prst="rect">
            <a:avLst/>
          </a:prstGeom>
        </p:spPr>
      </p:pic>
      <p:sp>
        <p:nvSpPr>
          <p:cNvPr id="17" name="Rectangle 6"/>
          <p:cNvSpPr txBox="1">
            <a:spLocks noChangeArrowheads="1"/>
          </p:cNvSpPr>
          <p:nvPr userDrawn="1"/>
        </p:nvSpPr>
        <p:spPr>
          <a:xfrm>
            <a:off x="8610600" y="4811872"/>
            <a:ext cx="304800" cy="322263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CDFA9A1B-266E-9448-8406-112458D4C618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  <a:cs typeface="+mn-cs"/>
              </a:rPr>
              <a:pPr algn="ctr" eaLnBrk="1" hangingPunct="1"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  <a:cs typeface="+mn-cs"/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5" y="524936"/>
            <a:ext cx="792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noProof="0" dirty="0"/>
              <a:t>PUT YOUR TITLE HERE IN ALL CAPS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05936"/>
            <a:ext cx="7926388" cy="304800"/>
          </a:xfrm>
        </p:spPr>
        <p:txBody>
          <a:bodyPr>
            <a:no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</p:spTree>
    <p:extLst>
      <p:ext uri="{BB962C8B-B14F-4D97-AF65-F5344CB8AC3E}">
        <p14:creationId xmlns:p14="http://schemas.microsoft.com/office/powerpoint/2010/main" val="359898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39312" y="3346336"/>
            <a:ext cx="1204687" cy="1807747"/>
          </a:xfrm>
          <a:prstGeom prst="rect">
            <a:avLst/>
          </a:prstGeom>
        </p:spPr>
      </p:pic>
      <p:sp>
        <p:nvSpPr>
          <p:cNvPr id="5" name="AutoShape 4"/>
          <p:cNvSpPr>
            <a:spLocks/>
          </p:cNvSpPr>
          <p:nvPr userDrawn="1"/>
        </p:nvSpPr>
        <p:spPr bwMode="auto">
          <a:xfrm>
            <a:off x="4800600" y="1366877"/>
            <a:ext cx="3784600" cy="2628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l">
              <a:defRPr/>
            </a:pPr>
            <a:endParaRPr lang="en-US" sz="1600" dirty="0">
              <a:solidFill>
                <a:srgbClr val="4E4E4E"/>
              </a:solidFill>
              <a:latin typeface="Helvetica" charset="0"/>
              <a:ea typeface="Arial Unicode MS" panose="020B0604020202020204" pitchFamily="34" charset="-128"/>
              <a:cs typeface="Helvetica" charset="0"/>
              <a:sym typeface="Helvetica" charset="0"/>
            </a:endParaRPr>
          </a:p>
          <a:p>
            <a:pPr algn="l">
              <a:defRPr/>
            </a:pPr>
            <a:endParaRPr lang="en-US" dirty="0">
              <a:ea typeface="Arial Unicode MS" panose="020B0604020202020204" pitchFamily="34" charset="-128"/>
              <a:cs typeface="Helvetica Light" charset="0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605147" y="1371600"/>
            <a:ext cx="4274178" cy="24003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ClrTx/>
              <a:buSzTx/>
              <a:buFont typeface="Arial" charset="0"/>
              <a:buNone/>
              <a:tabLst/>
              <a:defRPr sz="1600" i="1" baseline="0"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Include an approved 84.51°“digital dust” image, or a graph or chart of your choice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71600"/>
            <a:ext cx="3430588" cy="24003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-1" y="4791920"/>
            <a:ext cx="9144000" cy="362163"/>
          </a:xfrm>
          <a:prstGeom prst="rect">
            <a:avLst/>
          </a:prstGeom>
          <a:solidFill>
            <a:schemeClr val="tx1"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5" name="AutoShape 10"/>
          <p:cNvSpPr>
            <a:spLocks/>
          </p:cNvSpPr>
          <p:nvPr userDrawn="1"/>
        </p:nvSpPr>
        <p:spPr bwMode="auto">
          <a:xfrm>
            <a:off x="304800" y="4849284"/>
            <a:ext cx="3316288" cy="177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© 84.51</a:t>
            </a:r>
            <a:r>
              <a:rPr lang="en-US" sz="800" b="0" kern="1200" baseline="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°  </a:t>
            </a: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2016  |  Confidential </a:t>
            </a:r>
            <a:endParaRPr lang="en-US" sz="800" b="0" kern="1200" dirty="0">
              <a:solidFill>
                <a:schemeClr val="bg1"/>
              </a:solidFill>
              <a:latin typeface="Helvetica"/>
              <a:ea typeface="Arial Unicode MS" panose="020B0604020202020204" pitchFamily="34" charset="-128"/>
              <a:cs typeface="Helvetica"/>
            </a:endParaRPr>
          </a:p>
        </p:txBody>
      </p:sp>
      <p:pic>
        <p:nvPicPr>
          <p:cNvPr id="18" name="Picture 17" descr="8451_logo_white_F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64" y="4879987"/>
            <a:ext cx="543470" cy="197896"/>
          </a:xfrm>
          <a:prstGeom prst="rect">
            <a:avLst/>
          </a:prstGeom>
        </p:spPr>
      </p:pic>
      <p:sp>
        <p:nvSpPr>
          <p:cNvPr id="20" name="Rectangle 6"/>
          <p:cNvSpPr txBox="1">
            <a:spLocks noChangeArrowheads="1"/>
          </p:cNvSpPr>
          <p:nvPr userDrawn="1"/>
        </p:nvSpPr>
        <p:spPr>
          <a:xfrm>
            <a:off x="8610600" y="4811872"/>
            <a:ext cx="304800" cy="322263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CDFA9A1B-266E-9448-8406-112458D4C618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  <a:cs typeface="+mn-cs"/>
              </a:rPr>
              <a:pPr algn="ctr" eaLnBrk="1" hangingPunct="1"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  <a:cs typeface="+mn-cs"/>
            </a:endParaRP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5" y="524936"/>
            <a:ext cx="792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noProof="0" dirty="0"/>
              <a:t>PUT YOUR TITLE HERE IN ALL CAPS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05936"/>
            <a:ext cx="7926388" cy="304800"/>
          </a:xfrm>
        </p:spPr>
        <p:txBody>
          <a:bodyPr>
            <a:noAutofit/>
          </a:bodyPr>
          <a:lstStyle>
            <a:lvl1pPr marL="0" indent="0">
              <a:buNone/>
              <a:defRPr sz="1800" i="1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</p:spTree>
    <p:extLst>
      <p:ext uri="{BB962C8B-B14F-4D97-AF65-F5344CB8AC3E}">
        <p14:creationId xmlns:p14="http://schemas.microsoft.com/office/powerpoint/2010/main" val="228353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lit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941139" y="3353010"/>
            <a:ext cx="1204687" cy="1807747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flipV="1">
            <a:off x="-1" y="4791920"/>
            <a:ext cx="9144000" cy="362163"/>
          </a:xfrm>
          <a:prstGeom prst="rect">
            <a:avLst/>
          </a:prstGeom>
          <a:solidFill>
            <a:schemeClr val="tx1"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5" name="AutoShape 10"/>
          <p:cNvSpPr>
            <a:spLocks/>
          </p:cNvSpPr>
          <p:nvPr userDrawn="1"/>
        </p:nvSpPr>
        <p:spPr bwMode="auto">
          <a:xfrm>
            <a:off x="304800" y="4849284"/>
            <a:ext cx="3316288" cy="177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© 84.51</a:t>
            </a:r>
            <a:r>
              <a:rPr lang="en-US" sz="800" b="0" kern="1200" baseline="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°  </a:t>
            </a: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2016  |  Confidential </a:t>
            </a:r>
            <a:endParaRPr lang="en-US" sz="800" b="0" kern="1200" dirty="0">
              <a:solidFill>
                <a:schemeClr val="bg1"/>
              </a:solidFill>
              <a:latin typeface="Helvetica"/>
              <a:ea typeface="Arial Unicode MS" panose="020B0604020202020204" pitchFamily="34" charset="-128"/>
              <a:cs typeface="Helvetica"/>
            </a:endParaRPr>
          </a:p>
        </p:txBody>
      </p:sp>
      <p:pic>
        <p:nvPicPr>
          <p:cNvPr id="17" name="Picture 16" descr="8451_logo_white_F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64" y="4879987"/>
            <a:ext cx="543470" cy="197896"/>
          </a:xfrm>
          <a:prstGeom prst="rect">
            <a:avLst/>
          </a:prstGeom>
        </p:spPr>
      </p:pic>
      <p:sp>
        <p:nvSpPr>
          <p:cNvPr id="18" name="Rectangle 6"/>
          <p:cNvSpPr txBox="1">
            <a:spLocks noChangeArrowheads="1"/>
          </p:cNvSpPr>
          <p:nvPr userDrawn="1"/>
        </p:nvSpPr>
        <p:spPr>
          <a:xfrm>
            <a:off x="8610600" y="4811872"/>
            <a:ext cx="304800" cy="322263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CDFA9A1B-266E-9448-8406-112458D4C618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  <a:cs typeface="+mn-cs"/>
              </a:rPr>
              <a:pPr algn="ctr" eaLnBrk="1" hangingPunct="1"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  <a:cs typeface="+mn-cs"/>
            </a:endParaRP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04900" y="4233326"/>
            <a:ext cx="6934200" cy="228600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1427241" y="1375826"/>
            <a:ext cx="6289521" cy="2686051"/>
          </a:xfrm>
        </p:spPr>
        <p:txBody>
          <a:bodyPr>
            <a:normAutofit/>
          </a:bodyPr>
          <a:lstStyle>
            <a:lvl1pPr marL="0" indent="0">
              <a:buNone/>
              <a:defRPr sz="1600" i="1" baseline="0"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Include an approved 84.51°“digital dust” image, or a graph or chart of your choice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5" y="524936"/>
            <a:ext cx="792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noProof="0" dirty="0"/>
              <a:t>PUT YOUR TITLE HERE IN ALL CAPS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905936"/>
            <a:ext cx="7926388" cy="304800"/>
          </a:xfrm>
        </p:spPr>
        <p:txBody>
          <a:bodyPr>
            <a:no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</p:spTree>
    <p:extLst>
      <p:ext uri="{BB962C8B-B14F-4D97-AF65-F5344CB8AC3E}">
        <p14:creationId xmlns:p14="http://schemas.microsoft.com/office/powerpoint/2010/main" val="17383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, lit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1530" y="3647866"/>
            <a:ext cx="1204687" cy="1807747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04900" y="4233326"/>
            <a:ext cx="6934200" cy="228600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1" hasCustomPrompt="1"/>
          </p:nvPr>
        </p:nvSpPr>
        <p:spPr>
          <a:xfrm>
            <a:off x="1427241" y="1375826"/>
            <a:ext cx="6289521" cy="2686051"/>
          </a:xfrm>
        </p:spPr>
        <p:txBody>
          <a:bodyPr>
            <a:normAutofit/>
          </a:bodyPr>
          <a:lstStyle>
            <a:lvl1pPr marL="0" indent="0">
              <a:buNone/>
              <a:defRPr sz="1600" i="1" baseline="0"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Include an approved 84.51°“digital dust” image, or a graph or chart of your choice</a:t>
            </a: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-1" y="4791920"/>
            <a:ext cx="9144000" cy="362163"/>
          </a:xfrm>
          <a:prstGeom prst="rect">
            <a:avLst/>
          </a:prstGeom>
          <a:solidFill>
            <a:schemeClr val="tx1"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5" name="AutoShape 10"/>
          <p:cNvSpPr>
            <a:spLocks/>
          </p:cNvSpPr>
          <p:nvPr userDrawn="1"/>
        </p:nvSpPr>
        <p:spPr bwMode="auto">
          <a:xfrm>
            <a:off x="304800" y="4849284"/>
            <a:ext cx="3316288" cy="17743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defTabSz="355600">
              <a:defRPr/>
            </a:pP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© 84.51</a:t>
            </a:r>
            <a:r>
              <a:rPr lang="en-US" sz="800" b="0" kern="1200" baseline="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°  </a:t>
            </a:r>
            <a:r>
              <a:rPr lang="en-US" sz="800" b="0" kern="1200" dirty="0">
                <a:solidFill>
                  <a:schemeClr val="bg1"/>
                </a:solidFill>
                <a:latin typeface="Helvetica"/>
                <a:ea typeface="Arial Unicode MS" panose="020B0604020202020204" pitchFamily="34" charset="-128"/>
                <a:cs typeface="Helvetica"/>
                <a:sym typeface="Helvetica" charset="0"/>
              </a:rPr>
              <a:t>2016  |  Confidential </a:t>
            </a:r>
            <a:endParaRPr lang="en-US" sz="800" b="0" kern="1200" dirty="0">
              <a:solidFill>
                <a:schemeClr val="bg1"/>
              </a:solidFill>
              <a:latin typeface="Helvetica"/>
              <a:ea typeface="Arial Unicode MS" panose="020B0604020202020204" pitchFamily="34" charset="-128"/>
              <a:cs typeface="Helvetica"/>
            </a:endParaRPr>
          </a:p>
        </p:txBody>
      </p:sp>
      <p:pic>
        <p:nvPicPr>
          <p:cNvPr id="16" name="Picture 15" descr="8451_logo_white_F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64" y="4879987"/>
            <a:ext cx="543470" cy="197896"/>
          </a:xfrm>
          <a:prstGeom prst="rect">
            <a:avLst/>
          </a:prstGeom>
        </p:spPr>
      </p:pic>
      <p:sp>
        <p:nvSpPr>
          <p:cNvPr id="17" name="Rectangle 6"/>
          <p:cNvSpPr txBox="1">
            <a:spLocks noChangeArrowheads="1"/>
          </p:cNvSpPr>
          <p:nvPr userDrawn="1"/>
        </p:nvSpPr>
        <p:spPr>
          <a:xfrm>
            <a:off x="8610600" y="4811872"/>
            <a:ext cx="304800" cy="322263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fld id="{CDFA9A1B-266E-9448-8406-112458D4C618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  <a:cs typeface="+mn-cs"/>
              </a:rPr>
              <a:pPr algn="ctr" eaLnBrk="1" hangingPunct="1"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8015" y="524936"/>
            <a:ext cx="792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 baseline="0">
                <a:latin typeface="+mn-lt"/>
                <a:ea typeface="Arial" charset="0"/>
                <a:cs typeface="Arial" charset="0"/>
              </a:defRPr>
            </a:lvl1pPr>
          </a:lstStyle>
          <a:p>
            <a:pPr lvl="0"/>
            <a:r>
              <a:rPr lang="en-GB" noProof="0" dirty="0"/>
              <a:t>PUT YOUR TITLE HERE IN ALL CAPS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905936"/>
            <a:ext cx="7926388" cy="304800"/>
          </a:xfrm>
        </p:spPr>
        <p:txBody>
          <a:bodyPr>
            <a:no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en-US" dirty="0"/>
              <a:t>Optional text here – align to left of main text</a:t>
            </a:r>
          </a:p>
        </p:txBody>
      </p:sp>
    </p:spTree>
    <p:extLst>
      <p:ext uri="{BB962C8B-B14F-4D97-AF65-F5344CB8AC3E}">
        <p14:creationId xmlns:p14="http://schemas.microsoft.com/office/powerpoint/2010/main" val="152394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14" y="457200"/>
            <a:ext cx="79279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USE ALL CAPS FOR HEADLINES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4" y="971550"/>
            <a:ext cx="7927975" cy="371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>
          <a:xfrm>
            <a:off x="162059" y="4834045"/>
            <a:ext cx="304800" cy="242144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fld id="{589E7EF2-F8E6-43E3-A303-A93326368C57}" type="slidenum">
              <a:rPr lang="en-GB" sz="800" b="1" smtClean="0">
                <a:solidFill>
                  <a:schemeClr val="bg1"/>
                </a:solidFill>
                <a:ea typeface="Arial Unicode MS" panose="020B0604020202020204" pitchFamily="34" charset="-128"/>
              </a:rPr>
              <a:pPr algn="ctr" eaLnBrk="1" hangingPunct="1"/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162059" y="4834045"/>
            <a:ext cx="304800" cy="242144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fld id="{589E7EF2-F8E6-43E3-A303-A93326368C57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</a:rPr>
              <a:pPr algn="ctr" eaLnBrk="1" hangingPunct="1"/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162059" y="4834045"/>
            <a:ext cx="304800" cy="242144"/>
          </a:xfrm>
          <a:prstGeom prst="rect">
            <a:avLst/>
          </a:prstGeom>
          <a:ln/>
        </p:spPr>
        <p:txBody>
          <a:bodyPr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fld id="{589E7EF2-F8E6-43E3-A303-A93326368C57}" type="slidenum">
              <a:rPr lang="en-GB" sz="800" b="1">
                <a:solidFill>
                  <a:schemeClr val="bg1"/>
                </a:solidFill>
                <a:ea typeface="Arial Unicode MS" panose="020B0604020202020204" pitchFamily="34" charset="-128"/>
              </a:rPr>
              <a:pPr algn="ctr" eaLnBrk="1" hangingPunct="1"/>
              <a:t>‹#›</a:t>
            </a:fld>
            <a:endParaRPr lang="en-GB" sz="800" b="1" dirty="0">
              <a:solidFill>
                <a:schemeClr val="bg1"/>
              </a:solidFill>
              <a:ea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6" r:id="rId2"/>
    <p:sldLayoutId id="2147483781" r:id="rId3"/>
    <p:sldLayoutId id="2147483774" r:id="rId4"/>
    <p:sldLayoutId id="2147483758" r:id="rId5"/>
    <p:sldLayoutId id="2147483759" r:id="rId6"/>
    <p:sldLayoutId id="2147483745" r:id="rId7"/>
    <p:sldLayoutId id="2147483761" r:id="rId8"/>
    <p:sldLayoutId id="2147483772" r:id="rId9"/>
    <p:sldLayoutId id="2147483773" r:id="rId10"/>
    <p:sldLayoutId id="2147483777" r:id="rId11"/>
    <p:sldLayoutId id="2147483760" r:id="rId12"/>
    <p:sldLayoutId id="2147483764" r:id="rId13"/>
    <p:sldLayoutId id="2147483762" r:id="rId14"/>
    <p:sldLayoutId id="2147483780" r:id="rId15"/>
    <p:sldLayoutId id="2147483783" r:id="rId16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+mj-lt"/>
          <a:ea typeface="Arial Unicode MS" panose="020B0604020202020204" pitchFamily="34" charset="-128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269875" indent="-269875" algn="l" rtl="0" eaLnBrk="1" fontAlgn="base" hangingPunct="1">
        <a:spcBef>
          <a:spcPts val="480"/>
        </a:spcBef>
        <a:spcAft>
          <a:spcPts val="480"/>
        </a:spcAft>
        <a:buFont typeface="Arial" charset="0"/>
        <a:buChar char="●"/>
        <a:defRPr sz="1800">
          <a:solidFill>
            <a:schemeClr val="tx1"/>
          </a:solidFill>
          <a:latin typeface="+mn-lt"/>
          <a:ea typeface="Arial Unicode MS" panose="020B0604020202020204" pitchFamily="34" charset="-128"/>
          <a:cs typeface="+mn-cs"/>
        </a:defRPr>
      </a:lvl1pPr>
      <a:lvl2pPr marL="712788" indent="-263525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800">
          <a:solidFill>
            <a:schemeClr val="tx1"/>
          </a:solidFill>
          <a:latin typeface="+mn-lt"/>
        </a:defRPr>
      </a:lvl2pPr>
      <a:lvl3pPr marL="1155700" indent="-263525" algn="l" rtl="0" eaLnBrk="1" fontAlgn="base" hangingPunct="1">
        <a:spcBef>
          <a:spcPct val="20000"/>
        </a:spcBef>
        <a:spcAft>
          <a:spcPct val="20000"/>
        </a:spcAft>
        <a:buFont typeface="Arial" charset="0"/>
        <a:buChar char="–"/>
        <a:defRPr sz="1800">
          <a:solidFill>
            <a:schemeClr val="tx1"/>
          </a:solidFill>
          <a:latin typeface="+mn-lt"/>
        </a:defRPr>
      </a:lvl3pPr>
      <a:lvl4pPr marL="1598613" indent="-263525" algn="l" rtl="0" eaLnBrk="1" fontAlgn="base" hangingPunct="1">
        <a:spcBef>
          <a:spcPct val="20000"/>
        </a:spcBef>
        <a:spcAft>
          <a:spcPct val="20000"/>
        </a:spcAft>
        <a:buChar char="–"/>
        <a:defRPr sz="1600">
          <a:solidFill>
            <a:schemeClr val="tx1"/>
          </a:solidFill>
          <a:latin typeface="+mn-lt"/>
        </a:defRPr>
      </a:lvl4pPr>
      <a:lvl5pPr marL="2063750" indent="-276225" algn="l" rtl="0" eaLnBrk="1" fontAlgn="base" hangingPunct="1">
        <a:spcBef>
          <a:spcPct val="2000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5pPr>
      <a:lvl6pPr marL="2520950" indent="-276225" algn="l" rtl="0" eaLnBrk="1" fontAlgn="base" hangingPunct="1">
        <a:spcBef>
          <a:spcPct val="2000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6pPr>
      <a:lvl7pPr marL="2978150" indent="-276225" algn="l" rtl="0" eaLnBrk="1" fontAlgn="base" hangingPunct="1">
        <a:spcBef>
          <a:spcPct val="2000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7pPr>
      <a:lvl8pPr marL="3435350" indent="-276225" algn="l" rtl="0" eaLnBrk="1" fontAlgn="base" hangingPunct="1">
        <a:spcBef>
          <a:spcPct val="2000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8pPr>
      <a:lvl9pPr marL="3892550" indent="-276225" algn="l" rtl="0" eaLnBrk="1" fontAlgn="base" hangingPunct="1">
        <a:spcBef>
          <a:spcPct val="20000"/>
        </a:spcBef>
        <a:spcAft>
          <a:spcPct val="2000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8451.com/Insights/causal-impac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\\usfs1\groups\Custom%20Insight\Kroger_MP\Learning%20Materials\Analyst%20Methodologies\Causal%20Impact\Causal%20Impact%20Measurement%20Solution" TargetMode="External"/><Relationship Id="rId2" Type="http://schemas.openxmlformats.org/officeDocument/2006/relationships/hyperlink" Target="file:///\\usfs1\groups\Custom%20Insight\Kroger_MP\Learning%20Materials\Analyst%20Methodologies\Causal%20Impact\Causal%20Impact%20Measurement%20Solution\Causal%20Impact%20Analyst%20Documentation.docx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file:///\\fileserver.int.8451.com\teams\Functions\Analytics\Analyst%20Education\2.%20Continuing%20Analyst%20Education\2.%20Decks%20and%20Videos\GitHu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threaded.stitchfix.com/blog/2016/01/13/market-watch/" TargetMode="External"/><Relationship Id="rId2" Type="http://schemas.openxmlformats.org/officeDocument/2006/relationships/hyperlink" Target="http://google-opensource.blogspot.com/2014/09/causalimpact-new-open-source-package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static.googleusercontent.com/media/research.google.com/en/pubs/archive/41854.pdf" TargetMode="External"/><Relationship Id="rId4" Type="http://schemas.openxmlformats.org/officeDocument/2006/relationships/hyperlink" Target="http://google.github.io/CausalImpact/CausalImpac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62483" y="3547107"/>
            <a:ext cx="7419034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CAUSAL 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4397" y="4404357"/>
            <a:ext cx="3515207" cy="400050"/>
          </a:xfrm>
        </p:spPr>
        <p:txBody>
          <a:bodyPr>
            <a:normAutofit/>
          </a:bodyPr>
          <a:lstStyle/>
          <a:p>
            <a:r>
              <a:rPr lang="en-US" dirty="0"/>
              <a:t>Analytics Connect 2017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 bwMode="auto">
          <a:xfrm>
            <a:off x="862483" y="4000285"/>
            <a:ext cx="74190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ctr" rtl="0" eaLnBrk="1" fontAlgn="base" hangingPunct="1">
              <a:spcBef>
                <a:spcPts val="480"/>
              </a:spcBef>
              <a:spcAft>
                <a:spcPts val="480"/>
              </a:spcAft>
              <a:buFont typeface="Arial" charset="0"/>
              <a:buNone/>
              <a:defRPr sz="3200" b="1" baseline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+mn-cs"/>
              </a:defRPr>
            </a:lvl1pPr>
            <a:lvl2pPr marL="712788" indent="-263525" algn="l" rtl="0" eaLnBrk="1" fontAlgn="base" hangingPunct="1">
              <a:spcBef>
                <a:spcPct val="20000"/>
              </a:spcBef>
              <a:spcAft>
                <a:spcPct val="20000"/>
              </a:spcAft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55700" indent="-263525" algn="l" rtl="0" eaLnBrk="1" fontAlgn="base" hangingPunct="1">
              <a:spcBef>
                <a:spcPct val="20000"/>
              </a:spcBef>
              <a:spcAft>
                <a:spcPct val="20000"/>
              </a:spcAft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1598613" indent="-263525" algn="l" rtl="0" eaLnBrk="1" fontAlgn="base" hangingPunct="1"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637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209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81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353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925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Estimating Causal Effects with Time Series Models</a:t>
            </a:r>
          </a:p>
        </p:txBody>
      </p:sp>
    </p:spTree>
    <p:extLst>
      <p:ext uri="{BB962C8B-B14F-4D97-AF65-F5344CB8AC3E}">
        <p14:creationId xmlns:p14="http://schemas.microsoft.com/office/powerpoint/2010/main" val="415130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801486" y="1534175"/>
            <a:ext cx="3717601" cy="13275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Causal Impact filters and weights potential control stores based on how they correlate with the test stores in the pre-period.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08278302"/>
              </p:ext>
            </p:extLst>
          </p:nvPr>
        </p:nvGraphicFramePr>
        <p:xfrm>
          <a:off x="4694400" y="1071065"/>
          <a:ext cx="3915173" cy="2253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/>
          <p:cNvSpPr/>
          <p:nvPr/>
        </p:nvSpPr>
        <p:spPr>
          <a:xfrm>
            <a:off x="5896789" y="3365867"/>
            <a:ext cx="1440907" cy="1321389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9345" y="3409331"/>
            <a:ext cx="82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Control Store 3</a:t>
            </a: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92407" y="3130557"/>
            <a:ext cx="3717601" cy="11861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filter helps avoid overfitting and allows us to include a large number of potential control stores in a test.</a:t>
            </a:r>
          </a:p>
        </p:txBody>
      </p:sp>
      <p:sp>
        <p:nvSpPr>
          <p:cNvPr id="19" name="Title 5"/>
          <p:cNvSpPr txBox="1">
            <a:spLocks/>
          </p:cNvSpPr>
          <p:nvPr/>
        </p:nvSpPr>
        <p:spPr bwMode="auto">
          <a:xfrm>
            <a:off x="608015" y="524936"/>
            <a:ext cx="823406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THE BSTS MODEL AUTOMATICALLY SELECTS CONTROL STORES</a:t>
            </a:r>
            <a:endParaRPr lang="en-US" kern="0" dirty="0"/>
          </a:p>
        </p:txBody>
      </p:sp>
      <p:sp>
        <p:nvSpPr>
          <p:cNvPr id="7" name="Chord 6"/>
          <p:cNvSpPr/>
          <p:nvPr/>
        </p:nvSpPr>
        <p:spPr>
          <a:xfrm>
            <a:off x="5904669" y="3398356"/>
            <a:ext cx="1433027" cy="1294078"/>
          </a:xfrm>
          <a:prstGeom prst="chord">
            <a:avLst>
              <a:gd name="adj1" fmla="val 244662"/>
              <a:gd name="adj2" fmla="val 12056024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5799" y="3962066"/>
            <a:ext cx="76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Control Store 1</a:t>
            </a:r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694818" y="1572449"/>
            <a:ext cx="284384" cy="284384"/>
            <a:chOff x="762000" y="2133600"/>
            <a:chExt cx="609600" cy="609600"/>
          </a:xfrm>
        </p:grpSpPr>
        <p:sp>
          <p:nvSpPr>
            <p:cNvPr id="22" name="Rectangle 21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rot="5400000">
            <a:off x="694818" y="3134682"/>
            <a:ext cx="284384" cy="284384"/>
            <a:chOff x="762000" y="2133600"/>
            <a:chExt cx="609600" cy="609600"/>
          </a:xfrm>
        </p:grpSpPr>
        <p:sp>
          <p:nvSpPr>
            <p:cNvPr id="26" name="Rectangle 25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36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9"/>
          <a:stretch/>
        </p:blipFill>
        <p:spPr>
          <a:xfrm>
            <a:off x="1217031" y="1463434"/>
            <a:ext cx="2881813" cy="1982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91" b="13222"/>
          <a:stretch/>
        </p:blipFill>
        <p:spPr>
          <a:xfrm>
            <a:off x="4668053" y="1465491"/>
            <a:ext cx="3014909" cy="2020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58360" y="3774405"/>
            <a:ext cx="5924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Creating a synthetic control from a list of control stores helps to avoid common pitfalls encountered where one-to-one store matching is difficult.</a:t>
            </a: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1391416" y="3866761"/>
            <a:ext cx="281568" cy="281568"/>
            <a:chOff x="762000" y="2133600"/>
            <a:chExt cx="609600" cy="609600"/>
          </a:xfrm>
        </p:grpSpPr>
        <p:sp>
          <p:nvSpPr>
            <p:cNvPr id="14" name="Rectangle 13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Title 5"/>
          <p:cNvSpPr txBox="1">
            <a:spLocks/>
          </p:cNvSpPr>
          <p:nvPr/>
        </p:nvSpPr>
        <p:spPr bwMode="auto">
          <a:xfrm>
            <a:off x="608015" y="524936"/>
            <a:ext cx="823406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FOR EACH METRIC, WEIGHTED CONTROL STORES ARE USED TO CONSTRUCT A SYNTHETIC CONTROL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3213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PRIMARY ASPECTS COMBINED SUMMARIZE THE IMPLEMENTATION OF CAUSAL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5108" y="1675408"/>
            <a:ext cx="337304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dirty="0">
                <a:latin typeface="+mn-lt"/>
              </a:rPr>
              <a:t>using the synthetic control, which tells us what would have been observed in the test stores, after the test implementation, in the absence of treatment.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655" r="36"/>
          <a:stretch/>
        </p:blipFill>
        <p:spPr>
          <a:xfrm>
            <a:off x="718137" y="3038957"/>
            <a:ext cx="4653280" cy="12168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562" y="1680488"/>
            <a:ext cx="3001074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dirty="0">
                <a:latin typeface="+mn-lt"/>
              </a:rPr>
              <a:t>from weighted combinations of individual control store metrics over time and the observed trend effect of the test stores.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9993" y="3160138"/>
            <a:ext cx="2499553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dirty="0">
                <a:latin typeface="+mn-lt"/>
              </a:rPr>
              <a:t>Observing the forecasted results versus the actual performance of the test stores identifies the estimated impact of the test.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00433" y="3465368"/>
            <a:ext cx="879109" cy="444734"/>
            <a:chOff x="4929511" y="3970823"/>
            <a:chExt cx="965321" cy="423149"/>
          </a:xfrm>
        </p:grpSpPr>
        <p:sp>
          <p:nvSpPr>
            <p:cNvPr id="9" name="Right Brace 8"/>
            <p:cNvSpPr/>
            <p:nvPr/>
          </p:nvSpPr>
          <p:spPr>
            <a:xfrm>
              <a:off x="4929511" y="3970823"/>
              <a:ext cx="247506" cy="423149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055415" y="4180874"/>
              <a:ext cx="83941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/>
          <p:cNvSpPr/>
          <p:nvPr/>
        </p:nvSpPr>
        <p:spPr>
          <a:xfrm rot="16200000">
            <a:off x="2190102" y="1455583"/>
            <a:ext cx="237164" cy="2934979"/>
          </a:xfrm>
          <a:prstGeom prst="rightBrace">
            <a:avLst>
              <a:gd name="adj1" fmla="val 0"/>
              <a:gd name="adj2" fmla="val 5071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2148" y="1529728"/>
            <a:ext cx="385554" cy="3855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7441" y="1523646"/>
            <a:ext cx="385554" cy="3855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2042" y="3055743"/>
            <a:ext cx="385554" cy="3855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4509122" y="2363080"/>
            <a:ext cx="237164" cy="1125064"/>
          </a:xfrm>
          <a:prstGeom prst="rightBrace">
            <a:avLst>
              <a:gd name="adj1" fmla="val 0"/>
              <a:gd name="adj2" fmla="val 5071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48690" y="4225329"/>
            <a:ext cx="8895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Pre-Period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53484" y="4220249"/>
            <a:ext cx="1076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Test Period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2967" y="1360714"/>
            <a:ext cx="300107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b="1" dirty="0">
                <a:latin typeface="+mn-lt"/>
              </a:rPr>
              <a:t>CREATE A CONTROL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85108" y="1365068"/>
            <a:ext cx="300107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b="1" dirty="0">
                <a:latin typeface="+mn-lt"/>
              </a:rPr>
              <a:t>GENERATE A FORECAST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9992" y="2871077"/>
            <a:ext cx="344670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b="1" dirty="0">
                <a:latin typeface="+mn-lt"/>
              </a:rPr>
              <a:t>COMPARE TO TEST</a:t>
            </a:r>
          </a:p>
        </p:txBody>
      </p:sp>
    </p:spTree>
    <p:extLst>
      <p:ext uri="{BB962C8B-B14F-4D97-AF65-F5344CB8AC3E}">
        <p14:creationId xmlns:p14="http://schemas.microsoft.com/office/powerpoint/2010/main" val="18048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13" y="285750"/>
            <a:ext cx="7927975" cy="342900"/>
          </a:xfrm>
        </p:spPr>
        <p:txBody>
          <a:bodyPr/>
          <a:lstStyle/>
          <a:p>
            <a:r>
              <a:rPr lang="en-US" dirty="0"/>
              <a:t>THE END RESULT IS A BETTER UNDERSTANDING OF UPLIFT DRIVEN BY THE TEST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940"/>
            <a:ext cx="9144000" cy="31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88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 bwMode="auto">
          <a:xfrm>
            <a:off x="769304" y="1438910"/>
            <a:ext cx="7075486" cy="262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Multiple test cells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Custom store and product groups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Blackout periods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Pulling data by week or by 4-week time periods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Choosing measurement metrics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Specifying entire product commodities rather than providing a UPC list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kern="0" dirty="0"/>
              <a:t>Choosing total test and control divisions for full-division rollouts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  <p:sp>
        <p:nvSpPr>
          <p:cNvPr id="17" name="Title 5"/>
          <p:cNvSpPr txBox="1">
            <a:spLocks/>
          </p:cNvSpPr>
          <p:nvPr/>
        </p:nvSpPr>
        <p:spPr bwMode="auto">
          <a:xfrm>
            <a:off x="608015" y="524936"/>
            <a:ext cx="823406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THE CAUSAL IMPACT SOLUTION ACCOMMODATES FOR A VARIETY OF TESTING SCENARIOS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2954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0309" y="289454"/>
            <a:ext cx="7927975" cy="457200"/>
          </a:xfrm>
        </p:spPr>
        <p:txBody>
          <a:bodyPr/>
          <a:lstStyle/>
          <a:p>
            <a:r>
              <a:rPr lang="en-US" dirty="0"/>
              <a:t>BASED ON POWER COMPARISONS, CAUSAL IMPACT SAVES CLIENTS MONEY AND TIME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7966"/>
          <a:stretch/>
        </p:blipFill>
        <p:spPr>
          <a:xfrm>
            <a:off x="4334884" y="1178212"/>
            <a:ext cx="3195001" cy="16709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9359" y="1433191"/>
            <a:ext cx="31168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 Causal Impact test may use fewer test stores than ANCOVA but have </a:t>
            </a:r>
            <a:r>
              <a:rPr lang="en-US" sz="1600" b="1" dirty="0">
                <a:solidFill>
                  <a:schemeClr val="accent5"/>
                </a:solidFill>
                <a:latin typeface="+mj-lt"/>
              </a:rPr>
              <a:t>the same power</a:t>
            </a:r>
            <a:r>
              <a:rPr lang="en-US" sz="1600" b="1" dirty="0">
                <a:latin typeface="+mj-lt"/>
              </a:rPr>
              <a:t>, </a:t>
            </a:r>
            <a:r>
              <a:rPr lang="en-US" sz="1600" dirty="0">
                <a:latin typeface="+mj-lt"/>
              </a:rPr>
              <a:t>allowing for a smaller test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On tests with many stores, Causal Impact is comparably sensitive versus ANCOVA.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95850" y="1983658"/>
            <a:ext cx="2634035" cy="14748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54761" y="1998406"/>
            <a:ext cx="0" cy="48669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299119" y="1965950"/>
            <a:ext cx="45719" cy="457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729451" y="1974066"/>
            <a:ext cx="45719" cy="457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319472" y="2006404"/>
            <a:ext cx="0" cy="486697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rot="16200000">
            <a:off x="3953657" y="1860546"/>
            <a:ext cx="102944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Uplift Required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2020" y="2633519"/>
            <a:ext cx="116089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# of stores tested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18208" r="17055" b="-1"/>
          <a:stretch/>
        </p:blipFill>
        <p:spPr>
          <a:xfrm>
            <a:off x="4469130" y="3209863"/>
            <a:ext cx="3060755" cy="14122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7404" y="1652619"/>
            <a:ext cx="571500" cy="5891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316" y="3341108"/>
            <a:ext cx="571500" cy="5891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16200000">
            <a:off x="3981323" y="3601477"/>
            <a:ext cx="102944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Uplift Required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53449" y="3056183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10+ Test Stores Analysis</a:t>
            </a:r>
          </a:p>
        </p:txBody>
      </p:sp>
    </p:spTree>
    <p:extLst>
      <p:ext uri="{BB962C8B-B14F-4D97-AF65-F5344CB8AC3E}">
        <p14:creationId xmlns:p14="http://schemas.microsoft.com/office/powerpoint/2010/main" val="155404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0309" y="289454"/>
            <a:ext cx="7799331" cy="457200"/>
          </a:xfrm>
        </p:spPr>
        <p:txBody>
          <a:bodyPr/>
          <a:lstStyle/>
          <a:p>
            <a:r>
              <a:rPr lang="en-US" dirty="0"/>
              <a:t>SHOULD YOU USE ANCOVA OR CAUSAL IMPACT? IT DEPENDS ON YOUR PRIORITIES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359" y="1650361"/>
            <a:ext cx="34254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You want to use a method that clients can easily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You need a method that’s more industry standard and streamlined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You need reports on trial / repeat </a:t>
            </a:r>
            <a:r>
              <a:rPr lang="en-US" sz="1600">
                <a:latin typeface="+mn-lt"/>
              </a:rPr>
              <a:t>or sourcing </a:t>
            </a:r>
            <a:r>
              <a:rPr lang="en-US" sz="1600" dirty="0">
                <a:latin typeface="+mn-lt"/>
              </a:rPr>
              <a:t>(Causal Impact doesn’t have this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595" y="1258713"/>
            <a:ext cx="3001074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+mn-lt"/>
              </a:rPr>
              <a:t>USE ANCOVA IF…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77271" y="1258713"/>
            <a:ext cx="3146588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+mn-lt"/>
              </a:rPr>
              <a:t>USE CAUSAL IMPACT IF…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69130" y="1258713"/>
            <a:ext cx="0" cy="332471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7271" y="1665228"/>
            <a:ext cx="3558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You want to run a test with more power/sensitivity, especially with a small test store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one-to-one store matching is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You are testing division vs 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70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/>
          <p:cNvSpPr txBox="1">
            <a:spLocks/>
          </p:cNvSpPr>
          <p:nvPr/>
        </p:nvSpPr>
        <p:spPr bwMode="auto">
          <a:xfrm>
            <a:off x="608015" y="524936"/>
            <a:ext cx="8234060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THE STANDARD TOOL IS VERSION CONTROLLED AND RESIDES IN A GITHUB REPOSITORY FOR ANALYSTS</a:t>
            </a:r>
            <a:endParaRPr lang="en-US" kern="0" dirty="0"/>
          </a:p>
        </p:txBody>
      </p:sp>
      <p:pic>
        <p:nvPicPr>
          <p:cNvPr id="8" name="Picture 2" descr="http://www.aha.io/assets/integration_logos/github-bb449e0ffbacbcb7f9c703db85b1cf0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8573" y="1802944"/>
            <a:ext cx="4190182" cy="15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89015" y="1602642"/>
            <a:ext cx="3482340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500"/>
              </a:spcAft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Mincho" panose="02020609040205080304" pitchFamily="49" charset="-128"/>
              </a:rPr>
              <a:t>This allows for:</a:t>
            </a:r>
          </a:p>
          <a:p>
            <a:pPr marL="285750" marR="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Mincho" panose="02020609040205080304" pitchFamily="49" charset="-128"/>
              </a:rPr>
              <a:t>Proper version control of code over time.</a:t>
            </a:r>
          </a:p>
          <a:p>
            <a:pPr marL="285750" marR="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Mincho" panose="02020609040205080304" pitchFamily="49" charset="-128"/>
              </a:rPr>
              <a:t>Establishing a central location with the most up to date version of the solution.</a:t>
            </a:r>
          </a:p>
          <a:p>
            <a:pPr marL="285750" marR="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 panose="020B0604020202020204" pitchFamily="34" charset="0"/>
                <a:ea typeface="MS Mincho" panose="02020609040205080304" pitchFamily="49" charset="-128"/>
              </a:rPr>
              <a:t>Contributions from numerous users while still maintaining full version history.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5045" y="3356107"/>
            <a:ext cx="4574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50"/>
              </a:spcAft>
            </a:pPr>
            <a:r>
              <a:rPr lang="en-US" sz="1600" u="sng" dirty="0">
                <a:solidFill>
                  <a:srgbClr val="000000"/>
                </a:solidFill>
                <a:latin typeface="Helvetica" panose="020B0604020202020204" pitchFamily="34" charset="0"/>
                <a:ea typeface="MS Mincho" panose="02020609040205080304" pitchFamily="49" charset="-128"/>
                <a:hlinkClick r:id="rId4"/>
              </a:rPr>
              <a:t>https://github.8451.com/Insights/causal-impact</a:t>
            </a:r>
            <a:r>
              <a:rPr lang="en-US" sz="1600" u="sng" dirty="0">
                <a:solidFill>
                  <a:srgbClr val="000000"/>
                </a:solidFill>
                <a:latin typeface="Helvetica" panose="020B0604020202020204" pitchFamily="34" charset="0"/>
                <a:ea typeface="MS Mincho" panose="02020609040205080304" pitchFamily="49" charset="-128"/>
              </a:rPr>
              <a:t> 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637002" y="1591768"/>
            <a:ext cx="281568" cy="281568"/>
            <a:chOff x="762000" y="2133600"/>
            <a:chExt cx="609600" cy="609600"/>
          </a:xfrm>
        </p:grpSpPr>
        <p:sp>
          <p:nvSpPr>
            <p:cNvPr id="14" name="Rectangle 13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15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664" y="1250246"/>
            <a:ext cx="732281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spcBef>
                <a:spcPts val="0"/>
              </a:spcBef>
              <a:spcAft>
                <a:spcPts val="300"/>
              </a:spcAft>
            </a:pPr>
            <a:endParaRPr lang="en-US" sz="1200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Analyst Documentation</a:t>
            </a: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O:\Custom Insight\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Kroger_MP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  <a:hlinkClick r:id="rId2" action="ppaction://hlinkfile"/>
              </a:rPr>
              <a:t>\Learning Materials\Analyst Methodologies\Causal Impact\Causal Impact Measurement Solution\Causal Impact Analyst Documentation.docx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Bef>
                <a:spcPts val="0"/>
              </a:spcBef>
              <a:spcAft>
                <a:spcPts val="300"/>
              </a:spcAft>
            </a:pP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O: Drive Folder Location</a:t>
            </a: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O:\Custom Insight\</a:t>
            </a:r>
            <a:r>
              <a:rPr lang="en-US" sz="1200" dirty="0" err="1"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Kroger_MP</a:t>
            </a: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\Learning Materials\Analyst Methodologies\Causal Impact\Causal Impact Measurement Solution</a:t>
            </a: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600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Deck Location</a:t>
            </a: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hlinkClick r:id="rId4" action="ppaction://hlinkfile"/>
              </a:rPr>
              <a:t>T:\Functions\Analytics\Analyst Education\2. Continuing Analyst Education\2. Decks and Videos\GitHub</a:t>
            </a:r>
            <a:endParaRPr lang="en-US" sz="1200" dirty="0"/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5400000">
            <a:off x="887566" y="1503326"/>
            <a:ext cx="281568" cy="281568"/>
            <a:chOff x="762000" y="2133600"/>
            <a:chExt cx="609600" cy="609600"/>
          </a:xfrm>
        </p:grpSpPr>
        <p:sp>
          <p:nvSpPr>
            <p:cNvPr id="7" name="Rectangle 6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887566" y="2600606"/>
            <a:ext cx="281568" cy="281568"/>
            <a:chOff x="762000" y="2133600"/>
            <a:chExt cx="609600" cy="609600"/>
          </a:xfrm>
        </p:grpSpPr>
        <p:sp>
          <p:nvSpPr>
            <p:cNvPr id="11" name="Rectangle 10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887566" y="3549296"/>
            <a:ext cx="281568" cy="281568"/>
            <a:chOff x="762000" y="2133600"/>
            <a:chExt cx="609600" cy="609600"/>
          </a:xfrm>
        </p:grpSpPr>
        <p:sp>
          <p:nvSpPr>
            <p:cNvPr id="15" name="Rectangle 14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72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015" y="1168987"/>
            <a:ext cx="832104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Causal Impact Blog Post</a:t>
            </a: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 u="sng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http://google-opensource.blogspot.com/2014/09/causalimpact-new-open-source-package.html</a:t>
            </a:r>
            <a:endParaRPr lang="en-US" sz="1200" u="sng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http://multithreaded.stitchfix.com/blog/2016/01/13/market-watch/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marR="0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Package Documentation</a:t>
            </a: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 u="sng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http://google.github.io/CausalImpact/CausalImpact.html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300"/>
              </a:spcAft>
            </a:pPr>
            <a:endParaRPr lang="en-US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 u="sng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http://static.googleusercontent.com/media/research.google.com/en//pubs/archive/41854.pdf</a:t>
            </a:r>
            <a:endParaRPr lang="en-US" sz="1200" u="sng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endParaRPr lang="en-US" sz="1200" u="sng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solidFill>
                  <a:srgbClr val="21212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1200" u="sng" dirty="0">
              <a:solidFill>
                <a:srgbClr val="2121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 rot="5400000">
            <a:off x="760457" y="1459420"/>
            <a:ext cx="281568" cy="281568"/>
            <a:chOff x="762000" y="2133600"/>
            <a:chExt cx="609600" cy="609600"/>
          </a:xfrm>
        </p:grpSpPr>
        <p:sp>
          <p:nvSpPr>
            <p:cNvPr id="6" name="Rectangle 5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743632" y="2367839"/>
            <a:ext cx="281568" cy="281568"/>
            <a:chOff x="762000" y="2133600"/>
            <a:chExt cx="609600" cy="609600"/>
          </a:xfrm>
        </p:grpSpPr>
        <p:sp>
          <p:nvSpPr>
            <p:cNvPr id="10" name="Rectangle 9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5400000">
            <a:off x="760457" y="3117509"/>
            <a:ext cx="281568" cy="281568"/>
            <a:chOff x="762000" y="2133600"/>
            <a:chExt cx="609600" cy="609600"/>
          </a:xfrm>
        </p:grpSpPr>
        <p:sp>
          <p:nvSpPr>
            <p:cNvPr id="14" name="Rectangle 13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69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USED TO GAIN STATISTICALLY SIGNIFICANT INSIGHT ON IN-STORE CHANGES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645" y="1589222"/>
            <a:ext cx="355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“I need to understand the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impact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a test on my brand/category”</a:t>
            </a:r>
            <a:endParaRPr lang="en-US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2645" y="2534187"/>
            <a:ext cx="355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“I want to understand how a test impacts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key performance metrics</a:t>
            </a:r>
            <a:r>
              <a:rPr lang="en-US" dirty="0">
                <a:latin typeface="+mn-lt"/>
              </a:rPr>
              <a:t>”</a:t>
            </a:r>
            <a:endParaRPr lang="en-US" sz="11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2645" y="3529825"/>
            <a:ext cx="3551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“I’m trying to make a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‘go/no-go’</a:t>
            </a:r>
            <a:r>
              <a:rPr lang="en-US" dirty="0">
                <a:solidFill>
                  <a:schemeClr val="accent5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decision and need to </a:t>
            </a:r>
            <a:r>
              <a:rPr lang="en-US" b="1" dirty="0">
                <a:solidFill>
                  <a:schemeClr val="accent5"/>
                </a:solidFill>
                <a:latin typeface="+mn-lt"/>
              </a:rPr>
              <a:t>understand ROI</a:t>
            </a:r>
            <a:r>
              <a:rPr lang="en-US" dirty="0">
                <a:latin typeface="+mn-lt"/>
              </a:rPr>
              <a:t>”</a:t>
            </a:r>
          </a:p>
        </p:txBody>
      </p:sp>
      <p:grpSp>
        <p:nvGrpSpPr>
          <p:cNvPr id="7" name="Group 6"/>
          <p:cNvGrpSpPr/>
          <p:nvPr/>
        </p:nvGrpSpPr>
        <p:grpSpPr>
          <a:xfrm rot="5400000">
            <a:off x="792335" y="3649243"/>
            <a:ext cx="284384" cy="284384"/>
            <a:chOff x="762000" y="2133600"/>
            <a:chExt cx="609600" cy="609600"/>
          </a:xfrm>
        </p:grpSpPr>
        <p:sp>
          <p:nvSpPr>
            <p:cNvPr id="8" name="Rectangle 7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5400000">
            <a:off x="788886" y="2643399"/>
            <a:ext cx="284384" cy="284384"/>
            <a:chOff x="762000" y="2133600"/>
            <a:chExt cx="609600" cy="609600"/>
          </a:xfrm>
        </p:grpSpPr>
        <p:sp>
          <p:nvSpPr>
            <p:cNvPr id="12" name="Rectangle 11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5400000">
            <a:off x="790293" y="1698162"/>
            <a:ext cx="281568" cy="281568"/>
            <a:chOff x="762000" y="2133600"/>
            <a:chExt cx="609600" cy="609600"/>
          </a:xfrm>
        </p:grpSpPr>
        <p:sp>
          <p:nvSpPr>
            <p:cNvPr id="16" name="Rectangle 15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https://www.tooku.it/img/attivita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16" y="2561478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6050647" y="1920377"/>
            <a:ext cx="1296486" cy="1133623"/>
          </a:xfrm>
          <a:prstGeom prst="rect">
            <a:avLst/>
          </a:prstGeom>
        </p:spPr>
      </p:pic>
      <p:pic>
        <p:nvPicPr>
          <p:cNvPr id="23" name="Picture 2" descr="https://www.tooku.it/img/attivitaIcon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54" y="2561478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www.tooku.it/img/attivitaIcon.png"/>
          <p:cNvPicPr>
            <a:picLocks noChangeAspect="1" noChangeArrowheads="1"/>
          </p:cNvPicPr>
          <p:nvPr/>
        </p:nvPicPr>
        <p:blipFill>
          <a:blip r:embed="rId2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27" y="1462549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474029" y="3196679"/>
            <a:ext cx="85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Control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14105" y="2102092"/>
            <a:ext cx="85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74888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96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 bwMode="auto">
          <a:xfrm>
            <a:off x="2038350" y="2858444"/>
            <a:ext cx="506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ts val="480"/>
              </a:spcBef>
              <a:spcAft>
                <a:spcPts val="480"/>
              </a:spcAft>
              <a:buFont typeface="Arial" charset="0"/>
              <a:buNone/>
              <a:defRPr sz="3200" b="1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12788" indent="-263525" algn="l" rtl="0" eaLnBrk="1" fontAlgn="base" hangingPunct="1">
              <a:spcBef>
                <a:spcPct val="20000"/>
              </a:spcBef>
              <a:spcAft>
                <a:spcPct val="20000"/>
              </a:spcAft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2pPr>
            <a:lvl3pPr marL="1155700" indent="-263525" algn="l" rtl="0" eaLnBrk="1" fontAlgn="base" hangingPunct="1">
              <a:spcBef>
                <a:spcPct val="20000"/>
              </a:spcBef>
              <a:spcAft>
                <a:spcPct val="20000"/>
              </a:spcAft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1598613" indent="-263525" algn="l" rtl="0" eaLnBrk="1" fontAlgn="base" hangingPunct="1"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637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209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81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353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92550" indent="-276225" algn="l" rtl="0" eaLnBrk="1" fontAlgn="base" hangingPunct="1">
              <a:spcBef>
                <a:spcPct val="20000"/>
              </a:spcBef>
              <a:spcAft>
                <a:spcPct val="2000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Greg.Chandler@8451.com</a:t>
            </a:r>
          </a:p>
        </p:txBody>
      </p:sp>
    </p:spTree>
    <p:extLst>
      <p:ext uri="{BB962C8B-B14F-4D97-AF65-F5344CB8AC3E}">
        <p14:creationId xmlns:p14="http://schemas.microsoft.com/office/powerpoint/2010/main" val="189333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79520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STRUCTURAL TIME SERIES MODELS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584" y="975719"/>
            <a:ext cx="79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There are two pieces to a structural time series model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583" y="1328164"/>
            <a:ext cx="79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lt"/>
              </a:rPr>
              <a:t>Observation equation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50" y="1732905"/>
            <a:ext cx="4191000" cy="4857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0634" y="2235764"/>
            <a:ext cx="7908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 err="1">
                <a:latin typeface="+mj-lt"/>
              </a:rPr>
              <a:t>Y</a:t>
            </a:r>
            <a:r>
              <a:rPr lang="en-US" sz="1600" i="1" baseline="-25000" dirty="0" err="1">
                <a:latin typeface="+mj-lt"/>
              </a:rPr>
              <a:t>t</a:t>
            </a:r>
            <a:r>
              <a:rPr lang="en-US" sz="1600" dirty="0">
                <a:latin typeface="+mj-lt"/>
              </a:rPr>
              <a:t> is the observed data at time </a:t>
            </a:r>
            <a:r>
              <a:rPr lang="en-US" sz="1600" i="1" dirty="0">
                <a:latin typeface="+mj-lt"/>
              </a:rPr>
              <a:t>t</a:t>
            </a:r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600" i="1" dirty="0"/>
              <a:t>α</a:t>
            </a:r>
            <a:r>
              <a:rPr lang="en-US" sz="1600" i="1" baseline="-25000" dirty="0"/>
              <a:t>t</a:t>
            </a:r>
            <a:r>
              <a:rPr lang="en-US" sz="1600" dirty="0"/>
              <a:t> is a vector of latent variables (the “state”)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 err="1">
                <a:latin typeface="+mj-lt"/>
              </a:rPr>
              <a:t>Z</a:t>
            </a:r>
            <a:r>
              <a:rPr lang="en-US" sz="1600" i="1" baseline="-25000" dirty="0" err="1">
                <a:latin typeface="+mj-lt"/>
              </a:rPr>
              <a:t>t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and </a:t>
            </a:r>
            <a:r>
              <a:rPr lang="en-US" sz="1600" i="1" dirty="0" err="1">
                <a:latin typeface="+mj-lt"/>
              </a:rPr>
              <a:t>H</a:t>
            </a:r>
            <a:r>
              <a:rPr lang="en-US" sz="1600" i="1" baseline="-25000" dirty="0" err="1">
                <a:latin typeface="+mj-lt"/>
              </a:rPr>
              <a:t>t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are structural parameters (partly known)</a:t>
            </a:r>
            <a:endParaRPr lang="en-US" sz="1800" i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582" y="3146265"/>
            <a:ext cx="79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+mj-lt"/>
              </a:rPr>
              <a:t>Transition equation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634" y="3836527"/>
            <a:ext cx="790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i="1" dirty="0">
                <a:latin typeface="+mj-lt"/>
              </a:rPr>
              <a:t>T</a:t>
            </a:r>
            <a:r>
              <a:rPr lang="en-US" sz="1600" i="1" baseline="-25000" dirty="0">
                <a:latin typeface="+mj-lt"/>
              </a:rPr>
              <a:t>t</a:t>
            </a:r>
            <a:r>
              <a:rPr lang="en-US" sz="1600" dirty="0">
                <a:latin typeface="+mj-lt"/>
              </a:rPr>
              <a:t> ,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t</a:t>
            </a:r>
            <a:r>
              <a:rPr lang="en-US" sz="1600" i="1" dirty="0"/>
              <a:t> , </a:t>
            </a:r>
            <a:r>
              <a:rPr lang="en-US" sz="1600" dirty="0"/>
              <a:t>and</a:t>
            </a:r>
            <a:r>
              <a:rPr lang="en-US" sz="1600" i="1" dirty="0"/>
              <a:t> </a:t>
            </a:r>
            <a:r>
              <a:rPr lang="en-US" sz="1600" i="1" dirty="0" err="1"/>
              <a:t>Q</a:t>
            </a:r>
            <a:r>
              <a:rPr lang="en-US" sz="1600" i="1" baseline="-25000" dirty="0" err="1"/>
              <a:t>t</a:t>
            </a:r>
            <a:r>
              <a:rPr lang="en-US" sz="1600" i="1" baseline="-25000" dirty="0"/>
              <a:t>  </a:t>
            </a:r>
            <a:r>
              <a:rPr lang="en-US" sz="1600" dirty="0">
                <a:latin typeface="+mj-lt"/>
              </a:rPr>
              <a:t>are structural parameters (partly known)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i="1" dirty="0">
                <a:latin typeface="+mj-lt"/>
              </a:rPr>
              <a:t>η</a:t>
            </a:r>
            <a:r>
              <a:rPr lang="el-GR" dirty="0">
                <a:latin typeface="+mj-lt"/>
              </a:rPr>
              <a:t> </a:t>
            </a:r>
            <a:r>
              <a:rPr lang="en-US" sz="1600" i="1" baseline="-25000" dirty="0">
                <a:latin typeface="+mj-lt"/>
              </a:rPr>
              <a:t>t</a:t>
            </a:r>
            <a:r>
              <a:rPr lang="en-US" sz="1600" dirty="0">
                <a:latin typeface="+mj-lt"/>
              </a:rPr>
              <a:t> may be of lower dimension than </a:t>
            </a:r>
            <a:r>
              <a:rPr lang="el-GR" i="1" dirty="0">
                <a:latin typeface="+mj-lt"/>
              </a:rPr>
              <a:t>α</a:t>
            </a:r>
            <a:r>
              <a:rPr lang="en-US" i="1" baseline="-25000" dirty="0">
                <a:latin typeface="+mj-lt"/>
              </a:rPr>
              <a:t>t</a:t>
            </a:r>
            <a:endParaRPr lang="en-US" sz="1800" i="1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135" y="3441626"/>
            <a:ext cx="4286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63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EXAMPLE: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1582" y="746671"/>
            <a:ext cx="79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The “basic” structural model with a regression effect and S seasons can be written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0152" y="3523499"/>
            <a:ext cx="79089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Local linear trend: “level” </a:t>
            </a:r>
            <a:r>
              <a:rPr lang="el-GR" i="1" dirty="0">
                <a:latin typeface="+mj-lt"/>
              </a:rPr>
              <a:t>μ</a:t>
            </a:r>
            <a:r>
              <a:rPr lang="en-US" sz="1600" i="1" baseline="-25000" dirty="0">
                <a:latin typeface="+mj-lt"/>
              </a:rPr>
              <a:t>t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+ “slope” </a:t>
            </a:r>
            <a:r>
              <a:rPr lang="el-GR" sz="1600" i="1" dirty="0">
                <a:latin typeface="+mj-lt"/>
              </a:rPr>
              <a:t>δ</a:t>
            </a:r>
            <a:r>
              <a:rPr lang="en-US" sz="1600" i="1" baseline="-25000" dirty="0">
                <a:latin typeface="+mj-lt"/>
              </a:rPr>
              <a:t>t</a:t>
            </a:r>
            <a:r>
              <a:rPr lang="en-US" sz="1600" i="1" dirty="0">
                <a:latin typeface="+mj-lt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Seasonal: S – 1 dummy variables with time varying coefficients. Sums to zero in expectation.</a:t>
            </a:r>
            <a:endParaRPr lang="en-US" sz="18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0" y="1165252"/>
            <a:ext cx="35433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9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BREAKDOWN OF THE EXAMPLE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0151" y="1013282"/>
            <a:ext cx="79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The local level model 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584" y="2403359"/>
            <a:ext cx="79089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A compromise between the random walk model (when </a:t>
            </a:r>
            <a:r>
              <a:rPr lang="el-GR" sz="1600" i="1" dirty="0">
                <a:latin typeface="+mj-lt"/>
              </a:rPr>
              <a:t>σ</a:t>
            </a:r>
            <a:r>
              <a:rPr lang="en-US" sz="1600" i="1" baseline="30000" dirty="0">
                <a:latin typeface="+mj-lt"/>
              </a:rPr>
              <a:t>2</a:t>
            </a:r>
            <a:r>
              <a:rPr lang="en-US" sz="1600" i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= 0) and the constant mean model ( when 𝜏</a:t>
            </a:r>
            <a:r>
              <a:rPr lang="en-US" sz="1600" baseline="30000" dirty="0">
                <a:latin typeface="+mj-lt"/>
              </a:rPr>
              <a:t>2</a:t>
            </a:r>
            <a:r>
              <a:rPr lang="en-US" sz="1600" dirty="0">
                <a:latin typeface="+mj-lt"/>
              </a:rPr>
              <a:t> = 0).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In the random walk model, your forecast of the future is </a:t>
            </a:r>
            <a:r>
              <a:rPr lang="en-US" sz="1600" i="1" dirty="0" err="1">
                <a:latin typeface="+mj-lt"/>
              </a:rPr>
              <a:t>y</a:t>
            </a:r>
            <a:r>
              <a:rPr lang="en-US" sz="1600" i="1" baseline="-25000" dirty="0" err="1">
                <a:latin typeface="+mj-lt"/>
              </a:rPr>
              <a:t>t</a:t>
            </a:r>
            <a:r>
              <a:rPr lang="en-US" sz="1600" dirty="0">
                <a:latin typeface="+mj-lt"/>
              </a:rPr>
              <a:t> (all earlier observations are forgotten immediately).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In the constant mean model, your forecast is </a:t>
            </a:r>
            <a:r>
              <a:rPr lang="en-US" sz="1600" i="1" dirty="0">
                <a:latin typeface="+mj-lt"/>
              </a:rPr>
              <a:t>ȳ</a:t>
            </a:r>
            <a:r>
              <a:rPr lang="en-US" sz="1600" b="1" i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(earlier observations are never forgotten).</a:t>
            </a:r>
            <a:endParaRPr lang="en-US" sz="1600" b="1" i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A purely local level model in “state space form” would have the following: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854004" y="518071"/>
            <a:ext cx="7927975" cy="31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i="1" kern="0" dirty="0"/>
              <a:t>Local Level Component</a:t>
            </a:r>
            <a:endParaRPr lang="en-US" sz="2000" b="1" i="1" kern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42" y="1428750"/>
            <a:ext cx="475297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342" y="4241350"/>
            <a:ext cx="4905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SIMULATING THE LOCAL LEVEL MODEL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673222"/>
            <a:ext cx="687705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135505"/>
            <a:ext cx="6858000" cy="1352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587310"/>
            <a:ext cx="6858000" cy="1228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92795" t="68285" b="8879"/>
          <a:stretch/>
        </p:blipFill>
        <p:spPr>
          <a:xfrm>
            <a:off x="7520923" y="4509330"/>
            <a:ext cx="495475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53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BREAKDOWN OF THE EXAMPLE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0151" y="1013282"/>
            <a:ext cx="79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With a trend component, the model 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0150" y="3296232"/>
            <a:ext cx="790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With each change </a:t>
            </a:r>
            <a:r>
              <a:rPr lang="el-GR" sz="1600" dirty="0">
                <a:latin typeface="+mj-lt"/>
              </a:rPr>
              <a:t>Δ</a:t>
            </a:r>
            <a:r>
              <a:rPr lang="en-US" sz="1600" dirty="0">
                <a:latin typeface="+mj-lt"/>
              </a:rPr>
              <a:t>t, the expected increase in </a:t>
            </a:r>
            <a:r>
              <a:rPr lang="en-US" sz="1600" i="1" dirty="0">
                <a:latin typeface="+mj-lt"/>
              </a:rPr>
              <a:t>y </a:t>
            </a:r>
            <a:r>
              <a:rPr lang="en-US" sz="1600" dirty="0">
                <a:latin typeface="+mj-lt"/>
              </a:rPr>
              <a:t>is </a:t>
            </a:r>
            <a:r>
              <a:rPr lang="el-GR" sz="1600" i="1" dirty="0">
                <a:latin typeface="+mj-lt"/>
              </a:rPr>
              <a:t>δ</a:t>
            </a:r>
            <a:r>
              <a:rPr lang="en-US" sz="1600" i="1" baseline="-25000" dirty="0">
                <a:latin typeface="+mj-lt"/>
              </a:rPr>
              <a:t>t</a:t>
            </a:r>
            <a:r>
              <a:rPr lang="el-GR" sz="1600" dirty="0">
                <a:latin typeface="+mj-lt"/>
              </a:rPr>
              <a:t>Δ</a:t>
            </a:r>
            <a:r>
              <a:rPr lang="en-US" sz="1600" dirty="0">
                <a:latin typeface="+mj-lt"/>
              </a:rPr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l-GR" sz="1600" i="1" dirty="0">
                <a:latin typeface="+mj-lt"/>
              </a:rPr>
              <a:t>δ</a:t>
            </a:r>
            <a:r>
              <a:rPr lang="en-US" sz="1600" baseline="-25000" dirty="0">
                <a:latin typeface="+mj-lt"/>
              </a:rPr>
              <a:t>t</a:t>
            </a:r>
            <a:r>
              <a:rPr lang="en-US" sz="1600" dirty="0">
                <a:latin typeface="+mj-lt"/>
              </a:rPr>
              <a:t> is the slope, and it can change over time.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854004" y="518071"/>
            <a:ext cx="7927975" cy="31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i="1" kern="0" dirty="0"/>
              <a:t>Local Linear Trend</a:t>
            </a:r>
            <a:endParaRPr lang="en-US" sz="2000" b="1" i="1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33" y="1747771"/>
            <a:ext cx="52482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BREAKDOWN OF THE EXAMPLE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0151" y="1013282"/>
            <a:ext cx="79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In state space models, the seasonal effect 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0150" y="3296232"/>
            <a:ext cx="8251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Essentially, if we have S seasons, we are adding S – 1 dummy variables get the seasonal component at time </a:t>
            </a:r>
            <a:r>
              <a:rPr lang="en-US" sz="1600" i="1" dirty="0">
                <a:latin typeface="+mj-lt"/>
              </a:rPr>
              <a:t>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The expected value of the sum of the dummy variables is zero</a:t>
            </a:r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854004" y="518071"/>
            <a:ext cx="7927975" cy="31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i="1" kern="0" dirty="0"/>
              <a:t>Seasonality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58" y="1698474"/>
            <a:ext cx="23336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2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R CODE</a:t>
            </a:r>
            <a:endParaRPr lang="en-US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854004" y="518071"/>
            <a:ext cx="7927975" cy="31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i="1" kern="0" dirty="0"/>
              <a:t>Example of the model run on sales for NF Fitness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396364"/>
            <a:ext cx="8902066" cy="187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8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STORE TESTS (CST) MEASURE THE IMPACT OF IN-STORE CHANGES</a:t>
            </a:r>
          </a:p>
        </p:txBody>
      </p:sp>
      <p:sp>
        <p:nvSpPr>
          <p:cNvPr id="34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1184998" y="1528924"/>
            <a:ext cx="3680515" cy="28650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Examples of changes include:</a:t>
            </a:r>
          </a:p>
          <a:p>
            <a:pPr lvl="1"/>
            <a:r>
              <a:rPr lang="en-US" sz="1500" dirty="0"/>
              <a:t>Aisle redesign</a:t>
            </a:r>
          </a:p>
          <a:p>
            <a:pPr lvl="1"/>
            <a:r>
              <a:rPr lang="en-US" sz="1500" dirty="0"/>
              <a:t>Assortment changes</a:t>
            </a:r>
          </a:p>
          <a:p>
            <a:pPr lvl="1"/>
            <a:r>
              <a:rPr lang="en-US" sz="1500" dirty="0"/>
              <a:t>Packaging innovation</a:t>
            </a:r>
          </a:p>
          <a:p>
            <a:pPr lvl="1"/>
            <a:r>
              <a:rPr lang="en-US" sz="1500" dirty="0"/>
              <a:t>In-store marketing</a:t>
            </a:r>
          </a:p>
          <a:p>
            <a:pPr lvl="1"/>
            <a:r>
              <a:rPr lang="en-US" sz="1500" dirty="0"/>
              <a:t>Price changes and promotions</a:t>
            </a:r>
          </a:p>
        </p:txBody>
      </p:sp>
      <p:grpSp>
        <p:nvGrpSpPr>
          <p:cNvPr id="35" name="Group 34"/>
          <p:cNvGrpSpPr/>
          <p:nvPr/>
        </p:nvGrpSpPr>
        <p:grpSpPr>
          <a:xfrm rot="5400000">
            <a:off x="605821" y="1579741"/>
            <a:ext cx="281568" cy="281568"/>
            <a:chOff x="762000" y="2133600"/>
            <a:chExt cx="609600" cy="609600"/>
          </a:xfrm>
        </p:grpSpPr>
        <p:sp>
          <p:nvSpPr>
            <p:cNvPr id="36" name="Rectangle 35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98" y="1512182"/>
            <a:ext cx="2494696" cy="24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37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POSTERIOR DISTRIBUTION OF STATE</a:t>
            </a:r>
            <a:endParaRPr lang="en-US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854004" y="518071"/>
            <a:ext cx="7927975" cy="31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i="1" kern="0" dirty="0"/>
              <a:t>Example of the model run on sales for NF Fitness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395" y="794560"/>
            <a:ext cx="6418003" cy="3868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552" y="1013282"/>
            <a:ext cx="23748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plot(</a:t>
            </a:r>
            <a:r>
              <a:rPr lang="en-US" sz="1600" dirty="0" err="1">
                <a:latin typeface="+mj-lt"/>
              </a:rPr>
              <a:t>bsts.model</a:t>
            </a:r>
            <a:r>
              <a:rPr lang="en-US" sz="1600" dirty="0">
                <a:latin typeface="+mj-lt"/>
              </a:rPr>
              <a:t>)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Black line shows the posterior distribution of state at time </a:t>
            </a:r>
            <a:r>
              <a:rPr lang="en-US" sz="1600" i="1" dirty="0">
                <a:latin typeface="+mj-lt"/>
              </a:rPr>
              <a:t>t</a:t>
            </a: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Blue circles are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22168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CONTRIBUTIONS FROM EACH COMPONENT</a:t>
            </a:r>
            <a:endParaRPr lang="en-US" b="1" dirty="0"/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854004" y="518071"/>
            <a:ext cx="7927975" cy="31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0" baseline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i="1" kern="0" dirty="0"/>
              <a:t>Example of the model run on sales for NF Fitness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92" y="1360529"/>
            <a:ext cx="2544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plot(</a:t>
            </a:r>
            <a:r>
              <a:rPr lang="en-US" sz="1600" dirty="0" err="1">
                <a:latin typeface="+mj-lt"/>
              </a:rPr>
              <a:t>bsts.model</a:t>
            </a:r>
            <a:r>
              <a:rPr lang="en-US" sz="1600" dirty="0">
                <a:latin typeface="+mj-lt"/>
              </a:rPr>
              <a:t>, “comp”)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70" y="749083"/>
            <a:ext cx="6476929" cy="402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2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1584" y="209444"/>
            <a:ext cx="7927975" cy="457200"/>
          </a:xfrm>
        </p:spPr>
        <p:txBody>
          <a:bodyPr/>
          <a:lstStyle/>
          <a:p>
            <a:r>
              <a:rPr lang="en-US" dirty="0"/>
              <a:t>PREDICTION PLOT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4392" y="1360529"/>
            <a:ext cx="2727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</a:rPr>
              <a:t>pred</a:t>
            </a:r>
            <a:r>
              <a:rPr lang="en-US" sz="1600" dirty="0">
                <a:latin typeface="+mj-lt"/>
              </a:rPr>
              <a:t> = predict(</a:t>
            </a:r>
            <a:r>
              <a:rPr lang="en-US" sz="1600" dirty="0" err="1">
                <a:latin typeface="+mj-lt"/>
              </a:rPr>
              <a:t>bsts.model</a:t>
            </a:r>
            <a:r>
              <a:rPr lang="en-US" sz="1600" dirty="0">
                <a:latin typeface="+mj-lt"/>
              </a:rPr>
              <a:t>, horizon = 26)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plot(</a:t>
            </a:r>
            <a:r>
              <a:rPr lang="en-US" sz="1600" dirty="0" err="1">
                <a:latin typeface="+mj-lt"/>
              </a:rPr>
              <a:t>pred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plot.original</a:t>
            </a:r>
            <a:r>
              <a:rPr lang="en-US" sz="1600" dirty="0">
                <a:latin typeface="+mj-lt"/>
              </a:rPr>
              <a:t> = 52)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38" y="826664"/>
            <a:ext cx="6106861" cy="36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9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UPLIFT FROM A CST CAN BE MEASURED USING ANALYSIS OF COVARIANCE (ANCOVA)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319728" y="4308586"/>
            <a:ext cx="7011472" cy="30901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n-lt"/>
              </a:rPr>
              <a:t>The difference in intercept between the test and control groups is the uplift measurement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324579" y="3873711"/>
            <a:ext cx="4663891" cy="33991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ANCOVA produces different Y-Intercepts for Test and Control</a:t>
            </a:r>
          </a:p>
        </p:txBody>
      </p:sp>
      <p:cxnSp>
        <p:nvCxnSpPr>
          <p:cNvPr id="148" name="Straight Connector 147"/>
          <p:cNvCxnSpPr/>
          <p:nvPr/>
        </p:nvCxnSpPr>
        <p:spPr>
          <a:xfrm>
            <a:off x="512114" y="3805977"/>
            <a:ext cx="811977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5400000">
            <a:off x="1019482" y="4346102"/>
            <a:ext cx="213662" cy="213662"/>
            <a:chOff x="762000" y="2133600"/>
            <a:chExt cx="609600" cy="609600"/>
          </a:xfrm>
        </p:grpSpPr>
        <p:sp>
          <p:nvSpPr>
            <p:cNvPr id="150" name="Rectangle 149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 rot="5400000">
            <a:off x="1021597" y="3941512"/>
            <a:ext cx="211547" cy="211547"/>
            <a:chOff x="762000" y="2133600"/>
            <a:chExt cx="609600" cy="609600"/>
          </a:xfrm>
        </p:grpSpPr>
        <p:sp>
          <p:nvSpPr>
            <p:cNvPr id="154" name="Rectangle 153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573546" y="1318604"/>
            <a:ext cx="5974765" cy="2351839"/>
            <a:chOff x="5236892" y="1762781"/>
            <a:chExt cx="5362243" cy="2261008"/>
          </a:xfrm>
        </p:grpSpPr>
        <p:cxnSp>
          <p:nvCxnSpPr>
            <p:cNvPr id="157" name="Straight Connector 156"/>
            <p:cNvCxnSpPr/>
            <p:nvPr/>
          </p:nvCxnSpPr>
          <p:spPr>
            <a:xfrm>
              <a:off x="5870399" y="1928289"/>
              <a:ext cx="0" cy="2095500"/>
            </a:xfrm>
            <a:prstGeom prst="line">
              <a:avLst/>
            </a:prstGeom>
            <a:noFill/>
            <a:ln w="38100" cap="flat" cmpd="sng" algn="ctr">
              <a:solidFill>
                <a:srgbClr val="36353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58" name="Straight Connector 157"/>
            <p:cNvCxnSpPr/>
            <p:nvPr/>
          </p:nvCxnSpPr>
          <p:spPr>
            <a:xfrm flipH="1">
              <a:off x="5375099" y="3471339"/>
              <a:ext cx="2514600" cy="0"/>
            </a:xfrm>
            <a:prstGeom prst="line">
              <a:avLst/>
            </a:prstGeom>
            <a:noFill/>
            <a:ln w="38100" cap="flat" cmpd="sng" algn="ctr">
              <a:solidFill>
                <a:srgbClr val="36353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59" name="Oval 158"/>
            <p:cNvSpPr/>
            <p:nvPr/>
          </p:nvSpPr>
          <p:spPr>
            <a:xfrm>
              <a:off x="6098999" y="2900461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6192725" y="2652500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6192725" y="3119225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6403799" y="2900461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6422849" y="2662025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6486476" y="3061453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6632399" y="2776636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6569153" y="2548347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6734126" y="2909986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6835853" y="2557872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6928055" y="2805833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6688025" y="2434669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7089599" y="2652500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7172276" y="2453719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6947105" y="2406405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7218377" y="2586136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7043498" y="2311777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7394399" y="2377830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7227902" y="2311777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7486601" y="2217149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7376873" y="2226674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6052898" y="3061453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6257876" y="2823950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6826328" y="2711205"/>
              <a:ext cx="92202" cy="946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7264478" y="2141571"/>
              <a:ext cx="92202" cy="9462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236892" y="1794939"/>
              <a:ext cx="469293" cy="213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63534"/>
                  </a:solidFill>
                  <a:effectLst/>
                  <a:uLnTx/>
                  <a:uFillTx/>
                </a:rPr>
                <a:t>Sales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515051" y="3565098"/>
              <a:ext cx="698041" cy="213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363534"/>
                  </a:solidFill>
                  <a:effectLst/>
                  <a:uLnTx/>
                  <a:uFillTx/>
                </a:rPr>
                <a:t>Pre-Sales</a:t>
              </a:r>
            </a:p>
          </p:txBody>
        </p:sp>
        <p:cxnSp>
          <p:nvCxnSpPr>
            <p:cNvPr id="186" name="Straight Connector 185"/>
            <p:cNvCxnSpPr/>
            <p:nvPr/>
          </p:nvCxnSpPr>
          <p:spPr>
            <a:xfrm flipV="1">
              <a:off x="5565428" y="1942692"/>
              <a:ext cx="2179320" cy="1379758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187" name="Straight Connector 186"/>
            <p:cNvCxnSpPr/>
            <p:nvPr/>
          </p:nvCxnSpPr>
          <p:spPr>
            <a:xfrm flipV="1">
              <a:off x="5688991" y="2126505"/>
              <a:ext cx="2179320" cy="1379758"/>
            </a:xfrm>
            <a:prstGeom prst="line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88" name="TextBox 187"/>
            <p:cNvSpPr txBox="1"/>
            <p:nvPr/>
          </p:nvSpPr>
          <p:spPr>
            <a:xfrm>
              <a:off x="8073284" y="1762781"/>
              <a:ext cx="2525851" cy="23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Test Sales = </a:t>
              </a:r>
              <a:r>
                <a:rPr lang="el-GR" sz="1200" b="1" dirty="0">
                  <a:solidFill>
                    <a:schemeClr val="accent5"/>
                  </a:solidFill>
                </a:rPr>
                <a:t>β</a:t>
              </a:r>
              <a:r>
                <a:rPr lang="en-US" sz="1200" b="1" baseline="-25000" dirty="0">
                  <a:solidFill>
                    <a:schemeClr val="accent5"/>
                  </a:solidFill>
                </a:rPr>
                <a:t>0</a:t>
              </a:r>
              <a:r>
                <a:rPr lang="en-US" sz="1200" b="1" kern="0" dirty="0">
                  <a:solidFill>
                    <a:schemeClr val="accent5"/>
                  </a:solidFill>
                </a:rPr>
                <a:t> + </a:t>
              </a:r>
              <a:r>
                <a:rPr lang="el-GR" sz="1200" b="1" dirty="0">
                  <a:solidFill>
                    <a:schemeClr val="accent5"/>
                  </a:solidFill>
                </a:rPr>
                <a:t>β</a:t>
              </a:r>
              <a:r>
                <a:rPr lang="en-US" sz="1200" b="1" baseline="-25000" dirty="0">
                  <a:solidFill>
                    <a:schemeClr val="accent5"/>
                  </a:solidFill>
                </a:rPr>
                <a:t>1</a:t>
              </a:r>
              <a:r>
                <a:rPr lang="en-US" sz="1200" b="1" dirty="0">
                  <a:solidFill>
                    <a:schemeClr val="accent5"/>
                  </a:solidFill>
                </a:rPr>
                <a:t> • </a:t>
              </a:r>
              <a:r>
                <a:rPr lang="en-US" sz="1200" b="1" kern="0" dirty="0">
                  <a:solidFill>
                    <a:schemeClr val="accent5"/>
                  </a:solidFill>
                </a:rPr>
                <a:t>Pre-Sales + </a:t>
              </a:r>
              <a:r>
                <a:rPr lang="el-GR" sz="1200" b="1" dirty="0">
                  <a:solidFill>
                    <a:schemeClr val="accent5"/>
                  </a:solidFill>
                </a:rPr>
                <a:t>β</a:t>
              </a:r>
              <a:r>
                <a:rPr lang="en-US" sz="1200" b="1" baseline="-25000" dirty="0">
                  <a:solidFill>
                    <a:schemeClr val="accent5"/>
                  </a:solidFill>
                </a:rPr>
                <a:t>2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876419" y="2044303"/>
              <a:ext cx="2423127" cy="233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</a:rPr>
                <a:t>Control Sales = </a:t>
              </a:r>
              <a:r>
                <a:rPr lang="el-GR" sz="1200" b="1" dirty="0">
                  <a:solidFill>
                    <a:schemeClr val="accent4"/>
                  </a:solidFill>
                </a:rPr>
                <a:t>β</a:t>
              </a:r>
              <a:r>
                <a:rPr lang="en-US" sz="1200" b="1" baseline="-25000" dirty="0">
                  <a:solidFill>
                    <a:schemeClr val="accent4"/>
                  </a:solidFill>
                </a:rPr>
                <a:t>0</a:t>
              </a:r>
              <a:r>
                <a:rPr lang="en-US" sz="1200" b="1" kern="0" dirty="0">
                  <a:solidFill>
                    <a:schemeClr val="accent4"/>
                  </a:solidFill>
                </a:rPr>
                <a:t> + </a:t>
              </a:r>
              <a:r>
                <a:rPr lang="el-GR" sz="1200" b="1" dirty="0">
                  <a:solidFill>
                    <a:schemeClr val="accent4"/>
                  </a:solidFill>
                </a:rPr>
                <a:t>β</a:t>
              </a:r>
              <a:r>
                <a:rPr lang="en-US" sz="1200" b="1" baseline="-25000" dirty="0">
                  <a:solidFill>
                    <a:schemeClr val="accent4"/>
                  </a:solidFill>
                </a:rPr>
                <a:t>1</a:t>
              </a:r>
              <a:r>
                <a:rPr lang="en-US" sz="1200" b="1" dirty="0">
                  <a:solidFill>
                    <a:schemeClr val="accent4"/>
                  </a:solidFill>
                </a:rPr>
                <a:t> • </a:t>
              </a:r>
              <a:r>
                <a:rPr lang="en-US" sz="1200" b="1" kern="0" dirty="0">
                  <a:solidFill>
                    <a:schemeClr val="accent4"/>
                  </a:solidFill>
                </a:rPr>
                <a:t>Pre-Sales 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886119" y="2803849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600" b="1" dirty="0">
                <a:solidFill>
                  <a:schemeClr val="accent5"/>
                </a:solidFill>
              </a:rPr>
              <a:t>β</a:t>
            </a:r>
            <a:r>
              <a:rPr lang="en-US" sz="1600" b="1" baseline="-25000" dirty="0">
                <a:solidFill>
                  <a:schemeClr val="accent5"/>
                </a:solidFill>
              </a:rPr>
              <a:t>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</a:endParaRPr>
          </a:p>
        </p:txBody>
      </p:sp>
      <p:cxnSp>
        <p:nvCxnSpPr>
          <p:cNvPr id="191" name="Straight Arrow Connector 190"/>
          <p:cNvCxnSpPr/>
          <p:nvPr/>
        </p:nvCxnSpPr>
        <p:spPr>
          <a:xfrm>
            <a:off x="1913039" y="2842152"/>
            <a:ext cx="667772" cy="0"/>
          </a:xfrm>
          <a:prstGeom prst="straightConnector1">
            <a:avLst/>
          </a:prstGeom>
          <a:noFill/>
          <a:ln w="25400" cap="flat" cmpd="sng" algn="ctr">
            <a:solidFill>
              <a:srgbClr val="363534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2" name="Straight Arrow Connector 191"/>
          <p:cNvCxnSpPr/>
          <p:nvPr/>
        </p:nvCxnSpPr>
        <p:spPr>
          <a:xfrm>
            <a:off x="1594682" y="3142403"/>
            <a:ext cx="981809" cy="0"/>
          </a:xfrm>
          <a:prstGeom prst="straightConnector1">
            <a:avLst/>
          </a:prstGeom>
          <a:noFill/>
          <a:ln w="25400" cap="flat" cmpd="sng" algn="ctr">
            <a:solidFill>
              <a:srgbClr val="363534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3" name="Left Brace 192"/>
          <p:cNvSpPr/>
          <p:nvPr/>
        </p:nvSpPr>
        <p:spPr>
          <a:xfrm>
            <a:off x="1251155" y="2842151"/>
            <a:ext cx="205849" cy="319351"/>
          </a:xfrm>
          <a:prstGeom prst="leftBrace">
            <a:avLst/>
          </a:prstGeom>
          <a:noFill/>
          <a:ln w="25400" cap="flat" cmpd="sng" algn="ctr">
            <a:solidFill>
              <a:srgbClr val="36353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3635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08077" y="2850068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63534"/>
                </a:solidFill>
                <a:effectLst/>
                <a:uLnTx/>
                <a:uFillTx/>
              </a:rPr>
              <a:t>Lift = </a:t>
            </a:r>
          </a:p>
        </p:txBody>
      </p:sp>
    </p:spTree>
    <p:extLst>
      <p:ext uri="{BB962C8B-B14F-4D97-AF65-F5344CB8AC3E}">
        <p14:creationId xmlns:p14="http://schemas.microsoft.com/office/powerpoint/2010/main" val="370107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MEASURING WITH ANCOVA, EVERY TEST STORE IS PAIRED WITH A SINGLE CONTROL STORE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40208" y="1826656"/>
            <a:ext cx="4158905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84200" hangingPunct="0">
              <a:spcBef>
                <a:spcPct val="2000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accent5"/>
                </a:solidFill>
                <a:latin typeface="+mn-lt"/>
                <a:sym typeface="Helvetica Light" charset="0"/>
              </a:rPr>
              <a:t>Shopper-based:</a:t>
            </a:r>
            <a:endParaRPr lang="en-US" dirty="0">
              <a:latin typeface="+mn-lt"/>
              <a:sym typeface="Helvetica Light" charset="0"/>
            </a:endParaRPr>
          </a:p>
          <a:p>
            <a:pPr marL="641199" indent="-388332" defTabSz="584200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latin typeface="+mn-lt"/>
                <a:sym typeface="Helvetica Light" charset="0"/>
              </a:rPr>
              <a:t>spend, units, visits, HHs, HH penetration</a:t>
            </a:r>
          </a:p>
          <a:p>
            <a:pPr marL="641199" indent="-388332" defTabSz="584200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latin typeface="+mn-lt"/>
                <a:sym typeface="Helvetica Light" charset="0"/>
              </a:rPr>
              <a:t>derived metrics (e.g. units/HH)</a:t>
            </a:r>
          </a:p>
          <a:p>
            <a:pPr marL="641199" indent="-388332" defTabSz="584200" hangingPunct="0"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latin typeface="+mn-lt"/>
                <a:sym typeface="Helvetica Light" charset="0"/>
              </a:rPr>
              <a:t>total shoppers and shopper segments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923880" y="3042872"/>
            <a:ext cx="405091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84200" hangingPunct="0">
              <a:spcBef>
                <a:spcPct val="20000"/>
              </a:spcBef>
              <a:spcAft>
                <a:spcPts val="300"/>
              </a:spcAft>
              <a:buFont typeface="Arial" pitchFamily="34" charset="0"/>
              <a:buNone/>
            </a:pPr>
            <a:r>
              <a:rPr lang="en-US" b="1" dirty="0">
                <a:solidFill>
                  <a:schemeClr val="accent5"/>
                </a:solidFill>
                <a:latin typeface="+mn-lt"/>
                <a:sym typeface="Helvetica Light" charset="0"/>
              </a:rPr>
              <a:t>Store level:</a:t>
            </a:r>
            <a:endParaRPr lang="en-US" dirty="0">
              <a:latin typeface="+mn-lt"/>
              <a:sym typeface="Helvetica Light" charset="0"/>
            </a:endParaRPr>
          </a:p>
          <a:p>
            <a:pPr marL="639763" indent="-354013" defTabSz="1212408" hangingPunct="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latin typeface="+mn-lt"/>
                <a:sym typeface="Helvetica Light" charset="0"/>
              </a:rPr>
              <a:t>total store sales, household counts</a:t>
            </a:r>
          </a:p>
          <a:p>
            <a:pPr marL="639763" indent="-354013" defTabSz="1212408" hangingPunct="0">
              <a:spcAft>
                <a:spcPts val="300"/>
              </a:spcAft>
              <a:buFont typeface="Arial" pitchFamily="34" charset="0"/>
              <a:buChar char="•"/>
            </a:pPr>
            <a:r>
              <a:rPr lang="en-US" sz="1200" dirty="0">
                <a:latin typeface="+mn-lt"/>
                <a:sym typeface="Helvetica Light" charset="0"/>
              </a:rPr>
              <a:t>store dimensions, total store </a:t>
            </a:r>
            <a:r>
              <a:rPr lang="en-US" sz="1200" dirty="0" err="1">
                <a:latin typeface="+mn-lt"/>
                <a:sym typeface="Helvetica Light" charset="0"/>
              </a:rPr>
              <a:t>MyLife</a:t>
            </a:r>
            <a:r>
              <a:rPr lang="en-US" sz="1200" dirty="0">
                <a:latin typeface="+mn-lt"/>
                <a:sym typeface="Helvetica Light" charset="0"/>
              </a:rPr>
              <a:t> profiles, store characteristics</a:t>
            </a:r>
          </a:p>
        </p:txBody>
      </p:sp>
      <p:pic>
        <p:nvPicPr>
          <p:cNvPr id="107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08" y="1826656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32" y="1826656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5755220" y="1549391"/>
            <a:ext cx="85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Control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61771" y="1545945"/>
            <a:ext cx="852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n-lt"/>
              </a:rPr>
              <a:t>Test</a:t>
            </a:r>
          </a:p>
        </p:txBody>
      </p:sp>
      <p:pic>
        <p:nvPicPr>
          <p:cNvPr id="111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55" y="2633578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9" y="2633578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255" y="3420941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9" y="3420941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671915" y="222100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671915" y="3042872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671915" y="384025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8015" y="13665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1858" indent="-541858" defTabSz="584200" hangingPunct="0">
              <a:spcBef>
                <a:spcPct val="20000"/>
              </a:spcBef>
            </a:pPr>
            <a:r>
              <a:rPr lang="en-US" b="1" dirty="0">
                <a:solidFill>
                  <a:srgbClr val="4E4E4E"/>
                </a:solidFill>
                <a:latin typeface="+mn-lt"/>
                <a:sym typeface="Helvetica Light" charset="0"/>
              </a:rPr>
              <a:t>Stores are typically matched based on a number of metrics:</a:t>
            </a:r>
            <a:endParaRPr lang="en-US" sz="1600" b="1" dirty="0">
              <a:solidFill>
                <a:srgbClr val="4E4E4E"/>
              </a:solidFill>
              <a:latin typeface="+mn-lt"/>
              <a:sym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9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9010" y="513618"/>
            <a:ext cx="7927975" cy="457200"/>
          </a:xfrm>
        </p:spPr>
        <p:txBody>
          <a:bodyPr/>
          <a:lstStyle/>
          <a:p>
            <a:r>
              <a:rPr lang="en-US" dirty="0"/>
              <a:t>THE ANCOVA CST METHOD HAS LIMITATIONS</a:t>
            </a:r>
          </a:p>
        </p:txBody>
      </p:sp>
      <p:sp>
        <p:nvSpPr>
          <p:cNvPr id="13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34513" y="1427457"/>
            <a:ext cx="3137437" cy="2865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test </a:t>
            </a:r>
            <a:r>
              <a:rPr lang="en-US" b="1" dirty="0"/>
              <a:t>isn’t very sensitive </a:t>
            </a:r>
            <a:r>
              <a:rPr lang="en-US" dirty="0"/>
              <a:t>without a large number of stores and a long test period. With an insensitive test, we risk failure to find significant uplift even when it exists.</a:t>
            </a:r>
          </a:p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 rot="5400000">
            <a:off x="580383" y="1479958"/>
            <a:ext cx="281568" cy="281568"/>
            <a:chOff x="762000" y="2133600"/>
            <a:chExt cx="609600" cy="609600"/>
          </a:xfrm>
        </p:grpSpPr>
        <p:sp>
          <p:nvSpPr>
            <p:cNvPr id="44" name="Rectangle 43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rot="5400000">
            <a:off x="580383" y="3547831"/>
            <a:ext cx="281568" cy="281568"/>
            <a:chOff x="762000" y="2133600"/>
            <a:chExt cx="609600" cy="609600"/>
          </a:xfrm>
        </p:grpSpPr>
        <p:sp>
          <p:nvSpPr>
            <p:cNvPr id="48" name="Rectangle 47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1043837" y="3500818"/>
            <a:ext cx="3153043" cy="773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Valuable time series</a:t>
            </a:r>
            <a:r>
              <a:rPr lang="en-US" b="1" dirty="0"/>
              <a:t> data is lost </a:t>
            </a:r>
            <a:r>
              <a:rPr lang="en-US" dirty="0"/>
              <a:t>when ANCOVA is used.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97879"/>
            <a:ext cx="2286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5" y="524936"/>
            <a:ext cx="8055925" cy="457200"/>
          </a:xfrm>
        </p:spPr>
        <p:txBody>
          <a:bodyPr/>
          <a:lstStyle/>
          <a:p>
            <a:r>
              <a:rPr lang="en-US" dirty="0"/>
              <a:t>SOME TESTS ARE EXECUTED IN A WHOLE DIVISION, MAKING ONE-TO-ONE MATCHING DIFFICULT</a:t>
            </a:r>
          </a:p>
        </p:txBody>
      </p:sp>
      <p:pic>
        <p:nvPicPr>
          <p:cNvPr id="25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46" y="1831748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804" y="1831748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62375" y="1490458"/>
            <a:ext cx="1134624" cy="35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Division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98834" y="1493889"/>
            <a:ext cx="1031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+mj-lt"/>
              </a:rPr>
              <a:t>Division 2</a:t>
            </a:r>
          </a:p>
        </p:txBody>
      </p:sp>
      <p:pic>
        <p:nvPicPr>
          <p:cNvPr id="29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93" y="2638670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51" y="2638670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93" y="3426033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www.tooku.it/img/attivitaIcon.png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51" y="3426033"/>
            <a:ext cx="732610" cy="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/>
          <p:cNvCxnSpPr/>
          <p:nvPr/>
        </p:nvCxnSpPr>
        <p:spPr>
          <a:xfrm>
            <a:off x="5850069" y="2226092"/>
            <a:ext cx="15783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50069" y="3047964"/>
            <a:ext cx="15783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50069" y="3845342"/>
            <a:ext cx="15783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409894" y="2074257"/>
            <a:ext cx="439012" cy="29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21925" y="2898725"/>
            <a:ext cx="434666" cy="29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21925" y="3789615"/>
            <a:ext cx="434666" cy="29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59979" y="2147733"/>
            <a:ext cx="81643" cy="149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68144" y="2965147"/>
            <a:ext cx="81643" cy="149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76306" y="3762558"/>
            <a:ext cx="81643" cy="149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05514" y="2151472"/>
            <a:ext cx="81643" cy="149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13679" y="2968886"/>
            <a:ext cx="81643" cy="149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21841" y="3766297"/>
            <a:ext cx="81643" cy="149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 descr="https://upload.wikimedia.org/wikipedia/commons/thumb/b/ba/Red_x.svg/1024px-Red_x.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05" y="2113142"/>
            <a:ext cx="195914" cy="19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upload.wikimedia.org/wikipedia/commons/thumb/b/ba/Red_x.svg/1024px-Red_x.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73" y="2950007"/>
            <a:ext cx="195914" cy="19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upload.wikimedia.org/wikipedia/commons/thumb/b/ba/Red_x.svg/1024px-Red_x.svg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629" y="3771878"/>
            <a:ext cx="195914" cy="19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/>
          <p:nvPr/>
        </p:nvGrpSpPr>
        <p:grpSpPr>
          <a:xfrm rot="5400000">
            <a:off x="618125" y="3158301"/>
            <a:ext cx="284384" cy="284384"/>
            <a:chOff x="762000" y="2133600"/>
            <a:chExt cx="609600" cy="609600"/>
          </a:xfrm>
        </p:grpSpPr>
        <p:sp>
          <p:nvSpPr>
            <p:cNvPr id="61" name="Rectangle 60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 rot="5400000">
            <a:off x="600505" y="1795167"/>
            <a:ext cx="281568" cy="281568"/>
            <a:chOff x="762000" y="2133600"/>
            <a:chExt cx="609600" cy="609600"/>
          </a:xfrm>
        </p:grpSpPr>
        <p:sp>
          <p:nvSpPr>
            <p:cNvPr id="67" name="Rectangle 66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973744" y="1729842"/>
            <a:ext cx="3286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Promotion schedules, customer profiles, and competition can differ across divisions, leading to weak store matches.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94308" y="3084783"/>
            <a:ext cx="3286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This can lead to poor measurement when performing ANCOVA to estimate uplift. </a:t>
            </a:r>
          </a:p>
        </p:txBody>
      </p:sp>
    </p:spTree>
    <p:extLst>
      <p:ext uri="{BB962C8B-B14F-4D97-AF65-F5344CB8AC3E}">
        <p14:creationId xmlns:p14="http://schemas.microsoft.com/office/powerpoint/2010/main" val="96553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IMPACT ADDRESSES TESTS FOR WHICH ANCOVA IS NOT WELL SUITED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245" y="1472488"/>
            <a:ext cx="6530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The Causal Impact solution allows for estimating the incremental effect of in-store tests when one-to-one store matching is impractical.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5 - 10 test stores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Full division rollout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706" y="3072926"/>
            <a:ext cx="6362700" cy="137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 rot="5400000">
            <a:off x="694543" y="2404787"/>
            <a:ext cx="284384" cy="284384"/>
            <a:chOff x="762000" y="2133600"/>
            <a:chExt cx="609600" cy="609600"/>
          </a:xfrm>
        </p:grpSpPr>
        <p:sp>
          <p:nvSpPr>
            <p:cNvPr id="7" name="Rectangle 6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 rot="5400000">
            <a:off x="694543" y="1545040"/>
            <a:ext cx="281568" cy="281568"/>
            <a:chOff x="762000" y="2133600"/>
            <a:chExt cx="609600" cy="609600"/>
          </a:xfrm>
        </p:grpSpPr>
        <p:sp>
          <p:nvSpPr>
            <p:cNvPr id="11" name="Rectangle 10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05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8015" y="524936"/>
            <a:ext cx="8234060" cy="640080"/>
          </a:xfrm>
        </p:spPr>
        <p:txBody>
          <a:bodyPr/>
          <a:lstStyle/>
          <a:p>
            <a:r>
              <a:rPr lang="en-US" dirty="0"/>
              <a:t>CAUSAL IMPACT IS GROUNDED IN A BAYESIAN STRUCTURAL TIME SERIES (BSTS) MODEL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423" y="2480239"/>
            <a:ext cx="871652" cy="6902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18253" r="13827" b="11229"/>
          <a:stretch/>
        </p:blipFill>
        <p:spPr>
          <a:xfrm>
            <a:off x="4495800" y="1903977"/>
            <a:ext cx="3306536" cy="181458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 rot="5400000">
            <a:off x="802093" y="1856833"/>
            <a:ext cx="284384" cy="284384"/>
            <a:chOff x="762000" y="2133600"/>
            <a:chExt cx="609600" cy="609600"/>
          </a:xfrm>
        </p:grpSpPr>
        <p:sp>
          <p:nvSpPr>
            <p:cNvPr id="16" name="Rectangle 15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76098" y="1649242"/>
            <a:ext cx="2903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BSTS models can account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Local trends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Seasonal effects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Regression effects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484137" y="1970858"/>
            <a:ext cx="0" cy="174168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/>
        </p:nvCxnSpPr>
        <p:spPr>
          <a:xfrm flipH="1">
            <a:off x="4475973" y="3706550"/>
            <a:ext cx="331819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grpSp>
        <p:nvGrpSpPr>
          <p:cNvPr id="31" name="Group 30"/>
          <p:cNvGrpSpPr/>
          <p:nvPr/>
        </p:nvGrpSpPr>
        <p:grpSpPr>
          <a:xfrm rot="5400000">
            <a:off x="799915" y="3098893"/>
            <a:ext cx="284384" cy="284384"/>
            <a:chOff x="762000" y="2133600"/>
            <a:chExt cx="609600" cy="609600"/>
          </a:xfrm>
        </p:grpSpPr>
        <p:sp>
          <p:nvSpPr>
            <p:cNvPr id="32" name="Rectangle 31"/>
            <p:cNvSpPr/>
            <p:nvPr/>
          </p:nvSpPr>
          <p:spPr>
            <a:xfrm>
              <a:off x="762000" y="21336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66800" y="2133600"/>
              <a:ext cx="304800" cy="30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66800" y="2438400"/>
              <a:ext cx="3048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176098" y="3036271"/>
            <a:ext cx="2903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These components allow an efficient use of our data, enabling a powerful test even when run on a small sample of stores</a:t>
            </a:r>
          </a:p>
        </p:txBody>
      </p:sp>
    </p:spTree>
    <p:extLst>
      <p:ext uri="{BB962C8B-B14F-4D97-AF65-F5344CB8AC3E}">
        <p14:creationId xmlns:p14="http://schemas.microsoft.com/office/powerpoint/2010/main" val="18477100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84.51 Colors">
      <a:dk1>
        <a:srgbClr val="4C4845"/>
      </a:dk1>
      <a:lt1>
        <a:sysClr val="window" lastClr="FFFFFF"/>
      </a:lt1>
      <a:dk2>
        <a:srgbClr val="363534"/>
      </a:dk2>
      <a:lt2>
        <a:srgbClr val="FFFFFF"/>
      </a:lt2>
      <a:accent1>
        <a:srgbClr val="EC008B"/>
      </a:accent1>
      <a:accent2>
        <a:srgbClr val="F47E24"/>
      </a:accent2>
      <a:accent3>
        <a:srgbClr val="FFE000"/>
      </a:accent3>
      <a:accent4>
        <a:srgbClr val="00AE5D"/>
      </a:accent4>
      <a:accent5>
        <a:srgbClr val="008FC9"/>
      </a:accent5>
      <a:accent6>
        <a:srgbClr val="DEE3E5"/>
      </a:accent6>
      <a:hlink>
        <a:srgbClr val="0000FF"/>
      </a:hlink>
      <a:folHlink>
        <a:srgbClr val="800080"/>
      </a:folHlink>
    </a:clrScheme>
    <a:fontScheme name="84.51 Helvetica Font">
      <a:majorFont>
        <a:latin typeface="Helvetica"/>
        <a:ea typeface="ＭＳ Ｐゴシック"/>
        <a:cs typeface="Helvetica Light"/>
      </a:majorFont>
      <a:minorFont>
        <a:latin typeface="Helvetica"/>
        <a:ea typeface="ＭＳ Ｐゴシック"/>
        <a:cs typeface="Helvetic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>
    <a:extraClrScheme>
      <a:clrScheme name="dunnhumby 1">
        <a:dk1>
          <a:srgbClr val="363534"/>
        </a:dk1>
        <a:lt1>
          <a:srgbClr val="FFFFFF"/>
        </a:lt1>
        <a:dk2>
          <a:srgbClr val="363534"/>
        </a:dk2>
        <a:lt2>
          <a:srgbClr val="808080"/>
        </a:lt2>
        <a:accent1>
          <a:srgbClr val="B19B00"/>
        </a:accent1>
        <a:accent2>
          <a:srgbClr val="E17000"/>
        </a:accent2>
        <a:accent3>
          <a:srgbClr val="FFFFFF"/>
        </a:accent3>
        <a:accent4>
          <a:srgbClr val="2D2C2B"/>
        </a:accent4>
        <a:accent5>
          <a:srgbClr val="D5CBAA"/>
        </a:accent5>
        <a:accent6>
          <a:srgbClr val="CC6500"/>
        </a:accent6>
        <a:hlink>
          <a:srgbClr val="009B74"/>
        </a:hlink>
        <a:folHlink>
          <a:srgbClr val="A31A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ank.potx" id="{C36921D0-CBA1-4279-90E5-BBC595F35506}" vid="{F7D1D2F9-8D53-4FB9-8EA8-2EB14DAEEF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1497</Words>
  <Application>Microsoft Office PowerPoint</Application>
  <PresentationFormat>On-screen Show (16:9)</PresentationFormat>
  <Paragraphs>212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 Unicode MS</vt:lpstr>
      <vt:lpstr>MS Mincho</vt:lpstr>
      <vt:lpstr>ＭＳ Ｐゴシック</vt:lpstr>
      <vt:lpstr>Arial</vt:lpstr>
      <vt:lpstr>Calibri</vt:lpstr>
      <vt:lpstr>Courier New</vt:lpstr>
      <vt:lpstr>Helvetica</vt:lpstr>
      <vt:lpstr>Helvetica Light</vt:lpstr>
      <vt:lpstr>Times New Roman</vt:lpstr>
      <vt:lpstr>Wingdings</vt:lpstr>
      <vt:lpstr>Default Theme</vt:lpstr>
      <vt:lpstr>PowerPoint Presentation</vt:lpstr>
      <vt:lpstr>TESTING IS USED TO GAIN STATISTICALLY SIGNIFICANT INSIGHT ON IN-STORE CHANGES</vt:lpstr>
      <vt:lpstr>CONTROLLED STORE TESTS (CST) MEASURE THE IMPACT OF IN-STORE CHANGES</vt:lpstr>
      <vt:lpstr>THE UPLIFT FROM A CST CAN BE MEASURED USING ANALYSIS OF COVARIANCE (ANCOVA)</vt:lpstr>
      <vt:lpstr>WHEN MEASURING WITH ANCOVA, EVERY TEST STORE IS PAIRED WITH A SINGLE CONTROL STORE</vt:lpstr>
      <vt:lpstr>THE ANCOVA CST METHOD HAS LIMITATIONS</vt:lpstr>
      <vt:lpstr>SOME TESTS ARE EXECUTED IN A WHOLE DIVISION, MAKING ONE-TO-ONE MATCHING DIFFICULT</vt:lpstr>
      <vt:lpstr>CAUSAL IMPACT ADDRESSES TESTS FOR WHICH ANCOVA IS NOT WELL SUITED</vt:lpstr>
      <vt:lpstr>CAUSAL IMPACT IS GROUNDED IN A BAYESIAN STRUCTURAL TIME SERIES (BSTS) MODEL</vt:lpstr>
      <vt:lpstr>PowerPoint Presentation</vt:lpstr>
      <vt:lpstr>PowerPoint Presentation</vt:lpstr>
      <vt:lpstr>THESE PRIMARY ASPECTS COMBINED SUMMARIZE THE IMPLEMENTATION OF CAUSAL IMPACT</vt:lpstr>
      <vt:lpstr>THE END RESULT IS A BETTER UNDERSTANDING OF UPLIFT DRIVEN BY THE TEST</vt:lpstr>
      <vt:lpstr>PowerPoint Presentation</vt:lpstr>
      <vt:lpstr>BASED ON POWER COMPARISONS, CAUSAL IMPACT SAVES CLIENTS MONEY AND TIME</vt:lpstr>
      <vt:lpstr>SHOULD YOU USE ANCOVA OR CAUSAL IMPACT? IT DEPENDS ON YOUR PRIORITIES</vt:lpstr>
      <vt:lpstr>PowerPoint Presentation</vt:lpstr>
      <vt:lpstr>INTERNAL RESOURCES</vt:lpstr>
      <vt:lpstr>ADDITIONAL RESOURCES</vt:lpstr>
      <vt:lpstr>PowerPoint Presentation</vt:lpstr>
      <vt:lpstr>PowerPoint Presentation</vt:lpstr>
      <vt:lpstr>PowerPoint Presentation</vt:lpstr>
      <vt:lpstr>STRUCTURAL TIME SERIES MODELS</vt:lpstr>
      <vt:lpstr>EXAMPLE:</vt:lpstr>
      <vt:lpstr>BREAKDOWN OF THE EXAMPLE</vt:lpstr>
      <vt:lpstr>SIMULATING THE LOCAL LEVEL MODEL</vt:lpstr>
      <vt:lpstr>BREAKDOWN OF THE EXAMPLE</vt:lpstr>
      <vt:lpstr>BREAKDOWN OF THE EXAMPLE</vt:lpstr>
      <vt:lpstr>R CODE</vt:lpstr>
      <vt:lpstr>POSTERIOR DISTRIBUTION OF STATE</vt:lpstr>
      <vt:lpstr>CONTRIBUTIONS FROM EACH COMPONENT</vt:lpstr>
      <vt:lpstr>PREDICTION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2016-09-26T00:07:31Z</dcterms:created>
  <dcterms:modified xsi:type="dcterms:W3CDTF">2018-07-24T21:09:42Z</dcterms:modified>
</cp:coreProperties>
</file>