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</p:sldIdLst>
  <p:sldSz cx="6858000" cy="9144000" type="letter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4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ie Doebler" initials="CD" lastIdx="5" clrIdx="0">
    <p:extLst>
      <p:ext uri="{19B8F6BF-5375-455C-9EA6-DF929625EA0E}">
        <p15:presenceInfo xmlns:p15="http://schemas.microsoft.com/office/powerpoint/2012/main" userId="S-1-5-21-92633374-4240995496-3660420404-3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A88"/>
    <a:srgbClr val="DD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 autoAdjust="0"/>
    <p:restoredTop sz="95619" autoAdjust="0"/>
  </p:normalViewPr>
  <p:slideViewPr>
    <p:cSldViewPr snapToGrid="0" snapToObjects="1">
      <p:cViewPr varScale="1">
        <p:scale>
          <a:sx n="77" d="100"/>
          <a:sy n="77" d="100"/>
        </p:scale>
        <p:origin x="2934" y="108"/>
      </p:cViewPr>
      <p:guideLst>
        <p:guide orient="horz" pos="446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133C3-4879-5E48-8A41-8F172E9BE31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6ED2-205A-0F49-B69B-11138B95F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AF61893-59A2-4502-8A0B-64CFC5A6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60"/>
            <a:ext cx="6858000" cy="2289626"/>
          </a:xfrm>
          <a:prstGeom prst="rect">
            <a:avLst/>
          </a:prstGeom>
        </p:spPr>
      </p:pic>
      <p:pic>
        <p:nvPicPr>
          <p:cNvPr id="42" name="Picture 41" descr="8451_logo_white_FA.png">
            <a:extLst>
              <a:ext uri="{FF2B5EF4-FFF2-40B4-BE49-F238E27FC236}">
                <a16:creationId xmlns:a16="http://schemas.microsoft.com/office/drawing/2014/main" id="{AB112149-85B4-4702-BE9A-03158CA84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27" y="745943"/>
            <a:ext cx="1271810" cy="4631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A4A3603-D543-4FCA-ADCB-344B4AA60030}"/>
              </a:ext>
            </a:extLst>
          </p:cNvPr>
          <p:cNvSpPr txBox="1"/>
          <p:nvPr/>
        </p:nvSpPr>
        <p:spPr>
          <a:xfrm>
            <a:off x="-457200" y="1323155"/>
            <a:ext cx="7174521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400"/>
              </a:lnSpc>
            </a:pPr>
            <a:r>
              <a:rPr lang="en-US" sz="3200" dirty="0">
                <a:solidFill>
                  <a:schemeClr val="bg1"/>
                </a:solidFill>
                <a:latin typeface="Franklin Gothic Medium" panose="020B0603020102020204" pitchFamily="34" charset="0"/>
                <a:cs typeface="Helvetica"/>
              </a:rPr>
              <a:t>IN-STORE TESTING SOLUTION</a:t>
            </a:r>
          </a:p>
          <a:p>
            <a:pPr algn="r">
              <a:lnSpc>
                <a:spcPts val="3400"/>
              </a:lnSpc>
            </a:pPr>
            <a:r>
              <a:rPr lang="en-US" sz="3200" dirty="0">
                <a:solidFill>
                  <a:schemeClr val="bg1"/>
                </a:solidFill>
                <a:latin typeface="Franklin Gothic Medium" panose="020B0603020102020204" pitchFamily="34" charset="0"/>
                <a:cs typeface="Helvetica"/>
              </a:rPr>
              <a:t>Causal Impact Measurement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535" y="2823411"/>
            <a:ext cx="283255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 Impact is a measurement solution that will isolate the incremental effect of a change to relevant products, brands, or categories. It uses Bayesian time-series models to estimate uplift for several key performance metrics such as sales or households. The Causal Impact method will use weighted combinations of individual control store metrics to develop a synthetic control, eliminating the need for one-to-one test vs control store matching.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 Impact can measure both in-store and out-of-store changes, including: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Aisle Design &amp; Navigation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Packaging Innovation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Activities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&amp; Promotion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Assortment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division changes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35613" y="8733882"/>
            <a:ext cx="5958192" cy="0"/>
          </a:xfrm>
          <a:prstGeom prst="line">
            <a:avLst/>
          </a:prstGeom>
          <a:ln>
            <a:solidFill>
              <a:srgbClr val="8C8A8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8223" y="6614669"/>
            <a:ext cx="98811" cy="96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2193" y="7482683"/>
            <a:ext cx="2720589" cy="1048180"/>
            <a:chOff x="-1792421" y="6873917"/>
            <a:chExt cx="9192100" cy="4950545"/>
          </a:xfrm>
        </p:grpSpPr>
        <p:sp>
          <p:nvSpPr>
            <p:cNvPr id="37" name="TextBox 36"/>
            <p:cNvSpPr txBox="1"/>
            <p:nvPr/>
          </p:nvSpPr>
          <p:spPr>
            <a:xfrm>
              <a:off x="-1792421" y="6873917"/>
              <a:ext cx="7773045" cy="134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FLEXIBILITY IN TEST EXECUTION</a:t>
              </a:r>
              <a:endParaRPr lang="en-US" sz="100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713285" y="7754311"/>
              <a:ext cx="9112964" cy="407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Since Causal Impact does not need to match stores one-to-one, measurement remains flexible even when test locations are limited, good control matches are unavailable, or the test has already begun.</a:t>
              </a:r>
              <a:endParaRPr lang="en-US" sz="105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AutoShape 10"/>
          <p:cNvSpPr>
            <a:spLocks/>
          </p:cNvSpPr>
          <p:nvPr/>
        </p:nvSpPr>
        <p:spPr bwMode="auto">
          <a:xfrm>
            <a:off x="449122" y="8669890"/>
            <a:ext cx="1697322" cy="274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1" dirty="0">
                <a:solidFill>
                  <a:srgbClr val="8C8A88"/>
                </a:solidFill>
                <a:latin typeface="Helvetica" charset="0"/>
                <a:cs typeface="Helvetica" charset="0"/>
                <a:sym typeface="Helvetica" charset="0"/>
              </a:rPr>
              <a:t>© </a:t>
            </a:r>
            <a:r>
              <a:rPr lang="en-US" sz="800" b="1" dirty="0">
                <a:solidFill>
                  <a:srgbClr val="4C4845"/>
                </a:solidFill>
                <a:latin typeface="Helvetica" charset="0"/>
                <a:cs typeface="Helvetica" charset="0"/>
                <a:sym typeface="Helvetica" charset="0"/>
              </a:rPr>
              <a:t>84.51</a:t>
            </a:r>
            <a:r>
              <a:rPr lang="en-US" sz="800" b="1" dirty="0">
                <a:solidFill>
                  <a:schemeClr val="tx2"/>
                </a:solidFill>
                <a:latin typeface="Helvetica" charset="0"/>
                <a:cs typeface="Helvetica" charset="0"/>
                <a:sym typeface="Helvetica" charset="0"/>
              </a:rPr>
              <a:t>°  </a:t>
            </a:r>
            <a:r>
              <a:rPr lang="en-US" sz="800" dirty="0">
                <a:solidFill>
                  <a:srgbClr val="8C8A88"/>
                </a:solidFill>
                <a:latin typeface="Helvetica" charset="0"/>
                <a:cs typeface="Helvetica" charset="0"/>
                <a:sym typeface="Helvetica" charset="0"/>
              </a:rPr>
              <a:t>2016  |  Confidential </a:t>
            </a:r>
            <a:endParaRPr lang="en-US" sz="1050" dirty="0">
              <a:solidFill>
                <a:srgbClr val="8C8A88"/>
              </a:solidFill>
              <a:cs typeface="Helvetica Light" charset="0"/>
            </a:endParaRPr>
          </a:p>
        </p:txBody>
      </p:sp>
      <p:pic>
        <p:nvPicPr>
          <p:cNvPr id="74" name="Picture 73" descr="social_ic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60" y="8804616"/>
            <a:ext cx="795145" cy="1629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26084" y="6542594"/>
            <a:ext cx="2693584" cy="904103"/>
            <a:chOff x="727644" y="7043840"/>
            <a:chExt cx="5791808" cy="904103"/>
          </a:xfrm>
        </p:grpSpPr>
        <p:sp>
          <p:nvSpPr>
            <p:cNvPr id="51" name="TextBox 50"/>
            <p:cNvSpPr txBox="1"/>
            <p:nvPr/>
          </p:nvSpPr>
          <p:spPr>
            <a:xfrm>
              <a:off x="727644" y="7043840"/>
              <a:ext cx="5666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RICH MEASUREMENT</a:t>
              </a:r>
              <a:endParaRPr lang="en-US" sz="100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8363" y="7240057"/>
              <a:ext cx="57110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insights are powered by millions of households tracked over time, enabling you to identify who matters most and what they buy with unparalleled granularity.</a:t>
              </a:r>
              <a:endParaRPr lang="en-US" sz="100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FF7B012-F193-4243-893D-8911578E25D3}"/>
              </a:ext>
            </a:extLst>
          </p:cNvPr>
          <p:cNvSpPr txBox="1"/>
          <p:nvPr/>
        </p:nvSpPr>
        <p:spPr>
          <a:xfrm>
            <a:off x="318535" y="2448338"/>
            <a:ext cx="221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cap="all" dirty="0">
                <a:solidFill>
                  <a:srgbClr val="4C4845"/>
                </a:solidFill>
                <a:latin typeface="Franklin Gothic Medium" panose="020B0603020102020204" pitchFamily="34" charset="0"/>
                <a:cs typeface="Helvetica"/>
              </a:rPr>
              <a:t>WHAT IS IT?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091C4E-9C18-49CC-A056-551B28069051}"/>
              </a:ext>
            </a:extLst>
          </p:cNvPr>
          <p:cNvSpPr txBox="1"/>
          <p:nvPr/>
        </p:nvSpPr>
        <p:spPr>
          <a:xfrm>
            <a:off x="3575306" y="2498072"/>
            <a:ext cx="2926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>
                <a:solidFill>
                  <a:srgbClr val="4C4845"/>
                </a:solidFill>
                <a:latin typeface="Franklin Gothic Medium" panose="020B0603020102020204" pitchFamily="34" charset="0"/>
                <a:cs typeface="Helvetica"/>
              </a:rPr>
              <a:t>deliverables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3711C7-7550-4098-9A95-032B9E3E02D4}"/>
              </a:ext>
            </a:extLst>
          </p:cNvPr>
          <p:cNvSpPr txBox="1"/>
          <p:nvPr/>
        </p:nvSpPr>
        <p:spPr>
          <a:xfrm>
            <a:off x="3575306" y="2726105"/>
            <a:ext cx="6784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BBCBC"/>
                </a:solidFill>
                <a:latin typeface="Franklin Gothic Medium" panose="020B0603020102020204" pitchFamily="34" charset="0"/>
                <a:cs typeface="Helvetica" charset="0"/>
                <a:sym typeface="Helvetica" charset="0"/>
              </a:rPr>
              <a:t>01</a:t>
            </a:r>
            <a:r>
              <a:rPr lang="en-US" sz="1600" dirty="0">
                <a:solidFill>
                  <a:srgbClr val="BBBCBC"/>
                </a:solidFill>
                <a:latin typeface="Franklin Gothic Medium" panose="020B0603020102020204" pitchFamily="34" charset="0"/>
                <a:cs typeface="Helvetica" charset="0"/>
                <a:sym typeface="Helvetica" charset="0"/>
              </a:rPr>
              <a:t>/ </a:t>
            </a:r>
            <a:endParaRPr lang="en-US" sz="2400" dirty="0">
              <a:solidFill>
                <a:srgbClr val="BBBCBC"/>
              </a:solidFill>
              <a:latin typeface="Franklin Gothic Medium" panose="020B0603020102020204" pitchFamily="34" charset="0"/>
              <a:cs typeface="Helvetic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504452-189F-40E7-8AF5-90341AD8D0E9}"/>
              </a:ext>
            </a:extLst>
          </p:cNvPr>
          <p:cNvSpPr txBox="1"/>
          <p:nvPr/>
        </p:nvSpPr>
        <p:spPr>
          <a:xfrm>
            <a:off x="3575306" y="3216946"/>
            <a:ext cx="6784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BBCBC"/>
                </a:solidFill>
                <a:latin typeface="Franklin Gothic Medium" panose="020B0603020102020204" pitchFamily="34" charset="0"/>
                <a:cs typeface="Helvetica" charset="0"/>
                <a:sym typeface="Helvetica" charset="0"/>
              </a:rPr>
              <a:t>02</a:t>
            </a:r>
            <a:r>
              <a:rPr lang="en-US" sz="1600" dirty="0">
                <a:solidFill>
                  <a:srgbClr val="BBBCBC"/>
                </a:solidFill>
                <a:latin typeface="Franklin Gothic Medium" panose="020B0603020102020204" pitchFamily="34" charset="0"/>
                <a:cs typeface="Helvetica" charset="0"/>
                <a:sym typeface="Helvetica" charset="0"/>
              </a:rPr>
              <a:t>/ </a:t>
            </a:r>
            <a:endParaRPr lang="en-US" sz="2400" dirty="0">
              <a:solidFill>
                <a:srgbClr val="BBBCBC"/>
              </a:solidFill>
              <a:latin typeface="Franklin Gothic Medium" panose="020B0603020102020204" pitchFamily="34" charset="0"/>
              <a:cs typeface="Helvetic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3D48A-4072-469A-BCA3-19B646C6AFE1}"/>
              </a:ext>
            </a:extLst>
          </p:cNvPr>
          <p:cNvSpPr txBox="1"/>
          <p:nvPr/>
        </p:nvSpPr>
        <p:spPr>
          <a:xfrm>
            <a:off x="3575306" y="3710694"/>
            <a:ext cx="6784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BBCBC"/>
                </a:solidFill>
                <a:latin typeface="Franklin Gothic Medium" panose="020B0603020102020204" pitchFamily="34" charset="0"/>
                <a:cs typeface="Helvetica" charset="0"/>
                <a:sym typeface="Helvetica" charset="0"/>
              </a:rPr>
              <a:t>03</a:t>
            </a:r>
            <a:r>
              <a:rPr lang="en-US" sz="1600" dirty="0">
                <a:solidFill>
                  <a:srgbClr val="BBBCBC"/>
                </a:solidFill>
                <a:latin typeface="Franklin Gothic Medium" panose="020B0603020102020204" pitchFamily="34" charset="0"/>
                <a:cs typeface="Helvetica" charset="0"/>
                <a:sym typeface="Helvetica" charset="0"/>
              </a:rPr>
              <a:t>/ </a:t>
            </a:r>
            <a:endParaRPr lang="en-US" sz="2400" dirty="0">
              <a:solidFill>
                <a:srgbClr val="BBBCBC"/>
              </a:solidFill>
              <a:latin typeface="Franklin Gothic Medium" panose="020B0603020102020204" pitchFamily="34" charset="0"/>
              <a:cs typeface="Helvetic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5AA44B-9E8D-4454-BFA0-4EF264871A8F}"/>
              </a:ext>
            </a:extLst>
          </p:cNvPr>
          <p:cNvSpPr txBox="1"/>
          <p:nvPr/>
        </p:nvSpPr>
        <p:spPr>
          <a:xfrm>
            <a:off x="4095509" y="2832622"/>
            <a:ext cx="2285769" cy="141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store identification and 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analysis</a:t>
            </a:r>
            <a:b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Interim test read at the halfway point </a:t>
            </a:r>
            <a:b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test</a:t>
            </a:r>
            <a:b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Quantified uplift measurement and consumer profiling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69EBB0-C9D3-421D-8892-DDC02FE06241}"/>
              </a:ext>
            </a:extLst>
          </p:cNvPr>
          <p:cNvCxnSpPr/>
          <p:nvPr/>
        </p:nvCxnSpPr>
        <p:spPr>
          <a:xfrm>
            <a:off x="459438" y="6155714"/>
            <a:ext cx="24942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7788D3-468E-478C-B0C8-B11E7133C460}"/>
              </a:ext>
            </a:extLst>
          </p:cNvPr>
          <p:cNvSpPr txBox="1"/>
          <p:nvPr/>
        </p:nvSpPr>
        <p:spPr>
          <a:xfrm>
            <a:off x="381323" y="6239721"/>
            <a:ext cx="2926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845"/>
                </a:solidFill>
                <a:latin typeface="Franklin Gothic Medium" panose="020B0603020102020204" pitchFamily="34" charset="0"/>
                <a:cs typeface="Helvetica"/>
              </a:rPr>
              <a:t>THE 84.51° DIFFERENCE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9F2357-1BA3-4E18-BEA8-CB25F6CD642C}"/>
              </a:ext>
            </a:extLst>
          </p:cNvPr>
          <p:cNvSpPr/>
          <p:nvPr/>
        </p:nvSpPr>
        <p:spPr>
          <a:xfrm>
            <a:off x="414126" y="7556017"/>
            <a:ext cx="98811" cy="96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0FEAB-4F0E-4262-9936-36E77CA4E062}"/>
              </a:ext>
            </a:extLst>
          </p:cNvPr>
          <p:cNvGrpSpPr/>
          <p:nvPr/>
        </p:nvGrpSpPr>
        <p:grpSpPr>
          <a:xfrm>
            <a:off x="3637594" y="5453808"/>
            <a:ext cx="2739314" cy="3160452"/>
            <a:chOff x="1219237" y="1773809"/>
            <a:chExt cx="4886955" cy="178501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882B10-D871-4C51-84A2-7726BC6B7EC0}"/>
                </a:ext>
              </a:extLst>
            </p:cNvPr>
            <p:cNvCxnSpPr>
              <a:cxnSpLocks/>
            </p:cNvCxnSpPr>
            <p:nvPr/>
          </p:nvCxnSpPr>
          <p:spPr>
            <a:xfrm>
              <a:off x="2020502" y="1861293"/>
              <a:ext cx="0" cy="15139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F77C06-14E5-4DAF-A5A1-81AC2A8BF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221" y="3375233"/>
              <a:ext cx="1602527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23CD041-54A7-42F7-AC67-0EC14B5B1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3448" y="2820753"/>
              <a:ext cx="1602525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4FFB34E-245C-46A2-9A3E-7E0B7C8F6A0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37" y="1862322"/>
              <a:ext cx="1602529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CE38C8F-DE72-4A22-851E-81688EEF7522}"/>
                </a:ext>
              </a:extLst>
            </p:cNvPr>
            <p:cNvSpPr txBox="1"/>
            <p:nvPr/>
          </p:nvSpPr>
          <p:spPr>
            <a:xfrm>
              <a:off x="2940438" y="1773809"/>
              <a:ext cx="3071427" cy="31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SENSITIVITY ANALYSIS</a:t>
              </a:r>
            </a:p>
            <a:p>
              <a:r>
                <a:rPr lang="en-US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with test store identification if necessary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A660F3A-DF27-4872-8292-9B9FB29EB305}"/>
                </a:ext>
              </a:extLst>
            </p:cNvPr>
            <p:cNvSpPr txBox="1"/>
            <p:nvPr/>
          </p:nvSpPr>
          <p:spPr>
            <a:xfrm>
              <a:off x="2244418" y="2694599"/>
              <a:ext cx="3546210" cy="31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accent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INTERIM SCORECARD </a:t>
              </a:r>
              <a:r>
                <a:rPr lang="en-US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 Delivered 2 weeks </a:t>
              </a:r>
            </a:p>
            <a:p>
              <a:pPr algn="r"/>
              <a:r>
                <a:rPr lang="en-US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following test mid-point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FDBAA8-0646-472C-996C-2B74D1B2E71B}"/>
                </a:ext>
              </a:extLst>
            </p:cNvPr>
            <p:cNvSpPr txBox="1"/>
            <p:nvPr/>
          </p:nvSpPr>
          <p:spPr>
            <a:xfrm>
              <a:off x="2899725" y="3245931"/>
              <a:ext cx="3206467" cy="31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accent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FINAL UPLIFT ANALYSIS</a:t>
              </a:r>
            </a:p>
            <a:p>
              <a:pPr algn="r"/>
              <a:r>
                <a:rPr lang="en-US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Delivered 4 weeks after conclusion of testing period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0E7F6CA-07E4-44B6-AFEE-7E63B26100E6}"/>
                </a:ext>
              </a:extLst>
            </p:cNvPr>
            <p:cNvSpPr/>
            <p:nvPr/>
          </p:nvSpPr>
          <p:spPr>
            <a:xfrm rot="5400000">
              <a:off x="1999073" y="2987187"/>
              <a:ext cx="68367" cy="2407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4103ABB-FFD3-4BBC-B1F1-611B771FC2DD}"/>
                </a:ext>
              </a:extLst>
            </p:cNvPr>
            <p:cNvSpPr/>
            <p:nvPr/>
          </p:nvSpPr>
          <p:spPr>
            <a:xfrm rot="5400000">
              <a:off x="1996914" y="2176854"/>
              <a:ext cx="68364" cy="2501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6C777A-03E4-412F-B325-2076053D775F}"/>
                </a:ext>
              </a:extLst>
            </p:cNvPr>
            <p:cNvSpPr/>
            <p:nvPr/>
          </p:nvSpPr>
          <p:spPr>
            <a:xfrm>
              <a:off x="2088683" y="2248805"/>
              <a:ext cx="1388509" cy="112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TEST BEGINS</a:t>
              </a:r>
              <a:endParaRPr lang="en-US" sz="700" dirty="0">
                <a:solidFill>
                  <a:schemeClr val="accent5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FFD07E-01C5-4309-AB48-517B4B3E75CA}"/>
                </a:ext>
              </a:extLst>
            </p:cNvPr>
            <p:cNvSpPr/>
            <p:nvPr/>
          </p:nvSpPr>
          <p:spPr>
            <a:xfrm>
              <a:off x="2084710" y="3051047"/>
              <a:ext cx="1781873" cy="112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>
                  <a:solidFill>
                    <a:schemeClr val="accent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TEST CONCLUDES</a:t>
              </a:r>
              <a:endParaRPr lang="en-US" sz="7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A77D6DC7-7AA7-482A-B325-2ACC500646EF}"/>
              </a:ext>
            </a:extLst>
          </p:cNvPr>
          <p:cNvSpPr/>
          <p:nvPr/>
        </p:nvSpPr>
        <p:spPr>
          <a:xfrm>
            <a:off x="4144381" y="5451317"/>
            <a:ext cx="345014" cy="32517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447A0F-171D-41FF-914F-6070D8F17B8E}"/>
              </a:ext>
            </a:extLst>
          </p:cNvPr>
          <p:cNvSpPr txBox="1"/>
          <p:nvPr/>
        </p:nvSpPr>
        <p:spPr>
          <a:xfrm>
            <a:off x="4144381" y="5409518"/>
            <a:ext cx="39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9873A3C-2AE8-4ABA-88DD-265B4A09E89A}"/>
              </a:ext>
            </a:extLst>
          </p:cNvPr>
          <p:cNvSpPr/>
          <p:nvPr/>
        </p:nvSpPr>
        <p:spPr>
          <a:xfrm>
            <a:off x="4181541" y="7151036"/>
            <a:ext cx="345014" cy="32517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C92BD3-CC38-4C37-8CC4-08D45B98ABB4}"/>
              </a:ext>
            </a:extLst>
          </p:cNvPr>
          <p:cNvSpPr txBox="1"/>
          <p:nvPr/>
        </p:nvSpPr>
        <p:spPr>
          <a:xfrm>
            <a:off x="4186293" y="7105557"/>
            <a:ext cx="39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19626C-34CF-4884-8EBE-28C45E211691}"/>
              </a:ext>
            </a:extLst>
          </p:cNvPr>
          <p:cNvSpPr/>
          <p:nvPr/>
        </p:nvSpPr>
        <p:spPr>
          <a:xfrm>
            <a:off x="4180521" y="8119248"/>
            <a:ext cx="345014" cy="32517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84A8839-F28B-485D-9457-9FF0147B2DF7}"/>
              </a:ext>
            </a:extLst>
          </p:cNvPr>
          <p:cNvSpPr txBox="1"/>
          <p:nvPr/>
        </p:nvSpPr>
        <p:spPr>
          <a:xfrm>
            <a:off x="4189385" y="8082032"/>
            <a:ext cx="39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35F7A1-A775-4930-9496-A2E618AD3F4A}"/>
              </a:ext>
            </a:extLst>
          </p:cNvPr>
          <p:cNvCxnSpPr/>
          <p:nvPr/>
        </p:nvCxnSpPr>
        <p:spPr>
          <a:xfrm>
            <a:off x="3679475" y="4274152"/>
            <a:ext cx="24942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613B77E-BD75-4AB8-9163-EFDBA7890AC1}"/>
              </a:ext>
            </a:extLst>
          </p:cNvPr>
          <p:cNvSpPr txBox="1"/>
          <p:nvPr/>
        </p:nvSpPr>
        <p:spPr>
          <a:xfrm>
            <a:off x="3633368" y="4367195"/>
            <a:ext cx="2926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C4845"/>
                </a:solidFill>
                <a:latin typeface="Franklin Gothic Medium" panose="020B0603020102020204" pitchFamily="34" charset="0"/>
                <a:cs typeface="Helvetica"/>
              </a:rPr>
              <a:t>PRICE STARTS AT: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E75E6-BD98-4BEC-B205-A6012DA55826}"/>
              </a:ext>
            </a:extLst>
          </p:cNvPr>
          <p:cNvSpPr txBox="1"/>
          <p:nvPr/>
        </p:nvSpPr>
        <p:spPr>
          <a:xfrm>
            <a:off x="3619897" y="4657485"/>
            <a:ext cx="2652508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Test: $40,000</a:t>
            </a:r>
          </a:p>
          <a:p>
            <a:pPr indent="-1143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Test Cell: $10,000 </a:t>
            </a:r>
            <a:b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(per additional test cell)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D2355E8-9D94-4A65-875F-125E1F7A9EDB}"/>
              </a:ext>
            </a:extLst>
          </p:cNvPr>
          <p:cNvCxnSpPr/>
          <p:nvPr/>
        </p:nvCxnSpPr>
        <p:spPr>
          <a:xfrm>
            <a:off x="3698957" y="5303530"/>
            <a:ext cx="24942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DB085F6-3D50-4858-A480-1C3AF49B3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26"/>
          <a:stretch/>
        </p:blipFill>
        <p:spPr>
          <a:xfrm>
            <a:off x="0" y="621"/>
            <a:ext cx="6865951" cy="559604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35613" y="8733882"/>
            <a:ext cx="5958192" cy="0"/>
          </a:xfrm>
          <a:prstGeom prst="line">
            <a:avLst/>
          </a:prstGeom>
          <a:ln>
            <a:solidFill>
              <a:srgbClr val="8C8A8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utoShape 10"/>
          <p:cNvSpPr>
            <a:spLocks/>
          </p:cNvSpPr>
          <p:nvPr/>
        </p:nvSpPr>
        <p:spPr bwMode="auto">
          <a:xfrm>
            <a:off x="449122" y="8669890"/>
            <a:ext cx="1697322" cy="274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1" dirty="0">
                <a:solidFill>
                  <a:srgbClr val="8C8A88"/>
                </a:solidFill>
                <a:latin typeface="Helvetica" charset="0"/>
                <a:cs typeface="Helvetica" charset="0"/>
                <a:sym typeface="Helvetica" charset="0"/>
              </a:rPr>
              <a:t>© </a:t>
            </a:r>
            <a:r>
              <a:rPr lang="en-US" sz="800" b="1" dirty="0">
                <a:solidFill>
                  <a:srgbClr val="4C4845"/>
                </a:solidFill>
                <a:latin typeface="Helvetica" charset="0"/>
                <a:cs typeface="Helvetica" charset="0"/>
                <a:sym typeface="Helvetica" charset="0"/>
              </a:rPr>
              <a:t>84.51</a:t>
            </a:r>
            <a:r>
              <a:rPr lang="en-US" sz="800" b="1" dirty="0">
                <a:solidFill>
                  <a:schemeClr val="tx2"/>
                </a:solidFill>
                <a:latin typeface="Helvetica" charset="0"/>
                <a:cs typeface="Helvetica" charset="0"/>
                <a:sym typeface="Helvetica" charset="0"/>
              </a:rPr>
              <a:t>°  </a:t>
            </a:r>
            <a:r>
              <a:rPr lang="en-US" sz="800" dirty="0">
                <a:solidFill>
                  <a:srgbClr val="8C8A88"/>
                </a:solidFill>
                <a:latin typeface="Helvetica" charset="0"/>
                <a:cs typeface="Helvetica" charset="0"/>
                <a:sym typeface="Helvetica" charset="0"/>
              </a:rPr>
              <a:t>2016  |  Confidential </a:t>
            </a:r>
            <a:endParaRPr lang="en-US" sz="1050" dirty="0">
              <a:solidFill>
                <a:srgbClr val="8C8A88"/>
              </a:solidFill>
              <a:cs typeface="Helvetica Light" charset="0"/>
            </a:endParaRPr>
          </a:p>
        </p:txBody>
      </p:sp>
      <p:pic>
        <p:nvPicPr>
          <p:cNvPr id="41" name="Picture 40" descr="social_ic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60" y="8804616"/>
            <a:ext cx="795145" cy="162900"/>
          </a:xfrm>
          <a:prstGeom prst="rect">
            <a:avLst/>
          </a:prstGeom>
        </p:spPr>
      </p:pic>
      <p:pic>
        <p:nvPicPr>
          <p:cNvPr id="45" name="Picture 44" descr="grey_pixe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2" y="7465034"/>
            <a:ext cx="1304544" cy="902208"/>
          </a:xfrm>
          <a:prstGeom prst="rect">
            <a:avLst/>
          </a:prstGeom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926" r="23501" b="29065"/>
          <a:stretch/>
        </p:blipFill>
        <p:spPr bwMode="auto">
          <a:xfrm>
            <a:off x="275135" y="4541701"/>
            <a:ext cx="3256317" cy="1358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4698" y="3998464"/>
            <a:ext cx="314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SAMPLE OUTPUT</a:t>
            </a:r>
            <a:endParaRPr lang="en-US" sz="1600" dirty="0">
              <a:solidFill>
                <a:schemeClr val="tx2"/>
              </a:solidFill>
              <a:effectLst/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80782" y="7792881"/>
            <a:ext cx="246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C4845"/>
                </a:solidFill>
                <a:latin typeface="Helvetica"/>
                <a:cs typeface="Helvetica"/>
              </a:rPr>
              <a:t>CONTACT</a:t>
            </a:r>
            <a:endParaRPr lang="en-US" sz="1200" b="1" dirty="0">
              <a:solidFill>
                <a:srgbClr val="4C4845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90275" y="8036598"/>
            <a:ext cx="2464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Helvetica"/>
                <a:cs typeface="Helvetica"/>
              </a:rPr>
              <a:t>Contact your 84.51° Client Lead</a:t>
            </a:r>
          </a:p>
          <a:p>
            <a:r>
              <a:rPr lang="en-US" sz="1000" b="1" dirty="0">
                <a:solidFill>
                  <a:schemeClr val="tx2"/>
                </a:solidFill>
                <a:latin typeface="Helvetica"/>
                <a:cs typeface="Helvetica"/>
              </a:rPr>
              <a:t>FirstName.LastName@8451.com</a:t>
            </a:r>
          </a:p>
          <a:p>
            <a:r>
              <a:rPr lang="en-US" sz="1000" dirty="0">
                <a:solidFill>
                  <a:schemeClr val="tx2"/>
                </a:solidFill>
                <a:latin typeface="Helvetica"/>
                <a:cs typeface="Helvetica"/>
              </a:rPr>
              <a:t>to discuss in further detail. </a:t>
            </a:r>
            <a:endParaRPr lang="en-US" sz="1000" dirty="0">
              <a:solidFill>
                <a:schemeClr val="tx2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43" name="Picture 42" descr="8451_logo_white_FA.png">
            <a:extLst>
              <a:ext uri="{FF2B5EF4-FFF2-40B4-BE49-F238E27FC236}">
                <a16:creationId xmlns:a16="http://schemas.microsoft.com/office/drawing/2014/main" id="{61CC059A-56F9-4945-9211-CB761D28F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8" y="71931"/>
            <a:ext cx="1106878" cy="4030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06513E-868C-4CA6-861F-68A9738AEFC6}"/>
              </a:ext>
            </a:extLst>
          </p:cNvPr>
          <p:cNvSpPr txBox="1"/>
          <p:nvPr/>
        </p:nvSpPr>
        <p:spPr>
          <a:xfrm>
            <a:off x="224698" y="609717"/>
            <a:ext cx="290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Franklin Gothic Medium" panose="020B0603020102020204" pitchFamily="34" charset="0"/>
                <a:cs typeface="Helvetica"/>
              </a:rPr>
              <a:t>HOW IT WORKS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9CEAF-965E-4155-AFDA-4AD68AEF8ECD}"/>
              </a:ext>
            </a:extLst>
          </p:cNvPr>
          <p:cNvSpPr txBox="1"/>
          <p:nvPr/>
        </p:nvSpPr>
        <p:spPr>
          <a:xfrm>
            <a:off x="587065" y="959743"/>
            <a:ext cx="62949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spcAft>
                <a:spcPts val="300"/>
              </a:spcAft>
              <a:buAutoNum type="arabicParenR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data from the three-year period leading up to the testing timeframe is evaluated to develop a synthetic control that most closely matches the testing environment. Utilizing several years of pre-period data ensures that post-test measurement accounts for seasonality and general category trends.</a:t>
            </a:r>
          </a:p>
          <a:p>
            <a:pPr marL="228600" indent="-228600">
              <a:lnSpc>
                <a:spcPct val="110000"/>
              </a:lnSpc>
              <a:spcAft>
                <a:spcPts val="300"/>
              </a:spcAft>
              <a:buAutoNum type="arabicParenR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in the synthetic control are tracked during the test period, leveraging a weighted combination of actual store sales to determine estimated baseline sales for stores where testing occurs.</a:t>
            </a:r>
          </a:p>
          <a:p>
            <a:pPr marL="228600" indent="-228600">
              <a:lnSpc>
                <a:spcPct val="110000"/>
              </a:lnSpc>
              <a:buAutoNum type="arabicParenR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in the test stores is compared to the performance of the synthetic control to identify the impact of tested elements (uplift).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A0AA0C-C01F-4B87-A4D0-DBBA3B65DC23}"/>
              </a:ext>
            </a:extLst>
          </p:cNvPr>
          <p:cNvGrpSpPr/>
          <p:nvPr/>
        </p:nvGrpSpPr>
        <p:grpSpPr>
          <a:xfrm>
            <a:off x="832944" y="2564647"/>
            <a:ext cx="4653280" cy="1401816"/>
            <a:chOff x="516498" y="5177192"/>
            <a:chExt cx="4653280" cy="14018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FB76A90-A6D8-497E-AE42-A44E5EB33CFD}"/>
                </a:ext>
              </a:extLst>
            </p:cNvPr>
            <p:cNvGrpSpPr/>
            <p:nvPr/>
          </p:nvGrpSpPr>
          <p:grpSpPr>
            <a:xfrm>
              <a:off x="516498" y="5177192"/>
              <a:ext cx="4653280" cy="1401816"/>
              <a:chOff x="609601" y="3294859"/>
              <a:chExt cx="4653280" cy="140181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CA86DA14-49FE-4AB5-BA73-A87BB90A1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55" r="36"/>
              <a:stretch/>
            </p:blipFill>
            <p:spPr>
              <a:xfrm>
                <a:off x="609601" y="3294859"/>
                <a:ext cx="4653280" cy="1216852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10A1CA-D0ED-4318-9F32-D7655FE185B1}"/>
                  </a:ext>
                </a:extLst>
              </p:cNvPr>
              <p:cNvSpPr txBox="1"/>
              <p:nvPr/>
            </p:nvSpPr>
            <p:spPr>
              <a:xfrm>
                <a:off x="1757427" y="4481231"/>
                <a:ext cx="8895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PRE-PERIOD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E1E64A1-39F2-4FF5-BE43-D4A67AC5DDF3}"/>
                  </a:ext>
                </a:extLst>
              </p:cNvPr>
              <p:cNvSpPr txBox="1"/>
              <p:nvPr/>
            </p:nvSpPr>
            <p:spPr>
              <a:xfrm>
                <a:off x="3944948" y="4476151"/>
                <a:ext cx="10763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PERIOD</a:t>
                </a:r>
              </a:p>
            </p:txBody>
          </p:sp>
        </p:grp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2831DAF-EC58-4FAE-9535-32F1E739A0D8}"/>
                </a:ext>
              </a:extLst>
            </p:cNvPr>
            <p:cNvSpPr/>
            <p:nvPr/>
          </p:nvSpPr>
          <p:spPr>
            <a:xfrm rot="5400000">
              <a:off x="2102414" y="3785189"/>
              <a:ext cx="88691" cy="2997296"/>
            </a:xfrm>
            <a:prstGeom prst="leftBracke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F678FA49-1ED1-4D5E-B1D1-6CC17F661BCF}"/>
                </a:ext>
              </a:extLst>
            </p:cNvPr>
            <p:cNvSpPr/>
            <p:nvPr/>
          </p:nvSpPr>
          <p:spPr>
            <a:xfrm rot="5400000">
              <a:off x="4357543" y="4648263"/>
              <a:ext cx="88691" cy="1271146"/>
            </a:xfrm>
            <a:prstGeom prst="leftBracke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1F122136-50F3-475F-93CF-631B9D471894}"/>
                </a:ext>
              </a:extLst>
            </p:cNvPr>
            <p:cNvSpPr/>
            <p:nvPr/>
          </p:nvSpPr>
          <p:spPr>
            <a:xfrm rot="10800000">
              <a:off x="5058583" y="5648251"/>
              <a:ext cx="88691" cy="405026"/>
            </a:xfrm>
            <a:prstGeom prst="leftBracke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055EF4EB-C1A8-44C2-87B9-14AD5AE65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6920" y="4522445"/>
            <a:ext cx="2964962" cy="1378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EC90A94-EF69-4C86-B021-7390511C915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1941"/>
          <a:stretch/>
        </p:blipFill>
        <p:spPr>
          <a:xfrm>
            <a:off x="3706920" y="6073111"/>
            <a:ext cx="2947363" cy="11988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AB1D1CA-8D0C-49AD-A123-33B83DCC42B9}"/>
              </a:ext>
            </a:extLst>
          </p:cNvPr>
          <p:cNvSpPr txBox="1"/>
          <p:nvPr/>
        </p:nvSpPr>
        <p:spPr>
          <a:xfrm>
            <a:off x="378258" y="6065168"/>
            <a:ext cx="3153194" cy="12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scorecard of uplifts in test stores vs synthetic control for Sales, Visits, Households, Spend per Trip, Spend per Household, etc.</a:t>
            </a:r>
          </a:p>
          <a:p>
            <a:pPr marL="285750" indent="-2286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time series plot to evaluate weekly performance of the test</a:t>
            </a:r>
          </a:p>
          <a:p>
            <a:pPr marL="285750" indent="-228600">
              <a:lnSpc>
                <a:spcPct val="110000"/>
              </a:lnSpc>
              <a:buClr>
                <a:srgbClr val="6A00A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profiling scorecard to evaluate test impact by shopper profile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2C0355-3822-42C3-B4F4-BF2FE1BDFA81}"/>
              </a:ext>
            </a:extLst>
          </p:cNvPr>
          <p:cNvCxnSpPr>
            <a:cxnSpLocks/>
          </p:cNvCxnSpPr>
          <p:nvPr/>
        </p:nvCxnSpPr>
        <p:spPr>
          <a:xfrm>
            <a:off x="3658930" y="7740979"/>
            <a:ext cx="2867600" cy="0"/>
          </a:xfrm>
          <a:prstGeom prst="line">
            <a:avLst/>
          </a:prstGeom>
          <a:ln w="28575" cmpd="sng">
            <a:solidFill>
              <a:srgbClr val="6A00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77B5C77-4CFF-4E3E-A452-80F58846560D}"/>
              </a:ext>
            </a:extLst>
          </p:cNvPr>
          <p:cNvCxnSpPr>
            <a:cxnSpLocks/>
          </p:cNvCxnSpPr>
          <p:nvPr/>
        </p:nvCxnSpPr>
        <p:spPr>
          <a:xfrm>
            <a:off x="275135" y="3966463"/>
            <a:ext cx="63967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4C789DB-9DA8-4290-B196-588FB71DDDDF}"/>
              </a:ext>
            </a:extLst>
          </p:cNvPr>
          <p:cNvSpPr txBox="1"/>
          <p:nvPr/>
        </p:nvSpPr>
        <p:spPr>
          <a:xfrm>
            <a:off x="878966" y="2397932"/>
            <a:ext cx="1721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1) CREATE A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F5DEFC-9D24-48F8-BAEC-C8D3AEA94603}"/>
              </a:ext>
            </a:extLst>
          </p:cNvPr>
          <p:cNvSpPr txBox="1"/>
          <p:nvPr/>
        </p:nvSpPr>
        <p:spPr>
          <a:xfrm>
            <a:off x="3975497" y="2415586"/>
            <a:ext cx="1924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GENERATE A FORECAST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6D7AA7E-CF6D-43F9-929B-BFC09EBB07B6}"/>
              </a:ext>
            </a:extLst>
          </p:cNvPr>
          <p:cNvSpPr txBox="1"/>
          <p:nvPr/>
        </p:nvSpPr>
        <p:spPr>
          <a:xfrm>
            <a:off x="5487983" y="2991252"/>
            <a:ext cx="98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3) COMPARE</a:t>
            </a:r>
          </a:p>
          <a:p>
            <a:r>
              <a:rPr lang="en-US" sz="1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TO TEST</a:t>
            </a:r>
          </a:p>
        </p:txBody>
      </p:sp>
    </p:spTree>
    <p:extLst>
      <p:ext uri="{BB962C8B-B14F-4D97-AF65-F5344CB8AC3E}">
        <p14:creationId xmlns:p14="http://schemas.microsoft.com/office/powerpoint/2010/main" val="417576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8551">
      <a:dk1>
        <a:srgbClr val="000000"/>
      </a:dk1>
      <a:lt1>
        <a:srgbClr val="FFFFFF"/>
      </a:lt1>
      <a:dk2>
        <a:srgbClr val="4C4845"/>
      </a:dk2>
      <a:lt2>
        <a:srgbClr val="DEE3E5"/>
      </a:lt2>
      <a:accent1>
        <a:srgbClr val="EC008B"/>
      </a:accent1>
      <a:accent2>
        <a:srgbClr val="F47E24"/>
      </a:accent2>
      <a:accent3>
        <a:srgbClr val="FFE000"/>
      </a:accent3>
      <a:accent4>
        <a:srgbClr val="00AE5D"/>
      </a:accent4>
      <a:accent5>
        <a:srgbClr val="008FC9"/>
      </a:accent5>
      <a:accent6>
        <a:srgbClr val="DEE3E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447</Words>
  <Application>Microsoft Office PowerPoint</Application>
  <PresentationFormat>Letter Paper (8.5x11 in)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Franklin Gothic Medium</vt:lpstr>
      <vt:lpstr>Helvetica</vt:lpstr>
      <vt:lpstr>Helvetica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Greg Chandler</cp:lastModifiedBy>
  <cp:revision>109</cp:revision>
  <cp:lastPrinted>2016-09-16T19:42:09Z</cp:lastPrinted>
  <dcterms:created xsi:type="dcterms:W3CDTF">2015-05-05T15:47:09Z</dcterms:created>
  <dcterms:modified xsi:type="dcterms:W3CDTF">2018-09-04T14:43:15Z</dcterms:modified>
</cp:coreProperties>
</file>