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305" r:id="rId4"/>
    <p:sldId id="263" r:id="rId6"/>
    <p:sldId id="306" r:id="rId7"/>
    <p:sldId id="307" r:id="rId8"/>
    <p:sldId id="313" r:id="rId9"/>
    <p:sldId id="314" r:id="rId10"/>
    <p:sldId id="315" r:id="rId11"/>
    <p:sldId id="316" r:id="rId12"/>
    <p:sldId id="317" r:id="rId13"/>
    <p:sldId id="339" r:id="rId14"/>
    <p:sldId id="310" r:id="rId15"/>
    <p:sldId id="319" r:id="rId16"/>
    <p:sldId id="321" r:id="rId17"/>
    <p:sldId id="322" r:id="rId18"/>
    <p:sldId id="340" r:id="rId19"/>
    <p:sldId id="312" r:id="rId20"/>
    <p:sldId id="334" r:id="rId21"/>
    <p:sldId id="335" r:id="rId22"/>
    <p:sldId id="336" r:id="rId23"/>
    <p:sldId id="341" r:id="rId24"/>
    <p:sldId id="327" r:id="rId25"/>
    <p:sldId id="342" r:id="rId26"/>
    <p:sldId id="329" r:id="rId27"/>
    <p:sldId id="343" r:id="rId28"/>
    <p:sldId id="331" r:id="rId29"/>
    <p:sldId id="338" r:id="rId30"/>
    <p:sldId id="337" r:id="rId31"/>
    <p:sldId id="344" r:id="rId32"/>
    <p:sldId id="333" r:id="rId33"/>
    <p:sldId id="26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148A1-2B7E-42CD-9FA3-529890E1B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3B91B-A1AA-44B5-8B11-1E2A637C0D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A25266-49BC-4777-9B7E-622EEDAC69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A25266-49BC-4777-9B7E-622EEDAC69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A25266-49BC-4777-9B7E-622EEDAC69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A25266-49BC-4777-9B7E-622EEDAC69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A25266-49BC-4777-9B7E-622EEDAC69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A25266-49BC-4777-9B7E-622EEDAC69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A25266-49BC-4777-9B7E-622EEDAC698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3" Type="http://schemas.openxmlformats.org/officeDocument/2006/relationships/image" Target="../media/image8.jpeg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tiff"/><Relationship Id="rId1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3422015"/>
            <a:ext cx="10090150" cy="1241425"/>
          </a:xfrm>
        </p:spPr>
        <p:txBody>
          <a:bodyPr anchor="ctr" anchorCtr="0">
            <a:normAutofit fontScale="90000"/>
          </a:bodyPr>
          <a:lstStyle/>
          <a:p>
            <a:r>
              <a:rPr lang="en-US" altLang="zh-CN" dirty="0">
                <a:latin typeface="Britannic Bold" panose="020B0903060703020204" pitchFamily="34" charset="0"/>
              </a:rPr>
              <a:t>Linux Course FOR lUCAS</a:t>
            </a:r>
            <a:endParaRPr lang="zh-CN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62405" y="4410710"/>
            <a:ext cx="9448800" cy="985520"/>
          </a:xfrm>
        </p:spPr>
        <p:txBody>
          <a:bodyPr>
            <a:normAutofit/>
          </a:bodyPr>
          <a:lstStyle/>
          <a:p>
            <a:r>
              <a:rPr lang="en-US" altLang="zh-CN" dirty="0"/>
              <a:t>October 21, 2019</a:t>
            </a:r>
            <a:endParaRPr lang="en-US" altLang="zh-CN" dirty="0"/>
          </a:p>
          <a:p>
            <a:r>
              <a:rPr lang="en-US" altLang="zh-CN" dirty="0"/>
              <a:t>By Axe Tang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 cstate="screen"/>
          <a:stretch>
            <a:fillRect/>
          </a:stretch>
        </p:blipFill>
        <p:spPr>
          <a:xfrm>
            <a:off x="8238750" y="797836"/>
            <a:ext cx="2183761" cy="2620642"/>
          </a:xfrm>
          <a:prstGeom prst="rect">
            <a:avLst/>
          </a:prstGeom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2" cstate="screen"/>
          <a:stretch>
            <a:fillRect/>
          </a:stretch>
        </p:blipFill>
        <p:spPr>
          <a:xfrm>
            <a:off x="1518331" y="1016277"/>
            <a:ext cx="2183760" cy="2183760"/>
          </a:xfrm>
          <a:prstGeom prst="rect">
            <a:avLst/>
          </a:prstGeom>
          <a:ln>
            <a:noFill/>
          </a:ln>
        </p:spPr>
      </p:pic>
      <p:pic>
        <p:nvPicPr>
          <p:cNvPr id="8" name="图片 7" descr="图片包含 书籍, 书架, 图书馆, 室内&#10;&#10;描述已自动生成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878540" y="1182848"/>
            <a:ext cx="2183760" cy="1850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 1: Computer introduction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1.8 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小结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文字编码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机器程序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69955">
            <a:off x="2096400" y="968864"/>
            <a:ext cx="7413172" cy="5314424"/>
          </a:xfrm>
          <a:prstGeom prst="rect">
            <a:avLst/>
          </a:prstGeom>
        </p:spPr>
      </p:pic>
      <p:sp>
        <p:nvSpPr>
          <p:cNvPr id="59" name="矩形 57"/>
          <p:cNvSpPr/>
          <p:nvPr/>
        </p:nvSpPr>
        <p:spPr>
          <a:xfrm rot="10422156">
            <a:off x="8083192" y="3611288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1332" y="909688"/>
            <a:ext cx="2681470" cy="756809"/>
            <a:chOff x="7578540" y="606182"/>
            <a:chExt cx="2681470" cy="756809"/>
          </a:xfrm>
        </p:grpSpPr>
        <p:sp>
          <p:nvSpPr>
            <p:cNvPr id="4" name="矩形 3"/>
            <p:cNvSpPr/>
            <p:nvPr/>
          </p:nvSpPr>
          <p:spPr>
            <a:xfrm>
              <a:off x="7996659" y="606182"/>
              <a:ext cx="22633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983960" y="1000199"/>
              <a:ext cx="178372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发展史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578540" y="65607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635108" y="64876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80883" y="276048"/>
            <a:ext cx="4979999" cy="747242"/>
            <a:chOff x="8508918" y="3865057"/>
            <a:chExt cx="4979999" cy="747242"/>
          </a:xfrm>
        </p:grpSpPr>
        <p:sp>
          <p:nvSpPr>
            <p:cNvPr id="12" name="矩形 11"/>
            <p:cNvSpPr/>
            <p:nvPr/>
          </p:nvSpPr>
          <p:spPr>
            <a:xfrm>
              <a:off x="8901857" y="3865057"/>
              <a:ext cx="45870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Initial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Experience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of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900870" y="4249507"/>
              <a:ext cx="2137851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r>
                <a:rPr lang="ja-JP" altLang="en-US" sz="1600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初体验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508918" y="3924580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54150" y="392860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3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81466" y="1099262"/>
            <a:ext cx="3031282" cy="785714"/>
            <a:chOff x="5663853" y="4618524"/>
            <a:chExt cx="3031282" cy="785714"/>
          </a:xfrm>
        </p:grpSpPr>
        <p:sp>
          <p:nvSpPr>
            <p:cNvPr id="10" name="矩形 9"/>
            <p:cNvSpPr/>
            <p:nvPr/>
          </p:nvSpPr>
          <p:spPr>
            <a:xfrm>
              <a:off x="6068267" y="4618524"/>
              <a:ext cx="26268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File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Directory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61355" y="5041446"/>
              <a:ext cx="179780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文件与目录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663853" y="463037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701374" y="4618524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4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904837" y="2324465"/>
            <a:ext cx="2240794" cy="1247020"/>
            <a:chOff x="2960366" y="5471369"/>
            <a:chExt cx="2240794" cy="1247020"/>
          </a:xfrm>
        </p:grpSpPr>
        <p:sp>
          <p:nvSpPr>
            <p:cNvPr id="8" name="矩形 7"/>
            <p:cNvSpPr/>
            <p:nvPr/>
          </p:nvSpPr>
          <p:spPr>
            <a:xfrm>
              <a:off x="3337050" y="5471369"/>
              <a:ext cx="18641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Disk &amp; File System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14896" y="6355597"/>
              <a:ext cx="1806028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磁盘与文件系统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5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rot="20650257">
            <a:off x="4151623" y="2209418"/>
            <a:ext cx="2836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Cooper Black" panose="0208090404030B020404" pitchFamily="18" charset="77"/>
                <a:cs typeface="Algerian" panose="020F0502020204030204" pitchFamily="34" charset="0"/>
              </a:rPr>
              <a:t>Agenda</a:t>
            </a:r>
            <a:endParaRPr lang="zh-CN" altLang="en-US" sz="5400" dirty="0">
              <a:latin typeface="Cooper Black" panose="0208090404030B020404" pitchFamily="18" charset="77"/>
              <a:cs typeface="Algerian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rot="20650257">
            <a:off x="4297642" y="2913524"/>
            <a:ext cx="2871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 录</a:t>
            </a:r>
            <a:endParaRPr lang="zh-CN" altLang="en-US" sz="6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矩形 57"/>
          <p:cNvSpPr/>
          <p:nvPr/>
        </p:nvSpPr>
        <p:spPr>
          <a:xfrm rot="21357772">
            <a:off x="6119536" y="1510914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57"/>
          <p:cNvSpPr/>
          <p:nvPr/>
        </p:nvSpPr>
        <p:spPr>
          <a:xfrm rot="7438059">
            <a:off x="4634985" y="1849013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57"/>
          <p:cNvSpPr/>
          <p:nvPr/>
        </p:nvSpPr>
        <p:spPr>
          <a:xfrm rot="6664744">
            <a:off x="3374775" y="257278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57"/>
          <p:cNvSpPr/>
          <p:nvPr/>
        </p:nvSpPr>
        <p:spPr>
          <a:xfrm rot="1756322">
            <a:off x="8140828" y="1802012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607212" y="3915885"/>
            <a:ext cx="4032940" cy="789754"/>
            <a:chOff x="2960366" y="5471369"/>
            <a:chExt cx="4032940" cy="789754"/>
          </a:xfrm>
        </p:grpSpPr>
        <p:sp>
          <p:nvSpPr>
            <p:cNvPr id="46" name="矩形 45"/>
            <p:cNvSpPr/>
            <p:nvPr/>
          </p:nvSpPr>
          <p:spPr>
            <a:xfrm>
              <a:off x="3337049" y="5471369"/>
              <a:ext cx="36562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314895" y="5898395"/>
              <a:ext cx="2871535" cy="362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20000"/>
                </a:lnSpc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编辑器和</a:t>
              </a: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脚本</a:t>
              </a:r>
              <a:endParaRPr lang="zh-CN" altLang="en-US" sz="16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6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42469" y="4641120"/>
            <a:ext cx="4142048" cy="789818"/>
            <a:chOff x="2960366" y="5471369"/>
            <a:chExt cx="4142048" cy="789818"/>
          </a:xfrm>
        </p:grpSpPr>
        <p:sp>
          <p:nvSpPr>
            <p:cNvPr id="51" name="矩形 50"/>
            <p:cNvSpPr/>
            <p:nvPr/>
          </p:nvSpPr>
          <p:spPr>
            <a:xfrm>
              <a:off x="3337049" y="5471369"/>
              <a:ext cx="37653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User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Management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314895" y="5898395"/>
              <a:ext cx="2411293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用户管理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7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55" name="矩形 57"/>
          <p:cNvSpPr/>
          <p:nvPr/>
        </p:nvSpPr>
        <p:spPr>
          <a:xfrm rot="10387646">
            <a:off x="6074336" y="4060245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886852" y="5521187"/>
            <a:ext cx="4203722" cy="789818"/>
            <a:chOff x="2960366" y="5471369"/>
            <a:chExt cx="4203722" cy="789818"/>
          </a:xfrm>
        </p:grpSpPr>
        <p:sp>
          <p:nvSpPr>
            <p:cNvPr id="57" name="矩形 56"/>
            <p:cNvSpPr/>
            <p:nvPr/>
          </p:nvSpPr>
          <p:spPr>
            <a:xfrm>
              <a:off x="3337049" y="5471369"/>
              <a:ext cx="38270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System Administration</a:t>
              </a:r>
              <a:endParaRPr lang="zh-CN" altLang="en-US" sz="2400" b="1" kern="0" dirty="0"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314895" y="5898395"/>
              <a:ext cx="273856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系统管理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8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63" name="矩形 57"/>
          <p:cNvSpPr/>
          <p:nvPr/>
        </p:nvSpPr>
        <p:spPr>
          <a:xfrm rot="10021097">
            <a:off x="3894842" y="479222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 57"/>
          <p:cNvSpPr/>
          <p:nvPr/>
        </p:nvSpPr>
        <p:spPr>
          <a:xfrm rot="3687696">
            <a:off x="9381700" y="2640135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89261" y="5933350"/>
            <a:ext cx="3414176" cy="802612"/>
            <a:chOff x="2540098" y="1615877"/>
            <a:chExt cx="3414176" cy="802612"/>
          </a:xfrm>
        </p:grpSpPr>
        <p:sp>
          <p:nvSpPr>
            <p:cNvPr id="66" name="矩形 65"/>
            <p:cNvSpPr/>
            <p:nvPr/>
          </p:nvSpPr>
          <p:spPr>
            <a:xfrm>
              <a:off x="2946669" y="1615877"/>
              <a:ext cx="3007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VSCode &amp;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Github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946670" y="2055697"/>
              <a:ext cx="231211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开发工具和开源平台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540098" y="164435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96669" y="1642037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9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-28816" y="4161652"/>
            <a:ext cx="2491629" cy="1142156"/>
            <a:chOff x="2844411" y="5471369"/>
            <a:chExt cx="2491629" cy="1142156"/>
          </a:xfrm>
        </p:grpSpPr>
        <p:sp>
          <p:nvSpPr>
            <p:cNvPr id="72" name="矩形 71"/>
            <p:cNvSpPr/>
            <p:nvPr/>
          </p:nvSpPr>
          <p:spPr>
            <a:xfrm>
              <a:off x="3337049" y="5471369"/>
              <a:ext cx="1998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Tux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Typing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337050" y="6250733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打字</a:t>
              </a:r>
              <a:r>
                <a:rPr lang="ja-JP" altLang="en-US" sz="1600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练习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844411" y="5504729"/>
              <a:ext cx="5950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35357" y="2188133"/>
            <a:ext cx="3244588" cy="789818"/>
            <a:chOff x="2818531" y="5471369"/>
            <a:chExt cx="3244588" cy="789818"/>
          </a:xfrm>
        </p:grpSpPr>
        <p:sp>
          <p:nvSpPr>
            <p:cNvPr id="77" name="矩形 76"/>
            <p:cNvSpPr/>
            <p:nvPr/>
          </p:nvSpPr>
          <p:spPr>
            <a:xfrm>
              <a:off x="3337049" y="5471369"/>
              <a:ext cx="27260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Computer Intro.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314896" y="5898395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计算机简介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18531" y="5504729"/>
              <a:ext cx="6423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56373" y="2071510"/>
            <a:ext cx="3323571" cy="1006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A picture containing toy, LE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51556" y="5416748"/>
            <a:ext cx="1925140" cy="1439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Linux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2.1  What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Linux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2.2  Torvalds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Linux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2.3 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的特色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Linux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2.4 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Distributions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的主流发行版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69955">
            <a:off x="2096400" y="968864"/>
            <a:ext cx="7413172" cy="5314424"/>
          </a:xfrm>
          <a:prstGeom prst="rect">
            <a:avLst/>
          </a:prstGeom>
        </p:spPr>
      </p:pic>
      <p:sp>
        <p:nvSpPr>
          <p:cNvPr id="59" name="矩形 57"/>
          <p:cNvSpPr/>
          <p:nvPr/>
        </p:nvSpPr>
        <p:spPr>
          <a:xfrm rot="10422156">
            <a:off x="8083192" y="3611288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1332" y="909688"/>
            <a:ext cx="2681470" cy="756809"/>
            <a:chOff x="7578540" y="606182"/>
            <a:chExt cx="2681470" cy="756809"/>
          </a:xfrm>
        </p:grpSpPr>
        <p:sp>
          <p:nvSpPr>
            <p:cNvPr id="4" name="矩形 3"/>
            <p:cNvSpPr/>
            <p:nvPr/>
          </p:nvSpPr>
          <p:spPr>
            <a:xfrm>
              <a:off x="7996659" y="606182"/>
              <a:ext cx="22633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983960" y="1000199"/>
              <a:ext cx="178372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发展史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578540" y="65607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635108" y="64876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80883" y="276048"/>
            <a:ext cx="4979999" cy="747242"/>
            <a:chOff x="8508918" y="3865057"/>
            <a:chExt cx="4979999" cy="747242"/>
          </a:xfrm>
        </p:grpSpPr>
        <p:sp>
          <p:nvSpPr>
            <p:cNvPr id="12" name="矩形 11"/>
            <p:cNvSpPr/>
            <p:nvPr/>
          </p:nvSpPr>
          <p:spPr>
            <a:xfrm>
              <a:off x="8901857" y="3865057"/>
              <a:ext cx="45870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Initial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Experience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of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900870" y="4249507"/>
              <a:ext cx="2137851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r>
                <a:rPr lang="ja-JP" altLang="en-US" sz="1600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初体验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508918" y="3924580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54150" y="392860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3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81466" y="1099262"/>
            <a:ext cx="3031282" cy="785714"/>
            <a:chOff x="5663853" y="4618524"/>
            <a:chExt cx="3031282" cy="785714"/>
          </a:xfrm>
        </p:grpSpPr>
        <p:sp>
          <p:nvSpPr>
            <p:cNvPr id="10" name="矩形 9"/>
            <p:cNvSpPr/>
            <p:nvPr/>
          </p:nvSpPr>
          <p:spPr>
            <a:xfrm>
              <a:off x="6068267" y="4618524"/>
              <a:ext cx="26268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File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Directory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61355" y="5041446"/>
              <a:ext cx="179780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文件与目录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663853" y="463037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701374" y="4618524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4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904837" y="2324465"/>
            <a:ext cx="2240794" cy="1247020"/>
            <a:chOff x="2960366" y="5471369"/>
            <a:chExt cx="2240794" cy="1247020"/>
          </a:xfrm>
        </p:grpSpPr>
        <p:sp>
          <p:nvSpPr>
            <p:cNvPr id="8" name="矩形 7"/>
            <p:cNvSpPr/>
            <p:nvPr/>
          </p:nvSpPr>
          <p:spPr>
            <a:xfrm>
              <a:off x="3337050" y="5471369"/>
              <a:ext cx="18641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Disk &amp; File System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14896" y="6355597"/>
              <a:ext cx="1806028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磁盘与文件系统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5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rot="20650257">
            <a:off x="4151623" y="2209418"/>
            <a:ext cx="2836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Cooper Black" panose="0208090404030B020404" pitchFamily="18" charset="77"/>
                <a:cs typeface="Algerian" panose="020F0502020204030204" pitchFamily="34" charset="0"/>
              </a:rPr>
              <a:t>Agenda</a:t>
            </a:r>
            <a:endParaRPr lang="zh-CN" altLang="en-US" sz="5400" dirty="0">
              <a:latin typeface="Cooper Black" panose="0208090404030B020404" pitchFamily="18" charset="77"/>
              <a:cs typeface="Algerian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rot="20650257">
            <a:off x="4297642" y="2913524"/>
            <a:ext cx="2871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 录</a:t>
            </a:r>
            <a:endParaRPr lang="zh-CN" altLang="en-US" sz="6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矩形 57"/>
          <p:cNvSpPr/>
          <p:nvPr/>
        </p:nvSpPr>
        <p:spPr>
          <a:xfrm rot="21357772">
            <a:off x="6119536" y="1510914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57"/>
          <p:cNvSpPr/>
          <p:nvPr/>
        </p:nvSpPr>
        <p:spPr>
          <a:xfrm rot="7438059">
            <a:off x="4634985" y="1849013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57"/>
          <p:cNvSpPr/>
          <p:nvPr/>
        </p:nvSpPr>
        <p:spPr>
          <a:xfrm rot="6664744">
            <a:off x="3374775" y="257278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57"/>
          <p:cNvSpPr/>
          <p:nvPr/>
        </p:nvSpPr>
        <p:spPr>
          <a:xfrm rot="1756322">
            <a:off x="8140828" y="1802012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607212" y="3915885"/>
            <a:ext cx="4032940" cy="789754"/>
            <a:chOff x="2960366" y="5471369"/>
            <a:chExt cx="4032940" cy="789754"/>
          </a:xfrm>
        </p:grpSpPr>
        <p:sp>
          <p:nvSpPr>
            <p:cNvPr id="46" name="矩形 45"/>
            <p:cNvSpPr/>
            <p:nvPr/>
          </p:nvSpPr>
          <p:spPr>
            <a:xfrm>
              <a:off x="3337049" y="5471369"/>
              <a:ext cx="36562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314895" y="5898395"/>
              <a:ext cx="2871535" cy="362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20000"/>
                </a:lnSpc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编辑器和</a:t>
              </a: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脚本</a:t>
              </a:r>
              <a:endParaRPr lang="zh-CN" altLang="en-US" sz="16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6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42469" y="4641120"/>
            <a:ext cx="4142048" cy="789818"/>
            <a:chOff x="2960366" y="5471369"/>
            <a:chExt cx="4142048" cy="789818"/>
          </a:xfrm>
        </p:grpSpPr>
        <p:sp>
          <p:nvSpPr>
            <p:cNvPr id="51" name="矩形 50"/>
            <p:cNvSpPr/>
            <p:nvPr/>
          </p:nvSpPr>
          <p:spPr>
            <a:xfrm>
              <a:off x="3337049" y="5471369"/>
              <a:ext cx="37653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User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Management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314895" y="5898395"/>
              <a:ext cx="2411293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用户管理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7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55" name="矩形 57"/>
          <p:cNvSpPr/>
          <p:nvPr/>
        </p:nvSpPr>
        <p:spPr>
          <a:xfrm rot="10387646">
            <a:off x="6074336" y="4060245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886852" y="5521187"/>
            <a:ext cx="4203722" cy="789818"/>
            <a:chOff x="2960366" y="5471369"/>
            <a:chExt cx="4203722" cy="789818"/>
          </a:xfrm>
        </p:grpSpPr>
        <p:sp>
          <p:nvSpPr>
            <p:cNvPr id="57" name="矩形 56"/>
            <p:cNvSpPr/>
            <p:nvPr/>
          </p:nvSpPr>
          <p:spPr>
            <a:xfrm>
              <a:off x="3337049" y="5471369"/>
              <a:ext cx="38270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System Administration</a:t>
              </a:r>
              <a:endParaRPr lang="zh-CN" altLang="en-US" sz="2400" b="1" kern="0" dirty="0"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314895" y="5898395"/>
              <a:ext cx="273856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系统管理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8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63" name="矩形 57"/>
          <p:cNvSpPr/>
          <p:nvPr/>
        </p:nvSpPr>
        <p:spPr>
          <a:xfrm rot="10021097">
            <a:off x="3894842" y="479222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 57"/>
          <p:cNvSpPr/>
          <p:nvPr/>
        </p:nvSpPr>
        <p:spPr>
          <a:xfrm rot="3687696">
            <a:off x="9381700" y="2640135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89261" y="5933350"/>
            <a:ext cx="3414176" cy="802612"/>
            <a:chOff x="2540098" y="1615877"/>
            <a:chExt cx="3414176" cy="802612"/>
          </a:xfrm>
        </p:grpSpPr>
        <p:sp>
          <p:nvSpPr>
            <p:cNvPr id="66" name="矩形 65"/>
            <p:cNvSpPr/>
            <p:nvPr/>
          </p:nvSpPr>
          <p:spPr>
            <a:xfrm>
              <a:off x="2946669" y="1615877"/>
              <a:ext cx="3007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VSCode &amp;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Github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946670" y="2055697"/>
              <a:ext cx="231211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开发工具和开源平台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540098" y="164435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96669" y="1642037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9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-28816" y="4161652"/>
            <a:ext cx="2491629" cy="1142156"/>
            <a:chOff x="2844411" y="5471369"/>
            <a:chExt cx="2491629" cy="1142156"/>
          </a:xfrm>
        </p:grpSpPr>
        <p:sp>
          <p:nvSpPr>
            <p:cNvPr id="72" name="矩形 71"/>
            <p:cNvSpPr/>
            <p:nvPr/>
          </p:nvSpPr>
          <p:spPr>
            <a:xfrm>
              <a:off x="3337049" y="5471369"/>
              <a:ext cx="1998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Tux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Typing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337050" y="6250733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打字</a:t>
              </a:r>
              <a:r>
                <a:rPr lang="ja-JP" altLang="en-US" sz="1600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练习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844411" y="5504729"/>
              <a:ext cx="5950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35357" y="2188133"/>
            <a:ext cx="3244588" cy="789818"/>
            <a:chOff x="2818531" y="5471369"/>
            <a:chExt cx="3244588" cy="789818"/>
          </a:xfrm>
        </p:grpSpPr>
        <p:sp>
          <p:nvSpPr>
            <p:cNvPr id="77" name="矩形 76"/>
            <p:cNvSpPr/>
            <p:nvPr/>
          </p:nvSpPr>
          <p:spPr>
            <a:xfrm>
              <a:off x="3337049" y="5471369"/>
              <a:ext cx="27260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Computer Intro.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314896" y="5898395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计算机简介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18531" y="5504729"/>
              <a:ext cx="6423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56373" y="2071510"/>
            <a:ext cx="3323571" cy="1006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A picture containing toy, LE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51556" y="5416748"/>
            <a:ext cx="1925140" cy="1439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19571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 initial experience of Ubuntu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  First Login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首次登录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19571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 initial experience of Ubuntu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3.2  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Terminal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终端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19571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 initial experience of Ubuntu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3.3 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基础命令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whoami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pwd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echo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bc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shutdown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reboot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halt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poweroff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95805" y="193330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</a:t>
            </a:r>
            <a:r>
              <a:rPr lang="ja-JP" altLang="en-US"/>
              <a:t>键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69955">
            <a:off x="2096400" y="968864"/>
            <a:ext cx="7413172" cy="5314424"/>
          </a:xfrm>
          <a:prstGeom prst="rect">
            <a:avLst/>
          </a:prstGeom>
        </p:spPr>
      </p:pic>
      <p:sp>
        <p:nvSpPr>
          <p:cNvPr id="59" name="矩形 57"/>
          <p:cNvSpPr/>
          <p:nvPr/>
        </p:nvSpPr>
        <p:spPr>
          <a:xfrm rot="10422156">
            <a:off x="8083192" y="3611288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1332" y="909688"/>
            <a:ext cx="2681470" cy="756809"/>
            <a:chOff x="7578540" y="606182"/>
            <a:chExt cx="2681470" cy="756809"/>
          </a:xfrm>
        </p:grpSpPr>
        <p:sp>
          <p:nvSpPr>
            <p:cNvPr id="4" name="矩形 3"/>
            <p:cNvSpPr/>
            <p:nvPr/>
          </p:nvSpPr>
          <p:spPr>
            <a:xfrm>
              <a:off x="7996659" y="606182"/>
              <a:ext cx="22633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983960" y="1000199"/>
              <a:ext cx="178372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发展史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578540" y="65607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635108" y="64876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80883" y="276048"/>
            <a:ext cx="4979999" cy="747242"/>
            <a:chOff x="8508918" y="3865057"/>
            <a:chExt cx="4979999" cy="747242"/>
          </a:xfrm>
        </p:grpSpPr>
        <p:sp>
          <p:nvSpPr>
            <p:cNvPr id="12" name="矩形 11"/>
            <p:cNvSpPr/>
            <p:nvPr/>
          </p:nvSpPr>
          <p:spPr>
            <a:xfrm>
              <a:off x="8901857" y="3865057"/>
              <a:ext cx="45870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Initial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Experience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of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900870" y="4249507"/>
              <a:ext cx="2137851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r>
                <a:rPr lang="ja-JP" altLang="en-US" sz="1600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初体验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508918" y="3924580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54150" y="392860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3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81466" y="1099262"/>
            <a:ext cx="3031282" cy="785714"/>
            <a:chOff x="5663853" y="4618524"/>
            <a:chExt cx="3031282" cy="785714"/>
          </a:xfrm>
        </p:grpSpPr>
        <p:sp>
          <p:nvSpPr>
            <p:cNvPr id="10" name="矩形 9"/>
            <p:cNvSpPr/>
            <p:nvPr/>
          </p:nvSpPr>
          <p:spPr>
            <a:xfrm>
              <a:off x="6068267" y="4618524"/>
              <a:ext cx="26268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File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Directory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61355" y="5041446"/>
              <a:ext cx="179780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文件与目录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663853" y="463037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701374" y="4618524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4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904837" y="2324465"/>
            <a:ext cx="2240794" cy="1247020"/>
            <a:chOff x="2960366" y="5471369"/>
            <a:chExt cx="2240794" cy="1247020"/>
          </a:xfrm>
        </p:grpSpPr>
        <p:sp>
          <p:nvSpPr>
            <p:cNvPr id="8" name="矩形 7"/>
            <p:cNvSpPr/>
            <p:nvPr/>
          </p:nvSpPr>
          <p:spPr>
            <a:xfrm>
              <a:off x="3337050" y="5471369"/>
              <a:ext cx="18641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Disk &amp; File System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14896" y="6355597"/>
              <a:ext cx="1806028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磁盘与文件系统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5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rot="20650257">
            <a:off x="4151623" y="2209418"/>
            <a:ext cx="2836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Cooper Black" panose="0208090404030B020404" pitchFamily="18" charset="77"/>
                <a:cs typeface="Algerian" panose="020F0502020204030204" pitchFamily="34" charset="0"/>
              </a:rPr>
              <a:t>Agenda</a:t>
            </a:r>
            <a:endParaRPr lang="zh-CN" altLang="en-US" sz="5400" dirty="0">
              <a:latin typeface="Cooper Black" panose="0208090404030B020404" pitchFamily="18" charset="77"/>
              <a:cs typeface="Algerian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rot="20650257">
            <a:off x="4297642" y="2913524"/>
            <a:ext cx="2871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 录</a:t>
            </a:r>
            <a:endParaRPr lang="zh-CN" altLang="en-US" sz="6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矩形 57"/>
          <p:cNvSpPr/>
          <p:nvPr/>
        </p:nvSpPr>
        <p:spPr>
          <a:xfrm rot="21357772">
            <a:off x="6119536" y="1510914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57"/>
          <p:cNvSpPr/>
          <p:nvPr/>
        </p:nvSpPr>
        <p:spPr>
          <a:xfrm rot="7438059">
            <a:off x="4634985" y="1849013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57"/>
          <p:cNvSpPr/>
          <p:nvPr/>
        </p:nvSpPr>
        <p:spPr>
          <a:xfrm rot="6664744">
            <a:off x="3374775" y="257278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57"/>
          <p:cNvSpPr/>
          <p:nvPr/>
        </p:nvSpPr>
        <p:spPr>
          <a:xfrm rot="1756322">
            <a:off x="8140828" y="1802012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607212" y="3915885"/>
            <a:ext cx="4032940" cy="789754"/>
            <a:chOff x="2960366" y="5471369"/>
            <a:chExt cx="4032940" cy="789754"/>
          </a:xfrm>
        </p:grpSpPr>
        <p:sp>
          <p:nvSpPr>
            <p:cNvPr id="46" name="矩形 45"/>
            <p:cNvSpPr/>
            <p:nvPr/>
          </p:nvSpPr>
          <p:spPr>
            <a:xfrm>
              <a:off x="3337049" y="5471369"/>
              <a:ext cx="36562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314895" y="5898395"/>
              <a:ext cx="2871535" cy="362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20000"/>
                </a:lnSpc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编辑器和</a:t>
              </a: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脚本</a:t>
              </a:r>
              <a:endParaRPr lang="zh-CN" altLang="en-US" sz="16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6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42469" y="4641120"/>
            <a:ext cx="4142048" cy="789818"/>
            <a:chOff x="2960366" y="5471369"/>
            <a:chExt cx="4142048" cy="789818"/>
          </a:xfrm>
        </p:grpSpPr>
        <p:sp>
          <p:nvSpPr>
            <p:cNvPr id="51" name="矩形 50"/>
            <p:cNvSpPr/>
            <p:nvPr/>
          </p:nvSpPr>
          <p:spPr>
            <a:xfrm>
              <a:off x="3337049" y="5471369"/>
              <a:ext cx="37653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User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Management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314895" y="5898395"/>
              <a:ext cx="2411293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用户管理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7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55" name="矩形 57"/>
          <p:cNvSpPr/>
          <p:nvPr/>
        </p:nvSpPr>
        <p:spPr>
          <a:xfrm rot="10387646">
            <a:off x="6074336" y="4060245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886852" y="5521187"/>
            <a:ext cx="4203722" cy="789818"/>
            <a:chOff x="2960366" y="5471369"/>
            <a:chExt cx="4203722" cy="789818"/>
          </a:xfrm>
        </p:grpSpPr>
        <p:sp>
          <p:nvSpPr>
            <p:cNvPr id="57" name="矩形 56"/>
            <p:cNvSpPr/>
            <p:nvPr/>
          </p:nvSpPr>
          <p:spPr>
            <a:xfrm>
              <a:off x="3337049" y="5471369"/>
              <a:ext cx="38270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System Administration</a:t>
              </a:r>
              <a:endParaRPr lang="zh-CN" altLang="en-US" sz="2400" b="1" kern="0" dirty="0"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314895" y="5898395"/>
              <a:ext cx="273856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系统管理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8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63" name="矩形 57"/>
          <p:cNvSpPr/>
          <p:nvPr/>
        </p:nvSpPr>
        <p:spPr>
          <a:xfrm rot="10021097">
            <a:off x="3894842" y="479222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 57"/>
          <p:cNvSpPr/>
          <p:nvPr/>
        </p:nvSpPr>
        <p:spPr>
          <a:xfrm rot="3687696">
            <a:off x="9381700" y="2640135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89261" y="5933350"/>
            <a:ext cx="3414176" cy="802612"/>
            <a:chOff x="2540098" y="1615877"/>
            <a:chExt cx="3414176" cy="802612"/>
          </a:xfrm>
        </p:grpSpPr>
        <p:sp>
          <p:nvSpPr>
            <p:cNvPr id="66" name="矩形 65"/>
            <p:cNvSpPr/>
            <p:nvPr/>
          </p:nvSpPr>
          <p:spPr>
            <a:xfrm>
              <a:off x="2946669" y="1615877"/>
              <a:ext cx="3007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VSCode &amp;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Github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946670" y="2055697"/>
              <a:ext cx="231211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开发工具和开源平台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540098" y="164435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96669" y="1642037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9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-28816" y="4161652"/>
            <a:ext cx="2491629" cy="1142156"/>
            <a:chOff x="2844411" y="5471369"/>
            <a:chExt cx="2491629" cy="1142156"/>
          </a:xfrm>
        </p:grpSpPr>
        <p:sp>
          <p:nvSpPr>
            <p:cNvPr id="72" name="矩形 71"/>
            <p:cNvSpPr/>
            <p:nvPr/>
          </p:nvSpPr>
          <p:spPr>
            <a:xfrm>
              <a:off x="3337049" y="5471369"/>
              <a:ext cx="1998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Tux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Typing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337050" y="6250733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打字</a:t>
              </a:r>
              <a:r>
                <a:rPr lang="ja-JP" altLang="en-US" sz="1600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练习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844411" y="5504729"/>
              <a:ext cx="5950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35357" y="2188133"/>
            <a:ext cx="3244588" cy="789818"/>
            <a:chOff x="2818531" y="5471369"/>
            <a:chExt cx="3244588" cy="789818"/>
          </a:xfrm>
        </p:grpSpPr>
        <p:sp>
          <p:nvSpPr>
            <p:cNvPr id="77" name="矩形 76"/>
            <p:cNvSpPr/>
            <p:nvPr/>
          </p:nvSpPr>
          <p:spPr>
            <a:xfrm>
              <a:off x="3337049" y="5471369"/>
              <a:ext cx="27260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Computer Intro.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314896" y="5898395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计算机简介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18531" y="5504729"/>
              <a:ext cx="6423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56373" y="2071510"/>
            <a:ext cx="3323571" cy="1006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A picture containing toy, LE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51556" y="5416748"/>
            <a:ext cx="1925140" cy="1439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19571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3: initial experience of Ubuntu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3.4 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基本设置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输入法切换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日期时间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背景屏保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快捷方式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。。。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69955">
            <a:off x="2096400" y="968864"/>
            <a:ext cx="7413172" cy="5314424"/>
          </a:xfrm>
          <a:prstGeom prst="rect">
            <a:avLst/>
          </a:prstGeom>
        </p:spPr>
      </p:pic>
      <p:sp>
        <p:nvSpPr>
          <p:cNvPr id="59" name="矩形 57"/>
          <p:cNvSpPr/>
          <p:nvPr/>
        </p:nvSpPr>
        <p:spPr>
          <a:xfrm rot="10422156">
            <a:off x="8083192" y="3611288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1332" y="909688"/>
            <a:ext cx="2681470" cy="756809"/>
            <a:chOff x="7578540" y="606182"/>
            <a:chExt cx="2681470" cy="756809"/>
          </a:xfrm>
        </p:grpSpPr>
        <p:sp>
          <p:nvSpPr>
            <p:cNvPr id="4" name="矩形 3"/>
            <p:cNvSpPr/>
            <p:nvPr/>
          </p:nvSpPr>
          <p:spPr>
            <a:xfrm>
              <a:off x="7996659" y="606182"/>
              <a:ext cx="22633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983960" y="1000199"/>
              <a:ext cx="178372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发展史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578540" y="65607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635108" y="64876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80883" y="276048"/>
            <a:ext cx="4979999" cy="747242"/>
            <a:chOff x="8508918" y="3865057"/>
            <a:chExt cx="4979999" cy="747242"/>
          </a:xfrm>
        </p:grpSpPr>
        <p:sp>
          <p:nvSpPr>
            <p:cNvPr id="12" name="矩形 11"/>
            <p:cNvSpPr/>
            <p:nvPr/>
          </p:nvSpPr>
          <p:spPr>
            <a:xfrm>
              <a:off x="8901857" y="3865057"/>
              <a:ext cx="45870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Initial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Experience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of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900870" y="4249507"/>
              <a:ext cx="2137851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r>
                <a:rPr lang="ja-JP" altLang="en-US" sz="1600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初体验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508918" y="3924580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54150" y="392860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3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81466" y="1099262"/>
            <a:ext cx="3031282" cy="785714"/>
            <a:chOff x="5663853" y="4618524"/>
            <a:chExt cx="3031282" cy="785714"/>
          </a:xfrm>
        </p:grpSpPr>
        <p:sp>
          <p:nvSpPr>
            <p:cNvPr id="10" name="矩形 9"/>
            <p:cNvSpPr/>
            <p:nvPr/>
          </p:nvSpPr>
          <p:spPr>
            <a:xfrm>
              <a:off x="6068267" y="4618524"/>
              <a:ext cx="26268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File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Directory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61355" y="5041446"/>
              <a:ext cx="179780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文件与目录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663853" y="463037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701374" y="4618524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4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904837" y="2324465"/>
            <a:ext cx="2240794" cy="1247020"/>
            <a:chOff x="2960366" y="5471369"/>
            <a:chExt cx="2240794" cy="1247020"/>
          </a:xfrm>
        </p:grpSpPr>
        <p:sp>
          <p:nvSpPr>
            <p:cNvPr id="8" name="矩形 7"/>
            <p:cNvSpPr/>
            <p:nvPr/>
          </p:nvSpPr>
          <p:spPr>
            <a:xfrm>
              <a:off x="3337050" y="5471369"/>
              <a:ext cx="18641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Disk &amp; File System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14896" y="6355597"/>
              <a:ext cx="1806028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磁盘与文件系统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5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rot="20650257">
            <a:off x="4151623" y="2209418"/>
            <a:ext cx="2836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Cooper Black" panose="0208090404030B020404" pitchFamily="18" charset="77"/>
                <a:cs typeface="Algerian" panose="020F0502020204030204" pitchFamily="34" charset="0"/>
              </a:rPr>
              <a:t>Agenda</a:t>
            </a:r>
            <a:endParaRPr lang="zh-CN" altLang="en-US" sz="5400" dirty="0">
              <a:latin typeface="Cooper Black" panose="0208090404030B020404" pitchFamily="18" charset="77"/>
              <a:cs typeface="Algerian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rot="20650257">
            <a:off x="4297642" y="2913524"/>
            <a:ext cx="2871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 录</a:t>
            </a:r>
            <a:endParaRPr lang="zh-CN" altLang="en-US" sz="6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矩形 57"/>
          <p:cNvSpPr/>
          <p:nvPr/>
        </p:nvSpPr>
        <p:spPr>
          <a:xfrm rot="21357772">
            <a:off x="6119536" y="1510914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57"/>
          <p:cNvSpPr/>
          <p:nvPr/>
        </p:nvSpPr>
        <p:spPr>
          <a:xfrm rot="7438059">
            <a:off x="4634985" y="1849013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57"/>
          <p:cNvSpPr/>
          <p:nvPr/>
        </p:nvSpPr>
        <p:spPr>
          <a:xfrm rot="6664744">
            <a:off x="3374775" y="257278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57"/>
          <p:cNvSpPr/>
          <p:nvPr/>
        </p:nvSpPr>
        <p:spPr>
          <a:xfrm rot="1756322">
            <a:off x="8140828" y="1802012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607212" y="3915885"/>
            <a:ext cx="4032940" cy="789754"/>
            <a:chOff x="2960366" y="5471369"/>
            <a:chExt cx="4032940" cy="789754"/>
          </a:xfrm>
        </p:grpSpPr>
        <p:sp>
          <p:nvSpPr>
            <p:cNvPr id="46" name="矩形 45"/>
            <p:cNvSpPr/>
            <p:nvPr/>
          </p:nvSpPr>
          <p:spPr>
            <a:xfrm>
              <a:off x="3337049" y="5471369"/>
              <a:ext cx="36562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314895" y="5898395"/>
              <a:ext cx="2871535" cy="362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20000"/>
                </a:lnSpc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编辑器和</a:t>
              </a: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脚本</a:t>
              </a:r>
              <a:endParaRPr lang="zh-CN" altLang="en-US" sz="16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6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42469" y="4641120"/>
            <a:ext cx="4142048" cy="789818"/>
            <a:chOff x="2960366" y="5471369"/>
            <a:chExt cx="4142048" cy="789818"/>
          </a:xfrm>
        </p:grpSpPr>
        <p:sp>
          <p:nvSpPr>
            <p:cNvPr id="51" name="矩形 50"/>
            <p:cNvSpPr/>
            <p:nvPr/>
          </p:nvSpPr>
          <p:spPr>
            <a:xfrm>
              <a:off x="3337049" y="5471369"/>
              <a:ext cx="37653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User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Management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314895" y="5898395"/>
              <a:ext cx="2411293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用户管理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7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55" name="矩形 57"/>
          <p:cNvSpPr/>
          <p:nvPr/>
        </p:nvSpPr>
        <p:spPr>
          <a:xfrm rot="10387646">
            <a:off x="6074336" y="4060245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886852" y="5521187"/>
            <a:ext cx="4203722" cy="789818"/>
            <a:chOff x="2960366" y="5471369"/>
            <a:chExt cx="4203722" cy="789818"/>
          </a:xfrm>
        </p:grpSpPr>
        <p:sp>
          <p:nvSpPr>
            <p:cNvPr id="57" name="矩形 56"/>
            <p:cNvSpPr/>
            <p:nvPr/>
          </p:nvSpPr>
          <p:spPr>
            <a:xfrm>
              <a:off x="3337049" y="5471369"/>
              <a:ext cx="38270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System Administration</a:t>
              </a:r>
              <a:endParaRPr lang="zh-CN" altLang="en-US" sz="2400" b="1" kern="0" dirty="0"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314895" y="5898395"/>
              <a:ext cx="273856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系统管理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8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63" name="矩形 57"/>
          <p:cNvSpPr/>
          <p:nvPr/>
        </p:nvSpPr>
        <p:spPr>
          <a:xfrm rot="10021097">
            <a:off x="3894842" y="479222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 57"/>
          <p:cNvSpPr/>
          <p:nvPr/>
        </p:nvSpPr>
        <p:spPr>
          <a:xfrm rot="3687696">
            <a:off x="9381700" y="2640135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89261" y="5933350"/>
            <a:ext cx="3414176" cy="802612"/>
            <a:chOff x="2540098" y="1615877"/>
            <a:chExt cx="3414176" cy="802612"/>
          </a:xfrm>
        </p:grpSpPr>
        <p:sp>
          <p:nvSpPr>
            <p:cNvPr id="66" name="矩形 65"/>
            <p:cNvSpPr/>
            <p:nvPr/>
          </p:nvSpPr>
          <p:spPr>
            <a:xfrm>
              <a:off x="2946669" y="1615877"/>
              <a:ext cx="3007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VSCode &amp;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Github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946670" y="2055697"/>
              <a:ext cx="231211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开发工具和开源平台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540098" y="164435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96669" y="1642037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9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-28816" y="4161652"/>
            <a:ext cx="2491629" cy="1142156"/>
            <a:chOff x="2844411" y="5471369"/>
            <a:chExt cx="2491629" cy="1142156"/>
          </a:xfrm>
        </p:grpSpPr>
        <p:sp>
          <p:nvSpPr>
            <p:cNvPr id="72" name="矩形 71"/>
            <p:cNvSpPr/>
            <p:nvPr/>
          </p:nvSpPr>
          <p:spPr>
            <a:xfrm>
              <a:off x="3337049" y="5471369"/>
              <a:ext cx="1998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Tux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Typing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337050" y="6250733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打字</a:t>
              </a:r>
              <a:r>
                <a:rPr lang="ja-JP" altLang="en-US" sz="1600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练习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844411" y="5504729"/>
              <a:ext cx="5950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35357" y="2188133"/>
            <a:ext cx="3244588" cy="789818"/>
            <a:chOff x="2818531" y="5471369"/>
            <a:chExt cx="3244588" cy="789818"/>
          </a:xfrm>
        </p:grpSpPr>
        <p:sp>
          <p:nvSpPr>
            <p:cNvPr id="77" name="矩形 76"/>
            <p:cNvSpPr/>
            <p:nvPr/>
          </p:nvSpPr>
          <p:spPr>
            <a:xfrm>
              <a:off x="3337049" y="5471369"/>
              <a:ext cx="27260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Computer Intro.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314896" y="5898395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计算机简介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18531" y="5504729"/>
              <a:ext cx="6423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56373" y="2071510"/>
            <a:ext cx="3323571" cy="1006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A picture containing toy, LE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51556" y="5416748"/>
            <a:ext cx="1925140" cy="1439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4: File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4.1  What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69955">
            <a:off x="2096400" y="968864"/>
            <a:ext cx="7413172" cy="5314424"/>
          </a:xfrm>
          <a:prstGeom prst="rect">
            <a:avLst/>
          </a:prstGeom>
        </p:spPr>
      </p:pic>
      <p:sp>
        <p:nvSpPr>
          <p:cNvPr id="59" name="矩形 57"/>
          <p:cNvSpPr/>
          <p:nvPr/>
        </p:nvSpPr>
        <p:spPr>
          <a:xfrm rot="10422156">
            <a:off x="8083192" y="3611288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1332" y="909688"/>
            <a:ext cx="2681470" cy="756809"/>
            <a:chOff x="7578540" y="606182"/>
            <a:chExt cx="2681470" cy="756809"/>
          </a:xfrm>
        </p:grpSpPr>
        <p:sp>
          <p:nvSpPr>
            <p:cNvPr id="4" name="矩形 3"/>
            <p:cNvSpPr/>
            <p:nvPr/>
          </p:nvSpPr>
          <p:spPr>
            <a:xfrm>
              <a:off x="7996659" y="606182"/>
              <a:ext cx="22633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983960" y="1000199"/>
              <a:ext cx="178372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发展史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578540" y="65607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635108" y="64876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80883" y="276048"/>
            <a:ext cx="4979999" cy="747242"/>
            <a:chOff x="8508918" y="3865057"/>
            <a:chExt cx="4979999" cy="747242"/>
          </a:xfrm>
        </p:grpSpPr>
        <p:sp>
          <p:nvSpPr>
            <p:cNvPr id="12" name="矩形 11"/>
            <p:cNvSpPr/>
            <p:nvPr/>
          </p:nvSpPr>
          <p:spPr>
            <a:xfrm>
              <a:off x="8901857" y="3865057"/>
              <a:ext cx="45870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Initial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Experience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of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900870" y="4249507"/>
              <a:ext cx="2137851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r>
                <a:rPr lang="ja-JP" altLang="en-US" sz="1600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初体验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508918" y="3924580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54150" y="392860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3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81466" y="1099262"/>
            <a:ext cx="3031282" cy="785714"/>
            <a:chOff x="5663853" y="4618524"/>
            <a:chExt cx="3031282" cy="785714"/>
          </a:xfrm>
        </p:grpSpPr>
        <p:sp>
          <p:nvSpPr>
            <p:cNvPr id="10" name="矩形 9"/>
            <p:cNvSpPr/>
            <p:nvPr/>
          </p:nvSpPr>
          <p:spPr>
            <a:xfrm>
              <a:off x="6068267" y="4618524"/>
              <a:ext cx="26268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File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Directory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61355" y="5041446"/>
              <a:ext cx="179780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文件与目录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663853" y="463037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701374" y="4618524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4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904837" y="2324465"/>
            <a:ext cx="2240794" cy="1247020"/>
            <a:chOff x="2960366" y="5471369"/>
            <a:chExt cx="2240794" cy="1247020"/>
          </a:xfrm>
        </p:grpSpPr>
        <p:sp>
          <p:nvSpPr>
            <p:cNvPr id="8" name="矩形 7"/>
            <p:cNvSpPr/>
            <p:nvPr/>
          </p:nvSpPr>
          <p:spPr>
            <a:xfrm>
              <a:off x="3337050" y="5471369"/>
              <a:ext cx="18641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Disk &amp; File System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14896" y="6355597"/>
              <a:ext cx="1806028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磁盘与文件系统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5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rot="20650257">
            <a:off x="4151623" y="2209418"/>
            <a:ext cx="2836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Cooper Black" panose="0208090404030B020404" pitchFamily="18" charset="77"/>
                <a:cs typeface="Algerian" panose="020F0502020204030204" pitchFamily="34" charset="0"/>
              </a:rPr>
              <a:t>Agenda</a:t>
            </a:r>
            <a:endParaRPr lang="zh-CN" altLang="en-US" sz="5400" dirty="0">
              <a:latin typeface="Cooper Black" panose="0208090404030B020404" pitchFamily="18" charset="77"/>
              <a:cs typeface="Algerian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rot="20650257">
            <a:off x="4297642" y="2913524"/>
            <a:ext cx="2871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 录</a:t>
            </a:r>
            <a:endParaRPr lang="zh-CN" altLang="en-US" sz="6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矩形 57"/>
          <p:cNvSpPr/>
          <p:nvPr/>
        </p:nvSpPr>
        <p:spPr>
          <a:xfrm rot="21357772">
            <a:off x="6119536" y="1510914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57"/>
          <p:cNvSpPr/>
          <p:nvPr/>
        </p:nvSpPr>
        <p:spPr>
          <a:xfrm rot="7438059">
            <a:off x="4634985" y="1849013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57"/>
          <p:cNvSpPr/>
          <p:nvPr/>
        </p:nvSpPr>
        <p:spPr>
          <a:xfrm rot="6664744">
            <a:off x="3374775" y="257278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57"/>
          <p:cNvSpPr/>
          <p:nvPr/>
        </p:nvSpPr>
        <p:spPr>
          <a:xfrm rot="1756322">
            <a:off x="8140828" y="1802012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607212" y="3915885"/>
            <a:ext cx="4032940" cy="789754"/>
            <a:chOff x="2960366" y="5471369"/>
            <a:chExt cx="4032940" cy="789754"/>
          </a:xfrm>
        </p:grpSpPr>
        <p:sp>
          <p:nvSpPr>
            <p:cNvPr id="46" name="矩形 45"/>
            <p:cNvSpPr/>
            <p:nvPr/>
          </p:nvSpPr>
          <p:spPr>
            <a:xfrm>
              <a:off x="3337049" y="5471369"/>
              <a:ext cx="36562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314895" y="5898395"/>
              <a:ext cx="2871535" cy="362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20000"/>
                </a:lnSpc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编辑器和</a:t>
              </a: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脚本</a:t>
              </a:r>
              <a:endParaRPr lang="zh-CN" altLang="en-US" sz="16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6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42469" y="4641120"/>
            <a:ext cx="4142048" cy="789818"/>
            <a:chOff x="2960366" y="5471369"/>
            <a:chExt cx="4142048" cy="789818"/>
          </a:xfrm>
        </p:grpSpPr>
        <p:sp>
          <p:nvSpPr>
            <p:cNvPr id="51" name="矩形 50"/>
            <p:cNvSpPr/>
            <p:nvPr/>
          </p:nvSpPr>
          <p:spPr>
            <a:xfrm>
              <a:off x="3337049" y="5471369"/>
              <a:ext cx="37653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User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Management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314895" y="5898395"/>
              <a:ext cx="2411293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用户管理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7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55" name="矩形 57"/>
          <p:cNvSpPr/>
          <p:nvPr/>
        </p:nvSpPr>
        <p:spPr>
          <a:xfrm rot="10387646">
            <a:off x="6074336" y="4060245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886852" y="5521187"/>
            <a:ext cx="4203722" cy="789818"/>
            <a:chOff x="2960366" y="5471369"/>
            <a:chExt cx="4203722" cy="789818"/>
          </a:xfrm>
        </p:grpSpPr>
        <p:sp>
          <p:nvSpPr>
            <p:cNvPr id="57" name="矩形 56"/>
            <p:cNvSpPr/>
            <p:nvPr/>
          </p:nvSpPr>
          <p:spPr>
            <a:xfrm>
              <a:off x="3337049" y="5471369"/>
              <a:ext cx="38270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System Administration</a:t>
              </a:r>
              <a:endParaRPr lang="zh-CN" altLang="en-US" sz="2400" b="1" kern="0" dirty="0"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314895" y="5898395"/>
              <a:ext cx="273856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系统管理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8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63" name="矩形 57"/>
          <p:cNvSpPr/>
          <p:nvPr/>
        </p:nvSpPr>
        <p:spPr>
          <a:xfrm rot="10021097">
            <a:off x="3894842" y="479222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 57"/>
          <p:cNvSpPr/>
          <p:nvPr/>
        </p:nvSpPr>
        <p:spPr>
          <a:xfrm rot="3687696">
            <a:off x="9381700" y="2640135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89261" y="5933350"/>
            <a:ext cx="3414176" cy="802612"/>
            <a:chOff x="2540098" y="1615877"/>
            <a:chExt cx="3414176" cy="802612"/>
          </a:xfrm>
        </p:grpSpPr>
        <p:sp>
          <p:nvSpPr>
            <p:cNvPr id="66" name="矩形 65"/>
            <p:cNvSpPr/>
            <p:nvPr/>
          </p:nvSpPr>
          <p:spPr>
            <a:xfrm>
              <a:off x="2946669" y="1615877"/>
              <a:ext cx="3007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VSCode &amp;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Github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946670" y="2055697"/>
              <a:ext cx="231211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开发工具和开源平台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540098" y="164435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96669" y="1642037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9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-28816" y="4161652"/>
            <a:ext cx="2491629" cy="1142156"/>
            <a:chOff x="2844411" y="5471369"/>
            <a:chExt cx="2491629" cy="1142156"/>
          </a:xfrm>
        </p:grpSpPr>
        <p:sp>
          <p:nvSpPr>
            <p:cNvPr id="72" name="矩形 71"/>
            <p:cNvSpPr/>
            <p:nvPr/>
          </p:nvSpPr>
          <p:spPr>
            <a:xfrm>
              <a:off x="3337049" y="5471369"/>
              <a:ext cx="1998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Tux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Typing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337050" y="6250733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打字</a:t>
              </a:r>
              <a:r>
                <a:rPr lang="ja-JP" altLang="en-US" sz="1600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练习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844411" y="5504729"/>
              <a:ext cx="5950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35357" y="2188133"/>
            <a:ext cx="3244588" cy="789818"/>
            <a:chOff x="2818531" y="5471369"/>
            <a:chExt cx="3244588" cy="789818"/>
          </a:xfrm>
        </p:grpSpPr>
        <p:sp>
          <p:nvSpPr>
            <p:cNvPr id="77" name="矩形 76"/>
            <p:cNvSpPr/>
            <p:nvPr/>
          </p:nvSpPr>
          <p:spPr>
            <a:xfrm>
              <a:off x="3337049" y="5471369"/>
              <a:ext cx="27260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Computer Intro.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314896" y="5898395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计算机简介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18531" y="5504729"/>
              <a:ext cx="6423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56373" y="2071510"/>
            <a:ext cx="3323571" cy="1006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A picture containing toy, LE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51556" y="5416748"/>
            <a:ext cx="1925140" cy="1439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5: Disk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5.1  What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69955">
            <a:off x="2096400" y="968864"/>
            <a:ext cx="7413172" cy="5314424"/>
          </a:xfrm>
          <a:prstGeom prst="rect">
            <a:avLst/>
          </a:prstGeom>
        </p:spPr>
      </p:pic>
      <p:sp>
        <p:nvSpPr>
          <p:cNvPr id="59" name="矩形 57"/>
          <p:cNvSpPr/>
          <p:nvPr/>
        </p:nvSpPr>
        <p:spPr>
          <a:xfrm rot="10422156">
            <a:off x="8083192" y="3611288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1332" y="909688"/>
            <a:ext cx="2681470" cy="756809"/>
            <a:chOff x="7578540" y="606182"/>
            <a:chExt cx="2681470" cy="756809"/>
          </a:xfrm>
        </p:grpSpPr>
        <p:sp>
          <p:nvSpPr>
            <p:cNvPr id="4" name="矩形 3"/>
            <p:cNvSpPr/>
            <p:nvPr/>
          </p:nvSpPr>
          <p:spPr>
            <a:xfrm>
              <a:off x="7996659" y="606182"/>
              <a:ext cx="22633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983960" y="1000199"/>
              <a:ext cx="178372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发展史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578540" y="65607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635108" y="64876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80883" y="276048"/>
            <a:ext cx="4979999" cy="747242"/>
            <a:chOff x="8508918" y="3865057"/>
            <a:chExt cx="4979999" cy="747242"/>
          </a:xfrm>
        </p:grpSpPr>
        <p:sp>
          <p:nvSpPr>
            <p:cNvPr id="12" name="矩形 11"/>
            <p:cNvSpPr/>
            <p:nvPr/>
          </p:nvSpPr>
          <p:spPr>
            <a:xfrm>
              <a:off x="8901857" y="3865057"/>
              <a:ext cx="45870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Initial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Experience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of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900870" y="4249507"/>
              <a:ext cx="2137851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r>
                <a:rPr lang="ja-JP" altLang="en-US" sz="1600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初体验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508918" y="3924580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54150" y="392860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3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81466" y="1099262"/>
            <a:ext cx="3031282" cy="785714"/>
            <a:chOff x="5663853" y="4618524"/>
            <a:chExt cx="3031282" cy="785714"/>
          </a:xfrm>
        </p:grpSpPr>
        <p:sp>
          <p:nvSpPr>
            <p:cNvPr id="10" name="矩形 9"/>
            <p:cNvSpPr/>
            <p:nvPr/>
          </p:nvSpPr>
          <p:spPr>
            <a:xfrm>
              <a:off x="6068267" y="4618524"/>
              <a:ext cx="26268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File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Directory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61355" y="5041446"/>
              <a:ext cx="179780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文件与目录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663853" y="463037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701374" y="4618524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4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904837" y="2324465"/>
            <a:ext cx="2240794" cy="1247020"/>
            <a:chOff x="2960366" y="5471369"/>
            <a:chExt cx="2240794" cy="1247020"/>
          </a:xfrm>
        </p:grpSpPr>
        <p:sp>
          <p:nvSpPr>
            <p:cNvPr id="8" name="矩形 7"/>
            <p:cNvSpPr/>
            <p:nvPr/>
          </p:nvSpPr>
          <p:spPr>
            <a:xfrm>
              <a:off x="3337050" y="5471369"/>
              <a:ext cx="18641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Disk &amp; File System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14896" y="6355597"/>
              <a:ext cx="1806028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磁盘与文件系统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5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rot="20650257">
            <a:off x="4151623" y="2209418"/>
            <a:ext cx="2836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Cooper Black" panose="0208090404030B020404" pitchFamily="18" charset="77"/>
                <a:cs typeface="Algerian" panose="020F0502020204030204" pitchFamily="34" charset="0"/>
              </a:rPr>
              <a:t>Agenda</a:t>
            </a:r>
            <a:endParaRPr lang="zh-CN" altLang="en-US" sz="5400" dirty="0">
              <a:latin typeface="Cooper Black" panose="0208090404030B020404" pitchFamily="18" charset="77"/>
              <a:cs typeface="Algerian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rot="20650257">
            <a:off x="4297642" y="2913524"/>
            <a:ext cx="2871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 录</a:t>
            </a:r>
            <a:endParaRPr lang="zh-CN" altLang="en-US" sz="6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矩形 57"/>
          <p:cNvSpPr/>
          <p:nvPr/>
        </p:nvSpPr>
        <p:spPr>
          <a:xfrm rot="21357772">
            <a:off x="6119536" y="1510914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57"/>
          <p:cNvSpPr/>
          <p:nvPr/>
        </p:nvSpPr>
        <p:spPr>
          <a:xfrm rot="7438059">
            <a:off x="4634985" y="1849013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57"/>
          <p:cNvSpPr/>
          <p:nvPr/>
        </p:nvSpPr>
        <p:spPr>
          <a:xfrm rot="6664744">
            <a:off x="3374775" y="257278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57"/>
          <p:cNvSpPr/>
          <p:nvPr/>
        </p:nvSpPr>
        <p:spPr>
          <a:xfrm rot="1756322">
            <a:off x="8140828" y="1802012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607212" y="3915885"/>
            <a:ext cx="4032940" cy="789754"/>
            <a:chOff x="2960366" y="5471369"/>
            <a:chExt cx="4032940" cy="789754"/>
          </a:xfrm>
        </p:grpSpPr>
        <p:sp>
          <p:nvSpPr>
            <p:cNvPr id="46" name="矩形 45"/>
            <p:cNvSpPr/>
            <p:nvPr/>
          </p:nvSpPr>
          <p:spPr>
            <a:xfrm>
              <a:off x="3337049" y="5471369"/>
              <a:ext cx="36562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314895" y="5898395"/>
              <a:ext cx="2871535" cy="362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20000"/>
                </a:lnSpc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编辑器和</a:t>
              </a: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脚本</a:t>
              </a:r>
              <a:endParaRPr lang="zh-CN" altLang="en-US" sz="16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6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42469" y="4641120"/>
            <a:ext cx="4142048" cy="789818"/>
            <a:chOff x="2960366" y="5471369"/>
            <a:chExt cx="4142048" cy="789818"/>
          </a:xfrm>
        </p:grpSpPr>
        <p:sp>
          <p:nvSpPr>
            <p:cNvPr id="51" name="矩形 50"/>
            <p:cNvSpPr/>
            <p:nvPr/>
          </p:nvSpPr>
          <p:spPr>
            <a:xfrm>
              <a:off x="3337049" y="5471369"/>
              <a:ext cx="37653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User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Management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314895" y="5898395"/>
              <a:ext cx="2411293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用户管理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7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55" name="矩形 57"/>
          <p:cNvSpPr/>
          <p:nvPr/>
        </p:nvSpPr>
        <p:spPr>
          <a:xfrm rot="10387646">
            <a:off x="6074336" y="4060245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886852" y="5521187"/>
            <a:ext cx="4203722" cy="789818"/>
            <a:chOff x="2960366" y="5471369"/>
            <a:chExt cx="4203722" cy="789818"/>
          </a:xfrm>
        </p:grpSpPr>
        <p:sp>
          <p:nvSpPr>
            <p:cNvPr id="57" name="矩形 56"/>
            <p:cNvSpPr/>
            <p:nvPr/>
          </p:nvSpPr>
          <p:spPr>
            <a:xfrm>
              <a:off x="3337049" y="5471369"/>
              <a:ext cx="38270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System Administration</a:t>
              </a:r>
              <a:endParaRPr lang="zh-CN" altLang="en-US" sz="2400" b="1" kern="0" dirty="0"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314895" y="5898395"/>
              <a:ext cx="273856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系统管理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8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63" name="矩形 57"/>
          <p:cNvSpPr/>
          <p:nvPr/>
        </p:nvSpPr>
        <p:spPr>
          <a:xfrm rot="10021097">
            <a:off x="3894842" y="479222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 57"/>
          <p:cNvSpPr/>
          <p:nvPr/>
        </p:nvSpPr>
        <p:spPr>
          <a:xfrm rot="3687696">
            <a:off x="9381700" y="2640135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89261" y="5933350"/>
            <a:ext cx="3414176" cy="802612"/>
            <a:chOff x="2540098" y="1615877"/>
            <a:chExt cx="3414176" cy="802612"/>
          </a:xfrm>
        </p:grpSpPr>
        <p:sp>
          <p:nvSpPr>
            <p:cNvPr id="66" name="矩形 65"/>
            <p:cNvSpPr/>
            <p:nvPr/>
          </p:nvSpPr>
          <p:spPr>
            <a:xfrm>
              <a:off x="2946669" y="1615877"/>
              <a:ext cx="3007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VSCode &amp;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Github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946670" y="2055697"/>
              <a:ext cx="231211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开发工具和开源平台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540098" y="164435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96669" y="1642037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9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-28816" y="4161652"/>
            <a:ext cx="2491629" cy="1142156"/>
            <a:chOff x="2844411" y="5471369"/>
            <a:chExt cx="2491629" cy="1142156"/>
          </a:xfrm>
        </p:grpSpPr>
        <p:sp>
          <p:nvSpPr>
            <p:cNvPr id="72" name="矩形 71"/>
            <p:cNvSpPr/>
            <p:nvPr/>
          </p:nvSpPr>
          <p:spPr>
            <a:xfrm>
              <a:off x="3337049" y="5471369"/>
              <a:ext cx="1998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Tux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Typing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337050" y="6250733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打字</a:t>
              </a:r>
              <a:r>
                <a:rPr lang="ja-JP" altLang="en-US" sz="1600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练习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844411" y="5504729"/>
              <a:ext cx="5950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35357" y="2188133"/>
            <a:ext cx="3244588" cy="789818"/>
            <a:chOff x="2818531" y="5471369"/>
            <a:chExt cx="3244588" cy="789818"/>
          </a:xfrm>
        </p:grpSpPr>
        <p:sp>
          <p:nvSpPr>
            <p:cNvPr id="77" name="矩形 76"/>
            <p:cNvSpPr/>
            <p:nvPr/>
          </p:nvSpPr>
          <p:spPr>
            <a:xfrm>
              <a:off x="3337049" y="5471369"/>
              <a:ext cx="27260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Computer Intro.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314896" y="5898395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计算机简介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18531" y="5504729"/>
              <a:ext cx="6423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56373" y="2071510"/>
            <a:ext cx="3323571" cy="1006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A picture containing toy, LE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51556" y="5416748"/>
            <a:ext cx="1925140" cy="1439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6: Vim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  VIM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6: Vim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6.2  VIM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常用命令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50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vi/vim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Esc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A/a/I/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/O/o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h/j/k/l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w/e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0/$/gg/G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dd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/p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r/c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mk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diw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daw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wq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/:w/:q/: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wq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!/:q!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6: Vim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6.3  VIM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插入模式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普通模式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命令模式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可视模式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69955">
            <a:off x="2096400" y="968864"/>
            <a:ext cx="7413172" cy="5314424"/>
          </a:xfrm>
          <a:prstGeom prst="rect">
            <a:avLst/>
          </a:prstGeom>
        </p:spPr>
      </p:pic>
      <p:sp>
        <p:nvSpPr>
          <p:cNvPr id="59" name="矩形 57"/>
          <p:cNvSpPr/>
          <p:nvPr/>
        </p:nvSpPr>
        <p:spPr>
          <a:xfrm rot="10422156">
            <a:off x="8083192" y="3611288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1332" y="909688"/>
            <a:ext cx="2681470" cy="756809"/>
            <a:chOff x="7578540" y="606182"/>
            <a:chExt cx="2681470" cy="756809"/>
          </a:xfrm>
        </p:grpSpPr>
        <p:sp>
          <p:nvSpPr>
            <p:cNvPr id="4" name="矩形 3"/>
            <p:cNvSpPr/>
            <p:nvPr/>
          </p:nvSpPr>
          <p:spPr>
            <a:xfrm>
              <a:off x="7996659" y="606182"/>
              <a:ext cx="22633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983960" y="1000199"/>
              <a:ext cx="178372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Linux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发展史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578540" y="65607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635108" y="64876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80883" y="276048"/>
            <a:ext cx="4979999" cy="747242"/>
            <a:chOff x="8508918" y="3865057"/>
            <a:chExt cx="4979999" cy="747242"/>
          </a:xfrm>
        </p:grpSpPr>
        <p:sp>
          <p:nvSpPr>
            <p:cNvPr id="12" name="矩形 11"/>
            <p:cNvSpPr/>
            <p:nvPr/>
          </p:nvSpPr>
          <p:spPr>
            <a:xfrm>
              <a:off x="8901857" y="3865057"/>
              <a:ext cx="45870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Initial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Experience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of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900870" y="4249507"/>
              <a:ext cx="2137851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Ubuntu</a:t>
              </a:r>
              <a:r>
                <a:rPr lang="ja-JP" altLang="en-US" sz="1600" ker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初体验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508918" y="3924580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554150" y="3928608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3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381466" y="1099262"/>
            <a:ext cx="3031282" cy="785714"/>
            <a:chOff x="5663853" y="4618524"/>
            <a:chExt cx="3031282" cy="785714"/>
          </a:xfrm>
        </p:grpSpPr>
        <p:sp>
          <p:nvSpPr>
            <p:cNvPr id="10" name="矩形 9"/>
            <p:cNvSpPr/>
            <p:nvPr/>
          </p:nvSpPr>
          <p:spPr>
            <a:xfrm>
              <a:off x="6068267" y="4618524"/>
              <a:ext cx="26268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File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lang="zh-CN" altLang="en-US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Directory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61355" y="5041446"/>
              <a:ext cx="179780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文件与目录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663853" y="463037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701374" y="4618524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4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904837" y="2324465"/>
            <a:ext cx="2240794" cy="1247020"/>
            <a:chOff x="2960366" y="5471369"/>
            <a:chExt cx="2240794" cy="1247020"/>
          </a:xfrm>
        </p:grpSpPr>
        <p:sp>
          <p:nvSpPr>
            <p:cNvPr id="8" name="矩形 7"/>
            <p:cNvSpPr/>
            <p:nvPr/>
          </p:nvSpPr>
          <p:spPr>
            <a:xfrm>
              <a:off x="3337050" y="5471369"/>
              <a:ext cx="186411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Disk &amp; File System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14896" y="6355597"/>
              <a:ext cx="1806028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磁盘与文件系统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5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rot="20650257">
            <a:off x="4151623" y="2209418"/>
            <a:ext cx="2836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Cooper Black" panose="0208090404030B020404" pitchFamily="18" charset="77"/>
                <a:cs typeface="Algerian" panose="020F0502020204030204" pitchFamily="34" charset="0"/>
              </a:rPr>
              <a:t>Agenda</a:t>
            </a:r>
            <a:endParaRPr lang="zh-CN" altLang="en-US" sz="5400" dirty="0">
              <a:latin typeface="Cooper Black" panose="0208090404030B020404" pitchFamily="18" charset="77"/>
              <a:cs typeface="Algerian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rot="20650257">
            <a:off x="4297642" y="2913524"/>
            <a:ext cx="2871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 录</a:t>
            </a:r>
            <a:endParaRPr lang="zh-CN" altLang="en-US" sz="60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矩形 57"/>
          <p:cNvSpPr/>
          <p:nvPr/>
        </p:nvSpPr>
        <p:spPr>
          <a:xfrm rot="21357772">
            <a:off x="6119536" y="1510914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57"/>
          <p:cNvSpPr/>
          <p:nvPr/>
        </p:nvSpPr>
        <p:spPr>
          <a:xfrm rot="7438059">
            <a:off x="4634985" y="1849013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矩形 57"/>
          <p:cNvSpPr/>
          <p:nvPr/>
        </p:nvSpPr>
        <p:spPr>
          <a:xfrm rot="6664744">
            <a:off x="3374775" y="257278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矩形 57"/>
          <p:cNvSpPr/>
          <p:nvPr/>
        </p:nvSpPr>
        <p:spPr>
          <a:xfrm rot="1756322">
            <a:off x="8140828" y="1802012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607212" y="3915885"/>
            <a:ext cx="4032940" cy="789754"/>
            <a:chOff x="2960366" y="5471369"/>
            <a:chExt cx="4032940" cy="789754"/>
          </a:xfrm>
        </p:grpSpPr>
        <p:sp>
          <p:nvSpPr>
            <p:cNvPr id="46" name="矩形 45"/>
            <p:cNvSpPr/>
            <p:nvPr/>
          </p:nvSpPr>
          <p:spPr>
            <a:xfrm>
              <a:off x="3337049" y="5471369"/>
              <a:ext cx="36562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&amp;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314895" y="5898395"/>
              <a:ext cx="2871535" cy="362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lnSpc>
                  <a:spcPct val="120000"/>
                </a:lnSpc>
                <a:defRPr/>
              </a:pP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Vim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编辑器和</a:t>
              </a:r>
              <a:r>
                <a:rPr lang="en-US" altLang="zh-CN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Bash</a:t>
              </a: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脚本</a:t>
              </a:r>
              <a:endParaRPr lang="zh-CN" altLang="en-US" sz="16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6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42469" y="4641120"/>
            <a:ext cx="4142048" cy="789818"/>
            <a:chOff x="2960366" y="5471369"/>
            <a:chExt cx="4142048" cy="789818"/>
          </a:xfrm>
        </p:grpSpPr>
        <p:sp>
          <p:nvSpPr>
            <p:cNvPr id="51" name="矩形 50"/>
            <p:cNvSpPr/>
            <p:nvPr/>
          </p:nvSpPr>
          <p:spPr>
            <a:xfrm>
              <a:off x="3337049" y="5471369"/>
              <a:ext cx="37653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User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Management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314895" y="5898395"/>
              <a:ext cx="2411293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用户管理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7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55" name="矩形 57"/>
          <p:cNvSpPr/>
          <p:nvPr/>
        </p:nvSpPr>
        <p:spPr>
          <a:xfrm rot="10387646">
            <a:off x="6074336" y="4060245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886852" y="5521187"/>
            <a:ext cx="4203722" cy="789818"/>
            <a:chOff x="2960366" y="5471369"/>
            <a:chExt cx="4203722" cy="789818"/>
          </a:xfrm>
        </p:grpSpPr>
        <p:sp>
          <p:nvSpPr>
            <p:cNvPr id="57" name="矩形 56"/>
            <p:cNvSpPr/>
            <p:nvPr/>
          </p:nvSpPr>
          <p:spPr>
            <a:xfrm>
              <a:off x="3337049" y="5471369"/>
              <a:ext cx="38270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>
                <a:defRPr/>
              </a:pPr>
              <a:r>
                <a:rPr lang="en-US" altLang="zh-CN" sz="2400" b="1" kern="0" dirty="0"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System Administration</a:t>
              </a:r>
              <a:endParaRPr lang="zh-CN" altLang="en-US" sz="2400" b="1" kern="0" dirty="0"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314895" y="5898395"/>
              <a:ext cx="2738565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系统管理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016937" y="5504729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8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63" name="矩形 57"/>
          <p:cNvSpPr/>
          <p:nvPr/>
        </p:nvSpPr>
        <p:spPr>
          <a:xfrm rot="10021097">
            <a:off x="3894842" y="4792221"/>
            <a:ext cx="120650" cy="371332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  <a:gd name="connsiteX0-45" fmla="*/ 28575 w 120650"/>
              <a:gd name="connsiteY0-46" fmla="*/ 4763 h 376095"/>
              <a:gd name="connsiteX1-47" fmla="*/ 101600 w 120650"/>
              <a:gd name="connsiteY1-48" fmla="*/ 0 h 376095"/>
              <a:gd name="connsiteX2-49" fmla="*/ 120650 w 120650"/>
              <a:gd name="connsiteY2-50" fmla="*/ 376095 h 376095"/>
              <a:gd name="connsiteX3-51" fmla="*/ 0 w 120650"/>
              <a:gd name="connsiteY3-52" fmla="*/ 376095 h 376095"/>
              <a:gd name="connsiteX4-53" fmla="*/ 20706 w 120650"/>
              <a:gd name="connsiteY4-54" fmla="*/ 195934 h 376095"/>
              <a:gd name="connsiteX5-55" fmla="*/ 28575 w 120650"/>
              <a:gd name="connsiteY5-56" fmla="*/ 4763 h 376095"/>
              <a:gd name="connsiteX0-57" fmla="*/ 28575 w 120650"/>
              <a:gd name="connsiteY0-58" fmla="*/ 0 h 371332"/>
              <a:gd name="connsiteX1-59" fmla="*/ 114844 w 120650"/>
              <a:gd name="connsiteY1-60" fmla="*/ 4547 h 371332"/>
              <a:gd name="connsiteX2-61" fmla="*/ 120650 w 120650"/>
              <a:gd name="connsiteY2-62" fmla="*/ 371332 h 371332"/>
              <a:gd name="connsiteX3-63" fmla="*/ 0 w 120650"/>
              <a:gd name="connsiteY3-64" fmla="*/ 371332 h 371332"/>
              <a:gd name="connsiteX4-65" fmla="*/ 20706 w 120650"/>
              <a:gd name="connsiteY4-66" fmla="*/ 191171 h 371332"/>
              <a:gd name="connsiteX5-67" fmla="*/ 28575 w 120650"/>
              <a:gd name="connsiteY5-68" fmla="*/ 0 h 3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1332">
                <a:moveTo>
                  <a:pt x="28575" y="0"/>
                </a:moveTo>
                <a:lnTo>
                  <a:pt x="114844" y="4547"/>
                </a:lnTo>
                <a:cubicBezTo>
                  <a:pt x="116779" y="126809"/>
                  <a:pt x="118715" y="249070"/>
                  <a:pt x="120650" y="371332"/>
                </a:cubicBezTo>
                <a:lnTo>
                  <a:pt x="0" y="371332"/>
                </a:lnTo>
                <a:lnTo>
                  <a:pt x="20706" y="191171"/>
                </a:lnTo>
                <a:lnTo>
                  <a:pt x="285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矩形 57"/>
          <p:cNvSpPr/>
          <p:nvPr/>
        </p:nvSpPr>
        <p:spPr>
          <a:xfrm rot="3687696">
            <a:off x="9381700" y="2640135"/>
            <a:ext cx="120650" cy="376095"/>
          </a:xfrm>
          <a:custGeom>
            <a:avLst/>
            <a:gdLst>
              <a:gd name="connsiteX0" fmla="*/ 0 w 101600"/>
              <a:gd name="connsiteY0" fmla="*/ 0 h 376095"/>
              <a:gd name="connsiteX1" fmla="*/ 101600 w 101600"/>
              <a:gd name="connsiteY1" fmla="*/ 0 h 376095"/>
              <a:gd name="connsiteX2" fmla="*/ 101600 w 101600"/>
              <a:gd name="connsiteY2" fmla="*/ 376095 h 376095"/>
              <a:gd name="connsiteX3" fmla="*/ 0 w 101600"/>
              <a:gd name="connsiteY3" fmla="*/ 376095 h 376095"/>
              <a:gd name="connsiteX4" fmla="*/ 0 w 101600"/>
              <a:gd name="connsiteY4" fmla="*/ 0 h 376095"/>
              <a:gd name="connsiteX0-1" fmla="*/ 28575 w 101600"/>
              <a:gd name="connsiteY0-2" fmla="*/ 4763 h 376095"/>
              <a:gd name="connsiteX1-3" fmla="*/ 101600 w 101600"/>
              <a:gd name="connsiteY1-4" fmla="*/ 0 h 376095"/>
              <a:gd name="connsiteX2-5" fmla="*/ 101600 w 101600"/>
              <a:gd name="connsiteY2-6" fmla="*/ 376095 h 376095"/>
              <a:gd name="connsiteX3-7" fmla="*/ 0 w 101600"/>
              <a:gd name="connsiteY3-8" fmla="*/ 376095 h 376095"/>
              <a:gd name="connsiteX4-9" fmla="*/ 28575 w 101600"/>
              <a:gd name="connsiteY4-10" fmla="*/ 4763 h 376095"/>
              <a:gd name="connsiteX0-11" fmla="*/ 28575 w 101600"/>
              <a:gd name="connsiteY0-12" fmla="*/ 4763 h 376095"/>
              <a:gd name="connsiteX1-13" fmla="*/ 101600 w 101600"/>
              <a:gd name="connsiteY1-14" fmla="*/ 0 h 376095"/>
              <a:gd name="connsiteX2-15" fmla="*/ 101600 w 101600"/>
              <a:gd name="connsiteY2-16" fmla="*/ 376095 h 376095"/>
              <a:gd name="connsiteX3-17" fmla="*/ 0 w 101600"/>
              <a:gd name="connsiteY3-18" fmla="*/ 376095 h 376095"/>
              <a:gd name="connsiteX4-19" fmla="*/ 22225 w 101600"/>
              <a:gd name="connsiteY4-20" fmla="*/ 199434 h 376095"/>
              <a:gd name="connsiteX5" fmla="*/ 28575 w 101600"/>
              <a:gd name="connsiteY5" fmla="*/ 4763 h 376095"/>
              <a:gd name="connsiteX0-21" fmla="*/ 28575 w 101600"/>
              <a:gd name="connsiteY0-22" fmla="*/ 4763 h 376095"/>
              <a:gd name="connsiteX1-23" fmla="*/ 101600 w 101600"/>
              <a:gd name="connsiteY1-24" fmla="*/ 0 h 376095"/>
              <a:gd name="connsiteX2-25" fmla="*/ 101600 w 101600"/>
              <a:gd name="connsiteY2-26" fmla="*/ 376095 h 376095"/>
              <a:gd name="connsiteX3-27" fmla="*/ 0 w 101600"/>
              <a:gd name="connsiteY3-28" fmla="*/ 376095 h 376095"/>
              <a:gd name="connsiteX4-29" fmla="*/ 36513 w 101600"/>
              <a:gd name="connsiteY4-30" fmla="*/ 199434 h 376095"/>
              <a:gd name="connsiteX5-31" fmla="*/ 28575 w 101600"/>
              <a:gd name="connsiteY5-32" fmla="*/ 4763 h 376095"/>
              <a:gd name="connsiteX0-33" fmla="*/ 28575 w 120650"/>
              <a:gd name="connsiteY0-34" fmla="*/ 4763 h 376095"/>
              <a:gd name="connsiteX1-35" fmla="*/ 101600 w 120650"/>
              <a:gd name="connsiteY1-36" fmla="*/ 0 h 376095"/>
              <a:gd name="connsiteX2-37" fmla="*/ 120650 w 120650"/>
              <a:gd name="connsiteY2-38" fmla="*/ 376095 h 376095"/>
              <a:gd name="connsiteX3-39" fmla="*/ 0 w 120650"/>
              <a:gd name="connsiteY3-40" fmla="*/ 376095 h 376095"/>
              <a:gd name="connsiteX4-41" fmla="*/ 36513 w 120650"/>
              <a:gd name="connsiteY4-42" fmla="*/ 199434 h 376095"/>
              <a:gd name="connsiteX5-43" fmla="*/ 28575 w 120650"/>
              <a:gd name="connsiteY5-44" fmla="*/ 4763 h 376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0650" h="376095">
                <a:moveTo>
                  <a:pt x="28575" y="4763"/>
                </a:moveTo>
                <a:lnTo>
                  <a:pt x="101600" y="0"/>
                </a:lnTo>
                <a:lnTo>
                  <a:pt x="120650" y="376095"/>
                </a:lnTo>
                <a:lnTo>
                  <a:pt x="0" y="376095"/>
                </a:lnTo>
                <a:lnTo>
                  <a:pt x="36513" y="199434"/>
                </a:lnTo>
                <a:lnTo>
                  <a:pt x="28575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89261" y="5933350"/>
            <a:ext cx="3414176" cy="802612"/>
            <a:chOff x="2540098" y="1615877"/>
            <a:chExt cx="3414176" cy="802612"/>
          </a:xfrm>
        </p:grpSpPr>
        <p:sp>
          <p:nvSpPr>
            <p:cNvPr id="66" name="矩形 65"/>
            <p:cNvSpPr/>
            <p:nvPr/>
          </p:nvSpPr>
          <p:spPr>
            <a:xfrm>
              <a:off x="2946669" y="1615877"/>
              <a:ext cx="3007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VSCode &amp; </a:t>
              </a:r>
              <a:r>
                <a:rPr lang="en-US" altLang="zh-CN" sz="2400" b="1" kern="0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Github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946670" y="2055697"/>
              <a:ext cx="2312110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开发工具和开源平台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540098" y="1644359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96669" y="1642037"/>
              <a:ext cx="2742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9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-28816" y="4161652"/>
            <a:ext cx="2491629" cy="1142156"/>
            <a:chOff x="2844411" y="5471369"/>
            <a:chExt cx="2491629" cy="1142156"/>
          </a:xfrm>
        </p:grpSpPr>
        <p:sp>
          <p:nvSpPr>
            <p:cNvPr id="72" name="矩形 71"/>
            <p:cNvSpPr/>
            <p:nvPr/>
          </p:nvSpPr>
          <p:spPr>
            <a:xfrm>
              <a:off x="3337049" y="5471369"/>
              <a:ext cx="199899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Tux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E6001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Typing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6001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337050" y="6250733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打字</a:t>
              </a:r>
              <a:r>
                <a:rPr lang="ja-JP" altLang="en-US" sz="1600" ker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练习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844411" y="5504729"/>
              <a:ext cx="5950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0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35357" y="2188133"/>
            <a:ext cx="3244588" cy="789818"/>
            <a:chOff x="2818531" y="5471369"/>
            <a:chExt cx="3244588" cy="789818"/>
          </a:xfrm>
        </p:grpSpPr>
        <p:sp>
          <p:nvSpPr>
            <p:cNvPr id="77" name="矩形 76"/>
            <p:cNvSpPr/>
            <p:nvPr/>
          </p:nvSpPr>
          <p:spPr>
            <a:xfrm>
              <a:off x="3337049" y="5471369"/>
              <a:ext cx="27260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Computer Intro.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314896" y="5898395"/>
              <a:ext cx="1654564" cy="362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计算机简介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2960366" y="5507051"/>
              <a:ext cx="388865" cy="388864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18531" y="5504729"/>
              <a:ext cx="6423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56373" y="2071510"/>
            <a:ext cx="3323571" cy="1006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 descr="A picture containing toy, LE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51556" y="5416748"/>
            <a:ext cx="1925140" cy="1439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 1: Computer introduction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1.1  What is Computer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？什么是计算机？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接收用户输入指令与数据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经过中央处理器的数据与逻辑处理单元运算处理后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以产生或存储成有用的信息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输入设备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如键盘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鼠标或触摸屏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输出设备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屏幕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打印机等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输入数据使机器产生结果信息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这个机器就是计算机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594" y="3781806"/>
            <a:ext cx="6248400" cy="186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2: Ubuntu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18.10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2.1  What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803405"/>
            <a:ext cx="12192000" cy="1825096"/>
          </a:xfrm>
        </p:spPr>
        <p:txBody>
          <a:bodyPr/>
          <a:lstStyle/>
          <a:p>
            <a:pPr algn="ctr"/>
            <a:r>
              <a:rPr lang="en-US" altLang="zh-CN" dirty="0">
                <a:latin typeface="Britannic Bold" panose="020B0903060703020204" pitchFamily="34" charset="0"/>
              </a:rPr>
              <a:t>Have</a:t>
            </a:r>
            <a:r>
              <a:rPr lang="zh-CN" altLang="en-US" dirty="0">
                <a:latin typeface="Britannic Bold" panose="020B0903060703020204" pitchFamily="34" charset="0"/>
              </a:rPr>
              <a:t> </a:t>
            </a:r>
            <a:r>
              <a:rPr lang="en-US" altLang="zh-CN" dirty="0">
                <a:latin typeface="Britannic Bold" panose="020B0903060703020204" pitchFamily="34" charset="0"/>
              </a:rPr>
              <a:t>fun!</a:t>
            </a:r>
            <a:endParaRPr lang="zh-CN" altLang="en-US" dirty="0">
              <a:latin typeface="Britannic Bold" panose="020B0903060703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632201"/>
            <a:ext cx="12192000" cy="3519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Axe Tang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pic>
        <p:nvPicPr>
          <p:cNvPr id="5" name="图片 4" descr="图片包含 纵横字谜, 文字&#10;&#10;描述已自动生成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550257" y="4086807"/>
            <a:ext cx="1091487" cy="10914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 1: Computer introduction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  Types of Computer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超级计算机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 Computer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大型计算机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Large Computer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小型计算机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Mini Computer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工作站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Workstation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便携机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Laptop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平板电脑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Tablet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742032" y="2768364"/>
            <a:ext cx="1631911" cy="2121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174949" y="624087"/>
            <a:ext cx="2910960" cy="19368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6335" y="930776"/>
            <a:ext cx="39656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“天河二号”是由国防科学技术大学研制的超级计算机系统，以峰值计算速度每秒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5.49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亿亿次、持续计算速度每秒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3.39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亿亿次双精度浮点运算的优异性能位居榜首，成为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2013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年全球最快超级计算机。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750643" y="5115694"/>
            <a:ext cx="3086870" cy="1319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226335" y="2912573"/>
            <a:ext cx="1833063" cy="18330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3077616" y="3734618"/>
            <a:ext cx="2364196" cy="1578749"/>
          </a:xfrm>
          <a:prstGeom prst="rect">
            <a:avLst/>
          </a:prstGeom>
        </p:spPr>
      </p:pic>
      <p:pic>
        <p:nvPicPr>
          <p:cNvPr id="16" name="Picture 15" descr="A computer&#10;&#10;Description automatically generated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93949" y="4548410"/>
            <a:ext cx="2903945" cy="2903945"/>
          </a:xfrm>
          <a:prstGeom prst="rect">
            <a:avLst/>
          </a:prstGeom>
        </p:spPr>
      </p:pic>
      <p:pic>
        <p:nvPicPr>
          <p:cNvPr id="20" name="Picture 19" descr="A close up of a computer&#10;&#10;Description automatically generated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5527646" y="5187190"/>
            <a:ext cx="1756977" cy="1934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 1: Computer introduction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1.3  Architecture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Computer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计算机架构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接收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829" y="2584738"/>
            <a:ext cx="4680447" cy="2792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043" y="2584738"/>
            <a:ext cx="4066454" cy="2792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 1: Computer introduction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1.4 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计算机硬件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主板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硬盘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显卡与显示器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网卡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电源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外设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打印机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音响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 1: Computer introduction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1.5 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计算机软件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Courier New" panose="02070609020205090404" pitchFamily="49" charset="0"/>
              <a:buChar char="o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内核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系统调用接口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程序管理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内存管理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文件系统管理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设备驱动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Courier New" panose="02070609020205090404" pitchFamily="49" charset="0"/>
              <a:buChar char="o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系统调用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应用程序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 1: Computer introduction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1.6 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计算机数据表示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文字编码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机器程序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92" y="8390"/>
            <a:ext cx="10585508" cy="654084"/>
          </a:xfrm>
        </p:spPr>
        <p:txBody>
          <a:bodyPr tIns="72000" bIns="72000"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Chapter 1: Computer introduction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685" y="755780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1.7  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811" y="1125112"/>
            <a:ext cx="1115350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拆开主机箱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了解计算机硬件架构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开关机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登录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登录</a:t>
            </a:r>
            <a:r>
              <a:rPr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Ubuntu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18.10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0</TotalTime>
  <Words>3420</Words>
  <Application>WPS 演示</Application>
  <PresentationFormat>Widescreen</PresentationFormat>
  <Paragraphs>659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Arial</vt:lpstr>
      <vt:lpstr>方正书宋_GBK</vt:lpstr>
      <vt:lpstr>Wingdings</vt:lpstr>
      <vt:lpstr>Britannic Bold</vt:lpstr>
      <vt:lpstr>苹方-简</vt:lpstr>
      <vt:lpstr>等线</vt:lpstr>
      <vt:lpstr>等线</vt:lpstr>
      <vt:lpstr>微软雅黑</vt:lpstr>
      <vt:lpstr>Arial Unicode MS</vt:lpstr>
      <vt:lpstr>Cooper Black</vt:lpstr>
      <vt:lpstr>Algerian</vt:lpstr>
      <vt:lpstr>华文行楷</vt:lpstr>
      <vt:lpstr>Microsoft YaHei</vt:lpstr>
      <vt:lpstr>Courier New</vt:lpstr>
      <vt:lpstr>Broadway</vt:lpstr>
      <vt:lpstr>Century Gothic</vt:lpstr>
      <vt:lpstr>宋体</vt:lpstr>
      <vt:lpstr>汉仪中等线KW</vt:lpstr>
      <vt:lpstr>宋体-简</vt:lpstr>
      <vt:lpstr>汉仪旗黑KW</vt:lpstr>
      <vt:lpstr>汉仪书宋二KW</vt:lpstr>
      <vt:lpstr>水汽尾迹</vt:lpstr>
      <vt:lpstr>Linux Course FOR lUCAS</vt:lpstr>
      <vt:lpstr>PowerPoint 演示文稿</vt:lpstr>
      <vt:lpstr>Chapter 1: Computer introduction</vt:lpstr>
      <vt:lpstr>Chapter 1: Computer introduction</vt:lpstr>
      <vt:lpstr>Chapter 1: Computer introduction</vt:lpstr>
      <vt:lpstr>Chapter 1: Computer introduction</vt:lpstr>
      <vt:lpstr>Chapter 1: Computer introduction</vt:lpstr>
      <vt:lpstr>Chapter 1: Computer introduction</vt:lpstr>
      <vt:lpstr>Chapter 1: Computer introduction</vt:lpstr>
      <vt:lpstr>Chapter 1: Computer introduction</vt:lpstr>
      <vt:lpstr>PowerPoint 演示文稿</vt:lpstr>
      <vt:lpstr>Chapter 2: Linux Story</vt:lpstr>
      <vt:lpstr>Chapter 2: Linux Story</vt:lpstr>
      <vt:lpstr>Chapter 2: Linux Story</vt:lpstr>
      <vt:lpstr>Chapter 2: Linux Story</vt:lpstr>
      <vt:lpstr>PowerPoint 演示文稿</vt:lpstr>
      <vt:lpstr>Chapter 3: initial experience of Ubuntu</vt:lpstr>
      <vt:lpstr>Chapter 3: initial experience of Ubuntu</vt:lpstr>
      <vt:lpstr>Chapter 3: initial experience of Ubuntu</vt:lpstr>
      <vt:lpstr>Chapter 3: initial experience of Ubuntu</vt:lpstr>
      <vt:lpstr>PowerPoint 演示文稿</vt:lpstr>
      <vt:lpstr>Chapter 4: File &amp; Directory</vt:lpstr>
      <vt:lpstr>PowerPoint 演示文稿</vt:lpstr>
      <vt:lpstr>Chapter 5: Disk &amp; File system</vt:lpstr>
      <vt:lpstr>PowerPoint 演示文稿</vt:lpstr>
      <vt:lpstr>Chapter 6: Vim &amp; shell</vt:lpstr>
      <vt:lpstr>Chapter 6: Vim &amp; shell</vt:lpstr>
      <vt:lpstr>Chapter 6: Vim &amp; shell</vt:lpstr>
      <vt:lpstr>PowerPoint 演示文稿</vt:lpstr>
      <vt:lpstr>Chapter 2: Ubuntu 18.10</vt:lpstr>
      <vt:lpstr>Have fun!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Course FOR lUCAS</dc:title>
  <dc:creator>Tang Axe</dc:creator>
  <cp:lastModifiedBy>axe</cp:lastModifiedBy>
  <cp:revision>58</cp:revision>
  <dcterms:created xsi:type="dcterms:W3CDTF">2019-10-21T12:07:53Z</dcterms:created>
  <dcterms:modified xsi:type="dcterms:W3CDTF">2019-10-21T12:07:53Z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