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ee\Documents\Works-Ours\Research\Data%20Lab\Project%202%20GDP%20per%20capita\Extra\Project%202%20GDP%20per%20capita%20comple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bg1"/>
                </a:solidFill>
              </a:rPr>
              <a:t>International Inequality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GDP per capita compared with GDP per capita of the North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'GDP and Population'!$L$1</c:f>
              <c:strCache>
                <c:ptCount val="1"/>
                <c:pt idx="0">
                  <c:v>China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'GDP and Population'!$K$2:$K$66</c:f>
              <c:numCache>
                <c:formatCode>0</c:formatCode>
                <c:ptCount val="65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</c:numCache>
            </c:numRef>
          </c:cat>
          <c:val>
            <c:numRef>
              <c:f>'GDP and Population'!$L$2:$L$66</c:f>
              <c:numCache>
                <c:formatCode>0.0%</c:formatCode>
                <c:ptCount val="65"/>
                <c:pt idx="2">
                  <c:v>4.48156675347905E-2</c:v>
                </c:pt>
                <c:pt idx="3">
                  <c:v>5.2350272345916139E-2</c:v>
                </c:pt>
                <c:pt idx="4">
                  <c:v>5.2803218582602528E-2</c:v>
                </c:pt>
                <c:pt idx="5">
                  <c:v>5.0962889161010369E-2</c:v>
                </c:pt>
                <c:pt idx="6">
                  <c:v>5.3104404012865279E-2</c:v>
                </c:pt>
                <c:pt idx="7">
                  <c:v>5.1199554678557122E-2</c:v>
                </c:pt>
                <c:pt idx="8">
                  <c:v>5.9969934899087925E-2</c:v>
                </c:pt>
                <c:pt idx="9">
                  <c:v>6.0908951817413154E-2</c:v>
                </c:pt>
                <c:pt idx="10">
                  <c:v>5.8573319933317311E-2</c:v>
                </c:pt>
                <c:pt idx="11">
                  <c:v>4.8590447394803997E-2</c:v>
                </c:pt>
                <c:pt idx="12">
                  <c:v>4.3236202841782707E-2</c:v>
                </c:pt>
                <c:pt idx="13">
                  <c:v>4.1669226667362301E-2</c:v>
                </c:pt>
                <c:pt idx="14">
                  <c:v>4.3895545110220632E-2</c:v>
                </c:pt>
                <c:pt idx="15">
                  <c:v>4.6378068472856131E-2</c:v>
                </c:pt>
                <c:pt idx="16">
                  <c:v>4.5089084632680521E-2</c:v>
                </c:pt>
                <c:pt idx="17">
                  <c:v>4.0338750027377704E-2</c:v>
                </c:pt>
                <c:pt idx="18">
                  <c:v>3.5480437025165124E-2</c:v>
                </c:pt>
                <c:pt idx="19">
                  <c:v>3.5253591738683324E-2</c:v>
                </c:pt>
                <c:pt idx="20">
                  <c:v>3.6843551928401934E-2</c:v>
                </c:pt>
                <c:pt idx="21">
                  <c:v>3.5425526600511917E-2</c:v>
                </c:pt>
                <c:pt idx="22">
                  <c:v>3.3794872697925055E-2</c:v>
                </c:pt>
                <c:pt idx="23">
                  <c:v>3.3760866070006397E-2</c:v>
                </c:pt>
                <c:pt idx="24">
                  <c:v>3.1062901592489481E-2</c:v>
                </c:pt>
                <c:pt idx="25">
                  <c:v>3.1175881377854459E-2</c:v>
                </c:pt>
                <c:pt idx="26">
                  <c:v>2.7426634555553404E-2</c:v>
                </c:pt>
                <c:pt idx="27">
                  <c:v>2.685163845501521E-2</c:v>
                </c:pt>
                <c:pt idx="28">
                  <c:v>2.7790525794462461E-2</c:v>
                </c:pt>
                <c:pt idx="29">
                  <c:v>2.9180416816756594E-2</c:v>
                </c:pt>
                <c:pt idx="30">
                  <c:v>3.0407860920628017E-2</c:v>
                </c:pt>
                <c:pt idx="31">
                  <c:v>2.8407803191366252E-2</c:v>
                </c:pt>
                <c:pt idx="32">
                  <c:v>2.8026644313777084E-2</c:v>
                </c:pt>
                <c:pt idx="33">
                  <c:v>2.8674871020196689E-2</c:v>
                </c:pt>
                <c:pt idx="34">
                  <c:v>2.8024326851877095E-2</c:v>
                </c:pt>
                <c:pt idx="35">
                  <c:v>2.6008818520128794E-2</c:v>
                </c:pt>
                <c:pt idx="36">
                  <c:v>2.0404654339302275E-2</c:v>
                </c:pt>
                <c:pt idx="37">
                  <c:v>1.8880578758350385E-2</c:v>
                </c:pt>
                <c:pt idx="38">
                  <c:v>2.0603742265187731E-2</c:v>
                </c:pt>
                <c:pt idx="39">
                  <c:v>2.1795874500347704E-2</c:v>
                </c:pt>
                <c:pt idx="40">
                  <c:v>1.65941790971578E-2</c:v>
                </c:pt>
                <c:pt idx="41">
                  <c:v>1.6263591439910609E-2</c:v>
                </c:pt>
                <c:pt idx="42">
                  <c:v>1.7912534869120138E-2</c:v>
                </c:pt>
                <c:pt idx="43">
                  <c:v>2.2238436409307789E-2</c:v>
                </c:pt>
                <c:pt idx="44">
                  <c:v>1.8776114399817218E-2</c:v>
                </c:pt>
                <c:pt idx="45">
                  <c:v>2.2098482761056332E-2</c:v>
                </c:pt>
                <c:pt idx="46">
                  <c:v>2.5810753655011759E-2</c:v>
                </c:pt>
                <c:pt idx="47">
                  <c:v>2.9265157388248138E-2</c:v>
                </c:pt>
                <c:pt idx="48">
                  <c:v>3.1259419154950632E-2</c:v>
                </c:pt>
                <c:pt idx="49">
                  <c:v>3.1483242935233122E-2</c:v>
                </c:pt>
                <c:pt idx="50">
                  <c:v>3.4281418012457467E-2</c:v>
                </c:pt>
                <c:pt idx="51">
                  <c:v>3.835350553544184E-2</c:v>
                </c:pt>
                <c:pt idx="52">
                  <c:v>4.0432431443280195E-2</c:v>
                </c:pt>
                <c:pt idx="53">
                  <c:v>4.0763296339639959E-2</c:v>
                </c:pt>
                <c:pt idx="54">
                  <c:v>4.3209102581155706E-2</c:v>
                </c:pt>
                <c:pt idx="55">
                  <c:v>4.8391963614259736E-2</c:v>
                </c:pt>
                <c:pt idx="56">
                  <c:v>5.5160978421473383E-2</c:v>
                </c:pt>
                <c:pt idx="57">
                  <c:v>6.5190341259038109E-2</c:v>
                </c:pt>
                <c:pt idx="58">
                  <c:v>8.0182640813793518E-2</c:v>
                </c:pt>
                <c:pt idx="59">
                  <c:v>9.4367453023271916E-2</c:v>
                </c:pt>
                <c:pt idx="60">
                  <c:v>0.10692699748541744</c:v>
                </c:pt>
                <c:pt idx="61">
                  <c:v>0.12358902976605303</c:v>
                </c:pt>
                <c:pt idx="62">
                  <c:v>0.14121536604565016</c:v>
                </c:pt>
                <c:pt idx="63">
                  <c:v>0.1571222498760719</c:v>
                </c:pt>
                <c:pt idx="64">
                  <c:v>0.16905281928987656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8-459F-A1BC-5D648D340959}"/>
            </c:ext>
          </c:extLst>
        </c:ser>
        <c:ser>
          <c:idx val="1"/>
          <c:order val="1"/>
          <c:tx>
            <c:strRef>
              <c:f>'GDP and Population'!$M$1</c:f>
              <c:strCache>
                <c:ptCount val="1"/>
                <c:pt idx="0">
                  <c:v>South</c:v>
                </c:pt>
              </c:strCache>
            </c:strRef>
          </c:tx>
          <c:spPr>
            <a:ln w="4445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'GDP and Population'!$K$2:$K$66</c:f>
              <c:numCache>
                <c:formatCode>0</c:formatCode>
                <c:ptCount val="65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</c:numCache>
            </c:numRef>
          </c:cat>
          <c:val>
            <c:numRef>
              <c:f>'GDP and Population'!$M$2:$M$66</c:f>
              <c:numCache>
                <c:formatCode>0%</c:formatCode>
                <c:ptCount val="65"/>
                <c:pt idx="0">
                  <c:v>0.1547621270695784</c:v>
                </c:pt>
                <c:pt idx="1">
                  <c:v>0.15389530725318151</c:v>
                </c:pt>
                <c:pt idx="2">
                  <c:v>0.15016117264958587</c:v>
                </c:pt>
                <c:pt idx="3">
                  <c:v>0.15432471038446124</c:v>
                </c:pt>
                <c:pt idx="4">
                  <c:v>0.14776654586824572</c:v>
                </c:pt>
                <c:pt idx="5">
                  <c:v>0.1431225864935636</c:v>
                </c:pt>
                <c:pt idx="6">
                  <c:v>0.14289741126541158</c:v>
                </c:pt>
                <c:pt idx="7">
                  <c:v>0.14276156412574625</c:v>
                </c:pt>
                <c:pt idx="8">
                  <c:v>0.13922505497687904</c:v>
                </c:pt>
                <c:pt idx="9">
                  <c:v>0.12560718550225372</c:v>
                </c:pt>
                <c:pt idx="10">
                  <c:v>0.11032674762935489</c:v>
                </c:pt>
                <c:pt idx="11">
                  <c:v>0.10546377081093769</c:v>
                </c:pt>
                <c:pt idx="12">
                  <c:v>0.1032202280966828</c:v>
                </c:pt>
                <c:pt idx="13">
                  <c:v>0.10223146838610588</c:v>
                </c:pt>
                <c:pt idx="14">
                  <c:v>0.10098527870572287</c:v>
                </c:pt>
                <c:pt idx="15">
                  <c:v>9.7588830985147104E-2</c:v>
                </c:pt>
                <c:pt idx="16">
                  <c:v>9.1083731129910653E-2</c:v>
                </c:pt>
                <c:pt idx="17">
                  <c:v>8.8701488873518947E-2</c:v>
                </c:pt>
                <c:pt idx="18">
                  <c:v>8.6965583040672548E-2</c:v>
                </c:pt>
                <c:pt idx="19">
                  <c:v>8.6874697747649082E-2</c:v>
                </c:pt>
                <c:pt idx="20">
                  <c:v>8.9625381948128843E-2</c:v>
                </c:pt>
                <c:pt idx="21">
                  <c:v>8.7819656265081356E-2</c:v>
                </c:pt>
                <c:pt idx="22">
                  <c:v>8.2800645268318221E-2</c:v>
                </c:pt>
                <c:pt idx="23">
                  <c:v>8.3881541925597408E-2</c:v>
                </c:pt>
                <c:pt idx="24">
                  <c:v>9.9357065569189384E-2</c:v>
                </c:pt>
                <c:pt idx="25">
                  <c:v>9.7707104182400376E-2</c:v>
                </c:pt>
                <c:pt idx="26">
                  <c:v>9.9757900019801976E-2</c:v>
                </c:pt>
                <c:pt idx="27">
                  <c:v>9.8586277887841425E-2</c:v>
                </c:pt>
                <c:pt idx="28">
                  <c:v>9.0507263709128566E-2</c:v>
                </c:pt>
                <c:pt idx="29">
                  <c:v>9.2472168424143825E-2</c:v>
                </c:pt>
                <c:pt idx="30">
                  <c:v>9.8472209067884842E-2</c:v>
                </c:pt>
                <c:pt idx="31">
                  <c:v>0.10412224991522287</c:v>
                </c:pt>
                <c:pt idx="32">
                  <c:v>9.8487106286474849E-2</c:v>
                </c:pt>
                <c:pt idx="33">
                  <c:v>8.9571002218719997E-2</c:v>
                </c:pt>
                <c:pt idx="34">
                  <c:v>8.5107286070316063E-2</c:v>
                </c:pt>
                <c:pt idx="35">
                  <c:v>7.5434703612177925E-2</c:v>
                </c:pt>
                <c:pt idx="36">
                  <c:v>5.8633347650340915E-2</c:v>
                </c:pt>
                <c:pt idx="37">
                  <c:v>5.2788694262488743E-2</c:v>
                </c:pt>
                <c:pt idx="38">
                  <c:v>5.1017032758632778E-2</c:v>
                </c:pt>
                <c:pt idx="39">
                  <c:v>5.1169960149984782E-2</c:v>
                </c:pt>
                <c:pt idx="40">
                  <c:v>5.1507104879647513E-2</c:v>
                </c:pt>
                <c:pt idx="41">
                  <c:v>5.0372241448673888E-2</c:v>
                </c:pt>
                <c:pt idx="42">
                  <c:v>4.9644654109483335E-2</c:v>
                </c:pt>
                <c:pt idx="43">
                  <c:v>5.1423610545064863E-2</c:v>
                </c:pt>
                <c:pt idx="44">
                  <c:v>5.1519303879016182E-2</c:v>
                </c:pt>
                <c:pt idx="45">
                  <c:v>5.0829223956556875E-2</c:v>
                </c:pt>
                <c:pt idx="46">
                  <c:v>5.3773921036860281E-2</c:v>
                </c:pt>
                <c:pt idx="47">
                  <c:v>5.6670265493552523E-2</c:v>
                </c:pt>
                <c:pt idx="48">
                  <c:v>5.2941344296858601E-2</c:v>
                </c:pt>
                <c:pt idx="49">
                  <c:v>4.8416763967557841E-2</c:v>
                </c:pt>
                <c:pt idx="50">
                  <c:v>5.0507500249713906E-2</c:v>
                </c:pt>
                <c:pt idx="51">
                  <c:v>4.8799788789979107E-2</c:v>
                </c:pt>
                <c:pt idx="52">
                  <c:v>4.5852412593335314E-2</c:v>
                </c:pt>
                <c:pt idx="53">
                  <c:v>4.478791411787849E-2</c:v>
                </c:pt>
                <c:pt idx="54">
                  <c:v>4.697046877111738E-2</c:v>
                </c:pt>
                <c:pt idx="55">
                  <c:v>5.277335796966065E-2</c:v>
                </c:pt>
                <c:pt idx="56">
                  <c:v>5.8016443604038084E-2</c:v>
                </c:pt>
                <c:pt idx="57">
                  <c:v>6.2886460814956843E-2</c:v>
                </c:pt>
                <c:pt idx="58">
                  <c:v>6.868157825353978E-2</c:v>
                </c:pt>
                <c:pt idx="59">
                  <c:v>6.8303564412709072E-2</c:v>
                </c:pt>
                <c:pt idx="60">
                  <c:v>7.8971408493132209E-2</c:v>
                </c:pt>
                <c:pt idx="61">
                  <c:v>8.3641650444327934E-2</c:v>
                </c:pt>
                <c:pt idx="62">
                  <c:v>8.5007730736402137E-2</c:v>
                </c:pt>
                <c:pt idx="63">
                  <c:v>8.5557939057057011E-2</c:v>
                </c:pt>
                <c:pt idx="64">
                  <c:v>8.4212822810887433E-2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B8-459F-A1BC-5D648D340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228256"/>
        <c:axId val="142630400"/>
      </c:lineChart>
      <c:catAx>
        <c:axId val="27622825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30400"/>
        <c:crosses val="autoZero"/>
        <c:auto val="1"/>
        <c:lblAlgn val="ctr"/>
        <c:lblOffset val="100"/>
        <c:noMultiLvlLbl val="0"/>
      </c:catAx>
      <c:valAx>
        <c:axId val="14263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2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54FF-9A62-4A33-8780-16FBE13B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4340-5357-4D92-B52A-4FD032EB4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9AAD-249F-415D-9E9C-EDB5D7EC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755A-1AF3-493F-8640-7DAEA017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0AAD-34A8-4CCA-8F4A-69B7F61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4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219E-AE6F-4BF5-80F3-3A924237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FA2CE-7C45-467C-8CB1-AC866E19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B15D-AB46-4A60-B7D1-388B4476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DDB0-2D09-4F55-9D3F-4847DE2B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BA17-2A8B-47A5-B062-B644F30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9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0F29-A8D2-4B2C-96EA-21556723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53DB8-8851-4869-93C5-CFD66B5D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BF45-3A1E-4E04-A484-0F76A396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6141-8E5A-4F81-83D8-FA364603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4F9F-A598-484E-A4C9-595A246A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9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A88-3E80-47C8-8029-76824A1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84F8-8EF6-4711-A455-008C07B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D79F-A1A8-41C3-A33C-F35F17FF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A60D-16F1-4202-8A39-359B118B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194F-7FC3-4CFF-A1BA-6A6859D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48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EE1-DE6C-40E1-AF73-8694A06D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C9D9-7A01-4EC3-A161-E8C243C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8359-0E64-4C57-ADAC-417D0B6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C849-0DB2-41B9-BA49-30827AB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1E-E267-4418-9031-3A459B9A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0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823C-664A-4ECB-A577-C6B4398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0432-4C08-4240-B248-6E3C23D8D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E11EA-1576-4E80-8D70-188695D4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4A486-3A8C-4AF9-AAAB-7A5A9CD3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54A6-9B97-4794-976B-A1AF458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462C-5E5F-4A6B-88E9-3AC585E5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8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AC6A-CD1A-482D-A1D6-4F376A1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34F4-3C8B-4C69-AC16-B1BE0BAD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16FC-3E97-4442-9324-0A324BBD6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5AA3-5BAB-4A4C-BD03-B0880227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2AEF-0298-40CB-8384-569BB94D4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B779F-2347-462A-9C13-6655CC3A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6026C-26B4-4EBA-8083-AF0BCF8E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464E6-AE45-4E2F-A3CB-B0BCCA90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0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D84-6DFF-4903-BE99-1358CEA5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4412F-9E42-4DF0-9C43-2E794702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00C0B-8574-4446-A2EA-1ADBD3E5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A4E8D-8E70-4575-AB64-924C5B71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6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BEF25-49A6-4A5B-AFB4-DF4604E7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8CEBA-9746-44CE-853B-C97782E6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EEF5-3D7F-4CC9-86C9-6290DBA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F4E3-CAB6-44F1-87C8-761355C0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934D-C164-4B41-B010-EB47750C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5DAB-978E-4C13-ACDE-14EF5C11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59EC-6313-4D88-8F56-4BBE446C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F3EE-875C-45C9-8D21-6FBBCB6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DAE5-3BC7-4131-81FB-362C17E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9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794C-502E-4BD1-A6F2-44746E54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FA8CB-0285-4D60-9E59-78D00FBF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89FD-EBBC-4539-B24A-0533F0EB2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63A2-DE48-4401-9A84-DAAD38B3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44B9-E966-423C-A738-4B696358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DD69-04BC-4059-BC74-89E931F1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2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AB210-7D99-4A5D-A180-78C9AF46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8F43-E9A2-413A-820B-FA72E80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D516-8C9E-4978-B144-8B0C82AA3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80DB-F762-42D0-9691-900ECCFC0F6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55CE-91FB-401B-A397-10C30AFB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6482-F668-4D8E-B62B-AF204131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DFB6-366E-4D8F-995F-9E10638BA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01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hive.org/details/psychopathologyo1914fre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A898AB-0C7F-43DD-970C-1981AEBF07A5}"/>
              </a:ext>
            </a:extLst>
          </p:cNvPr>
          <p:cNvGraphicFramePr>
            <a:graphicFrameLocks noGrp="1"/>
          </p:cNvGraphicFramePr>
          <p:nvPr/>
        </p:nvGraphicFramePr>
        <p:xfrm>
          <a:off x="1767502" y="289206"/>
          <a:ext cx="8656996" cy="627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05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A7C1-DEB3-46D6-AB0F-2CF2060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155"/>
          </a:xfrm>
        </p:spPr>
        <p:txBody>
          <a:bodyPr/>
          <a:lstStyle/>
          <a:p>
            <a:pPr algn="ctr"/>
            <a:r>
              <a:rPr lang="en-GB" dirty="0"/>
              <a:t>Can Data Lie?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6372-AEEF-45ED-979F-BC3F13FC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135"/>
            <a:ext cx="10515600" cy="468482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“It is universally admitted that in the origin of the traditions and folklore of a people care must be taken to eliminate from memory such a motive as would be painful to the national feeling.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Perhaps on closer investigation it may be possible to form a perfect analogy between the manner of development of national traditions and infantile reminiscences of the individual...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Darwin's autobiography one finds the following passage that does equal credit to his scientific honesty and his psychologic acumen: "I had during many years followed a golden rule, namely, that </a:t>
            </a:r>
            <a:r>
              <a:rPr lang="en-CA" sz="2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whenever a published fact, a new observation or thought, came across me which was opposed to my general results</a:t>
            </a: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</a:t>
            </a:r>
            <a:r>
              <a:rPr lang="en-CA" sz="2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a memorandum of it without fail and at once</a:t>
            </a: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for I had found by experience that such facts and thoughts were far more apt to escape from the memory than favourable ones"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Freud (1914) 'Psychopathology of Everyday life', ed. A. A. Brill, New York: McMillan. </a:t>
            </a:r>
            <a:r>
              <a:rPr lang="en-CA" sz="2000" u="sng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http://www.archive.org/details/psychopathologyo1914freu</a:t>
            </a:r>
            <a:r>
              <a:rPr lang="en-CA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3455-6F55-4B38-AC04-4A87CB8D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17" y="313009"/>
            <a:ext cx="6983552" cy="121730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This project studies two potential sources of error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6587-B3AA-423D-841A-CD1A28BA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531" y="1639287"/>
            <a:ext cx="6685068" cy="494155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Missing Data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Misleading measures</a:t>
            </a:r>
          </a:p>
        </p:txBody>
      </p:sp>
    </p:spTree>
    <p:extLst>
      <p:ext uri="{BB962C8B-B14F-4D97-AF65-F5344CB8AC3E}">
        <p14:creationId xmlns:p14="http://schemas.microsoft.com/office/powerpoint/2010/main" val="302240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PowerPoint Presentation</vt:lpstr>
      <vt:lpstr>Can Data Lie?</vt:lpstr>
      <vt:lpstr>This project studies two potential sources of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Freeman</dc:creator>
  <cp:lastModifiedBy>Alan Freeman</cp:lastModifiedBy>
  <cp:revision>10</cp:revision>
  <dcterms:created xsi:type="dcterms:W3CDTF">2020-09-07T18:46:55Z</dcterms:created>
  <dcterms:modified xsi:type="dcterms:W3CDTF">2020-09-22T21:26:37Z</dcterms:modified>
</cp:coreProperties>
</file>