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4"/>
  </p:notesMasterIdLst>
  <p:sldIdLst>
    <p:sldId id="270" r:id="rId2"/>
    <p:sldId id="272" r:id="rId3"/>
    <p:sldId id="257" r:id="rId4"/>
    <p:sldId id="258" r:id="rId5"/>
    <p:sldId id="264" r:id="rId6"/>
    <p:sldId id="259" r:id="rId7"/>
    <p:sldId id="260" r:id="rId8"/>
    <p:sldId id="273" r:id="rId9"/>
    <p:sldId id="261" r:id="rId10"/>
    <p:sldId id="262" r:id="rId11"/>
    <p:sldId id="274" r:id="rId12"/>
    <p:sldId id="275" r:id="rId13"/>
    <p:sldId id="276" r:id="rId14"/>
    <p:sldId id="277" r:id="rId15"/>
    <p:sldId id="263" r:id="rId16"/>
    <p:sldId id="266" r:id="rId17"/>
    <p:sldId id="267" r:id="rId18"/>
    <p:sldId id="268" r:id="rId19"/>
    <p:sldId id="278" r:id="rId20"/>
    <p:sldId id="279" r:id="rId21"/>
    <p:sldId id="280"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3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1D0E3-E613-4D10-957D-C4CB998EEF9E}" type="datetimeFigureOut">
              <a:rPr lang="en-CA" smtClean="0"/>
              <a:t>2017-07-14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1DBBD-13C2-400D-9436-4C518F00E20B}" type="slidenum">
              <a:rPr lang="en-CA" smtClean="0"/>
              <a:t>‹#›</a:t>
            </a:fld>
            <a:endParaRPr lang="en-CA"/>
          </a:p>
        </p:txBody>
      </p:sp>
    </p:spTree>
    <p:extLst>
      <p:ext uri="{BB962C8B-B14F-4D97-AF65-F5344CB8AC3E}">
        <p14:creationId xmlns:p14="http://schemas.microsoft.com/office/powerpoint/2010/main" val="275068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9045785-7480-4457-9A58-57352862F5C2}" type="slidenum">
              <a:rPr lang="en-CA" smtClean="0"/>
              <a:t>‹#›</a:t>
            </a:fld>
            <a:endParaRPr lang="en-CA"/>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7701013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4267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18489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554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14568E0-8BED-4FC7-A548-E500E307B86A}" type="datetimeFigureOut">
              <a:rPr lang="en-CA" smtClean="0"/>
              <a:t>2017-07-14</a:t>
            </a:fld>
            <a:endParaRPr lang="en-CA"/>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CA"/>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1842365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4568E0-8BED-4FC7-A548-E500E307B86A}" type="datetimeFigureOut">
              <a:rPr lang="en-CA" smtClean="0"/>
              <a:t>2017-07-14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88310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4568E0-8BED-4FC7-A548-E500E307B86A}" type="datetimeFigureOut">
              <a:rPr lang="en-CA" smtClean="0"/>
              <a:t>2017-07-14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651824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4568E0-8BED-4FC7-A548-E500E307B86A}" type="datetimeFigureOut">
              <a:rPr lang="en-CA" smtClean="0"/>
              <a:t>2017-07-14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2758452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4568E0-8BED-4FC7-A548-E500E307B86A}" type="datetimeFigureOut">
              <a:rPr lang="en-CA" smtClean="0"/>
              <a:t>2017-07-14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9045785-7480-4457-9A58-57352862F5C2}" type="slidenum">
              <a:rPr lang="en-CA" smtClean="0"/>
              <a:t>‹#›</a:t>
            </a:fld>
            <a:endParaRPr lang="en-CA"/>
          </a:p>
        </p:txBody>
      </p:sp>
    </p:spTree>
    <p:extLst>
      <p:ext uri="{BB962C8B-B14F-4D97-AF65-F5344CB8AC3E}">
        <p14:creationId xmlns:p14="http://schemas.microsoft.com/office/powerpoint/2010/main" val="118029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2017-07-14</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0506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14568E0-8BED-4FC7-A548-E500E307B86A}" type="datetimeFigureOut">
              <a:rPr lang="en-CA" smtClean="0"/>
              <a:t>2017-07-14</a:t>
            </a:fld>
            <a:endParaRPr lang="en-CA"/>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CA"/>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9045785-7480-4457-9A58-57352862F5C2}" type="slidenum">
              <a:rPr lang="en-CA" smtClean="0"/>
              <a:t>‹#›</a:t>
            </a:fld>
            <a:endParaRPr lang="en-CA"/>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5271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14568E0-8BED-4FC7-A548-E500E307B86A}" type="datetimeFigureOut">
              <a:rPr lang="en-CA" smtClean="0"/>
              <a:t>2017-07-14</a:t>
            </a:fld>
            <a:endParaRPr lang="en-CA"/>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CA"/>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9045785-7480-4457-9A58-57352862F5C2}" type="slidenum">
              <a:rPr lang="en-CA" smtClean="0"/>
              <a:t>‹#›</a:t>
            </a:fld>
            <a:endParaRPr lang="en-CA"/>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615132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055D1-7894-4D01-8C62-BFF1B1B4230B}"/>
              </a:ext>
            </a:extLst>
          </p:cNvPr>
          <p:cNvSpPr>
            <a:spLocks noGrp="1"/>
          </p:cNvSpPr>
          <p:nvPr>
            <p:ph type="ctrTitle"/>
          </p:nvPr>
        </p:nvSpPr>
        <p:spPr/>
        <p:txBody>
          <a:bodyPr/>
          <a:lstStyle/>
          <a:p>
            <a:pPr algn="ctr"/>
            <a:r>
              <a:rPr lang="en-GB" dirty="0"/>
              <a:t>Welcome</a:t>
            </a:r>
            <a:endParaRPr lang="en-CA" dirty="0"/>
          </a:p>
        </p:txBody>
      </p:sp>
      <p:sp>
        <p:nvSpPr>
          <p:cNvPr id="3" name="Text Placeholder 2">
            <a:extLst>
              <a:ext uri="{FF2B5EF4-FFF2-40B4-BE49-F238E27FC236}">
                <a16:creationId xmlns:a16="http://schemas.microsoft.com/office/drawing/2014/main" id="{2C1610B4-3CD2-4C79-88C7-C936E7E617DF}"/>
              </a:ext>
            </a:extLst>
          </p:cNvPr>
          <p:cNvSpPr>
            <a:spLocks noGrp="1"/>
          </p:cNvSpPr>
          <p:nvPr>
            <p:ph type="subTitle" idx="1"/>
          </p:nvPr>
        </p:nvSpPr>
        <p:spPr/>
        <p:txBody>
          <a:bodyPr/>
          <a:lstStyle/>
          <a:p>
            <a:pPr algn="r"/>
            <a:r>
              <a:rPr lang="en-GB" dirty="0"/>
              <a:t>Class introductions</a:t>
            </a:r>
            <a:endParaRPr lang="en-CA" dirty="0"/>
          </a:p>
        </p:txBody>
      </p:sp>
    </p:spTree>
    <p:extLst>
      <p:ext uri="{BB962C8B-B14F-4D97-AF65-F5344CB8AC3E}">
        <p14:creationId xmlns:p14="http://schemas.microsoft.com/office/powerpoint/2010/main" val="339525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DCEAB6-6A5A-4275-BE61-A7DFB283266A}"/>
              </a:ext>
            </a:extLst>
          </p:cNvPr>
          <p:cNvSpPr>
            <a:spLocks noGrp="1"/>
          </p:cNvSpPr>
          <p:nvPr>
            <p:ph type="title"/>
          </p:nvPr>
        </p:nvSpPr>
        <p:spPr/>
        <p:txBody>
          <a:bodyPr/>
          <a:lstStyle/>
          <a:p>
            <a:r>
              <a:rPr lang="en-GB" dirty="0"/>
              <a:t>The method of this course</a:t>
            </a:r>
            <a:endParaRPr lang="en-CA" dirty="0"/>
          </a:p>
        </p:txBody>
      </p:sp>
      <p:sp>
        <p:nvSpPr>
          <p:cNvPr id="5" name="Content Placeholder 4">
            <a:extLst>
              <a:ext uri="{FF2B5EF4-FFF2-40B4-BE49-F238E27FC236}">
                <a16:creationId xmlns:a16="http://schemas.microsoft.com/office/drawing/2014/main" id="{53A9E922-71E2-4535-9561-E126DA6B5EDB}"/>
              </a:ext>
            </a:extLst>
          </p:cNvPr>
          <p:cNvSpPr>
            <a:spLocks noGrp="1"/>
          </p:cNvSpPr>
          <p:nvPr>
            <p:ph idx="1"/>
          </p:nvPr>
        </p:nvSpPr>
        <p:spPr/>
        <p:txBody>
          <a:bodyPr/>
          <a:lstStyle/>
          <a:p>
            <a:r>
              <a:rPr lang="en-GB" dirty="0"/>
              <a:t>How did Marx’s theory evolve from the thought of the time?</a:t>
            </a:r>
          </a:p>
          <a:p>
            <a:r>
              <a:rPr lang="en-GB" dirty="0"/>
              <a:t>How did subsequent theory evolve?</a:t>
            </a:r>
          </a:p>
          <a:p>
            <a:r>
              <a:rPr lang="en-GB" dirty="0"/>
              <a:t>What differences arose, as ideas developed?</a:t>
            </a:r>
          </a:p>
          <a:p>
            <a:r>
              <a:rPr lang="en-GB" dirty="0"/>
              <a:t>How can we judge, rationally, between these various ideas?</a:t>
            </a:r>
            <a:endParaRPr lang="en-CA" dirty="0"/>
          </a:p>
          <a:p>
            <a:r>
              <a:rPr lang="en-GB" dirty="0"/>
              <a:t>Historical</a:t>
            </a:r>
          </a:p>
          <a:p>
            <a:r>
              <a:rPr lang="en-GB" dirty="0"/>
              <a:t>Comparative</a:t>
            </a:r>
          </a:p>
          <a:p>
            <a:r>
              <a:rPr lang="en-GB" dirty="0"/>
              <a:t>Pluralist</a:t>
            </a:r>
          </a:p>
        </p:txBody>
      </p:sp>
    </p:spTree>
    <p:extLst>
      <p:ext uri="{BB962C8B-B14F-4D97-AF65-F5344CB8AC3E}">
        <p14:creationId xmlns:p14="http://schemas.microsoft.com/office/powerpoint/2010/main" val="231701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160A-BF9F-40B3-9221-F772802A0F1A}"/>
              </a:ext>
            </a:extLst>
          </p:cNvPr>
          <p:cNvSpPr>
            <a:spLocks noGrp="1"/>
          </p:cNvSpPr>
          <p:nvPr>
            <p:ph type="title"/>
          </p:nvPr>
        </p:nvSpPr>
        <p:spPr/>
        <p:txBody>
          <a:bodyPr/>
          <a:lstStyle/>
          <a:p>
            <a:r>
              <a:rPr lang="en-GB" dirty="0"/>
              <a:t>This is not a history of thought course</a:t>
            </a:r>
            <a:endParaRPr lang="en-CA" dirty="0"/>
          </a:p>
        </p:txBody>
      </p:sp>
      <p:sp>
        <p:nvSpPr>
          <p:cNvPr id="3" name="Content Placeholder 2">
            <a:extLst>
              <a:ext uri="{FF2B5EF4-FFF2-40B4-BE49-F238E27FC236}">
                <a16:creationId xmlns:a16="http://schemas.microsoft.com/office/drawing/2014/main" id="{99B9602F-9A73-46A3-80C1-997EF9C06F9A}"/>
              </a:ext>
            </a:extLst>
          </p:cNvPr>
          <p:cNvSpPr>
            <a:spLocks noGrp="1"/>
          </p:cNvSpPr>
          <p:nvPr>
            <p:ph idx="1"/>
          </p:nvPr>
        </p:nvSpPr>
        <p:spPr/>
        <p:txBody>
          <a:bodyPr/>
          <a:lstStyle/>
          <a:p>
            <a:r>
              <a:rPr lang="en-GB" dirty="0"/>
              <a:t>The aim is not to explore where every theory came from</a:t>
            </a:r>
          </a:p>
          <a:p>
            <a:r>
              <a:rPr lang="en-GB" dirty="0"/>
              <a:t>Or what everyone had to say</a:t>
            </a:r>
          </a:p>
          <a:p>
            <a:r>
              <a:rPr lang="en-GB" dirty="0"/>
              <a:t>It is to understand which key issues have persistently arisen</a:t>
            </a:r>
          </a:p>
          <a:p>
            <a:r>
              <a:rPr lang="en-GB" dirty="0"/>
              <a:t>And which answers have persistently been given</a:t>
            </a:r>
          </a:p>
          <a:p>
            <a:r>
              <a:rPr lang="en-GB" dirty="0"/>
              <a:t>So that we may judge between them</a:t>
            </a:r>
          </a:p>
          <a:p>
            <a:r>
              <a:rPr lang="en-GB" dirty="0"/>
              <a:t>If necessary, build on them</a:t>
            </a:r>
          </a:p>
          <a:p>
            <a:r>
              <a:rPr lang="en-GB" dirty="0"/>
              <a:t>And if necessary,  supersede them</a:t>
            </a:r>
            <a:endParaRPr lang="en-CA" dirty="0"/>
          </a:p>
        </p:txBody>
      </p:sp>
    </p:spTree>
    <p:extLst>
      <p:ext uri="{BB962C8B-B14F-4D97-AF65-F5344CB8AC3E}">
        <p14:creationId xmlns:p14="http://schemas.microsoft.com/office/powerpoint/2010/main" val="6917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0592-F4A7-4881-9637-37B1B7E7C2F3}"/>
              </a:ext>
            </a:extLst>
          </p:cNvPr>
          <p:cNvSpPr>
            <a:spLocks noGrp="1"/>
          </p:cNvSpPr>
          <p:nvPr>
            <p:ph type="title"/>
          </p:nvPr>
        </p:nvSpPr>
        <p:spPr/>
        <p:txBody>
          <a:bodyPr/>
          <a:lstStyle/>
          <a:p>
            <a:pPr algn="ctr"/>
            <a:r>
              <a:rPr lang="en-GB" dirty="0"/>
              <a:t>The strange phenomenon of retrogression in thought</a:t>
            </a:r>
            <a:endParaRPr lang="en-CA" dirty="0"/>
          </a:p>
        </p:txBody>
      </p:sp>
      <p:sp>
        <p:nvSpPr>
          <p:cNvPr id="3" name="Content Placeholder 2">
            <a:extLst>
              <a:ext uri="{FF2B5EF4-FFF2-40B4-BE49-F238E27FC236}">
                <a16:creationId xmlns:a16="http://schemas.microsoft.com/office/drawing/2014/main" id="{8A4F7ACD-BD64-4F69-96E2-AD206A3E1EEE}"/>
              </a:ext>
            </a:extLst>
          </p:cNvPr>
          <p:cNvSpPr>
            <a:spLocks noGrp="1"/>
          </p:cNvSpPr>
          <p:nvPr>
            <p:ph idx="1"/>
          </p:nvPr>
        </p:nvSpPr>
        <p:spPr/>
        <p:txBody>
          <a:bodyPr>
            <a:normAutofit/>
          </a:bodyPr>
          <a:lstStyle/>
          <a:p>
            <a:r>
              <a:rPr lang="en-GB" dirty="0"/>
              <a:t>In the natural sciences, we are used to a general forward movement</a:t>
            </a:r>
          </a:p>
          <a:p>
            <a:r>
              <a:rPr lang="en-GB" dirty="0"/>
              <a:t>We find we can explain more and more of what we see, as time progresses</a:t>
            </a:r>
          </a:p>
          <a:p>
            <a:r>
              <a:rPr lang="en-GB" dirty="0"/>
              <a:t>We </a:t>
            </a:r>
            <a:r>
              <a:rPr lang="en-GB" i="1" dirty="0"/>
              <a:t>do </a:t>
            </a:r>
            <a:r>
              <a:rPr lang="en-GB" dirty="0"/>
              <a:t>find that science goes back to ideas it once set aside</a:t>
            </a:r>
          </a:p>
          <a:p>
            <a:pPr lvl="1"/>
            <a:r>
              <a:rPr lang="en-GB" dirty="0"/>
              <a:t>For example atomic theory</a:t>
            </a:r>
          </a:p>
          <a:p>
            <a:pPr lvl="1"/>
            <a:r>
              <a:rPr lang="en-GB" dirty="0"/>
              <a:t>For example the corpuscular theory of light</a:t>
            </a:r>
          </a:p>
          <a:p>
            <a:r>
              <a:rPr lang="en-GB" dirty="0"/>
              <a:t>BUT we don’t find that there are things we once understood, and now cannot</a:t>
            </a:r>
          </a:p>
          <a:p>
            <a:r>
              <a:rPr lang="en-GB" dirty="0"/>
              <a:t>Modern economics has stopped understanding things it once knew quite well</a:t>
            </a:r>
          </a:p>
          <a:p>
            <a:r>
              <a:rPr lang="en-GB" dirty="0"/>
              <a:t>This is why very few economists foresaw 2008</a:t>
            </a:r>
          </a:p>
          <a:p>
            <a:pPr marL="0" indent="0">
              <a:buNone/>
            </a:pPr>
            <a:endParaRPr lang="en-CA" dirty="0"/>
          </a:p>
        </p:txBody>
      </p:sp>
    </p:spTree>
    <p:extLst>
      <p:ext uri="{BB962C8B-B14F-4D97-AF65-F5344CB8AC3E}">
        <p14:creationId xmlns:p14="http://schemas.microsoft.com/office/powerpoint/2010/main" val="3930045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F883-D3B8-414E-8401-505785127F88}"/>
              </a:ext>
            </a:extLst>
          </p:cNvPr>
          <p:cNvSpPr>
            <a:spLocks noGrp="1"/>
          </p:cNvSpPr>
          <p:nvPr>
            <p:ph type="title"/>
          </p:nvPr>
        </p:nvSpPr>
        <p:spPr/>
        <p:txBody>
          <a:bodyPr/>
          <a:lstStyle/>
          <a:p>
            <a:r>
              <a:rPr lang="en-GB" dirty="0"/>
              <a:t>Understanding retrogression in thought</a:t>
            </a:r>
            <a:endParaRPr lang="en-CA" dirty="0"/>
          </a:p>
        </p:txBody>
      </p:sp>
      <p:sp>
        <p:nvSpPr>
          <p:cNvPr id="3" name="Content Placeholder 2">
            <a:extLst>
              <a:ext uri="{FF2B5EF4-FFF2-40B4-BE49-F238E27FC236}">
                <a16:creationId xmlns:a16="http://schemas.microsoft.com/office/drawing/2014/main" id="{CFE8AA68-53B8-45FA-9B49-38108FD0FB72}"/>
              </a:ext>
            </a:extLst>
          </p:cNvPr>
          <p:cNvSpPr>
            <a:spLocks noGrp="1"/>
          </p:cNvSpPr>
          <p:nvPr>
            <p:ph idx="1"/>
          </p:nvPr>
        </p:nvSpPr>
        <p:spPr>
          <a:xfrm>
            <a:off x="541176" y="2015732"/>
            <a:ext cx="11117423" cy="3450613"/>
          </a:xfrm>
        </p:spPr>
        <p:txBody>
          <a:bodyPr>
            <a:normAutofit/>
          </a:bodyPr>
          <a:lstStyle/>
          <a:p>
            <a:r>
              <a:rPr lang="en-GB" dirty="0"/>
              <a:t>Laibman (2011) argues that economic thought always moves forward; therefore, he says, there is no need to return to ask ‘what did Marx actually think’?</a:t>
            </a:r>
          </a:p>
          <a:p>
            <a:r>
              <a:rPr lang="en-GB" dirty="0"/>
              <a:t>Samuelson (See Freeman, Chick, Kayatekin) proposes the ‘</a:t>
            </a:r>
            <a:r>
              <a:rPr lang="en-GB" dirty="0" err="1"/>
              <a:t>whig</a:t>
            </a:r>
            <a:r>
              <a:rPr lang="en-GB" dirty="0"/>
              <a:t> historical’ approach to economics; since we know more than our predecessors, it’s a waste of time to study them</a:t>
            </a:r>
          </a:p>
          <a:p>
            <a:r>
              <a:rPr lang="en-GB" dirty="0"/>
              <a:t>In this course, we want to understand what is genuinely new – but also, what has been forgotten</a:t>
            </a:r>
          </a:p>
          <a:p>
            <a:r>
              <a:rPr lang="en-GB" dirty="0"/>
              <a:t>And we want to ask why it was forgotten</a:t>
            </a:r>
          </a:p>
          <a:p>
            <a:endParaRPr lang="en-CA" dirty="0"/>
          </a:p>
        </p:txBody>
      </p:sp>
    </p:spTree>
    <p:extLst>
      <p:ext uri="{BB962C8B-B14F-4D97-AF65-F5344CB8AC3E}">
        <p14:creationId xmlns:p14="http://schemas.microsoft.com/office/powerpoint/2010/main" val="3004821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BEF7-9D0D-451F-B5D5-6DCECE4E9195}"/>
              </a:ext>
            </a:extLst>
          </p:cNvPr>
          <p:cNvSpPr>
            <a:spLocks noGrp="1"/>
          </p:cNvSpPr>
          <p:nvPr>
            <p:ph type="title"/>
          </p:nvPr>
        </p:nvSpPr>
        <p:spPr/>
        <p:txBody>
          <a:bodyPr/>
          <a:lstStyle/>
          <a:p>
            <a:r>
              <a:rPr lang="en-GB" dirty="0"/>
              <a:t>The two key methodologies of this course</a:t>
            </a:r>
            <a:endParaRPr lang="en-CA" dirty="0"/>
          </a:p>
        </p:txBody>
      </p:sp>
      <p:sp>
        <p:nvSpPr>
          <p:cNvPr id="3" name="Content Placeholder 2">
            <a:extLst>
              <a:ext uri="{FF2B5EF4-FFF2-40B4-BE49-F238E27FC236}">
                <a16:creationId xmlns:a16="http://schemas.microsoft.com/office/drawing/2014/main" id="{60EC3275-8848-4DFF-AD09-21A56D39228C}"/>
              </a:ext>
            </a:extLst>
          </p:cNvPr>
          <p:cNvSpPr>
            <a:spLocks noGrp="1"/>
          </p:cNvSpPr>
          <p:nvPr>
            <p:ph idx="1"/>
          </p:nvPr>
        </p:nvSpPr>
        <p:spPr/>
        <p:txBody>
          <a:bodyPr>
            <a:normAutofit/>
          </a:bodyPr>
          <a:lstStyle/>
          <a:p>
            <a:pPr algn="ctr"/>
            <a:r>
              <a:rPr lang="en-GB" sz="2800" dirty="0"/>
              <a:t>Hermeneutics (scientific interpretive method)</a:t>
            </a:r>
          </a:p>
          <a:p>
            <a:pPr algn="ctr"/>
            <a:r>
              <a:rPr lang="en-GB" sz="2800" dirty="0"/>
              <a:t>Assertive pluralism (scientific induction)</a:t>
            </a:r>
          </a:p>
          <a:p>
            <a:r>
              <a:rPr lang="en-GB" sz="2800" dirty="0"/>
              <a:t>We want to know what the theories under test really are</a:t>
            </a:r>
          </a:p>
          <a:p>
            <a:r>
              <a:rPr lang="en-GB" sz="2800" dirty="0"/>
              <a:t>And we want to test them against each other</a:t>
            </a:r>
          </a:p>
          <a:p>
            <a:r>
              <a:rPr lang="en-GB" sz="2800" dirty="0"/>
              <a:t>No ‘null hypothesis’</a:t>
            </a:r>
          </a:p>
          <a:p>
            <a:r>
              <a:rPr lang="en-GB" sz="2800" dirty="0"/>
              <a:t>What A says, versus what B says, judged by the facts</a:t>
            </a:r>
            <a:endParaRPr lang="en-CA" sz="2800" dirty="0"/>
          </a:p>
        </p:txBody>
      </p:sp>
    </p:spTree>
    <p:extLst>
      <p:ext uri="{BB962C8B-B14F-4D97-AF65-F5344CB8AC3E}">
        <p14:creationId xmlns:p14="http://schemas.microsoft.com/office/powerpoint/2010/main" val="3395965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D16D2-B8BA-4CDC-8C57-204D5322434C}"/>
              </a:ext>
            </a:extLst>
          </p:cNvPr>
          <p:cNvSpPr>
            <a:spLocks noGrp="1"/>
          </p:cNvSpPr>
          <p:nvPr>
            <p:ph type="title"/>
          </p:nvPr>
        </p:nvSpPr>
        <p:spPr/>
        <p:txBody>
          <a:bodyPr/>
          <a:lstStyle/>
          <a:p>
            <a:r>
              <a:rPr lang="en-GB" dirty="0"/>
              <a:t>Why do economists differ?</a:t>
            </a:r>
            <a:endParaRPr lang="en-CA" dirty="0"/>
          </a:p>
        </p:txBody>
      </p:sp>
      <p:sp>
        <p:nvSpPr>
          <p:cNvPr id="3" name="Content Placeholder 2">
            <a:extLst>
              <a:ext uri="{FF2B5EF4-FFF2-40B4-BE49-F238E27FC236}">
                <a16:creationId xmlns:a16="http://schemas.microsoft.com/office/drawing/2014/main" id="{D40DF74F-C8D2-47D7-861F-C04D32D69A4E}"/>
              </a:ext>
            </a:extLst>
          </p:cNvPr>
          <p:cNvSpPr>
            <a:spLocks noGrp="1"/>
          </p:cNvSpPr>
          <p:nvPr>
            <p:ph idx="1"/>
          </p:nvPr>
        </p:nvSpPr>
        <p:spPr/>
        <p:txBody>
          <a:bodyPr/>
          <a:lstStyle/>
          <a:p>
            <a:r>
              <a:rPr lang="en-GB" dirty="0"/>
              <a:t>We will study six questions that were at the forefront of economic enquiry</a:t>
            </a:r>
          </a:p>
          <a:p>
            <a:r>
              <a:rPr lang="en-GB" dirty="0"/>
              <a:t>And remain there today</a:t>
            </a:r>
          </a:p>
          <a:p>
            <a:r>
              <a:rPr lang="en-GB" dirty="0"/>
              <a:t>In fact, many economists are now returning to these questions</a:t>
            </a:r>
          </a:p>
          <a:p>
            <a:r>
              <a:rPr lang="en-GB" dirty="0"/>
              <a:t>Having forgotten them</a:t>
            </a:r>
            <a:endParaRPr lang="en-CA" dirty="0"/>
          </a:p>
        </p:txBody>
      </p:sp>
    </p:spTree>
    <p:extLst>
      <p:ext uri="{BB962C8B-B14F-4D97-AF65-F5344CB8AC3E}">
        <p14:creationId xmlns:p14="http://schemas.microsoft.com/office/powerpoint/2010/main" val="2570978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2467-C60F-440D-86DA-827F99803750}"/>
              </a:ext>
            </a:extLst>
          </p:cNvPr>
          <p:cNvSpPr>
            <a:spLocks noGrp="1"/>
          </p:cNvSpPr>
          <p:nvPr>
            <p:ph type="title"/>
          </p:nvPr>
        </p:nvSpPr>
        <p:spPr/>
        <p:txBody>
          <a:bodyPr/>
          <a:lstStyle/>
          <a:p>
            <a:r>
              <a:rPr lang="en-GB" dirty="0"/>
              <a:t>How do theories evolve?</a:t>
            </a:r>
            <a:endParaRPr lang="en-CA" dirty="0"/>
          </a:p>
        </p:txBody>
      </p:sp>
      <p:sp>
        <p:nvSpPr>
          <p:cNvPr id="3" name="Content Placeholder 2">
            <a:extLst>
              <a:ext uri="{FF2B5EF4-FFF2-40B4-BE49-F238E27FC236}">
                <a16:creationId xmlns:a16="http://schemas.microsoft.com/office/drawing/2014/main" id="{43AD5590-8DA6-47C3-BCC1-062A72578C3C}"/>
              </a:ext>
            </a:extLst>
          </p:cNvPr>
          <p:cNvSpPr>
            <a:spLocks noGrp="1"/>
          </p:cNvSpPr>
          <p:nvPr>
            <p:ph idx="1"/>
          </p:nvPr>
        </p:nvSpPr>
        <p:spPr/>
        <p:txBody>
          <a:bodyPr>
            <a:normAutofit/>
          </a:bodyPr>
          <a:lstStyle/>
          <a:p>
            <a:r>
              <a:rPr lang="en-GB" dirty="0"/>
              <a:t>Intellectual factors – processes of discovery </a:t>
            </a:r>
          </a:p>
          <a:p>
            <a:r>
              <a:rPr lang="en-GB" dirty="0"/>
              <a:t>Knowledge can genuinely develop through:</a:t>
            </a:r>
          </a:p>
          <a:p>
            <a:pPr lvl="1"/>
            <a:r>
              <a:rPr lang="en-GB" dirty="0"/>
              <a:t>Discovery – encounters with facts</a:t>
            </a:r>
          </a:p>
          <a:p>
            <a:pPr lvl="1"/>
            <a:r>
              <a:rPr lang="en-GB" dirty="0"/>
              <a:t>Reason – the application of logic</a:t>
            </a:r>
          </a:p>
          <a:p>
            <a:pPr lvl="1"/>
            <a:r>
              <a:rPr lang="en-GB" dirty="0"/>
              <a:t>Theory – explaining what is not immediately obvious</a:t>
            </a:r>
          </a:p>
          <a:p>
            <a:pPr lvl="1"/>
            <a:r>
              <a:rPr lang="en-GB" dirty="0"/>
              <a:t>This is the ‘exoteric’ content of theory</a:t>
            </a:r>
          </a:p>
          <a:p>
            <a:r>
              <a:rPr lang="en-GB" dirty="0"/>
              <a:t>BUT what explains the treatment of Galileo?</a:t>
            </a:r>
          </a:p>
          <a:p>
            <a:r>
              <a:rPr lang="en-GB" dirty="0"/>
              <a:t>It had an ‘esoteric’ function that threatened monarchs whose power ‘came from heaven’</a:t>
            </a:r>
          </a:p>
          <a:p>
            <a:endParaRPr lang="en-GB" dirty="0"/>
          </a:p>
        </p:txBody>
      </p:sp>
    </p:spTree>
    <p:extLst>
      <p:ext uri="{BB962C8B-B14F-4D97-AF65-F5344CB8AC3E}">
        <p14:creationId xmlns:p14="http://schemas.microsoft.com/office/powerpoint/2010/main" val="3066490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FF42-BEA0-48E4-8876-CFF6DC6A226F}"/>
              </a:ext>
            </a:extLst>
          </p:cNvPr>
          <p:cNvSpPr>
            <a:spLocks noGrp="1"/>
          </p:cNvSpPr>
          <p:nvPr>
            <p:ph type="title"/>
          </p:nvPr>
        </p:nvSpPr>
        <p:spPr/>
        <p:txBody>
          <a:bodyPr/>
          <a:lstStyle/>
          <a:p>
            <a:r>
              <a:rPr lang="en-GB" dirty="0"/>
              <a:t>Theory as esoteric doctrine</a:t>
            </a:r>
            <a:endParaRPr lang="en-CA" dirty="0"/>
          </a:p>
        </p:txBody>
      </p:sp>
      <p:sp>
        <p:nvSpPr>
          <p:cNvPr id="3" name="Content Placeholder 2">
            <a:extLst>
              <a:ext uri="{FF2B5EF4-FFF2-40B4-BE49-F238E27FC236}">
                <a16:creationId xmlns:a16="http://schemas.microsoft.com/office/drawing/2014/main" id="{D13042D5-0012-4C03-8FD0-052AE311BA5F}"/>
              </a:ext>
            </a:extLst>
          </p:cNvPr>
          <p:cNvSpPr>
            <a:spLocks noGrp="1"/>
          </p:cNvSpPr>
          <p:nvPr>
            <p:ph idx="1"/>
          </p:nvPr>
        </p:nvSpPr>
        <p:spPr/>
        <p:txBody>
          <a:bodyPr>
            <a:normAutofit fontScale="92500" lnSpcReduction="20000"/>
          </a:bodyPr>
          <a:lstStyle/>
          <a:p>
            <a:r>
              <a:rPr lang="en-GB" dirty="0"/>
              <a:t>Social theory has a ‘cosmological’ function.  Not just how society works but how it ‘ought to’ work.</a:t>
            </a:r>
          </a:p>
          <a:p>
            <a:r>
              <a:rPr lang="en-GB" dirty="0"/>
              <a:t>It leads to political conclusions that benefit some classes and not others</a:t>
            </a:r>
          </a:p>
          <a:p>
            <a:pPr lvl="1"/>
            <a:r>
              <a:rPr lang="en-GB" dirty="0"/>
              <a:t>landlord-capitalist battles of Marx’s time</a:t>
            </a:r>
          </a:p>
          <a:p>
            <a:pPr lvl="1"/>
            <a:r>
              <a:rPr lang="en-GB" dirty="0"/>
              <a:t>growth of ‘Ricardian socialism’</a:t>
            </a:r>
          </a:p>
          <a:p>
            <a:pPr lvl="1"/>
            <a:r>
              <a:rPr lang="en-GB" dirty="0"/>
              <a:t>the large-scale success of Marx’s ideas after the Great Depression of 1870-93</a:t>
            </a:r>
          </a:p>
          <a:p>
            <a:r>
              <a:rPr lang="en-GB" dirty="0"/>
              <a:t>Counter-theories (Austrians, marginalism) consciously sought to debunk Marx and create an alternative</a:t>
            </a:r>
          </a:p>
          <a:p>
            <a:r>
              <a:rPr lang="en-GB" dirty="0"/>
              <a:t>We will study trends in Marxist theory that play the same role </a:t>
            </a:r>
          </a:p>
          <a:p>
            <a:pPr lvl="1"/>
            <a:r>
              <a:rPr lang="en-GB" dirty="0"/>
              <a:t>creating a ‘safe’ Marx</a:t>
            </a:r>
          </a:p>
          <a:p>
            <a:pPr lvl="1"/>
            <a:r>
              <a:rPr lang="en-GB" dirty="0"/>
              <a:t>Or ‘proving’ Marx was wrong</a:t>
            </a:r>
          </a:p>
          <a:p>
            <a:pPr lvl="1"/>
            <a:endParaRPr lang="en-GB" dirty="0"/>
          </a:p>
          <a:p>
            <a:endParaRPr lang="en-CA" dirty="0"/>
          </a:p>
        </p:txBody>
      </p:sp>
    </p:spTree>
    <p:extLst>
      <p:ext uri="{BB962C8B-B14F-4D97-AF65-F5344CB8AC3E}">
        <p14:creationId xmlns:p14="http://schemas.microsoft.com/office/powerpoint/2010/main" val="368805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3E74-9A3E-42AC-ACC5-A633917904CB}"/>
              </a:ext>
            </a:extLst>
          </p:cNvPr>
          <p:cNvSpPr>
            <a:spLocks noGrp="1"/>
          </p:cNvSpPr>
          <p:nvPr>
            <p:ph type="title"/>
          </p:nvPr>
        </p:nvSpPr>
        <p:spPr/>
        <p:txBody>
          <a:bodyPr/>
          <a:lstStyle/>
          <a:p>
            <a:r>
              <a:rPr lang="en-GB" dirty="0"/>
              <a:t>A method of enquiry</a:t>
            </a:r>
            <a:endParaRPr lang="en-CA" dirty="0"/>
          </a:p>
        </p:txBody>
      </p:sp>
      <p:sp>
        <p:nvSpPr>
          <p:cNvPr id="3" name="Content Placeholder 2">
            <a:extLst>
              <a:ext uri="{FF2B5EF4-FFF2-40B4-BE49-F238E27FC236}">
                <a16:creationId xmlns:a16="http://schemas.microsoft.com/office/drawing/2014/main" id="{4CEA8A8F-96D3-45B5-BD83-A23DA99E9EC1}"/>
              </a:ext>
            </a:extLst>
          </p:cNvPr>
          <p:cNvSpPr>
            <a:spLocks noGrp="1"/>
          </p:cNvSpPr>
          <p:nvPr>
            <p:ph idx="1"/>
          </p:nvPr>
        </p:nvSpPr>
        <p:spPr/>
        <p:txBody>
          <a:bodyPr>
            <a:normAutofit fontScale="92500" lnSpcReduction="10000"/>
          </a:bodyPr>
          <a:lstStyle/>
          <a:p>
            <a:r>
              <a:rPr lang="en-GB" dirty="0"/>
              <a:t>Pluralism</a:t>
            </a:r>
          </a:p>
          <a:p>
            <a:pPr lvl="1"/>
            <a:r>
              <a:rPr lang="en-GB" dirty="0"/>
              <a:t>Theory progresses by studying difference, not agreement</a:t>
            </a:r>
          </a:p>
          <a:p>
            <a:pPr lvl="1"/>
            <a:r>
              <a:rPr lang="en-GB" dirty="0"/>
              <a:t>Newton vs Einstein, Wave vs Particle, Heliocentrism vs Earth-centrism, etc</a:t>
            </a:r>
          </a:p>
          <a:p>
            <a:pPr lvl="1"/>
            <a:r>
              <a:rPr lang="en-GB" dirty="0"/>
              <a:t>Economics in contrast tends towards ‘selection for conformity’</a:t>
            </a:r>
          </a:p>
          <a:p>
            <a:pPr lvl="1"/>
            <a:r>
              <a:rPr lang="en-GB" dirty="0"/>
              <a:t>We will study </a:t>
            </a:r>
            <a:r>
              <a:rPr lang="en-GB" i="1" dirty="0"/>
              <a:t>differences </a:t>
            </a:r>
            <a:r>
              <a:rPr lang="en-GB" dirty="0"/>
              <a:t>between economic theories</a:t>
            </a:r>
          </a:p>
          <a:p>
            <a:r>
              <a:rPr lang="en-GB" dirty="0"/>
              <a:t>Interpretive Method</a:t>
            </a:r>
          </a:p>
          <a:p>
            <a:pPr lvl="1"/>
            <a:r>
              <a:rPr lang="en-GB" dirty="0"/>
              <a:t>We cannot study the truth or falsehood of a theory unless we know what the theory is</a:t>
            </a:r>
          </a:p>
          <a:p>
            <a:pPr lvl="1"/>
            <a:r>
              <a:rPr lang="en-GB" dirty="0"/>
              <a:t>We establish as best we can what Ricardo, Smith, Marx,  Keynes, Schumpeter ‘really are saying’</a:t>
            </a:r>
          </a:p>
          <a:p>
            <a:pPr lvl="1"/>
            <a:r>
              <a:rPr lang="en-GB" dirty="0"/>
              <a:t>The Stigler-Barkai criterion (Kliman)</a:t>
            </a:r>
            <a:endParaRPr lang="en-CA" dirty="0"/>
          </a:p>
        </p:txBody>
      </p:sp>
    </p:spTree>
    <p:extLst>
      <p:ext uri="{BB962C8B-B14F-4D97-AF65-F5344CB8AC3E}">
        <p14:creationId xmlns:p14="http://schemas.microsoft.com/office/powerpoint/2010/main" val="3084252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5780-12DB-4B3E-BEBD-350A2897ACAF}"/>
              </a:ext>
            </a:extLst>
          </p:cNvPr>
          <p:cNvSpPr>
            <a:spLocks noGrp="1"/>
          </p:cNvSpPr>
          <p:nvPr>
            <p:ph type="title"/>
          </p:nvPr>
        </p:nvSpPr>
        <p:spPr/>
        <p:txBody>
          <a:bodyPr/>
          <a:lstStyle/>
          <a:p>
            <a:r>
              <a:rPr lang="en-GB" dirty="0"/>
              <a:t>Presentation </a:t>
            </a:r>
            <a:endParaRPr lang="en-CA" dirty="0"/>
          </a:p>
        </p:txBody>
      </p:sp>
      <p:sp>
        <p:nvSpPr>
          <p:cNvPr id="3" name="Content Placeholder 2">
            <a:extLst>
              <a:ext uri="{FF2B5EF4-FFF2-40B4-BE49-F238E27FC236}">
                <a16:creationId xmlns:a16="http://schemas.microsoft.com/office/drawing/2014/main" id="{0F6C91FE-F9AA-469A-A0D6-4795632C1720}"/>
              </a:ext>
            </a:extLst>
          </p:cNvPr>
          <p:cNvSpPr>
            <a:spLocks noGrp="1"/>
          </p:cNvSpPr>
          <p:nvPr>
            <p:ph idx="1"/>
          </p:nvPr>
        </p:nvSpPr>
        <p:spPr/>
        <p:txBody>
          <a:bodyPr/>
          <a:lstStyle/>
          <a:p>
            <a:r>
              <a:rPr lang="en-GB" dirty="0"/>
              <a:t>Course materials on the website</a:t>
            </a:r>
          </a:p>
          <a:p>
            <a:r>
              <a:rPr lang="en-GB" dirty="0"/>
              <a:t>‘Required’ and ‘supplementary’</a:t>
            </a:r>
          </a:p>
          <a:p>
            <a:r>
              <a:rPr lang="en-GB" dirty="0"/>
              <a:t>For the assessment, it’s good to use the supplementary material for the topic of your choice</a:t>
            </a:r>
          </a:p>
          <a:p>
            <a:r>
              <a:rPr lang="en-GB" dirty="0"/>
              <a:t>Class discussion is important</a:t>
            </a:r>
          </a:p>
          <a:p>
            <a:r>
              <a:rPr lang="en-GB" dirty="0"/>
              <a:t>Bring questions to the start of each lecture and we will discuss them</a:t>
            </a:r>
          </a:p>
        </p:txBody>
      </p:sp>
    </p:spTree>
    <p:extLst>
      <p:ext uri="{BB962C8B-B14F-4D97-AF65-F5344CB8AC3E}">
        <p14:creationId xmlns:p14="http://schemas.microsoft.com/office/powerpoint/2010/main" val="394684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F601-CC6E-486F-ACC3-552F1EA02F8A}"/>
              </a:ext>
            </a:extLst>
          </p:cNvPr>
          <p:cNvSpPr>
            <a:spLocks noGrp="1"/>
          </p:cNvSpPr>
          <p:nvPr>
            <p:ph type="title"/>
          </p:nvPr>
        </p:nvSpPr>
        <p:spPr/>
        <p:txBody>
          <a:bodyPr/>
          <a:lstStyle/>
          <a:p>
            <a:r>
              <a:rPr lang="en-GB" dirty="0"/>
              <a:t>Course delivery</a:t>
            </a:r>
            <a:endParaRPr lang="en-CA" dirty="0"/>
          </a:p>
        </p:txBody>
      </p:sp>
      <p:sp>
        <p:nvSpPr>
          <p:cNvPr id="3" name="Subtitle 2">
            <a:extLst>
              <a:ext uri="{FF2B5EF4-FFF2-40B4-BE49-F238E27FC236}">
                <a16:creationId xmlns:a16="http://schemas.microsoft.com/office/drawing/2014/main" id="{3EF0F505-F6E9-4CF4-B373-AA0B33B3B770}"/>
              </a:ext>
            </a:extLst>
          </p:cNvPr>
          <p:cNvSpPr>
            <a:spLocks noGrp="1"/>
          </p:cNvSpPr>
          <p:nvPr>
            <p:ph idx="1"/>
          </p:nvPr>
        </p:nvSpPr>
        <p:spPr/>
        <p:txBody>
          <a:bodyPr/>
          <a:lstStyle/>
          <a:p>
            <a:r>
              <a:rPr lang="en-GB" dirty="0"/>
              <a:t>9 units</a:t>
            </a:r>
          </a:p>
          <a:p>
            <a:r>
              <a:rPr lang="en-GB" dirty="0"/>
              <a:t>Units 2 and 3 combined</a:t>
            </a:r>
          </a:p>
          <a:p>
            <a:r>
              <a:rPr lang="en-GB" dirty="0"/>
              <a:t>Course website</a:t>
            </a:r>
          </a:p>
          <a:p>
            <a:r>
              <a:rPr lang="en-GB" dirty="0"/>
              <a:t>Choose an essay now</a:t>
            </a:r>
          </a:p>
          <a:p>
            <a:pPr lvl="1"/>
            <a:r>
              <a:rPr lang="en-GB" dirty="0"/>
              <a:t>Guidelines</a:t>
            </a:r>
          </a:p>
          <a:p>
            <a:r>
              <a:rPr lang="en-GB" dirty="0"/>
              <a:t>Questions?</a:t>
            </a:r>
            <a:endParaRPr lang="en-CA" dirty="0"/>
          </a:p>
        </p:txBody>
      </p:sp>
    </p:spTree>
    <p:extLst>
      <p:ext uri="{BB962C8B-B14F-4D97-AF65-F5344CB8AC3E}">
        <p14:creationId xmlns:p14="http://schemas.microsoft.com/office/powerpoint/2010/main" val="814722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1C4E-380D-47D2-9C80-DD82666A2237}"/>
              </a:ext>
            </a:extLst>
          </p:cNvPr>
          <p:cNvSpPr>
            <a:spLocks noGrp="1"/>
          </p:cNvSpPr>
          <p:nvPr>
            <p:ph type="title"/>
          </p:nvPr>
        </p:nvSpPr>
        <p:spPr/>
        <p:txBody>
          <a:bodyPr/>
          <a:lstStyle/>
          <a:p>
            <a:r>
              <a:rPr lang="en-GB" dirty="0"/>
              <a:t>assessment</a:t>
            </a:r>
            <a:endParaRPr lang="en-CA" dirty="0"/>
          </a:p>
        </p:txBody>
      </p:sp>
      <p:sp>
        <p:nvSpPr>
          <p:cNvPr id="3" name="Content Placeholder 2">
            <a:extLst>
              <a:ext uri="{FF2B5EF4-FFF2-40B4-BE49-F238E27FC236}">
                <a16:creationId xmlns:a16="http://schemas.microsoft.com/office/drawing/2014/main" id="{92BFA5D3-EE56-48E1-AB4F-77C4CC2C64D4}"/>
              </a:ext>
            </a:extLst>
          </p:cNvPr>
          <p:cNvSpPr>
            <a:spLocks noGrp="1"/>
          </p:cNvSpPr>
          <p:nvPr>
            <p:ph idx="1"/>
          </p:nvPr>
        </p:nvSpPr>
        <p:spPr/>
        <p:txBody>
          <a:bodyPr/>
          <a:lstStyle/>
          <a:p>
            <a:r>
              <a:rPr lang="en-GB" dirty="0"/>
              <a:t>One essay</a:t>
            </a:r>
          </a:p>
          <a:p>
            <a:r>
              <a:rPr lang="en-GB" dirty="0"/>
              <a:t>Each essay relates to one  unit</a:t>
            </a:r>
          </a:p>
          <a:p>
            <a:r>
              <a:rPr lang="en-GB" dirty="0"/>
              <a:t>Hand in by Wednesday 19</a:t>
            </a:r>
            <a:r>
              <a:rPr lang="en-GB" baseline="30000" dirty="0"/>
              <a:t>th</a:t>
            </a:r>
            <a:endParaRPr lang="en-GB" dirty="0"/>
          </a:p>
          <a:p>
            <a:r>
              <a:rPr lang="en-GB" dirty="0"/>
              <a:t>In electronic format</a:t>
            </a:r>
          </a:p>
          <a:p>
            <a:r>
              <a:rPr lang="en-GB" dirty="0"/>
              <a:t>See the guidelines on the course website</a:t>
            </a:r>
          </a:p>
          <a:p>
            <a:r>
              <a:rPr lang="en-GB" dirty="0"/>
              <a:t>If two of you collaborate you can hand in the same essay</a:t>
            </a:r>
          </a:p>
          <a:p>
            <a:r>
              <a:rPr lang="en-GB" dirty="0"/>
              <a:t>You will get the same mark</a:t>
            </a:r>
            <a:endParaRPr lang="en-CA" dirty="0"/>
          </a:p>
        </p:txBody>
      </p:sp>
    </p:spTree>
    <p:extLst>
      <p:ext uri="{BB962C8B-B14F-4D97-AF65-F5344CB8AC3E}">
        <p14:creationId xmlns:p14="http://schemas.microsoft.com/office/powerpoint/2010/main" val="1245431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8C6F-92BB-4C85-8818-030CA46A8A91}"/>
              </a:ext>
            </a:extLst>
          </p:cNvPr>
          <p:cNvSpPr>
            <a:spLocks noGrp="1"/>
          </p:cNvSpPr>
          <p:nvPr>
            <p:ph type="title"/>
          </p:nvPr>
        </p:nvSpPr>
        <p:spPr/>
        <p:txBody>
          <a:bodyPr/>
          <a:lstStyle/>
          <a:p>
            <a:r>
              <a:rPr lang="en-GB" dirty="0"/>
              <a:t>A word about the password</a:t>
            </a:r>
            <a:endParaRPr lang="en-CA" dirty="0"/>
          </a:p>
        </p:txBody>
      </p:sp>
      <p:sp>
        <p:nvSpPr>
          <p:cNvPr id="3" name="Content Placeholder 2">
            <a:extLst>
              <a:ext uri="{FF2B5EF4-FFF2-40B4-BE49-F238E27FC236}">
                <a16:creationId xmlns:a16="http://schemas.microsoft.com/office/drawing/2014/main" id="{EAF3814C-C19A-4580-B143-EACDCD96E590}"/>
              </a:ext>
            </a:extLst>
          </p:cNvPr>
          <p:cNvSpPr>
            <a:spLocks noGrp="1"/>
          </p:cNvSpPr>
          <p:nvPr>
            <p:ph idx="1"/>
          </p:nvPr>
        </p:nvSpPr>
        <p:spPr/>
        <p:txBody>
          <a:bodyPr/>
          <a:lstStyle/>
          <a:p>
            <a:r>
              <a:rPr lang="en-GB" dirty="0"/>
              <a:t>Some materials are password-protected</a:t>
            </a:r>
          </a:p>
          <a:p>
            <a:r>
              <a:rPr lang="en-GB" dirty="0"/>
              <a:t>I am working with publishers to lift </a:t>
            </a:r>
            <a:r>
              <a:rPr lang="en-GB"/>
              <a:t>this restriction</a:t>
            </a:r>
            <a:endParaRPr lang="en-GB" dirty="0"/>
          </a:p>
          <a:p>
            <a:r>
              <a:rPr lang="en-GB" dirty="0"/>
              <a:t>This is not because we agree with intellectual property</a:t>
            </a:r>
          </a:p>
          <a:p>
            <a:r>
              <a:rPr lang="en-GB" dirty="0"/>
              <a:t>It is because authors may find it harder to publish in journals that support critical thinking, if the journal or book copyright is breached</a:t>
            </a:r>
          </a:p>
          <a:p>
            <a:r>
              <a:rPr lang="en-GB" dirty="0"/>
              <a:t>This is changing; however it hasn’t finished changing yet</a:t>
            </a:r>
            <a:endParaRPr lang="en-CA" dirty="0"/>
          </a:p>
          <a:p>
            <a:endParaRPr lang="en-CA" dirty="0"/>
          </a:p>
        </p:txBody>
      </p:sp>
    </p:spTree>
    <p:extLst>
      <p:ext uri="{BB962C8B-B14F-4D97-AF65-F5344CB8AC3E}">
        <p14:creationId xmlns:p14="http://schemas.microsoft.com/office/powerpoint/2010/main" val="2371481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4154F9-99CE-44CA-BDEF-340CA7AFFF23}"/>
              </a:ext>
            </a:extLst>
          </p:cNvPr>
          <p:cNvSpPr/>
          <p:nvPr/>
        </p:nvSpPr>
        <p:spPr>
          <a:xfrm>
            <a:off x="634482" y="396551"/>
            <a:ext cx="7786396" cy="3762568"/>
          </a:xfrm>
          <a:prstGeom prst="rect">
            <a:avLst/>
          </a:prstGeom>
        </p:spPr>
        <p:txBody>
          <a:bodyPr wrap="square">
            <a:spAutoFit/>
          </a:bodyPr>
          <a:lstStyle/>
          <a:p>
            <a:pPr indent="152400" algn="just">
              <a:spcBef>
                <a:spcPts val="300"/>
              </a:spcBef>
              <a:spcAft>
                <a:spcPts val="600"/>
              </a:spcAft>
            </a:pPr>
            <a:r>
              <a:rPr lang="en-CA" dirty="0">
                <a:latin typeface="Times New Roman" panose="02020603050405020304" pitchFamily="18" charset="0"/>
                <a:ea typeface="Times New Roman" panose="02020603050405020304" pitchFamily="18" charset="0"/>
              </a:rPr>
              <a:t>Every man is rich or poor according to the degree in which he can afford to enjoy the necessaries, </a:t>
            </a:r>
            <a:r>
              <a:rPr lang="en-CA" dirty="0" err="1">
                <a:latin typeface="Times New Roman" panose="02020603050405020304" pitchFamily="18" charset="0"/>
                <a:ea typeface="Times New Roman" panose="02020603050405020304" pitchFamily="18" charset="0"/>
              </a:rPr>
              <a:t>conveniencies</a:t>
            </a:r>
            <a:r>
              <a:rPr lang="en-CA" dirty="0">
                <a:latin typeface="Times New Roman" panose="02020603050405020304" pitchFamily="18" charset="0"/>
                <a:ea typeface="Times New Roman" panose="02020603050405020304" pitchFamily="18" charset="0"/>
              </a:rPr>
              <a:t>, and amusements of human life. </a:t>
            </a:r>
          </a:p>
          <a:p>
            <a:pPr indent="152400" algn="just">
              <a:spcBef>
                <a:spcPts val="300"/>
              </a:spcBef>
              <a:spcAft>
                <a:spcPts val="600"/>
              </a:spcAft>
            </a:pPr>
            <a:r>
              <a:rPr lang="en-CA" dirty="0">
                <a:latin typeface="Times New Roman" panose="02020603050405020304" pitchFamily="18" charset="0"/>
                <a:ea typeface="Times New Roman" panose="02020603050405020304" pitchFamily="18" charset="0"/>
              </a:rPr>
              <a:t> But after the division of labour has once thoroughly taken place, it is but a very small part of these with which a man's own labour can supply him. </a:t>
            </a:r>
          </a:p>
          <a:p>
            <a:pPr indent="152400" algn="just">
              <a:spcBef>
                <a:spcPts val="300"/>
              </a:spcBef>
              <a:spcAft>
                <a:spcPts val="600"/>
              </a:spcAft>
            </a:pPr>
            <a:r>
              <a:rPr lang="en-CA" dirty="0">
                <a:latin typeface="Times New Roman" panose="02020603050405020304" pitchFamily="18" charset="0"/>
                <a:ea typeface="Times New Roman" panose="02020603050405020304" pitchFamily="18" charset="0"/>
              </a:rPr>
              <a:t> The far greater part of them he must derive from the labour of other people, and he must be rich or poor according to the quantity of that labour which he can command, or which he can afford to purchase. </a:t>
            </a:r>
          </a:p>
          <a:p>
            <a:pPr indent="152400" algn="just">
              <a:spcBef>
                <a:spcPts val="300"/>
              </a:spcBef>
              <a:spcAft>
                <a:spcPts val="600"/>
              </a:spcAft>
            </a:pPr>
            <a:r>
              <a:rPr lang="en-CA" dirty="0">
                <a:latin typeface="Times New Roman" panose="02020603050405020304" pitchFamily="18" charset="0"/>
                <a:ea typeface="Times New Roman" panose="02020603050405020304" pitchFamily="18" charset="0"/>
              </a:rPr>
              <a:t>The value of any commodity, therefore, to the person who possesses it, and who means not to use or consume it himself, but to exchange it for other commodities, is equal to the quantity of labour which it enables him to purchase or command. Labour therefore, is the real measure of the exchangeable value of all commodities.</a:t>
            </a:r>
          </a:p>
        </p:txBody>
      </p:sp>
      <p:sp>
        <p:nvSpPr>
          <p:cNvPr id="3" name="Rectangle 2">
            <a:extLst>
              <a:ext uri="{FF2B5EF4-FFF2-40B4-BE49-F238E27FC236}">
                <a16:creationId xmlns:a16="http://schemas.microsoft.com/office/drawing/2014/main" id="{F16B1C74-FA8B-473D-B22D-95477F5DF475}"/>
              </a:ext>
            </a:extLst>
          </p:cNvPr>
          <p:cNvSpPr/>
          <p:nvPr/>
        </p:nvSpPr>
        <p:spPr>
          <a:xfrm>
            <a:off x="5338665" y="4341611"/>
            <a:ext cx="6096000" cy="1431161"/>
          </a:xfrm>
          <a:prstGeom prst="rect">
            <a:avLst/>
          </a:prstGeom>
        </p:spPr>
        <p:txBody>
          <a:bodyPr>
            <a:spAutoFit/>
          </a:bodyPr>
          <a:lstStyle/>
          <a:p>
            <a:pPr marL="342900" lvl="0" indent="-342900" algn="just">
              <a:spcBef>
                <a:spcPts val="300"/>
              </a:spcBef>
              <a:spcAft>
                <a:spcPts val="300"/>
              </a:spcAft>
              <a:buFont typeface="+mj-lt"/>
              <a:buAutoNum type="arabicParenR"/>
            </a:pPr>
            <a:r>
              <a:rPr lang="en-CA" dirty="0">
                <a:latin typeface="Times New Roman" panose="02020603050405020304" pitchFamily="18" charset="0"/>
                <a:ea typeface="Times New Roman" panose="02020603050405020304" pitchFamily="18" charset="0"/>
              </a:rPr>
              <a:t>Where does wealth come from?</a:t>
            </a:r>
          </a:p>
          <a:p>
            <a:pPr marL="342900" lvl="0" indent="-342900" algn="just">
              <a:spcBef>
                <a:spcPts val="300"/>
              </a:spcBef>
              <a:spcAft>
                <a:spcPts val="300"/>
              </a:spcAft>
              <a:buFont typeface="+mj-lt"/>
              <a:buAutoNum type="arabicParenR"/>
            </a:pPr>
            <a:r>
              <a:rPr lang="en-CA" dirty="0">
                <a:latin typeface="Times New Roman" panose="02020603050405020304" pitchFamily="18" charset="0"/>
                <a:ea typeface="Times New Roman" panose="02020603050405020304" pitchFamily="18" charset="0"/>
              </a:rPr>
              <a:t>Socially specific: this is because of the division of labour</a:t>
            </a:r>
          </a:p>
          <a:p>
            <a:pPr marL="342900" lvl="0" indent="-342900" algn="just">
              <a:spcBef>
                <a:spcPts val="300"/>
              </a:spcBef>
              <a:spcAft>
                <a:spcPts val="300"/>
              </a:spcAft>
              <a:buFont typeface="+mj-lt"/>
              <a:buAutoNum type="arabicParenR"/>
            </a:pPr>
            <a:r>
              <a:rPr lang="en-CA" dirty="0">
                <a:latin typeface="Times New Roman" panose="02020603050405020304" pitchFamily="18" charset="0"/>
                <a:ea typeface="Times New Roman" panose="02020603050405020304" pitchFamily="18" charset="0"/>
              </a:rPr>
              <a:t>Wealth is defined as ‘necessaries, </a:t>
            </a:r>
            <a:r>
              <a:rPr lang="en-CA" dirty="0" err="1">
                <a:latin typeface="Times New Roman" panose="02020603050405020304" pitchFamily="18" charset="0"/>
                <a:ea typeface="Times New Roman" panose="02020603050405020304" pitchFamily="18" charset="0"/>
              </a:rPr>
              <a:t>etc</a:t>
            </a:r>
            <a:r>
              <a:rPr lang="en-CA" dirty="0">
                <a:latin typeface="Times New Roman" panose="02020603050405020304" pitchFamily="18" charset="0"/>
                <a:ea typeface="Times New Roman" panose="02020603050405020304" pitchFamily="18" charset="0"/>
              </a:rPr>
              <a:t>’ –things not money</a:t>
            </a:r>
          </a:p>
          <a:p>
            <a:pPr marL="342900" lvl="0" indent="-342900" algn="just">
              <a:spcBef>
                <a:spcPts val="300"/>
              </a:spcBef>
              <a:spcAft>
                <a:spcPts val="300"/>
              </a:spcAft>
              <a:buFont typeface="+mj-lt"/>
              <a:buAutoNum type="arabicParenR"/>
            </a:pPr>
            <a:r>
              <a:rPr lang="en-GB" dirty="0">
                <a:latin typeface="Times New Roman" panose="02020603050405020304" pitchFamily="18" charset="0"/>
                <a:ea typeface="Times New Roman" panose="02020603050405020304" pitchFamily="18" charset="0"/>
              </a:rPr>
              <a:t>B</a:t>
            </a:r>
            <a:r>
              <a:rPr lang="en-CA" dirty="0" err="1">
                <a:latin typeface="Times New Roman" panose="02020603050405020304" pitchFamily="18" charset="0"/>
                <a:ea typeface="Times New Roman" panose="02020603050405020304" pitchFamily="18" charset="0"/>
              </a:rPr>
              <a:t>ut</a:t>
            </a:r>
            <a:r>
              <a:rPr lang="en-CA" dirty="0">
                <a:latin typeface="Times New Roman" panose="02020603050405020304" pitchFamily="18" charset="0"/>
                <a:ea typeface="Times New Roman" panose="02020603050405020304" pitchFamily="18" charset="0"/>
              </a:rPr>
              <a:t> to get it, you have to use somebody’s labour</a:t>
            </a:r>
          </a:p>
        </p:txBody>
      </p:sp>
    </p:spTree>
    <p:extLst>
      <p:ext uri="{BB962C8B-B14F-4D97-AF65-F5344CB8AC3E}">
        <p14:creationId xmlns:p14="http://schemas.microsoft.com/office/powerpoint/2010/main" val="72689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0B3-FF03-42B0-B6D2-2B9FB074103D}"/>
              </a:ext>
            </a:extLst>
          </p:cNvPr>
          <p:cNvSpPr>
            <a:spLocks noGrp="1"/>
          </p:cNvSpPr>
          <p:nvPr>
            <p:ph type="title"/>
          </p:nvPr>
        </p:nvSpPr>
        <p:spPr>
          <a:xfrm>
            <a:off x="1454239" y="1756130"/>
            <a:ext cx="8643154" cy="739935"/>
          </a:xfrm>
        </p:spPr>
        <p:txBody>
          <a:bodyPr>
            <a:normAutofit fontScale="90000"/>
          </a:bodyPr>
          <a:lstStyle/>
          <a:p>
            <a:pPr algn="ctr"/>
            <a:r>
              <a:rPr lang="en-GB" dirty="0"/>
              <a:t>What this course is about</a:t>
            </a:r>
            <a:endParaRPr lang="en-CA" dirty="0"/>
          </a:p>
        </p:txBody>
      </p:sp>
      <p:sp>
        <p:nvSpPr>
          <p:cNvPr id="4" name="Text Placeholder 3">
            <a:extLst>
              <a:ext uri="{FF2B5EF4-FFF2-40B4-BE49-F238E27FC236}">
                <a16:creationId xmlns:a16="http://schemas.microsoft.com/office/drawing/2014/main" id="{C5E5DDB6-A176-47A4-905B-946A2443E30F}"/>
              </a:ext>
            </a:extLst>
          </p:cNvPr>
          <p:cNvSpPr>
            <a:spLocks noGrp="1"/>
          </p:cNvSpPr>
          <p:nvPr>
            <p:ph type="body" idx="1"/>
          </p:nvPr>
        </p:nvSpPr>
        <p:spPr/>
        <p:txBody>
          <a:bodyPr/>
          <a:lstStyle/>
          <a:p>
            <a:pPr algn="r"/>
            <a:r>
              <a:rPr lang="en-GB" dirty="0"/>
              <a:t>An introduction</a:t>
            </a:r>
            <a:endParaRPr lang="en-CA" dirty="0"/>
          </a:p>
        </p:txBody>
      </p:sp>
    </p:spTree>
    <p:extLst>
      <p:ext uri="{BB962C8B-B14F-4D97-AF65-F5344CB8AC3E}">
        <p14:creationId xmlns:p14="http://schemas.microsoft.com/office/powerpoint/2010/main" val="265611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DD243-1147-498F-BCE7-D8B4AB1A9DF3}"/>
              </a:ext>
            </a:extLst>
          </p:cNvPr>
          <p:cNvSpPr>
            <a:spLocks noGrp="1"/>
          </p:cNvSpPr>
          <p:nvPr>
            <p:ph type="title"/>
          </p:nvPr>
        </p:nvSpPr>
        <p:spPr/>
        <p:txBody>
          <a:bodyPr/>
          <a:lstStyle/>
          <a:p>
            <a:r>
              <a:rPr lang="en-GB" dirty="0"/>
              <a:t>Is economics any use?</a:t>
            </a:r>
            <a:endParaRPr lang="en-CA" dirty="0"/>
          </a:p>
        </p:txBody>
      </p:sp>
      <p:sp>
        <p:nvSpPr>
          <p:cNvPr id="3" name="Content Placeholder 2">
            <a:extLst>
              <a:ext uri="{FF2B5EF4-FFF2-40B4-BE49-F238E27FC236}">
                <a16:creationId xmlns:a16="http://schemas.microsoft.com/office/drawing/2014/main" id="{503A22E2-8DED-444E-B15E-A59C60EDE340}"/>
              </a:ext>
            </a:extLst>
          </p:cNvPr>
          <p:cNvSpPr>
            <a:spLocks noGrp="1"/>
          </p:cNvSpPr>
          <p:nvPr>
            <p:ph idx="1"/>
          </p:nvPr>
        </p:nvSpPr>
        <p:spPr/>
        <p:txBody>
          <a:bodyPr/>
          <a:lstStyle/>
          <a:p>
            <a:r>
              <a:rPr lang="en-GB" dirty="0"/>
              <a:t>Recently, economists have got many things wrong</a:t>
            </a:r>
          </a:p>
          <a:p>
            <a:pPr lvl="1"/>
            <a:r>
              <a:rPr lang="en-GB" dirty="0"/>
              <a:t>The 2008 financial crash</a:t>
            </a:r>
          </a:p>
          <a:p>
            <a:pPr lvl="1"/>
            <a:r>
              <a:rPr lang="en-GB" dirty="0"/>
              <a:t>Shock therapy and economic liberalisation</a:t>
            </a:r>
          </a:p>
          <a:p>
            <a:pPr lvl="1"/>
            <a:r>
              <a:rPr lang="en-GB" dirty="0"/>
              <a:t>China</a:t>
            </a:r>
          </a:p>
          <a:p>
            <a:r>
              <a:rPr lang="en-GB" dirty="0"/>
              <a:t>This has caused harm and damage to people</a:t>
            </a:r>
          </a:p>
          <a:p>
            <a:r>
              <a:rPr lang="en-GB" dirty="0"/>
              <a:t>And so far, the majority don’t seem ready to change their minds</a:t>
            </a:r>
          </a:p>
          <a:p>
            <a:r>
              <a:rPr lang="en-GB" dirty="0"/>
              <a:t>Is this because economics is a bad idea, or because the economists are doing it wrong?</a:t>
            </a:r>
            <a:endParaRPr lang="en-CA" dirty="0"/>
          </a:p>
        </p:txBody>
      </p:sp>
    </p:spTree>
    <p:extLst>
      <p:ext uri="{BB962C8B-B14F-4D97-AF65-F5344CB8AC3E}">
        <p14:creationId xmlns:p14="http://schemas.microsoft.com/office/powerpoint/2010/main" val="1286559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F56A44-7494-4006-AB91-11AF4AA3BF69}"/>
              </a:ext>
            </a:extLst>
          </p:cNvPr>
          <p:cNvSpPr>
            <a:spLocks noGrp="1"/>
          </p:cNvSpPr>
          <p:nvPr>
            <p:ph type="title"/>
          </p:nvPr>
        </p:nvSpPr>
        <p:spPr/>
        <p:txBody>
          <a:bodyPr/>
          <a:lstStyle/>
          <a:p>
            <a:r>
              <a:rPr lang="en-GB" dirty="0"/>
              <a:t>What students were taught in 1992</a:t>
            </a:r>
            <a:endParaRPr lang="en-CA" dirty="0"/>
          </a:p>
        </p:txBody>
      </p:sp>
      <p:sp>
        <p:nvSpPr>
          <p:cNvPr id="4" name="Content Placeholder 3">
            <a:extLst>
              <a:ext uri="{FF2B5EF4-FFF2-40B4-BE49-F238E27FC236}">
                <a16:creationId xmlns:a16="http://schemas.microsoft.com/office/drawing/2014/main" id="{F2049A26-83E3-4145-A285-07A99AFFD892}"/>
              </a:ext>
            </a:extLst>
          </p:cNvPr>
          <p:cNvSpPr>
            <a:spLocks noGrp="1"/>
          </p:cNvSpPr>
          <p:nvPr>
            <p:ph idx="1"/>
          </p:nvPr>
        </p:nvSpPr>
        <p:spPr/>
        <p:txBody>
          <a:bodyPr>
            <a:normAutofit fontScale="92500"/>
          </a:bodyPr>
          <a:lstStyle/>
          <a:p>
            <a:pPr algn="ctr"/>
            <a:r>
              <a:rPr lang="en-CA" sz="2400" i="1" dirty="0">
                <a:latin typeface="Calibri" panose="020F0502020204030204" pitchFamily="34" charset="0"/>
                <a:ea typeface="Times New Roman" panose="02020603050405020304" pitchFamily="18" charset="0"/>
                <a:cs typeface="Times New Roman" panose="02020603050405020304" pitchFamily="18" charset="0"/>
              </a:rPr>
              <a:t>The United States has experienced numerous cyclical ups and downs. At the same time, we have avoided depressions – the prolonged, cumulative slumps like those of the 1870s, 1890s, or 1930s. What has changed in the last 50 years? Primarily, developments in macroeconomics now allow governments to take monetary and fiscal steps to prevent recessions from snowballing into a persistent and profound slump. If Marxists wait for capitalism to collapse in a final cataclysmic crisis, they wait in vain. The wild business cycle that ravaged mature capitalism during its early years has been tamed. </a:t>
            </a:r>
          </a:p>
          <a:p>
            <a:pPr algn="r"/>
            <a:r>
              <a:rPr lang="en-CA" sz="2400" i="1" dirty="0">
                <a:latin typeface="Calibri" panose="020F0502020204030204" pitchFamily="34" charset="0"/>
                <a:ea typeface="Times New Roman" panose="02020603050405020304" pitchFamily="18" charset="0"/>
                <a:cs typeface="Times New Roman" panose="02020603050405020304" pitchFamily="18" charset="0"/>
              </a:rPr>
              <a:t>Samuelson and Nordhaus (the main economics text in the USA, 1992 edition)</a:t>
            </a:r>
          </a:p>
          <a:p>
            <a:pPr marL="0" indent="0">
              <a:buNone/>
            </a:pPr>
            <a:endParaRPr lang="en-CA" sz="2400" dirty="0"/>
          </a:p>
        </p:txBody>
      </p:sp>
    </p:spTree>
    <p:extLst>
      <p:ext uri="{BB962C8B-B14F-4D97-AF65-F5344CB8AC3E}">
        <p14:creationId xmlns:p14="http://schemas.microsoft.com/office/powerpoint/2010/main" val="3232650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6A7F-03C8-4480-A51B-76EA1DF3F17B}"/>
              </a:ext>
            </a:extLst>
          </p:cNvPr>
          <p:cNvSpPr>
            <a:spLocks noGrp="1"/>
          </p:cNvSpPr>
          <p:nvPr>
            <p:ph type="title"/>
          </p:nvPr>
        </p:nvSpPr>
        <p:spPr/>
        <p:txBody>
          <a:bodyPr/>
          <a:lstStyle/>
          <a:p>
            <a:r>
              <a:rPr lang="en-GB" dirty="0"/>
              <a:t>A minority of economists are rethinking</a:t>
            </a:r>
            <a:endParaRPr lang="en-CA" dirty="0"/>
          </a:p>
        </p:txBody>
      </p:sp>
      <p:sp>
        <p:nvSpPr>
          <p:cNvPr id="3" name="Content Placeholder 2">
            <a:extLst>
              <a:ext uri="{FF2B5EF4-FFF2-40B4-BE49-F238E27FC236}">
                <a16:creationId xmlns:a16="http://schemas.microsoft.com/office/drawing/2014/main" id="{2C8085BC-4CEC-4DAA-B691-8C670C459761}"/>
              </a:ext>
            </a:extLst>
          </p:cNvPr>
          <p:cNvSpPr>
            <a:spLocks noGrp="1"/>
          </p:cNvSpPr>
          <p:nvPr>
            <p:ph idx="1"/>
          </p:nvPr>
        </p:nvSpPr>
        <p:spPr/>
        <p:txBody>
          <a:bodyPr/>
          <a:lstStyle/>
          <a:p>
            <a:r>
              <a:rPr lang="en-GB" dirty="0"/>
              <a:t>Critical or ‘heterodox’ economists in Europe</a:t>
            </a:r>
          </a:p>
          <a:p>
            <a:r>
              <a:rPr lang="en-GB" dirty="0"/>
              <a:t>Piketty</a:t>
            </a:r>
          </a:p>
          <a:p>
            <a:r>
              <a:rPr lang="en-GB" dirty="0"/>
              <a:t>Greenspan</a:t>
            </a:r>
          </a:p>
          <a:p>
            <a:r>
              <a:rPr lang="en-GB" dirty="0"/>
              <a:t>Renewed interest in Keynes</a:t>
            </a:r>
          </a:p>
          <a:p>
            <a:r>
              <a:rPr lang="en-GB" dirty="0"/>
              <a:t>Renewed interest in Marx</a:t>
            </a:r>
          </a:p>
          <a:p>
            <a:r>
              <a:rPr lang="en-GB" dirty="0"/>
              <a:t>Serious studies of the economic theories of Deng Xiao Ping</a:t>
            </a:r>
          </a:p>
          <a:p>
            <a:endParaRPr lang="en-CA" dirty="0"/>
          </a:p>
        </p:txBody>
      </p:sp>
    </p:spTree>
    <p:extLst>
      <p:ext uri="{BB962C8B-B14F-4D97-AF65-F5344CB8AC3E}">
        <p14:creationId xmlns:p14="http://schemas.microsoft.com/office/powerpoint/2010/main" val="953798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712C1-F5BC-4120-845D-52A2F1CEE55E}"/>
              </a:ext>
            </a:extLst>
          </p:cNvPr>
          <p:cNvSpPr>
            <a:spLocks noGrp="1"/>
          </p:cNvSpPr>
          <p:nvPr>
            <p:ph type="title"/>
          </p:nvPr>
        </p:nvSpPr>
        <p:spPr/>
        <p:txBody>
          <a:bodyPr/>
          <a:lstStyle/>
          <a:p>
            <a:r>
              <a:rPr lang="en-GB" dirty="0"/>
              <a:t>Is another economics possible?</a:t>
            </a:r>
            <a:endParaRPr lang="en-CA" dirty="0"/>
          </a:p>
        </p:txBody>
      </p:sp>
      <p:sp>
        <p:nvSpPr>
          <p:cNvPr id="3" name="Content Placeholder 2">
            <a:extLst>
              <a:ext uri="{FF2B5EF4-FFF2-40B4-BE49-F238E27FC236}">
                <a16:creationId xmlns:a16="http://schemas.microsoft.com/office/drawing/2014/main" id="{534112EF-7C77-4943-A80A-7B7BF864123D}"/>
              </a:ext>
            </a:extLst>
          </p:cNvPr>
          <p:cNvSpPr>
            <a:spLocks noGrp="1"/>
          </p:cNvSpPr>
          <p:nvPr>
            <p:ph idx="1"/>
          </p:nvPr>
        </p:nvSpPr>
        <p:spPr/>
        <p:txBody>
          <a:bodyPr/>
          <a:lstStyle/>
          <a:p>
            <a:r>
              <a:rPr lang="en-GB" dirty="0"/>
              <a:t>Marx has been very influential</a:t>
            </a:r>
          </a:p>
          <a:p>
            <a:r>
              <a:rPr lang="en-GB" dirty="0"/>
              <a:t>‘Marxist Economics’ is a recognised body of thought</a:t>
            </a:r>
          </a:p>
          <a:p>
            <a:r>
              <a:rPr lang="en-GB" dirty="0"/>
              <a:t>But what is ‘Marxist Economics’?</a:t>
            </a:r>
          </a:p>
          <a:p>
            <a:r>
              <a:rPr lang="en-GB" dirty="0"/>
              <a:t>Is Marxism just as bad as the rest of economics?</a:t>
            </a:r>
          </a:p>
          <a:p>
            <a:r>
              <a:rPr lang="en-GB" dirty="0"/>
              <a:t>Is the only problem that economists haven’t listened to the Marxists?</a:t>
            </a:r>
          </a:p>
          <a:p>
            <a:r>
              <a:rPr lang="en-GB" dirty="0"/>
              <a:t>How can we tell?</a:t>
            </a:r>
          </a:p>
          <a:p>
            <a:endParaRPr lang="en-CA" dirty="0"/>
          </a:p>
        </p:txBody>
      </p:sp>
    </p:spTree>
    <p:extLst>
      <p:ext uri="{BB962C8B-B14F-4D97-AF65-F5344CB8AC3E}">
        <p14:creationId xmlns:p14="http://schemas.microsoft.com/office/powerpoint/2010/main" val="3162663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FB63-250E-43E0-99D1-F0045A0F4171}"/>
              </a:ext>
            </a:extLst>
          </p:cNvPr>
          <p:cNvSpPr>
            <a:spLocks noGrp="1"/>
          </p:cNvSpPr>
          <p:nvPr>
            <p:ph type="title"/>
          </p:nvPr>
        </p:nvSpPr>
        <p:spPr/>
        <p:txBody>
          <a:bodyPr/>
          <a:lstStyle/>
          <a:p>
            <a:pPr algn="ctr"/>
            <a:r>
              <a:rPr lang="en-GB" dirty="0"/>
              <a:t>But they don’t always get it right</a:t>
            </a:r>
            <a:endParaRPr lang="en-CA" dirty="0"/>
          </a:p>
        </p:txBody>
      </p:sp>
      <p:sp>
        <p:nvSpPr>
          <p:cNvPr id="3" name="Content Placeholder 2">
            <a:extLst>
              <a:ext uri="{FF2B5EF4-FFF2-40B4-BE49-F238E27FC236}">
                <a16:creationId xmlns:a16="http://schemas.microsoft.com/office/drawing/2014/main" id="{6FA60F5D-8466-4791-8F7B-CEDE16BC9606}"/>
              </a:ext>
            </a:extLst>
          </p:cNvPr>
          <p:cNvSpPr>
            <a:spLocks noGrp="1"/>
          </p:cNvSpPr>
          <p:nvPr>
            <p:ph idx="1"/>
          </p:nvPr>
        </p:nvSpPr>
        <p:spPr>
          <a:xfrm>
            <a:off x="779107" y="2015732"/>
            <a:ext cx="10902820" cy="3450613"/>
          </a:xfrm>
        </p:spPr>
        <p:txBody>
          <a:bodyPr>
            <a:normAutofit/>
          </a:bodyPr>
          <a:lstStyle/>
          <a:p>
            <a:pPr marL="0" indent="0" algn="ctr">
              <a:buNone/>
            </a:pPr>
            <a:r>
              <a:rPr lang="en-US" sz="2400" dirty="0">
                <a:latin typeface="Garamond" panose="02020404030301010803" pitchFamily="18" charset="0"/>
              </a:rPr>
              <a:t>“when our book </a:t>
            </a:r>
            <a:r>
              <a:rPr lang="en-US" sz="2400" i="1" dirty="0">
                <a:latin typeface="Garamond" panose="02020404030301010803" pitchFamily="18" charset="0"/>
              </a:rPr>
              <a:t>Capital Resurgent: Roots of the Neoliberal Revolution</a:t>
            </a:r>
            <a:r>
              <a:rPr lang="en-US" sz="2400" dirty="0">
                <a:latin typeface="Garamond" panose="02020404030301010803" pitchFamily="18" charset="0"/>
              </a:rPr>
              <a:t> was published by Harvard University Press in 2004, [the neoliberal] strategy appeared successful … The contemporary crisis is an outcome of the contradictions inherent in that strategy. The crisis revealed the strategy’s unsustainable character.”</a:t>
            </a:r>
            <a:endParaRPr lang="en-CA" sz="2400" dirty="0">
              <a:latin typeface="Garamond" panose="02020404030301010803" pitchFamily="18" charset="0"/>
            </a:endParaRPr>
          </a:p>
          <a:p>
            <a:pPr marL="0" indent="0" algn="r">
              <a:buNone/>
            </a:pPr>
            <a:r>
              <a:rPr lang="fr-FR" dirty="0">
                <a:latin typeface="Garamond" panose="02020404030301010803" pitchFamily="18" charset="0"/>
              </a:rPr>
              <a:t>Duménil,  Gérard and Dominique Lévy. 2004. </a:t>
            </a:r>
            <a:r>
              <a:rPr lang="en-US" i="1" dirty="0">
                <a:latin typeface="Garamond" panose="02020404030301010803" pitchFamily="18" charset="0"/>
              </a:rPr>
              <a:t>Capital Resurgent: Roots of the neoliberal revolution</a:t>
            </a:r>
            <a:r>
              <a:rPr lang="en-US" dirty="0">
                <a:latin typeface="Garamond" panose="02020404030301010803" pitchFamily="18" charset="0"/>
              </a:rPr>
              <a:t> </a:t>
            </a:r>
          </a:p>
          <a:p>
            <a:pPr marL="0" indent="0" algn="r">
              <a:buNone/>
            </a:pPr>
            <a:r>
              <a:rPr lang="fr-FR" dirty="0">
                <a:latin typeface="Garamond" panose="02020404030301010803" pitchFamily="18" charset="0"/>
              </a:rPr>
              <a:t>Duménil, Gérard and Dominique Lévy</a:t>
            </a:r>
            <a:r>
              <a:rPr lang="en-US" dirty="0">
                <a:latin typeface="Garamond" panose="02020404030301010803" pitchFamily="18" charset="0"/>
              </a:rPr>
              <a:t>. 2011. </a:t>
            </a:r>
            <a:r>
              <a:rPr lang="en-US" i="1" dirty="0">
                <a:latin typeface="Garamond" panose="02020404030301010803" pitchFamily="18" charset="0"/>
              </a:rPr>
              <a:t>The Crisis of Neoliberalism</a:t>
            </a:r>
            <a:endParaRPr lang="en-CA" dirty="0">
              <a:latin typeface="Garamond" panose="02020404030301010803" pitchFamily="18" charset="0"/>
            </a:endParaRPr>
          </a:p>
          <a:p>
            <a:pPr marL="0" indent="0">
              <a:buNone/>
            </a:pPr>
            <a:endParaRPr lang="en-CA" sz="2400" dirty="0">
              <a:latin typeface="Garamond" panose="02020404030301010803" pitchFamily="18" charset="0"/>
            </a:endParaRPr>
          </a:p>
        </p:txBody>
      </p:sp>
    </p:spTree>
    <p:extLst>
      <p:ext uri="{BB962C8B-B14F-4D97-AF65-F5344CB8AC3E}">
        <p14:creationId xmlns:p14="http://schemas.microsoft.com/office/powerpoint/2010/main" val="1321794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C3C1AB-3E0A-43CB-988F-5D6F48403D4C}"/>
              </a:ext>
            </a:extLst>
          </p:cNvPr>
          <p:cNvSpPr>
            <a:spLocks noGrp="1"/>
          </p:cNvSpPr>
          <p:nvPr>
            <p:ph type="title"/>
          </p:nvPr>
        </p:nvSpPr>
        <p:spPr/>
        <p:txBody>
          <a:bodyPr>
            <a:normAutofit fontScale="90000"/>
          </a:bodyPr>
          <a:lstStyle/>
          <a:p>
            <a:r>
              <a:rPr lang="en-GB" dirty="0"/>
              <a:t>How do we find out if an economic theory is ‘right’?</a:t>
            </a:r>
            <a:endParaRPr lang="en-CA" dirty="0"/>
          </a:p>
        </p:txBody>
      </p:sp>
      <p:sp>
        <p:nvSpPr>
          <p:cNvPr id="5" name="Text Placeholder 4">
            <a:extLst>
              <a:ext uri="{FF2B5EF4-FFF2-40B4-BE49-F238E27FC236}">
                <a16:creationId xmlns:a16="http://schemas.microsoft.com/office/drawing/2014/main" id="{F72A2D08-B2ED-4B96-9CDA-CFBD5D55649D}"/>
              </a:ext>
            </a:extLst>
          </p:cNvPr>
          <p:cNvSpPr>
            <a:spLocks noGrp="1"/>
          </p:cNvSpPr>
          <p:nvPr>
            <p:ph type="body" idx="1"/>
          </p:nvPr>
        </p:nvSpPr>
        <p:spPr/>
        <p:txBody>
          <a:bodyPr/>
          <a:lstStyle/>
          <a:p>
            <a:pPr algn="r"/>
            <a:r>
              <a:rPr lang="en-GB" dirty="0"/>
              <a:t>And can there be such a thing as a correct economic theory?</a:t>
            </a:r>
            <a:endParaRPr lang="en-CA" dirty="0"/>
          </a:p>
        </p:txBody>
      </p:sp>
    </p:spTree>
    <p:extLst>
      <p:ext uri="{BB962C8B-B14F-4D97-AF65-F5344CB8AC3E}">
        <p14:creationId xmlns:p14="http://schemas.microsoft.com/office/powerpoint/2010/main" val="51078274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225</TotalTime>
  <Words>1296</Words>
  <Application>Microsoft Office PowerPoint</Application>
  <PresentationFormat>Widescreen</PresentationFormat>
  <Paragraphs>141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Franklin Gothic Book</vt:lpstr>
      <vt:lpstr>Garamond</vt:lpstr>
      <vt:lpstr>Times New Roman</vt:lpstr>
      <vt:lpstr>Crop</vt:lpstr>
      <vt:lpstr>Welcome</vt:lpstr>
      <vt:lpstr>Course delivery</vt:lpstr>
      <vt:lpstr>What this course is about</vt:lpstr>
      <vt:lpstr>Is economics any use?</vt:lpstr>
      <vt:lpstr>What students were taught in 1992</vt:lpstr>
      <vt:lpstr>A minority of economists are rethinking</vt:lpstr>
      <vt:lpstr>Is another economics possible?</vt:lpstr>
      <vt:lpstr>But they don’t always get it right</vt:lpstr>
      <vt:lpstr>How do we find out if an economic theory is ‘right’?</vt:lpstr>
      <vt:lpstr>The method of this course</vt:lpstr>
      <vt:lpstr>This is not a history of thought course</vt:lpstr>
      <vt:lpstr>The strange phenomenon of retrogression in thought</vt:lpstr>
      <vt:lpstr>Understanding retrogression in thought</vt:lpstr>
      <vt:lpstr>The two key methodologies of this course</vt:lpstr>
      <vt:lpstr>Why do economists differ?</vt:lpstr>
      <vt:lpstr>How do theories evolve?</vt:lpstr>
      <vt:lpstr>Theory as esoteric doctrine</vt:lpstr>
      <vt:lpstr>A method of enquiry</vt:lpstr>
      <vt:lpstr>Presentation </vt:lpstr>
      <vt:lpstr>assessment</vt:lpstr>
      <vt:lpstr>A word about the password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Marx and the Political Economy of his time</dc:title>
  <dc:creator>Alan Freeman</dc:creator>
  <cp:lastModifiedBy>Alan Freeman</cp:lastModifiedBy>
  <cp:revision>31</cp:revision>
  <dcterms:created xsi:type="dcterms:W3CDTF">2017-06-27T02:32:14Z</dcterms:created>
  <dcterms:modified xsi:type="dcterms:W3CDTF">2017-07-14T04:55:35Z</dcterms:modified>
</cp:coreProperties>
</file>