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9"/>
  </p:notesMasterIdLst>
  <p:sldIdLst>
    <p:sldId id="259" r:id="rId2"/>
    <p:sldId id="260" r:id="rId3"/>
    <p:sldId id="273" r:id="rId4"/>
    <p:sldId id="261" r:id="rId5"/>
    <p:sldId id="262" r:id="rId6"/>
    <p:sldId id="265" r:id="rId7"/>
    <p:sldId id="264" r:id="rId8"/>
    <p:sldId id="266" r:id="rId9"/>
    <p:sldId id="267" r:id="rId10"/>
    <p:sldId id="271" r:id="rId11"/>
    <p:sldId id="272" r:id="rId12"/>
    <p:sldId id="269" r:id="rId13"/>
    <p:sldId id="270" r:id="rId14"/>
    <p:sldId id="274" r:id="rId15"/>
    <p:sldId id="275" r:id="rId16"/>
    <p:sldId id="276" r:id="rId17"/>
    <p:sldId id="277" r:id="rId18"/>
    <p:sldId id="278" r:id="rId19"/>
    <p:sldId id="279" r:id="rId20"/>
    <p:sldId id="280" r:id="rId21"/>
    <p:sldId id="281" r:id="rId22"/>
    <p:sldId id="282" r:id="rId23"/>
    <p:sldId id="283" r:id="rId24"/>
    <p:sldId id="285" r:id="rId25"/>
    <p:sldId id="284" r:id="rId26"/>
    <p:sldId id="286"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2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9" autoAdjust="0"/>
    <p:restoredTop sz="94660"/>
  </p:normalViewPr>
  <p:slideViewPr>
    <p:cSldViewPr snapToGrid="0">
      <p:cViewPr>
        <p:scale>
          <a:sx n="83" d="100"/>
          <a:sy n="83" d="100"/>
        </p:scale>
        <p:origin x="41" y="38"/>
      </p:cViewPr>
      <p:guideLst/>
    </p:cSldViewPr>
  </p:slideViewPr>
  <p:notesTextViewPr>
    <p:cViewPr>
      <p:scale>
        <a:sx n="1" d="1"/>
        <a:sy n="1" d="1"/>
      </p:scale>
      <p:origin x="0" y="0"/>
    </p:cViewPr>
  </p:notesTextViewPr>
  <p:sorterViewPr>
    <p:cViewPr>
      <p:scale>
        <a:sx n="90" d="100"/>
        <a:sy n="90" d="100"/>
      </p:scale>
      <p:origin x="0" y="-12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2017-07-14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30809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9519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5857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411653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2836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6862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2017-07-14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90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2017-07-14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72248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2017-07-14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0519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17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57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0385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AD5701-6639-418D-B648-51ED5A141F13}"/>
              </a:ext>
            </a:extLst>
          </p:cNvPr>
          <p:cNvSpPr>
            <a:spLocks noGrp="1"/>
          </p:cNvSpPr>
          <p:nvPr>
            <p:ph type="ctrTitle"/>
          </p:nvPr>
        </p:nvSpPr>
        <p:spPr/>
        <p:txBody>
          <a:bodyPr>
            <a:normAutofit/>
          </a:bodyPr>
          <a:lstStyle/>
          <a:p>
            <a:pPr algn="l"/>
            <a:r>
              <a:rPr lang="en-GB" dirty="0"/>
              <a:t>Revision</a:t>
            </a:r>
            <a:endParaRPr lang="en-CA" dirty="0"/>
          </a:p>
        </p:txBody>
      </p:sp>
      <p:sp>
        <p:nvSpPr>
          <p:cNvPr id="7" name="Subtitle 6">
            <a:extLst>
              <a:ext uri="{FF2B5EF4-FFF2-40B4-BE49-F238E27FC236}">
                <a16:creationId xmlns:a16="http://schemas.microsoft.com/office/drawing/2014/main" id="{0A295393-F560-4835-BCC4-BB47120EF8CF}"/>
              </a:ext>
            </a:extLst>
          </p:cNvPr>
          <p:cNvSpPr>
            <a:spLocks noGrp="1"/>
          </p:cNvSpPr>
          <p:nvPr>
            <p:ph type="subTitle" idx="1"/>
          </p:nvPr>
        </p:nvSpPr>
        <p:spPr>
          <a:xfrm>
            <a:off x="2679906" y="3956280"/>
            <a:ext cx="8274233" cy="862982"/>
          </a:xfrm>
        </p:spPr>
        <p:txBody>
          <a:bodyPr>
            <a:normAutofit/>
          </a:bodyPr>
          <a:lstStyle/>
          <a:p>
            <a:pPr algn="r"/>
            <a:r>
              <a:rPr lang="en-GB" dirty="0"/>
              <a:t>Units 1, 2, and 5</a:t>
            </a:r>
          </a:p>
        </p:txBody>
      </p:sp>
    </p:spTree>
    <p:extLst>
      <p:ext uri="{BB962C8B-B14F-4D97-AF65-F5344CB8AC3E}">
        <p14:creationId xmlns:p14="http://schemas.microsoft.com/office/powerpoint/2010/main" val="40322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6DF4-FBDA-4372-80E5-2E0E8759BA2E}"/>
              </a:ext>
            </a:extLst>
          </p:cNvPr>
          <p:cNvSpPr>
            <a:spLocks noGrp="1"/>
          </p:cNvSpPr>
          <p:nvPr>
            <p:ph type="title"/>
          </p:nvPr>
        </p:nvSpPr>
        <p:spPr>
          <a:xfrm>
            <a:off x="1371600" y="685800"/>
            <a:ext cx="9601200" cy="908656"/>
          </a:xfrm>
        </p:spPr>
        <p:txBody>
          <a:bodyPr/>
          <a:lstStyle/>
          <a:p>
            <a:r>
              <a:rPr lang="en-GB" dirty="0"/>
              <a:t>Some basic differences</a:t>
            </a:r>
          </a:p>
        </p:txBody>
      </p:sp>
      <p:sp>
        <p:nvSpPr>
          <p:cNvPr id="3" name="Content Placeholder 2">
            <a:extLst>
              <a:ext uri="{FF2B5EF4-FFF2-40B4-BE49-F238E27FC236}">
                <a16:creationId xmlns:a16="http://schemas.microsoft.com/office/drawing/2014/main" id="{387197AE-8F80-46ED-A43D-2C63078719EA}"/>
              </a:ext>
            </a:extLst>
          </p:cNvPr>
          <p:cNvSpPr>
            <a:spLocks noGrp="1"/>
          </p:cNvSpPr>
          <p:nvPr>
            <p:ph idx="1"/>
          </p:nvPr>
        </p:nvSpPr>
        <p:spPr>
          <a:xfrm>
            <a:off x="1371600" y="1497962"/>
            <a:ext cx="9601200" cy="4369438"/>
          </a:xfrm>
        </p:spPr>
        <p:txBody>
          <a:bodyPr>
            <a:normAutofit/>
          </a:bodyPr>
          <a:lstStyle/>
          <a:p>
            <a:r>
              <a:rPr lang="en-GB" dirty="0"/>
              <a:t>Smith: ‘adding up’ theory</a:t>
            </a:r>
          </a:p>
          <a:p>
            <a:pPr lvl="1"/>
            <a:r>
              <a:rPr lang="en-GB" dirty="0"/>
              <a:t>Wages, Profits of Stock, Rent are all rewards for adding value</a:t>
            </a:r>
          </a:p>
          <a:p>
            <a:pPr lvl="1"/>
            <a:r>
              <a:rPr lang="en-GB" dirty="0"/>
              <a:t>This contradicts the idea that labour is the measure of value</a:t>
            </a:r>
          </a:p>
          <a:p>
            <a:pPr lvl="1"/>
            <a:r>
              <a:rPr lang="en-GB" dirty="0"/>
              <a:t>He doesn’t ask ‘how much labour is the stock worth?’</a:t>
            </a:r>
          </a:p>
          <a:p>
            <a:r>
              <a:rPr lang="en-GB" dirty="0"/>
              <a:t>Ricardo: ‘total produce of society’ which is divided between classes</a:t>
            </a:r>
          </a:p>
          <a:p>
            <a:pPr lvl="1"/>
            <a:r>
              <a:rPr lang="en-GB" dirty="0"/>
              <a:t>Wage is ‘necessary to reproduce’ - subsistence</a:t>
            </a:r>
          </a:p>
          <a:p>
            <a:pPr lvl="1"/>
            <a:r>
              <a:rPr lang="en-GB" dirty="0"/>
              <a:t>Rent is a deduction from the product</a:t>
            </a:r>
          </a:p>
          <a:p>
            <a:pPr lvl="1"/>
            <a:r>
              <a:rPr lang="en-GB" dirty="0"/>
              <a:t>He doesn’t acknowledge that profit is also a deduction</a:t>
            </a:r>
          </a:p>
          <a:p>
            <a:pPr lvl="1"/>
            <a:r>
              <a:rPr lang="en-GB" dirty="0"/>
              <a:t>But he does say capital contributes value determined by its cost</a:t>
            </a:r>
          </a:p>
          <a:p>
            <a:pPr lvl="1"/>
            <a:r>
              <a:rPr lang="en-GB" dirty="0"/>
              <a:t>He cannot  reconcile this with  fixed capital</a:t>
            </a:r>
          </a:p>
        </p:txBody>
      </p:sp>
    </p:spTree>
    <p:extLst>
      <p:ext uri="{BB962C8B-B14F-4D97-AF65-F5344CB8AC3E}">
        <p14:creationId xmlns:p14="http://schemas.microsoft.com/office/powerpoint/2010/main" val="175072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8DA4-0EFA-4EF3-A19F-5EE9FBC16E3D}"/>
              </a:ext>
            </a:extLst>
          </p:cNvPr>
          <p:cNvSpPr>
            <a:spLocks noGrp="1"/>
          </p:cNvSpPr>
          <p:nvPr>
            <p:ph type="title"/>
          </p:nvPr>
        </p:nvSpPr>
        <p:spPr/>
        <p:txBody>
          <a:bodyPr/>
          <a:lstStyle/>
          <a:p>
            <a:r>
              <a:rPr lang="en-GB" dirty="0"/>
              <a:t>Marx</a:t>
            </a:r>
          </a:p>
        </p:txBody>
      </p:sp>
      <p:sp>
        <p:nvSpPr>
          <p:cNvPr id="3" name="Content Placeholder 2">
            <a:extLst>
              <a:ext uri="{FF2B5EF4-FFF2-40B4-BE49-F238E27FC236}">
                <a16:creationId xmlns:a16="http://schemas.microsoft.com/office/drawing/2014/main" id="{28E306BE-471E-4186-A2AC-1DDD4571A7D2}"/>
              </a:ext>
            </a:extLst>
          </p:cNvPr>
          <p:cNvSpPr>
            <a:spLocks noGrp="1"/>
          </p:cNvSpPr>
          <p:nvPr>
            <p:ph idx="1"/>
          </p:nvPr>
        </p:nvSpPr>
        <p:spPr/>
        <p:txBody>
          <a:bodyPr/>
          <a:lstStyle/>
          <a:p>
            <a:r>
              <a:rPr lang="en-GB" dirty="0"/>
              <a:t>All produce originates in labour</a:t>
            </a:r>
          </a:p>
          <a:p>
            <a:r>
              <a:rPr lang="en-GB" dirty="0"/>
              <a:t>Labour distinguished from Smith ‘labour commanded’</a:t>
            </a:r>
          </a:p>
          <a:p>
            <a:r>
              <a:rPr lang="en-GB" dirty="0"/>
              <a:t>Wage has a moral and historical component</a:t>
            </a:r>
          </a:p>
          <a:p>
            <a:r>
              <a:rPr lang="en-GB" dirty="0"/>
              <a:t>Circulating and fixed capital are both constant capital</a:t>
            </a:r>
          </a:p>
          <a:p>
            <a:r>
              <a:rPr lang="en-GB" dirty="0"/>
              <a:t>Surplus is what is left after wages</a:t>
            </a:r>
          </a:p>
          <a:p>
            <a:r>
              <a:rPr lang="en-GB" dirty="0"/>
              <a:t>Rent is a deduction from profit</a:t>
            </a:r>
          </a:p>
          <a:p>
            <a:r>
              <a:rPr lang="en-GB" dirty="0"/>
              <a:t>There are more differences – you can choose which you think are important</a:t>
            </a:r>
          </a:p>
        </p:txBody>
      </p:sp>
    </p:spTree>
    <p:extLst>
      <p:ext uri="{BB962C8B-B14F-4D97-AF65-F5344CB8AC3E}">
        <p14:creationId xmlns:p14="http://schemas.microsoft.com/office/powerpoint/2010/main" val="111778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BAC0-F1EF-4CE9-84EF-4C33299EEA14}"/>
              </a:ext>
            </a:extLst>
          </p:cNvPr>
          <p:cNvSpPr>
            <a:spLocks noGrp="1"/>
          </p:cNvSpPr>
          <p:nvPr>
            <p:ph type="title"/>
          </p:nvPr>
        </p:nvSpPr>
        <p:spPr/>
        <p:txBody>
          <a:bodyPr/>
          <a:lstStyle/>
          <a:p>
            <a:r>
              <a:rPr lang="en-GB" dirty="0"/>
              <a:t>Rent</a:t>
            </a:r>
          </a:p>
        </p:txBody>
      </p:sp>
      <p:sp>
        <p:nvSpPr>
          <p:cNvPr id="3" name="Content Placeholder 2">
            <a:extLst>
              <a:ext uri="{FF2B5EF4-FFF2-40B4-BE49-F238E27FC236}">
                <a16:creationId xmlns:a16="http://schemas.microsoft.com/office/drawing/2014/main" id="{DEED51F1-CB64-4410-8D28-5D695CC1562E}"/>
              </a:ext>
            </a:extLst>
          </p:cNvPr>
          <p:cNvSpPr>
            <a:spLocks noGrp="1"/>
          </p:cNvSpPr>
          <p:nvPr>
            <p:ph idx="1"/>
          </p:nvPr>
        </p:nvSpPr>
        <p:spPr>
          <a:xfrm>
            <a:off x="1679464" y="1716223"/>
            <a:ext cx="9601200" cy="3581400"/>
          </a:xfrm>
        </p:spPr>
        <p:txBody>
          <a:bodyPr/>
          <a:lstStyle/>
          <a:p>
            <a:r>
              <a:rPr lang="en-GB" dirty="0"/>
              <a:t>WHY do landlords get rent?</a:t>
            </a:r>
          </a:p>
          <a:p>
            <a:pPr lvl="1"/>
            <a:r>
              <a:rPr lang="en-GB" dirty="0"/>
              <a:t>All authors agree – because land is ‘appropriated’</a:t>
            </a:r>
          </a:p>
          <a:p>
            <a:r>
              <a:rPr lang="en-GB" dirty="0"/>
              <a:t>HOW is rent fixed?</a:t>
            </a:r>
          </a:p>
          <a:p>
            <a:pPr lvl="1"/>
            <a:r>
              <a:rPr lang="en-GB" dirty="0"/>
              <a:t>Smith: because land is needed to make the product</a:t>
            </a:r>
          </a:p>
          <a:p>
            <a:pPr lvl="1"/>
            <a:r>
              <a:rPr lang="en-GB" dirty="0"/>
              <a:t>Ricardo: because of differential rent</a:t>
            </a:r>
          </a:p>
          <a:p>
            <a:pPr lvl="1"/>
            <a:r>
              <a:rPr lang="en-GB" dirty="0"/>
              <a:t>Marx: because of differential and absolute rent</a:t>
            </a:r>
          </a:p>
        </p:txBody>
      </p:sp>
    </p:spTree>
    <p:extLst>
      <p:ext uri="{BB962C8B-B14F-4D97-AF65-F5344CB8AC3E}">
        <p14:creationId xmlns:p14="http://schemas.microsoft.com/office/powerpoint/2010/main" val="17583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7C72-0FB0-4D54-8408-1D9966A5F419}"/>
              </a:ext>
            </a:extLst>
          </p:cNvPr>
          <p:cNvSpPr>
            <a:spLocks noGrp="1"/>
          </p:cNvSpPr>
          <p:nvPr>
            <p:ph type="title"/>
          </p:nvPr>
        </p:nvSpPr>
        <p:spPr/>
        <p:txBody>
          <a:bodyPr/>
          <a:lstStyle/>
          <a:p>
            <a:r>
              <a:rPr lang="en-GB" dirty="0"/>
              <a:t>Wages</a:t>
            </a:r>
          </a:p>
        </p:txBody>
      </p:sp>
      <p:sp>
        <p:nvSpPr>
          <p:cNvPr id="3" name="Content Placeholder 2">
            <a:extLst>
              <a:ext uri="{FF2B5EF4-FFF2-40B4-BE49-F238E27FC236}">
                <a16:creationId xmlns:a16="http://schemas.microsoft.com/office/drawing/2014/main" id="{698B6611-170E-4D58-AE1F-10946F0121B0}"/>
              </a:ext>
            </a:extLst>
          </p:cNvPr>
          <p:cNvSpPr>
            <a:spLocks noGrp="1"/>
          </p:cNvSpPr>
          <p:nvPr>
            <p:ph idx="1"/>
          </p:nvPr>
        </p:nvSpPr>
        <p:spPr>
          <a:xfrm>
            <a:off x="1474986" y="1589861"/>
            <a:ext cx="9497813" cy="4277539"/>
          </a:xfrm>
        </p:spPr>
        <p:txBody>
          <a:bodyPr/>
          <a:lstStyle/>
          <a:p>
            <a:r>
              <a:rPr lang="en-GB" dirty="0"/>
              <a:t>Why are workers paid wages?</a:t>
            </a:r>
          </a:p>
          <a:p>
            <a:pPr lvl="1"/>
            <a:r>
              <a:rPr lang="en-GB" dirty="0"/>
              <a:t>Smith: as a reward</a:t>
            </a:r>
          </a:p>
          <a:p>
            <a:pPr lvl="1"/>
            <a:r>
              <a:rPr lang="en-GB" dirty="0"/>
              <a:t>Ricardo: to maintain the ‘race of workers’</a:t>
            </a:r>
          </a:p>
          <a:p>
            <a:pPr lvl="1"/>
            <a:r>
              <a:rPr lang="en-GB" dirty="0"/>
              <a:t>Malthusian ‘supply and demand’ model</a:t>
            </a:r>
          </a:p>
          <a:p>
            <a:pPr lvl="1"/>
            <a:r>
              <a:rPr lang="en-GB" dirty="0"/>
              <a:t>Marx: because they supply labour power</a:t>
            </a:r>
          </a:p>
          <a:p>
            <a:pPr lvl="1"/>
            <a:r>
              <a:rPr lang="en-GB" dirty="0"/>
              <a:t>Moral and historical component of the wage: it depends on class struggle</a:t>
            </a:r>
          </a:p>
        </p:txBody>
      </p:sp>
    </p:spTree>
    <p:extLst>
      <p:ext uri="{BB962C8B-B14F-4D97-AF65-F5344CB8AC3E}">
        <p14:creationId xmlns:p14="http://schemas.microsoft.com/office/powerpoint/2010/main" val="319495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18C8-7A8A-41CA-94A3-5D286C080F62}"/>
              </a:ext>
            </a:extLst>
          </p:cNvPr>
          <p:cNvSpPr>
            <a:spLocks noGrp="1"/>
          </p:cNvSpPr>
          <p:nvPr>
            <p:ph type="title"/>
          </p:nvPr>
        </p:nvSpPr>
        <p:spPr/>
        <p:txBody>
          <a:bodyPr/>
          <a:lstStyle/>
          <a:p>
            <a:r>
              <a:rPr lang="en-GB" dirty="0"/>
              <a:t>Profit</a:t>
            </a:r>
          </a:p>
        </p:txBody>
      </p:sp>
      <p:sp>
        <p:nvSpPr>
          <p:cNvPr id="3" name="Content Placeholder 2">
            <a:extLst>
              <a:ext uri="{FF2B5EF4-FFF2-40B4-BE49-F238E27FC236}">
                <a16:creationId xmlns:a16="http://schemas.microsoft.com/office/drawing/2014/main" id="{2A294B84-F675-4A7C-AF94-FD90CD5B35C7}"/>
              </a:ext>
            </a:extLst>
          </p:cNvPr>
          <p:cNvSpPr>
            <a:spLocks noGrp="1"/>
          </p:cNvSpPr>
          <p:nvPr>
            <p:ph idx="1"/>
          </p:nvPr>
        </p:nvSpPr>
        <p:spPr>
          <a:xfrm>
            <a:off x="1525532" y="1769065"/>
            <a:ext cx="9447268" cy="4098335"/>
          </a:xfrm>
        </p:spPr>
        <p:txBody>
          <a:bodyPr/>
          <a:lstStyle/>
          <a:p>
            <a:r>
              <a:rPr lang="en-GB" dirty="0"/>
              <a:t>Smith: ‘profits of stock’ – a ‘factor of production’</a:t>
            </a:r>
          </a:p>
          <a:p>
            <a:r>
              <a:rPr lang="en-GB" dirty="0"/>
              <a:t>Ricardo: to replace the stock</a:t>
            </a:r>
          </a:p>
          <a:p>
            <a:r>
              <a:rPr lang="en-GB" dirty="0"/>
              <a:t>Marx: because they own the means of production</a:t>
            </a:r>
          </a:p>
          <a:p>
            <a:pPr lvl="1"/>
            <a:r>
              <a:rPr lang="en-GB" dirty="0"/>
              <a:t>(Question: how does this lead to socialist conclusions? Is there any difference between Marx and Ricardo on this?)</a:t>
            </a:r>
          </a:p>
          <a:p>
            <a:r>
              <a:rPr lang="en-GB" dirty="0"/>
              <a:t>Marx distinction between surplus and profit </a:t>
            </a:r>
          </a:p>
        </p:txBody>
      </p:sp>
    </p:spTree>
    <p:extLst>
      <p:ext uri="{BB962C8B-B14F-4D97-AF65-F5344CB8AC3E}">
        <p14:creationId xmlns:p14="http://schemas.microsoft.com/office/powerpoint/2010/main" val="197825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3AE5-577B-4785-8AFA-B26830754F09}"/>
              </a:ext>
            </a:extLst>
          </p:cNvPr>
          <p:cNvSpPr>
            <a:spLocks noGrp="1"/>
          </p:cNvSpPr>
          <p:nvPr>
            <p:ph type="title"/>
          </p:nvPr>
        </p:nvSpPr>
        <p:spPr/>
        <p:txBody>
          <a:bodyPr/>
          <a:lstStyle/>
          <a:p>
            <a:r>
              <a:rPr lang="en-GB" dirty="0"/>
              <a:t>Historical factors</a:t>
            </a:r>
          </a:p>
        </p:txBody>
      </p:sp>
      <p:sp>
        <p:nvSpPr>
          <p:cNvPr id="3" name="Content Placeholder 2">
            <a:extLst>
              <a:ext uri="{FF2B5EF4-FFF2-40B4-BE49-F238E27FC236}">
                <a16:creationId xmlns:a16="http://schemas.microsoft.com/office/drawing/2014/main" id="{E041F724-58AF-4094-82C4-7BD7D4C0E857}"/>
              </a:ext>
            </a:extLst>
          </p:cNvPr>
          <p:cNvSpPr>
            <a:spLocks noGrp="1"/>
          </p:cNvSpPr>
          <p:nvPr>
            <p:ph idx="1"/>
          </p:nvPr>
        </p:nvSpPr>
        <p:spPr>
          <a:xfrm>
            <a:off x="1424442" y="1690951"/>
            <a:ext cx="9548358" cy="4176449"/>
          </a:xfrm>
        </p:spPr>
        <p:txBody>
          <a:bodyPr>
            <a:normAutofit lnSpcReduction="10000"/>
          </a:bodyPr>
          <a:lstStyle/>
          <a:p>
            <a:r>
              <a:rPr lang="en-GB" dirty="0"/>
              <a:t>Smith: </a:t>
            </a:r>
          </a:p>
          <a:p>
            <a:pPr lvl="1"/>
            <a:r>
              <a:rPr lang="en-GB" dirty="0"/>
              <a:t>justifies the income of the manufacturers</a:t>
            </a:r>
          </a:p>
          <a:p>
            <a:pPr lvl="1"/>
            <a:r>
              <a:rPr lang="en-GB" dirty="0"/>
              <a:t>Does not provide much argument against landlords</a:t>
            </a:r>
          </a:p>
          <a:p>
            <a:r>
              <a:rPr lang="en-GB" dirty="0"/>
              <a:t>Ricardo</a:t>
            </a:r>
          </a:p>
          <a:p>
            <a:pPr lvl="1"/>
            <a:r>
              <a:rPr lang="en-GB" dirty="0"/>
              <a:t>The income of the landlords is a deduction from income</a:t>
            </a:r>
          </a:p>
          <a:p>
            <a:pPr lvl="1"/>
            <a:r>
              <a:rPr lang="en-GB" dirty="0"/>
              <a:t>Rent threatens to bring the stationery state</a:t>
            </a:r>
          </a:p>
          <a:p>
            <a:pPr lvl="1"/>
            <a:r>
              <a:rPr lang="en-GB" dirty="0"/>
              <a:t>Strongly anti-Landlord</a:t>
            </a:r>
          </a:p>
          <a:p>
            <a:pPr lvl="1"/>
            <a:r>
              <a:rPr lang="en-GB" dirty="0"/>
              <a:t>Corn Laws!</a:t>
            </a:r>
          </a:p>
          <a:p>
            <a:pPr lvl="1"/>
            <a:r>
              <a:rPr lang="en-GB" dirty="0"/>
              <a:t>Implicitly leads to socialist argument, but this isn’t stated</a:t>
            </a:r>
          </a:p>
          <a:p>
            <a:r>
              <a:rPr lang="en-GB" dirty="0"/>
              <a:t>Marx</a:t>
            </a:r>
          </a:p>
          <a:p>
            <a:pPr lvl="1"/>
            <a:r>
              <a:rPr lang="en-GB" dirty="0"/>
              <a:t>Draws out full revolutionary conclusions</a:t>
            </a:r>
          </a:p>
        </p:txBody>
      </p:sp>
    </p:spTree>
    <p:extLst>
      <p:ext uri="{BB962C8B-B14F-4D97-AF65-F5344CB8AC3E}">
        <p14:creationId xmlns:p14="http://schemas.microsoft.com/office/powerpoint/2010/main" val="420476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704D-7923-4935-89DC-B5A1AAC271EE}"/>
              </a:ext>
            </a:extLst>
          </p:cNvPr>
          <p:cNvSpPr>
            <a:spLocks noGrp="1"/>
          </p:cNvSpPr>
          <p:nvPr>
            <p:ph type="title"/>
          </p:nvPr>
        </p:nvSpPr>
        <p:spPr/>
        <p:txBody>
          <a:bodyPr/>
          <a:lstStyle/>
          <a:p>
            <a:pPr lvl="1" algn="ctr"/>
            <a:r>
              <a:rPr lang="en-GB" sz="2800" dirty="0"/>
              <a:t>Is Marx’s political economy a deterministic theory of history?</a:t>
            </a:r>
            <a:endParaRPr lang="en-GB" dirty="0"/>
          </a:p>
        </p:txBody>
      </p:sp>
      <p:sp>
        <p:nvSpPr>
          <p:cNvPr id="3" name="Content Placeholder 2">
            <a:extLst>
              <a:ext uri="{FF2B5EF4-FFF2-40B4-BE49-F238E27FC236}">
                <a16:creationId xmlns:a16="http://schemas.microsoft.com/office/drawing/2014/main" id="{7DC558A6-CCD6-473E-96DD-9B2D6F08A162}"/>
              </a:ext>
            </a:extLst>
          </p:cNvPr>
          <p:cNvSpPr>
            <a:spLocks noGrp="1"/>
          </p:cNvSpPr>
          <p:nvPr>
            <p:ph idx="1"/>
          </p:nvPr>
        </p:nvSpPr>
        <p:spPr/>
        <p:txBody>
          <a:bodyPr/>
          <a:lstStyle/>
          <a:p>
            <a:r>
              <a:rPr lang="en-GB" dirty="0"/>
              <a:t>Make sure to read, and answer, the question!</a:t>
            </a:r>
          </a:p>
          <a:p>
            <a:r>
              <a:rPr lang="en-GB" dirty="0"/>
              <a:t>It is about Marx’s </a:t>
            </a:r>
            <a:r>
              <a:rPr lang="en-GB" i="1" dirty="0"/>
              <a:t>political economy</a:t>
            </a:r>
          </a:p>
          <a:p>
            <a:r>
              <a:rPr lang="en-GB" dirty="0"/>
              <a:t>Marx also has a theory of history</a:t>
            </a:r>
          </a:p>
          <a:p>
            <a:pPr lvl="1"/>
            <a:r>
              <a:rPr lang="en-GB" dirty="0"/>
              <a:t>History of class struggle</a:t>
            </a:r>
          </a:p>
          <a:p>
            <a:pPr lvl="1"/>
            <a:r>
              <a:rPr lang="en-GB" dirty="0"/>
              <a:t>Succession of stages of society</a:t>
            </a:r>
          </a:p>
          <a:p>
            <a:r>
              <a:rPr lang="en-GB" dirty="0"/>
              <a:t>But he also has a specific theory of  political economy</a:t>
            </a:r>
          </a:p>
          <a:p>
            <a:pPr lvl="1"/>
            <a:r>
              <a:rPr lang="en-GB" dirty="0"/>
              <a:t>You need to refer to that</a:t>
            </a:r>
          </a:p>
          <a:p>
            <a:endParaRPr lang="en-GB" dirty="0"/>
          </a:p>
        </p:txBody>
      </p:sp>
    </p:spTree>
    <p:extLst>
      <p:ext uri="{BB962C8B-B14F-4D97-AF65-F5344CB8AC3E}">
        <p14:creationId xmlns:p14="http://schemas.microsoft.com/office/powerpoint/2010/main" val="1488904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137E-2D96-430E-A1BA-5DF5F4CA6B76}"/>
              </a:ext>
            </a:extLst>
          </p:cNvPr>
          <p:cNvSpPr>
            <a:spLocks noGrp="1"/>
          </p:cNvSpPr>
          <p:nvPr>
            <p:ph type="title"/>
          </p:nvPr>
        </p:nvSpPr>
        <p:spPr/>
        <p:txBody>
          <a:bodyPr/>
          <a:lstStyle/>
          <a:p>
            <a:r>
              <a:rPr lang="en-GB" dirty="0"/>
              <a:t>Marx’s theory of the wage</a:t>
            </a:r>
          </a:p>
        </p:txBody>
      </p:sp>
      <p:sp>
        <p:nvSpPr>
          <p:cNvPr id="3" name="Content Placeholder 2">
            <a:extLst>
              <a:ext uri="{FF2B5EF4-FFF2-40B4-BE49-F238E27FC236}">
                <a16:creationId xmlns:a16="http://schemas.microsoft.com/office/drawing/2014/main" id="{6681F1E5-A260-498F-9080-C4012F834130}"/>
              </a:ext>
            </a:extLst>
          </p:cNvPr>
          <p:cNvSpPr>
            <a:spLocks noGrp="1"/>
          </p:cNvSpPr>
          <p:nvPr>
            <p:ph idx="1"/>
          </p:nvPr>
        </p:nvSpPr>
        <p:spPr/>
        <p:txBody>
          <a:bodyPr/>
          <a:lstStyle/>
          <a:p>
            <a:r>
              <a:rPr lang="en-GB" dirty="0"/>
              <a:t>Moral and historical component of the wage</a:t>
            </a:r>
          </a:p>
          <a:p>
            <a:r>
              <a:rPr lang="en-GB" dirty="0"/>
              <a:t>Different from Lassalle</a:t>
            </a:r>
          </a:p>
          <a:p>
            <a:r>
              <a:rPr lang="en-GB" dirty="0"/>
              <a:t>Outcome depends on class struggle</a:t>
            </a:r>
          </a:p>
        </p:txBody>
      </p:sp>
    </p:spTree>
    <p:extLst>
      <p:ext uri="{BB962C8B-B14F-4D97-AF65-F5344CB8AC3E}">
        <p14:creationId xmlns:p14="http://schemas.microsoft.com/office/powerpoint/2010/main" val="141928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71FE-7C3F-4539-838B-B167FA9F96C4}"/>
              </a:ext>
            </a:extLst>
          </p:cNvPr>
          <p:cNvSpPr>
            <a:spLocks noGrp="1"/>
          </p:cNvSpPr>
          <p:nvPr>
            <p:ph type="title"/>
          </p:nvPr>
        </p:nvSpPr>
        <p:spPr/>
        <p:txBody>
          <a:bodyPr/>
          <a:lstStyle/>
          <a:p>
            <a:r>
              <a:rPr lang="en-GB" dirty="0"/>
              <a:t>Marx’s concept of law</a:t>
            </a:r>
          </a:p>
        </p:txBody>
      </p:sp>
      <p:sp>
        <p:nvSpPr>
          <p:cNvPr id="3" name="Content Placeholder 2">
            <a:extLst>
              <a:ext uri="{FF2B5EF4-FFF2-40B4-BE49-F238E27FC236}">
                <a16:creationId xmlns:a16="http://schemas.microsoft.com/office/drawing/2014/main" id="{D49B33BB-BFBB-4AF5-98AD-8F4170CD2B71}"/>
              </a:ext>
            </a:extLst>
          </p:cNvPr>
          <p:cNvSpPr>
            <a:spLocks noGrp="1"/>
          </p:cNvSpPr>
          <p:nvPr>
            <p:ph idx="1"/>
          </p:nvPr>
        </p:nvSpPr>
        <p:spPr>
          <a:xfrm>
            <a:off x="1447416" y="1709331"/>
            <a:ext cx="9525383" cy="4158069"/>
          </a:xfrm>
        </p:spPr>
        <p:txBody>
          <a:bodyPr/>
          <a:lstStyle/>
          <a:p>
            <a:r>
              <a:rPr lang="en-GB" dirty="0"/>
              <a:t>Marx on Mill</a:t>
            </a:r>
          </a:p>
          <a:p>
            <a:r>
              <a:rPr lang="en-GB" dirty="0"/>
              <a:t>Can we suppose that supply and demand equalise?</a:t>
            </a:r>
          </a:p>
          <a:p>
            <a:r>
              <a:rPr lang="en-GB" dirty="0"/>
              <a:t>If they are not equalised, there can be no complete ‘determination’ of prices</a:t>
            </a:r>
          </a:p>
          <a:p>
            <a:r>
              <a:rPr lang="en-GB" dirty="0"/>
              <a:t>Marx on free will</a:t>
            </a:r>
          </a:p>
        </p:txBody>
      </p:sp>
    </p:spTree>
    <p:extLst>
      <p:ext uri="{BB962C8B-B14F-4D97-AF65-F5344CB8AC3E}">
        <p14:creationId xmlns:p14="http://schemas.microsoft.com/office/powerpoint/2010/main" val="2159087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AA69-D6CE-441C-B49F-5700CB681F3A}"/>
              </a:ext>
            </a:extLst>
          </p:cNvPr>
          <p:cNvSpPr>
            <a:spLocks noGrp="1"/>
          </p:cNvSpPr>
          <p:nvPr>
            <p:ph type="title"/>
          </p:nvPr>
        </p:nvSpPr>
        <p:spPr/>
        <p:txBody>
          <a:bodyPr/>
          <a:lstStyle/>
          <a:p>
            <a:r>
              <a:rPr lang="en-GB" dirty="0"/>
              <a:t>Marx’s concept of price</a:t>
            </a:r>
          </a:p>
        </p:txBody>
      </p:sp>
      <p:sp>
        <p:nvSpPr>
          <p:cNvPr id="3" name="Content Placeholder 2">
            <a:extLst>
              <a:ext uri="{FF2B5EF4-FFF2-40B4-BE49-F238E27FC236}">
                <a16:creationId xmlns:a16="http://schemas.microsoft.com/office/drawing/2014/main" id="{0183E85C-0DD6-4C1F-A96D-78064A20C7AA}"/>
              </a:ext>
            </a:extLst>
          </p:cNvPr>
          <p:cNvSpPr>
            <a:spLocks noGrp="1"/>
          </p:cNvSpPr>
          <p:nvPr>
            <p:ph idx="1"/>
          </p:nvPr>
        </p:nvSpPr>
        <p:spPr>
          <a:xfrm>
            <a:off x="1429036" y="1741495"/>
            <a:ext cx="9543763" cy="4125905"/>
          </a:xfrm>
        </p:spPr>
        <p:txBody>
          <a:bodyPr/>
          <a:lstStyle/>
          <a:p>
            <a:r>
              <a:rPr lang="en-GB" dirty="0"/>
              <a:t>Does not provide a theory of price determination</a:t>
            </a:r>
          </a:p>
          <a:p>
            <a:r>
              <a:rPr lang="en-GB" dirty="0"/>
              <a:t>Big difference from Ricardo and Smith</a:t>
            </a:r>
          </a:p>
          <a:p>
            <a:r>
              <a:rPr lang="en-GB" dirty="0"/>
              <a:t>A given set of values can be sold and many different prices</a:t>
            </a:r>
          </a:p>
          <a:p>
            <a:r>
              <a:rPr lang="en-GB" dirty="0"/>
              <a:t>Their prices are not determined within the theory</a:t>
            </a:r>
          </a:p>
          <a:p>
            <a:endParaRPr lang="en-GB" dirty="0"/>
          </a:p>
        </p:txBody>
      </p:sp>
    </p:spTree>
    <p:extLst>
      <p:ext uri="{BB962C8B-B14F-4D97-AF65-F5344CB8AC3E}">
        <p14:creationId xmlns:p14="http://schemas.microsoft.com/office/powerpoint/2010/main" val="107117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ABB4-2654-42DE-B802-E97DB821964C}"/>
              </a:ext>
            </a:extLst>
          </p:cNvPr>
          <p:cNvSpPr>
            <a:spLocks noGrp="1"/>
          </p:cNvSpPr>
          <p:nvPr>
            <p:ph type="title"/>
          </p:nvPr>
        </p:nvSpPr>
        <p:spPr/>
        <p:txBody>
          <a:bodyPr/>
          <a:lstStyle/>
          <a:p>
            <a:r>
              <a:rPr lang="en-GB" dirty="0"/>
              <a:t>What we are revising</a:t>
            </a:r>
          </a:p>
        </p:txBody>
      </p:sp>
      <p:sp>
        <p:nvSpPr>
          <p:cNvPr id="3" name="Content Placeholder 2">
            <a:extLst>
              <a:ext uri="{FF2B5EF4-FFF2-40B4-BE49-F238E27FC236}">
                <a16:creationId xmlns:a16="http://schemas.microsoft.com/office/drawing/2014/main" id="{87488696-0B8B-4C33-99A7-C3F5B98AF907}"/>
              </a:ext>
            </a:extLst>
          </p:cNvPr>
          <p:cNvSpPr>
            <a:spLocks noGrp="1"/>
          </p:cNvSpPr>
          <p:nvPr>
            <p:ph idx="1"/>
          </p:nvPr>
        </p:nvSpPr>
        <p:spPr>
          <a:xfrm>
            <a:off x="1424442" y="1631216"/>
            <a:ext cx="9548358" cy="4236184"/>
          </a:xfrm>
        </p:spPr>
        <p:txBody>
          <a:bodyPr>
            <a:normAutofit/>
          </a:bodyPr>
          <a:lstStyle/>
          <a:p>
            <a:r>
              <a:rPr lang="en-GB" dirty="0"/>
              <a:t>This revision is to help you prepare your essays</a:t>
            </a:r>
          </a:p>
          <a:p>
            <a:r>
              <a:rPr lang="en-GB" dirty="0"/>
              <a:t>I deal with units 1, 2,4 and 5</a:t>
            </a:r>
          </a:p>
          <a:p>
            <a:pPr lvl="1"/>
            <a:r>
              <a:rPr lang="en-GB" dirty="0"/>
              <a:t>Discuss the relation between wages, rent and profit according to Smith, Ricardo, and Marx. Try to include some assessment of the logical and historical reasons for their choices.</a:t>
            </a:r>
          </a:p>
          <a:p>
            <a:pPr lvl="1"/>
            <a:r>
              <a:rPr lang="en-GB" dirty="0"/>
              <a:t>Is Marx’s political economy a deterministic theory of history? </a:t>
            </a:r>
          </a:p>
          <a:p>
            <a:pPr lvl="1"/>
            <a:r>
              <a:rPr lang="en-GB" dirty="0"/>
              <a:t>Is capitalist accumulation incompatible with the continued existence of capitalism? In your response, refer to one or more of the views that have been expressed in the history of economic thought. </a:t>
            </a:r>
          </a:p>
          <a:p>
            <a:pPr marL="0" indent="0">
              <a:buNone/>
            </a:pPr>
            <a:endParaRPr lang="en-GB" dirty="0"/>
          </a:p>
        </p:txBody>
      </p:sp>
    </p:spTree>
    <p:extLst>
      <p:ext uri="{BB962C8B-B14F-4D97-AF65-F5344CB8AC3E}">
        <p14:creationId xmlns:p14="http://schemas.microsoft.com/office/powerpoint/2010/main" val="11637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AF33-BFB4-4820-9B4F-8575229D3B06}"/>
              </a:ext>
            </a:extLst>
          </p:cNvPr>
          <p:cNvSpPr>
            <a:spLocks noGrp="1"/>
          </p:cNvSpPr>
          <p:nvPr>
            <p:ph type="title"/>
          </p:nvPr>
        </p:nvSpPr>
        <p:spPr/>
        <p:txBody>
          <a:bodyPr/>
          <a:lstStyle/>
          <a:p>
            <a:r>
              <a:rPr lang="en-GB" dirty="0"/>
              <a:t>Marx’s concept of consciousness</a:t>
            </a:r>
          </a:p>
        </p:txBody>
      </p:sp>
      <p:sp>
        <p:nvSpPr>
          <p:cNvPr id="3" name="Content Placeholder 2">
            <a:extLst>
              <a:ext uri="{FF2B5EF4-FFF2-40B4-BE49-F238E27FC236}">
                <a16:creationId xmlns:a16="http://schemas.microsoft.com/office/drawing/2014/main" id="{9EF275AB-2944-400B-8A2C-53C94AD948F0}"/>
              </a:ext>
            </a:extLst>
          </p:cNvPr>
          <p:cNvSpPr>
            <a:spLocks noGrp="1"/>
          </p:cNvSpPr>
          <p:nvPr>
            <p:ph idx="1"/>
          </p:nvPr>
        </p:nvSpPr>
        <p:spPr/>
        <p:txBody>
          <a:bodyPr/>
          <a:lstStyle/>
          <a:p>
            <a:r>
              <a:rPr lang="en-GB" dirty="0"/>
              <a:t>Classes become ‘conscious’ of their interests</a:t>
            </a:r>
          </a:p>
          <a:p>
            <a:r>
              <a:rPr lang="en-GB" dirty="0"/>
              <a:t>When they do, they act</a:t>
            </a:r>
          </a:p>
          <a:p>
            <a:r>
              <a:rPr lang="en-GB" dirty="0"/>
              <a:t>This is not deterministic</a:t>
            </a:r>
          </a:p>
          <a:p>
            <a:r>
              <a:rPr lang="en-GB" dirty="0"/>
              <a:t>For example, </a:t>
            </a:r>
          </a:p>
          <a:p>
            <a:pPr lvl="1"/>
            <a:r>
              <a:rPr lang="en-GB" dirty="0"/>
              <a:t>the Corn Laws</a:t>
            </a:r>
          </a:p>
          <a:p>
            <a:pPr lvl="1"/>
            <a:r>
              <a:rPr lang="en-GB" dirty="0"/>
              <a:t>Struggle over length of the working day</a:t>
            </a:r>
          </a:p>
        </p:txBody>
      </p:sp>
    </p:spTree>
    <p:extLst>
      <p:ext uri="{BB962C8B-B14F-4D97-AF65-F5344CB8AC3E}">
        <p14:creationId xmlns:p14="http://schemas.microsoft.com/office/powerpoint/2010/main" val="4101224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AF9-F1A6-4857-97BF-24D072DAC42D}"/>
              </a:ext>
            </a:extLst>
          </p:cNvPr>
          <p:cNvSpPr>
            <a:spLocks noGrp="1"/>
          </p:cNvSpPr>
          <p:nvPr>
            <p:ph type="title"/>
          </p:nvPr>
        </p:nvSpPr>
        <p:spPr/>
        <p:txBody>
          <a:bodyPr/>
          <a:lstStyle/>
          <a:p>
            <a:r>
              <a:rPr lang="en-GB" dirty="0"/>
              <a:t>Endogenous and exogenous factors</a:t>
            </a:r>
          </a:p>
        </p:txBody>
      </p:sp>
      <p:sp>
        <p:nvSpPr>
          <p:cNvPr id="3" name="Content Placeholder 2">
            <a:extLst>
              <a:ext uri="{FF2B5EF4-FFF2-40B4-BE49-F238E27FC236}">
                <a16:creationId xmlns:a16="http://schemas.microsoft.com/office/drawing/2014/main" id="{FCD68E8A-D4F1-4767-9230-D0E9650C2FE2}"/>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20898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4DE5-E10B-463E-9A2A-EB33B718F07A}"/>
              </a:ext>
            </a:extLst>
          </p:cNvPr>
          <p:cNvSpPr>
            <a:spLocks noGrp="1"/>
          </p:cNvSpPr>
          <p:nvPr>
            <p:ph type="title"/>
          </p:nvPr>
        </p:nvSpPr>
        <p:spPr/>
        <p:txBody>
          <a:bodyPr/>
          <a:lstStyle/>
          <a:p>
            <a:r>
              <a:rPr lang="en-GB" dirty="0"/>
              <a:t>Accumulation and capitalism</a:t>
            </a:r>
          </a:p>
        </p:txBody>
      </p:sp>
      <p:sp>
        <p:nvSpPr>
          <p:cNvPr id="3" name="Content Placeholder 2">
            <a:extLst>
              <a:ext uri="{FF2B5EF4-FFF2-40B4-BE49-F238E27FC236}">
                <a16:creationId xmlns:a16="http://schemas.microsoft.com/office/drawing/2014/main" id="{FAC67773-BA4F-4527-BDC3-50D4F4E26859}"/>
              </a:ext>
            </a:extLst>
          </p:cNvPr>
          <p:cNvSpPr>
            <a:spLocks noGrp="1"/>
          </p:cNvSpPr>
          <p:nvPr>
            <p:ph idx="1"/>
          </p:nvPr>
        </p:nvSpPr>
        <p:spPr/>
        <p:txBody>
          <a:bodyPr/>
          <a:lstStyle/>
          <a:p>
            <a:r>
              <a:rPr lang="en-GB" dirty="0"/>
              <a:t>Is capitalist accumulation incompatible with the continued existence of capitalism? In your response, refer to one or more of the views that have been expressed in the history of economic thought. </a:t>
            </a:r>
          </a:p>
          <a:p>
            <a:endParaRPr lang="en-GB" dirty="0"/>
          </a:p>
        </p:txBody>
      </p:sp>
    </p:spTree>
    <p:extLst>
      <p:ext uri="{BB962C8B-B14F-4D97-AF65-F5344CB8AC3E}">
        <p14:creationId xmlns:p14="http://schemas.microsoft.com/office/powerpoint/2010/main" val="424795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02D9-5F8F-498B-89D7-86A44623B7F9}"/>
              </a:ext>
            </a:extLst>
          </p:cNvPr>
          <p:cNvSpPr>
            <a:spLocks noGrp="1"/>
          </p:cNvSpPr>
          <p:nvPr>
            <p:ph type="title"/>
          </p:nvPr>
        </p:nvSpPr>
        <p:spPr/>
        <p:txBody>
          <a:bodyPr/>
          <a:lstStyle/>
          <a:p>
            <a:r>
              <a:rPr lang="en-GB" dirty="0"/>
              <a:t>The question says ‘one or more’</a:t>
            </a:r>
          </a:p>
        </p:txBody>
      </p:sp>
      <p:sp>
        <p:nvSpPr>
          <p:cNvPr id="3" name="Content Placeholder 2">
            <a:extLst>
              <a:ext uri="{FF2B5EF4-FFF2-40B4-BE49-F238E27FC236}">
                <a16:creationId xmlns:a16="http://schemas.microsoft.com/office/drawing/2014/main" id="{5ECC22A8-AFFB-470C-80FB-0F7FCF1C65A2}"/>
              </a:ext>
            </a:extLst>
          </p:cNvPr>
          <p:cNvSpPr>
            <a:spLocks noGrp="1"/>
          </p:cNvSpPr>
          <p:nvPr>
            <p:ph idx="1"/>
          </p:nvPr>
        </p:nvSpPr>
        <p:spPr>
          <a:xfrm>
            <a:off x="1371600" y="1658786"/>
            <a:ext cx="9601200" cy="4208614"/>
          </a:xfrm>
        </p:spPr>
        <p:txBody>
          <a:bodyPr/>
          <a:lstStyle/>
          <a:p>
            <a:r>
              <a:rPr lang="en-GB" dirty="0"/>
              <a:t>You could deal with any of the following</a:t>
            </a:r>
          </a:p>
          <a:p>
            <a:pPr lvl="1"/>
            <a:r>
              <a:rPr lang="en-GB" dirty="0"/>
              <a:t>Ricardo</a:t>
            </a:r>
          </a:p>
          <a:p>
            <a:pPr lvl="1"/>
            <a:r>
              <a:rPr lang="en-GB" dirty="0"/>
              <a:t>Marx</a:t>
            </a:r>
          </a:p>
          <a:p>
            <a:pPr lvl="1"/>
            <a:r>
              <a:rPr lang="en-GB" dirty="0"/>
              <a:t>Okishio</a:t>
            </a:r>
          </a:p>
        </p:txBody>
      </p:sp>
    </p:spTree>
    <p:extLst>
      <p:ext uri="{BB962C8B-B14F-4D97-AF65-F5344CB8AC3E}">
        <p14:creationId xmlns:p14="http://schemas.microsoft.com/office/powerpoint/2010/main" val="377227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4285-0718-4DA7-9883-FA4F50E683A6}"/>
              </a:ext>
            </a:extLst>
          </p:cNvPr>
          <p:cNvSpPr>
            <a:spLocks noGrp="1"/>
          </p:cNvSpPr>
          <p:nvPr>
            <p:ph type="title"/>
          </p:nvPr>
        </p:nvSpPr>
        <p:spPr/>
        <p:txBody>
          <a:bodyPr/>
          <a:lstStyle/>
          <a:p>
            <a:r>
              <a:rPr lang="en-GB" dirty="0"/>
              <a:t>Why did people think accumulation might be a problem?</a:t>
            </a:r>
          </a:p>
        </p:txBody>
      </p:sp>
      <p:sp>
        <p:nvSpPr>
          <p:cNvPr id="3" name="Content Placeholder 2">
            <a:extLst>
              <a:ext uri="{FF2B5EF4-FFF2-40B4-BE49-F238E27FC236}">
                <a16:creationId xmlns:a16="http://schemas.microsoft.com/office/drawing/2014/main" id="{DB8E76DC-1513-4E3C-8A61-876D067FA0CA}"/>
              </a:ext>
            </a:extLst>
          </p:cNvPr>
          <p:cNvSpPr>
            <a:spLocks noGrp="1"/>
          </p:cNvSpPr>
          <p:nvPr>
            <p:ph idx="1"/>
          </p:nvPr>
        </p:nvSpPr>
        <p:spPr/>
        <p:txBody>
          <a:bodyPr/>
          <a:lstStyle/>
          <a:p>
            <a:r>
              <a:rPr lang="en-GB" dirty="0"/>
              <a:t>Because the profit rate was actually falling (Mill, Heinrich)</a:t>
            </a:r>
          </a:p>
          <a:p>
            <a:r>
              <a:rPr lang="en-GB" dirty="0"/>
              <a:t>Why should a falling profit rate be a problem?</a:t>
            </a:r>
          </a:p>
          <a:p>
            <a:pPr lvl="1"/>
            <a:r>
              <a:rPr lang="en-GB" dirty="0"/>
              <a:t>Investment</a:t>
            </a:r>
          </a:p>
          <a:p>
            <a:pPr lvl="1"/>
            <a:r>
              <a:rPr lang="en-GB" dirty="0"/>
              <a:t>Growth</a:t>
            </a:r>
          </a:p>
          <a:p>
            <a:pPr lvl="1"/>
            <a:r>
              <a:rPr lang="en-GB" dirty="0"/>
              <a:t>Employment</a:t>
            </a:r>
          </a:p>
          <a:p>
            <a:pPr lvl="1"/>
            <a:r>
              <a:rPr lang="en-GB" dirty="0"/>
              <a:t>(Note: who makes machines?)</a:t>
            </a:r>
          </a:p>
          <a:p>
            <a:r>
              <a:rPr lang="en-GB" dirty="0"/>
              <a:t>Does it always fall?</a:t>
            </a:r>
          </a:p>
          <a:p>
            <a:pPr lvl="1"/>
            <a:r>
              <a:rPr lang="en-GB" dirty="0"/>
              <a:t>Refer to stages when it did and didn’t</a:t>
            </a:r>
          </a:p>
        </p:txBody>
      </p:sp>
    </p:spTree>
    <p:extLst>
      <p:ext uri="{BB962C8B-B14F-4D97-AF65-F5344CB8AC3E}">
        <p14:creationId xmlns:p14="http://schemas.microsoft.com/office/powerpoint/2010/main" val="77639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052C-5312-48E2-8B0D-BB050A21E200}"/>
              </a:ext>
            </a:extLst>
          </p:cNvPr>
          <p:cNvSpPr>
            <a:spLocks noGrp="1"/>
          </p:cNvSpPr>
          <p:nvPr>
            <p:ph type="title"/>
          </p:nvPr>
        </p:nvSpPr>
        <p:spPr/>
        <p:txBody>
          <a:bodyPr/>
          <a:lstStyle/>
          <a:p>
            <a:r>
              <a:rPr lang="en-GB" dirty="0"/>
              <a:t>Ricardo</a:t>
            </a:r>
          </a:p>
        </p:txBody>
      </p:sp>
      <p:sp>
        <p:nvSpPr>
          <p:cNvPr id="3" name="Content Placeholder 2">
            <a:extLst>
              <a:ext uri="{FF2B5EF4-FFF2-40B4-BE49-F238E27FC236}">
                <a16:creationId xmlns:a16="http://schemas.microsoft.com/office/drawing/2014/main" id="{54B1C712-F54E-4F17-9266-E72E88D75C20}"/>
              </a:ext>
            </a:extLst>
          </p:cNvPr>
          <p:cNvSpPr>
            <a:spLocks noGrp="1"/>
          </p:cNvSpPr>
          <p:nvPr>
            <p:ph idx="1"/>
          </p:nvPr>
        </p:nvSpPr>
        <p:spPr/>
        <p:txBody>
          <a:bodyPr/>
          <a:lstStyle/>
          <a:p>
            <a:r>
              <a:rPr lang="en-GB" dirty="0"/>
              <a:t>Rent and the stationary state</a:t>
            </a:r>
          </a:p>
        </p:txBody>
      </p:sp>
    </p:spTree>
    <p:extLst>
      <p:ext uri="{BB962C8B-B14F-4D97-AF65-F5344CB8AC3E}">
        <p14:creationId xmlns:p14="http://schemas.microsoft.com/office/powerpoint/2010/main" val="2448576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5568-6672-4966-94DD-70BAEDA78178}"/>
              </a:ext>
            </a:extLst>
          </p:cNvPr>
          <p:cNvSpPr>
            <a:spLocks noGrp="1"/>
          </p:cNvSpPr>
          <p:nvPr>
            <p:ph type="title"/>
          </p:nvPr>
        </p:nvSpPr>
        <p:spPr/>
        <p:txBody>
          <a:bodyPr/>
          <a:lstStyle/>
          <a:p>
            <a:r>
              <a:rPr lang="en-GB" dirty="0"/>
              <a:t>Marx</a:t>
            </a:r>
          </a:p>
        </p:txBody>
      </p:sp>
      <p:sp>
        <p:nvSpPr>
          <p:cNvPr id="3" name="Content Placeholder 2">
            <a:extLst>
              <a:ext uri="{FF2B5EF4-FFF2-40B4-BE49-F238E27FC236}">
                <a16:creationId xmlns:a16="http://schemas.microsoft.com/office/drawing/2014/main" id="{AEFF05DF-38B7-4EC8-8363-5E20B98E5647}"/>
              </a:ext>
            </a:extLst>
          </p:cNvPr>
          <p:cNvSpPr>
            <a:spLocks noGrp="1"/>
          </p:cNvSpPr>
          <p:nvPr>
            <p:ph idx="1"/>
          </p:nvPr>
        </p:nvSpPr>
        <p:spPr>
          <a:xfrm>
            <a:off x="1481879" y="1523234"/>
            <a:ext cx="9601200" cy="3581400"/>
          </a:xfrm>
        </p:spPr>
        <p:txBody>
          <a:bodyPr/>
          <a:lstStyle/>
          <a:p>
            <a:r>
              <a:rPr lang="en-GB" dirty="0"/>
              <a:t>Accumulation ‘caused by’ capitalism</a:t>
            </a:r>
          </a:p>
          <a:p>
            <a:r>
              <a:rPr lang="en-GB" dirty="0"/>
              <a:t>That is to say, endogenous</a:t>
            </a:r>
          </a:p>
          <a:p>
            <a:r>
              <a:rPr lang="en-GB" dirty="0"/>
              <a:t>The falling rate of profit argument (S/K, constant capital)</a:t>
            </a:r>
          </a:p>
          <a:p>
            <a:r>
              <a:rPr lang="en-GB" dirty="0"/>
              <a:t>Countervailing factors</a:t>
            </a:r>
          </a:p>
          <a:p>
            <a:pPr lvl="1"/>
            <a:r>
              <a:rPr lang="en-GB" dirty="0"/>
              <a:t>Falling price of constant capital</a:t>
            </a:r>
          </a:p>
          <a:p>
            <a:pPr lvl="1"/>
            <a:r>
              <a:rPr lang="en-GB" dirty="0"/>
              <a:t>Falling Wages (relative surplus value)</a:t>
            </a:r>
          </a:p>
          <a:p>
            <a:r>
              <a:rPr lang="en-GB" dirty="0"/>
              <a:t>What did he actually say (read the Moszkowska article)</a:t>
            </a:r>
          </a:p>
          <a:p>
            <a:r>
              <a:rPr lang="en-GB" dirty="0"/>
              <a:t>TSSI versus Simultaneist arguments</a:t>
            </a:r>
          </a:p>
        </p:txBody>
      </p:sp>
    </p:spTree>
    <p:extLst>
      <p:ext uri="{BB962C8B-B14F-4D97-AF65-F5344CB8AC3E}">
        <p14:creationId xmlns:p14="http://schemas.microsoft.com/office/powerpoint/2010/main" val="4130155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121A-F820-4B7A-A7E2-57B464F5E064}"/>
              </a:ext>
            </a:extLst>
          </p:cNvPr>
          <p:cNvSpPr>
            <a:spLocks noGrp="1"/>
          </p:cNvSpPr>
          <p:nvPr>
            <p:ph type="title"/>
          </p:nvPr>
        </p:nvSpPr>
        <p:spPr/>
        <p:txBody>
          <a:bodyPr/>
          <a:lstStyle/>
          <a:p>
            <a:r>
              <a:rPr lang="en-GB" dirty="0"/>
              <a:t>Okishio</a:t>
            </a:r>
          </a:p>
        </p:txBody>
      </p:sp>
      <p:sp>
        <p:nvSpPr>
          <p:cNvPr id="3" name="Content Placeholder 2">
            <a:extLst>
              <a:ext uri="{FF2B5EF4-FFF2-40B4-BE49-F238E27FC236}">
                <a16:creationId xmlns:a16="http://schemas.microsoft.com/office/drawing/2014/main" id="{529D24E8-D993-4405-B566-E0639755FB80}"/>
              </a:ext>
            </a:extLst>
          </p:cNvPr>
          <p:cNvSpPr>
            <a:spLocks noGrp="1"/>
          </p:cNvSpPr>
          <p:nvPr>
            <p:ph idx="1"/>
          </p:nvPr>
        </p:nvSpPr>
        <p:spPr>
          <a:xfrm>
            <a:off x="1507151" y="1369303"/>
            <a:ext cx="9925146" cy="5077447"/>
          </a:xfrm>
        </p:spPr>
        <p:txBody>
          <a:bodyPr>
            <a:normAutofit/>
          </a:bodyPr>
          <a:lstStyle/>
          <a:p>
            <a:r>
              <a:rPr lang="en-GB" dirty="0"/>
              <a:t>Key are ‘what assumptions does he make</a:t>
            </a:r>
            <a:r>
              <a:rPr lang="en-GB"/>
              <a:t>?’ The Borktiewicz</a:t>
            </a:r>
            <a:r>
              <a:rPr lang="en-GB" dirty="0"/>
              <a:t> assumptions</a:t>
            </a:r>
          </a:p>
          <a:p>
            <a:pPr lvl="1"/>
            <a:r>
              <a:rPr lang="en-GB" dirty="0"/>
              <a:t>Comparative static (Simultaneist)</a:t>
            </a:r>
          </a:p>
          <a:p>
            <a:pPr lvl="1"/>
            <a:r>
              <a:rPr lang="en-GB" dirty="0"/>
              <a:t>All capital turned over in one year (no fixed capital)</a:t>
            </a:r>
          </a:p>
          <a:p>
            <a:pPr lvl="1"/>
            <a:r>
              <a:rPr lang="en-GB" dirty="0"/>
              <a:t>Which of these produces the result? (the first)</a:t>
            </a:r>
          </a:p>
          <a:p>
            <a:r>
              <a:rPr lang="en-GB" dirty="0"/>
              <a:t>Basically, argues that falling prices reduce the value of K</a:t>
            </a:r>
          </a:p>
          <a:p>
            <a:r>
              <a:rPr lang="en-GB" dirty="0"/>
              <a:t>Where is the flaw in the argument? </a:t>
            </a:r>
          </a:p>
          <a:p>
            <a:pPr lvl="1"/>
            <a:r>
              <a:rPr lang="en-GB" dirty="0"/>
              <a:t>Consider the Moszkowska example</a:t>
            </a:r>
          </a:p>
          <a:p>
            <a:pPr lvl="1"/>
            <a:r>
              <a:rPr lang="en-GB" dirty="0"/>
              <a:t>Exchange inconsistency</a:t>
            </a:r>
          </a:p>
          <a:p>
            <a:pPr lvl="1"/>
            <a:r>
              <a:rPr lang="en-GB" dirty="0"/>
              <a:t>Value is destroyed in circulation even though nothing is consumed</a:t>
            </a:r>
          </a:p>
          <a:p>
            <a:r>
              <a:rPr lang="en-GB" dirty="0"/>
              <a:t>Both Kliman and Freeman have refuted</a:t>
            </a:r>
          </a:p>
          <a:p>
            <a:r>
              <a:rPr lang="en-GB" dirty="0"/>
              <a:t>However, you may want to consider why Japanese Marxists would be favourable to the findings, in terms of Japan’s class struggle</a:t>
            </a:r>
          </a:p>
        </p:txBody>
      </p:sp>
    </p:spTree>
    <p:extLst>
      <p:ext uri="{BB962C8B-B14F-4D97-AF65-F5344CB8AC3E}">
        <p14:creationId xmlns:p14="http://schemas.microsoft.com/office/powerpoint/2010/main" val="7746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5C2E-C2A0-410A-A303-BAA65C05E239}"/>
              </a:ext>
            </a:extLst>
          </p:cNvPr>
          <p:cNvSpPr>
            <a:spLocks noGrp="1"/>
          </p:cNvSpPr>
          <p:nvPr>
            <p:ph type="title"/>
          </p:nvPr>
        </p:nvSpPr>
        <p:spPr/>
        <p:txBody>
          <a:bodyPr/>
          <a:lstStyle/>
          <a:p>
            <a:r>
              <a:rPr lang="en-GB" dirty="0"/>
              <a:t>Question 4</a:t>
            </a:r>
          </a:p>
        </p:txBody>
      </p:sp>
      <p:sp>
        <p:nvSpPr>
          <p:cNvPr id="3" name="Content Placeholder 2">
            <a:extLst>
              <a:ext uri="{FF2B5EF4-FFF2-40B4-BE49-F238E27FC236}">
                <a16:creationId xmlns:a16="http://schemas.microsoft.com/office/drawing/2014/main" id="{6FC963C7-8226-439C-81A0-52C0F1293CB7}"/>
              </a:ext>
            </a:extLst>
          </p:cNvPr>
          <p:cNvSpPr>
            <a:spLocks noGrp="1"/>
          </p:cNvSpPr>
          <p:nvPr>
            <p:ph idx="1"/>
          </p:nvPr>
        </p:nvSpPr>
        <p:spPr/>
        <p:txBody>
          <a:bodyPr/>
          <a:lstStyle/>
          <a:p>
            <a:r>
              <a:rPr lang="en-GB" dirty="0"/>
              <a:t>Explain and discuss the differences between two or more of the following interpretations of Marx’s value theory: Temporal Single System Interpretation (TSSI), Simultaneous Dual System Interpretation (SDSI), Simultaneous Single System </a:t>
            </a:r>
            <a:r>
              <a:rPr lang="en-GB" dirty="0" err="1"/>
              <a:t>System</a:t>
            </a:r>
            <a:r>
              <a:rPr lang="en-GB" dirty="0"/>
              <a:t> (SSSI) and New Solution (NS)</a:t>
            </a:r>
          </a:p>
          <a:p>
            <a:pPr lvl="1"/>
            <a:r>
              <a:rPr lang="en-GB" dirty="0"/>
              <a:t>I will send separate comments because I have a detailed essay outline already</a:t>
            </a:r>
          </a:p>
        </p:txBody>
      </p:sp>
    </p:spTree>
    <p:extLst>
      <p:ext uri="{BB962C8B-B14F-4D97-AF65-F5344CB8AC3E}">
        <p14:creationId xmlns:p14="http://schemas.microsoft.com/office/powerpoint/2010/main" val="17799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73A7-A584-49DF-A3B4-2A7F54466F53}"/>
              </a:ext>
            </a:extLst>
          </p:cNvPr>
          <p:cNvSpPr>
            <a:spLocks noGrp="1"/>
          </p:cNvSpPr>
          <p:nvPr>
            <p:ph type="title"/>
          </p:nvPr>
        </p:nvSpPr>
        <p:spPr>
          <a:xfrm>
            <a:off x="1371600" y="685800"/>
            <a:ext cx="9601200" cy="816757"/>
          </a:xfrm>
        </p:spPr>
        <p:txBody>
          <a:bodyPr/>
          <a:lstStyle/>
          <a:p>
            <a:r>
              <a:rPr lang="en-GB" dirty="0"/>
              <a:t>General Guidelines</a:t>
            </a:r>
          </a:p>
        </p:txBody>
      </p:sp>
      <p:sp>
        <p:nvSpPr>
          <p:cNvPr id="3" name="Content Placeholder 2">
            <a:extLst>
              <a:ext uri="{FF2B5EF4-FFF2-40B4-BE49-F238E27FC236}">
                <a16:creationId xmlns:a16="http://schemas.microsoft.com/office/drawing/2014/main" id="{D680474E-1801-41F5-9E5C-E24B4C0F77AF}"/>
              </a:ext>
            </a:extLst>
          </p:cNvPr>
          <p:cNvSpPr>
            <a:spLocks noGrp="1"/>
          </p:cNvSpPr>
          <p:nvPr>
            <p:ph idx="1"/>
          </p:nvPr>
        </p:nvSpPr>
        <p:spPr>
          <a:xfrm>
            <a:off x="1371600" y="1300378"/>
            <a:ext cx="9601200" cy="4567022"/>
          </a:xfrm>
        </p:spPr>
        <p:txBody>
          <a:bodyPr/>
          <a:lstStyle/>
          <a:p>
            <a:r>
              <a:rPr lang="en-GB" dirty="0"/>
              <a:t>There is no ‘right answer’. You can answer the question as you think best.</a:t>
            </a:r>
          </a:p>
          <a:p>
            <a:r>
              <a:rPr lang="en-GB" dirty="0"/>
              <a:t>BUT there are certain points that must be in any essay</a:t>
            </a:r>
          </a:p>
          <a:p>
            <a:r>
              <a:rPr lang="en-GB" dirty="0"/>
              <a:t>if you make a claim, you must support it with evidence</a:t>
            </a:r>
          </a:p>
          <a:p>
            <a:pPr lvl="1"/>
            <a:r>
              <a:rPr lang="en-GB" dirty="0"/>
              <a:t>WRONG ‘I think Marx has a deterministic theory of history’</a:t>
            </a:r>
          </a:p>
          <a:p>
            <a:pPr lvl="1"/>
            <a:r>
              <a:rPr lang="en-GB" dirty="0"/>
              <a:t>RIGHT ‘I think Marx’s theory of history is not deterministic </a:t>
            </a:r>
            <a:r>
              <a:rPr lang="en-GB" i="1" dirty="0"/>
              <a:t>because …’</a:t>
            </a:r>
          </a:p>
          <a:p>
            <a:r>
              <a:rPr lang="en-GB" dirty="0"/>
              <a:t>you need to show you have studied the reading material</a:t>
            </a:r>
          </a:p>
          <a:p>
            <a:pPr lvl="1"/>
            <a:r>
              <a:rPr lang="en-GB" i="1" dirty="0"/>
              <a:t>‘In his writings on James Mill Marx says ‘’</a:t>
            </a:r>
            <a:r>
              <a:rPr lang="en-CA" dirty="0"/>
              <a:t>The true </a:t>
            </a:r>
            <a:r>
              <a:rPr lang="en-US" dirty="0"/>
              <a:t>law of political economy is chance, from whose movement we, the scientific men, isolate certain factors arbitrarily in the form of laws’. (Marx 1844) If the “true law” of history is chance, then it cannot be treated as deterministic’</a:t>
            </a:r>
            <a:endParaRPr lang="en-GB" i="1" dirty="0"/>
          </a:p>
        </p:txBody>
      </p:sp>
    </p:spTree>
    <p:extLst>
      <p:ext uri="{BB962C8B-B14F-4D97-AF65-F5344CB8AC3E}">
        <p14:creationId xmlns:p14="http://schemas.microsoft.com/office/powerpoint/2010/main" val="1363806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4075-EEE4-431B-BEB1-F0C8AA6AF061}"/>
              </a:ext>
            </a:extLst>
          </p:cNvPr>
          <p:cNvSpPr>
            <a:spLocks noGrp="1"/>
          </p:cNvSpPr>
          <p:nvPr>
            <p:ph type="title"/>
          </p:nvPr>
        </p:nvSpPr>
        <p:spPr/>
        <p:txBody>
          <a:bodyPr/>
          <a:lstStyle/>
          <a:p>
            <a:r>
              <a:rPr lang="en-GB" dirty="0"/>
              <a:t>Read the essay guidelines!</a:t>
            </a:r>
          </a:p>
        </p:txBody>
      </p:sp>
      <p:sp>
        <p:nvSpPr>
          <p:cNvPr id="3" name="Content Placeholder 2">
            <a:extLst>
              <a:ext uri="{FF2B5EF4-FFF2-40B4-BE49-F238E27FC236}">
                <a16:creationId xmlns:a16="http://schemas.microsoft.com/office/drawing/2014/main" id="{6F891E80-B0CA-4779-82EA-80BCB5E06352}"/>
              </a:ext>
            </a:extLst>
          </p:cNvPr>
          <p:cNvSpPr>
            <a:spLocks noGrp="1"/>
          </p:cNvSpPr>
          <p:nvPr>
            <p:ph idx="1"/>
          </p:nvPr>
        </p:nvSpPr>
        <p:spPr>
          <a:xfrm>
            <a:off x="1337138" y="1456607"/>
            <a:ext cx="10164084" cy="5040687"/>
          </a:xfrm>
        </p:spPr>
        <p:txBody>
          <a:bodyPr>
            <a:normAutofit/>
          </a:bodyPr>
          <a:lstStyle/>
          <a:p>
            <a:pPr lvl="0"/>
            <a:r>
              <a:rPr lang="en-GB" dirty="0"/>
              <a:t>Please pay attention to grammar, punctuation, and spelling. If your software has a spell checker you should use it, taking care to set your language settings for either US  or England standard spelling. Microsoft’s grammar checker can catch elementary mistakes, but its advice on style is optional and sometimes a bit tyrannical. </a:t>
            </a:r>
          </a:p>
        </p:txBody>
      </p:sp>
    </p:spTree>
    <p:extLst>
      <p:ext uri="{BB962C8B-B14F-4D97-AF65-F5344CB8AC3E}">
        <p14:creationId xmlns:p14="http://schemas.microsoft.com/office/powerpoint/2010/main" val="90215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3861-597F-41EB-B418-D87605FA827C}"/>
              </a:ext>
            </a:extLst>
          </p:cNvPr>
          <p:cNvSpPr>
            <a:spLocks noGrp="1"/>
          </p:cNvSpPr>
          <p:nvPr>
            <p:ph type="title"/>
          </p:nvPr>
        </p:nvSpPr>
        <p:spPr/>
        <p:txBody>
          <a:bodyPr/>
          <a:lstStyle/>
          <a:p>
            <a:r>
              <a:rPr lang="en-GB" dirty="0"/>
              <a:t>Reading</a:t>
            </a:r>
          </a:p>
        </p:txBody>
      </p:sp>
      <p:sp>
        <p:nvSpPr>
          <p:cNvPr id="3" name="Content Placeholder 2">
            <a:extLst>
              <a:ext uri="{FF2B5EF4-FFF2-40B4-BE49-F238E27FC236}">
                <a16:creationId xmlns:a16="http://schemas.microsoft.com/office/drawing/2014/main" id="{F99405E3-405F-4CF7-85D5-B7A0988F90FC}"/>
              </a:ext>
            </a:extLst>
          </p:cNvPr>
          <p:cNvSpPr>
            <a:spLocks noGrp="1"/>
          </p:cNvSpPr>
          <p:nvPr>
            <p:ph idx="1"/>
          </p:nvPr>
        </p:nvSpPr>
        <p:spPr>
          <a:xfrm>
            <a:off x="1603646" y="2095308"/>
            <a:ext cx="9810272" cy="4181427"/>
          </a:xfrm>
        </p:spPr>
        <p:txBody>
          <a:bodyPr>
            <a:normAutofit/>
          </a:bodyPr>
          <a:lstStyle/>
          <a:p>
            <a:r>
              <a:rPr lang="en-GB" dirty="0"/>
              <a:t>Since your time is short, focus on the required readings</a:t>
            </a:r>
          </a:p>
          <a:p>
            <a:r>
              <a:rPr lang="en-GB" dirty="0"/>
              <a:t>Choose one or more of them. Highlight passages that you think are important. </a:t>
            </a:r>
          </a:p>
          <a:p>
            <a:r>
              <a:rPr lang="en-GB" dirty="0"/>
              <a:t>Cite these passages, or part of them, in your essay, and explain why you think they are important</a:t>
            </a:r>
          </a:p>
          <a:p>
            <a:r>
              <a:rPr lang="en-GB" dirty="0"/>
              <a:t>Make sure to cite them properly (see the course slides for examples of how to cite)</a:t>
            </a:r>
          </a:p>
          <a:p>
            <a:r>
              <a:rPr lang="en-GB" dirty="0"/>
              <a:t>The supplementary readings are intended to help you select material from outside the required reading, and broaden your knowledge. If you can, </a:t>
            </a:r>
            <a:r>
              <a:rPr lang="en-GB" dirty="0" err="1"/>
              <a:t>uoi</a:t>
            </a:r>
            <a:r>
              <a:rPr lang="en-GB" dirty="0"/>
              <a:t> should ‘show off’ what you’ve read. Each essay topic corresponds to a course unit, so start with the supplementary readings from the topic your essay deals with – but feel free to expand on it.</a:t>
            </a:r>
          </a:p>
          <a:p>
            <a:endParaRPr lang="en-GB" dirty="0"/>
          </a:p>
          <a:p>
            <a:endParaRPr lang="en-GB" dirty="0"/>
          </a:p>
        </p:txBody>
      </p:sp>
    </p:spTree>
    <p:extLst>
      <p:ext uri="{BB962C8B-B14F-4D97-AF65-F5344CB8AC3E}">
        <p14:creationId xmlns:p14="http://schemas.microsoft.com/office/powerpoint/2010/main" val="381098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007C-1952-4E4A-8EFB-77C408FC07E9}"/>
              </a:ext>
            </a:extLst>
          </p:cNvPr>
          <p:cNvSpPr>
            <a:spLocks noGrp="1"/>
          </p:cNvSpPr>
          <p:nvPr>
            <p:ph type="title"/>
          </p:nvPr>
        </p:nvSpPr>
        <p:spPr/>
        <p:txBody>
          <a:bodyPr/>
          <a:lstStyle/>
          <a:p>
            <a:r>
              <a:rPr lang="en-GB" dirty="0"/>
              <a:t>Make an argument</a:t>
            </a:r>
          </a:p>
        </p:txBody>
      </p:sp>
      <p:sp>
        <p:nvSpPr>
          <p:cNvPr id="3" name="Content Placeholder 2">
            <a:extLst>
              <a:ext uri="{FF2B5EF4-FFF2-40B4-BE49-F238E27FC236}">
                <a16:creationId xmlns:a16="http://schemas.microsoft.com/office/drawing/2014/main" id="{CF614FD5-D798-4553-B85A-4DEE896A13C7}"/>
              </a:ext>
            </a:extLst>
          </p:cNvPr>
          <p:cNvSpPr>
            <a:spLocks noGrp="1"/>
          </p:cNvSpPr>
          <p:nvPr>
            <p:ph idx="1"/>
          </p:nvPr>
        </p:nvSpPr>
        <p:spPr/>
        <p:txBody>
          <a:bodyPr/>
          <a:lstStyle/>
          <a:p>
            <a:pPr lvl="0"/>
            <a:r>
              <a:rPr lang="en-GB" dirty="0"/>
              <a:t>Any good piece of writing must make a clear argument and this works best if you frame your work around a question. </a:t>
            </a:r>
          </a:p>
          <a:p>
            <a:pPr lvl="0"/>
            <a:r>
              <a:rPr lang="en-GB" dirty="0"/>
              <a:t>Framing that question, to which your essay is an answer well, clearly and in a way that gets to the heart of what you want to argue is a very valuable skill. It teaches you to think about what is at issue and why it matter. </a:t>
            </a:r>
          </a:p>
          <a:p>
            <a:r>
              <a:rPr lang="en-GB" dirty="0"/>
              <a:t>The essay drafts that I have seen do this quite well, so this seems to be OK.</a:t>
            </a:r>
          </a:p>
        </p:txBody>
      </p:sp>
    </p:spTree>
    <p:extLst>
      <p:ext uri="{BB962C8B-B14F-4D97-AF65-F5344CB8AC3E}">
        <p14:creationId xmlns:p14="http://schemas.microsoft.com/office/powerpoint/2010/main" val="304088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2928-5B4C-4B77-A8DD-A7463E95CE8C}"/>
              </a:ext>
            </a:extLst>
          </p:cNvPr>
          <p:cNvSpPr>
            <a:spLocks noGrp="1"/>
          </p:cNvSpPr>
          <p:nvPr>
            <p:ph type="title"/>
          </p:nvPr>
        </p:nvSpPr>
        <p:spPr>
          <a:xfrm>
            <a:off x="1371600" y="685800"/>
            <a:ext cx="9601200" cy="1028126"/>
          </a:xfrm>
        </p:spPr>
        <p:txBody>
          <a:bodyPr/>
          <a:lstStyle/>
          <a:p>
            <a:r>
              <a:rPr lang="en-GB" dirty="0"/>
              <a:t>Smith, Ricardo and Marx</a:t>
            </a:r>
          </a:p>
        </p:txBody>
      </p:sp>
      <p:sp>
        <p:nvSpPr>
          <p:cNvPr id="3" name="Content Placeholder 2">
            <a:extLst>
              <a:ext uri="{FF2B5EF4-FFF2-40B4-BE49-F238E27FC236}">
                <a16:creationId xmlns:a16="http://schemas.microsoft.com/office/drawing/2014/main" id="{12B84596-C263-4432-8C39-E07CF4BE0C05}"/>
              </a:ext>
            </a:extLst>
          </p:cNvPr>
          <p:cNvSpPr>
            <a:spLocks noGrp="1"/>
          </p:cNvSpPr>
          <p:nvPr>
            <p:ph idx="1"/>
          </p:nvPr>
        </p:nvSpPr>
        <p:spPr>
          <a:xfrm>
            <a:off x="1406062" y="1622026"/>
            <a:ext cx="9566738" cy="4245374"/>
          </a:xfrm>
        </p:spPr>
        <p:txBody>
          <a:bodyPr/>
          <a:lstStyle/>
          <a:p>
            <a:pPr marL="0" indent="0" algn="ctr">
              <a:buNone/>
            </a:pPr>
            <a:r>
              <a:rPr lang="en-GB" dirty="0"/>
              <a:t>Discuss the relation between wages, rent and profit according to Smith, Ricardo, and Marx. </a:t>
            </a:r>
          </a:p>
          <a:p>
            <a:pPr marL="0" indent="0" algn="ctr">
              <a:buNone/>
            </a:pPr>
            <a:r>
              <a:rPr lang="en-GB" dirty="0"/>
              <a:t>Try to include some assessment of the logical and historical reasons for their choices.</a:t>
            </a:r>
          </a:p>
          <a:p>
            <a:endParaRPr lang="en-GB" dirty="0"/>
          </a:p>
        </p:txBody>
      </p:sp>
    </p:spTree>
    <p:extLst>
      <p:ext uri="{BB962C8B-B14F-4D97-AF65-F5344CB8AC3E}">
        <p14:creationId xmlns:p14="http://schemas.microsoft.com/office/powerpoint/2010/main" val="246734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392B-643F-4B91-913B-18958CCAE909}"/>
              </a:ext>
            </a:extLst>
          </p:cNvPr>
          <p:cNvSpPr>
            <a:spLocks noGrp="1"/>
          </p:cNvSpPr>
          <p:nvPr>
            <p:ph type="title"/>
          </p:nvPr>
        </p:nvSpPr>
        <p:spPr/>
        <p:txBody>
          <a:bodyPr/>
          <a:lstStyle/>
          <a:p>
            <a:r>
              <a:rPr lang="en-GB" dirty="0"/>
              <a:t>Not to forget</a:t>
            </a:r>
          </a:p>
        </p:txBody>
      </p:sp>
      <p:sp>
        <p:nvSpPr>
          <p:cNvPr id="3" name="Content Placeholder 2">
            <a:extLst>
              <a:ext uri="{FF2B5EF4-FFF2-40B4-BE49-F238E27FC236}">
                <a16:creationId xmlns:a16="http://schemas.microsoft.com/office/drawing/2014/main" id="{9936D345-9BD0-4121-8D11-AC7A847DC541}"/>
              </a:ext>
            </a:extLst>
          </p:cNvPr>
          <p:cNvSpPr>
            <a:spLocks noGrp="1"/>
          </p:cNvSpPr>
          <p:nvPr>
            <p:ph idx="1"/>
          </p:nvPr>
        </p:nvSpPr>
        <p:spPr>
          <a:xfrm>
            <a:off x="1497962" y="1925294"/>
            <a:ext cx="9474838" cy="4286729"/>
          </a:xfrm>
        </p:spPr>
        <p:txBody>
          <a:bodyPr/>
          <a:lstStyle/>
          <a:p>
            <a:r>
              <a:rPr lang="en-GB" dirty="0"/>
              <a:t>The question asks you to comment on wages, rent and profit</a:t>
            </a:r>
          </a:p>
          <a:p>
            <a:pPr lvl="1"/>
            <a:r>
              <a:rPr lang="en-GB" dirty="0"/>
              <a:t>Make sure you explain where each author says these come from</a:t>
            </a:r>
          </a:p>
          <a:p>
            <a:r>
              <a:rPr lang="en-GB" dirty="0"/>
              <a:t>The question asks you to try to assess the ‘logical and historical reasons’</a:t>
            </a:r>
          </a:p>
          <a:p>
            <a:pPr lvl="1"/>
            <a:r>
              <a:rPr lang="en-GB" dirty="0"/>
              <a:t>Since it says ‘try’, you don’t have to</a:t>
            </a:r>
          </a:p>
          <a:p>
            <a:pPr lvl="1"/>
            <a:r>
              <a:rPr lang="en-GB" dirty="0"/>
              <a:t>But you will get more marks if you do</a:t>
            </a:r>
          </a:p>
          <a:p>
            <a:r>
              <a:rPr lang="en-GB" dirty="0"/>
              <a:t>Logical reasons include</a:t>
            </a:r>
          </a:p>
          <a:p>
            <a:pPr lvl="1"/>
            <a:r>
              <a:rPr lang="en-GB" dirty="0"/>
              <a:t>Why they thought labour was the best measure of value</a:t>
            </a:r>
          </a:p>
          <a:p>
            <a:r>
              <a:rPr lang="en-GB" dirty="0"/>
              <a:t>Historical reasons include</a:t>
            </a:r>
          </a:p>
          <a:p>
            <a:pPr lvl="1"/>
            <a:r>
              <a:rPr lang="en-GB" dirty="0"/>
              <a:t>Which classes benefitted from their arguments</a:t>
            </a:r>
          </a:p>
          <a:p>
            <a:pPr lvl="1"/>
            <a:r>
              <a:rPr lang="en-GB" dirty="0"/>
              <a:t>What stage had society reached when they were writing?</a:t>
            </a:r>
          </a:p>
        </p:txBody>
      </p:sp>
    </p:spTree>
    <p:extLst>
      <p:ext uri="{BB962C8B-B14F-4D97-AF65-F5344CB8AC3E}">
        <p14:creationId xmlns:p14="http://schemas.microsoft.com/office/powerpoint/2010/main" val="262658962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1936</TotalTime>
  <Words>1563</Words>
  <Application>Microsoft Office PowerPoint</Application>
  <PresentationFormat>Widescreen</PresentationFormat>
  <Paragraphs>165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Century Schoolbook</vt:lpstr>
      <vt:lpstr>Franklin Gothic Book</vt:lpstr>
      <vt:lpstr>Crop</vt:lpstr>
      <vt:lpstr>Revision</vt:lpstr>
      <vt:lpstr>What we are revising</vt:lpstr>
      <vt:lpstr>Question 4</vt:lpstr>
      <vt:lpstr>General Guidelines</vt:lpstr>
      <vt:lpstr>Read the essay guidelines!</vt:lpstr>
      <vt:lpstr>Reading</vt:lpstr>
      <vt:lpstr>Make an argument</vt:lpstr>
      <vt:lpstr>Smith, Ricardo and Marx</vt:lpstr>
      <vt:lpstr>Not to forget</vt:lpstr>
      <vt:lpstr>Some basic differences</vt:lpstr>
      <vt:lpstr>Marx</vt:lpstr>
      <vt:lpstr>Rent</vt:lpstr>
      <vt:lpstr>Wages</vt:lpstr>
      <vt:lpstr>Profit</vt:lpstr>
      <vt:lpstr>Historical factors</vt:lpstr>
      <vt:lpstr>Is Marx’s political economy a deterministic theory of history?</vt:lpstr>
      <vt:lpstr>Marx’s theory of the wage</vt:lpstr>
      <vt:lpstr>Marx’s concept of law</vt:lpstr>
      <vt:lpstr>Marx’s concept of price</vt:lpstr>
      <vt:lpstr>Marx’s concept of consciousness</vt:lpstr>
      <vt:lpstr>Endogenous and exogenous factors</vt:lpstr>
      <vt:lpstr>Accumulation and capitalism</vt:lpstr>
      <vt:lpstr>The question says ‘one or more’</vt:lpstr>
      <vt:lpstr>Why did people think accumulation might be a problem?</vt:lpstr>
      <vt:lpstr>Ricardo</vt:lpstr>
      <vt:lpstr>Marx</vt:lpstr>
      <vt:lpstr>Okishio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Alan Freeman</cp:lastModifiedBy>
  <cp:revision>284</cp:revision>
  <dcterms:created xsi:type="dcterms:W3CDTF">2017-06-27T02:32:14Z</dcterms:created>
  <dcterms:modified xsi:type="dcterms:W3CDTF">2017-07-13T23:01:02Z</dcterms:modified>
</cp:coreProperties>
</file>