
<file path=[Content_Types].xml><?xml version="1.0" encoding="utf-8"?>
<Types xmlns="http://schemas.openxmlformats.org/package/2006/content-types">
  <Default Extension="tmp"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4"/>
  </p:notesMasterIdLst>
  <p:sldIdLst>
    <p:sldId id="259" r:id="rId2"/>
    <p:sldId id="304" r:id="rId3"/>
    <p:sldId id="331" r:id="rId4"/>
    <p:sldId id="266" r:id="rId5"/>
    <p:sldId id="332" r:id="rId6"/>
    <p:sldId id="261" r:id="rId7"/>
    <p:sldId id="262" r:id="rId8"/>
    <p:sldId id="263" r:id="rId9"/>
    <p:sldId id="264" r:id="rId10"/>
    <p:sldId id="265" r:id="rId11"/>
    <p:sldId id="267" r:id="rId12"/>
    <p:sldId id="268" r:id="rId13"/>
    <p:sldId id="269" r:id="rId14"/>
    <p:sldId id="338" r:id="rId15"/>
    <p:sldId id="336" r:id="rId16"/>
    <p:sldId id="333" r:id="rId17"/>
    <p:sldId id="335" r:id="rId18"/>
    <p:sldId id="334" r:id="rId19"/>
    <p:sldId id="337" r:id="rId20"/>
    <p:sldId id="339" r:id="rId21"/>
    <p:sldId id="340" r:id="rId22"/>
    <p:sldId id="349" r:id="rId23"/>
    <p:sldId id="350" r:id="rId24"/>
    <p:sldId id="351" r:id="rId25"/>
    <p:sldId id="344" r:id="rId26"/>
    <p:sldId id="345" r:id="rId27"/>
    <p:sldId id="346" r:id="rId28"/>
    <p:sldId id="343" r:id="rId29"/>
    <p:sldId id="341" r:id="rId30"/>
    <p:sldId id="342" r:id="rId31"/>
    <p:sldId id="347" r:id="rId32"/>
    <p:sldId id="348" r:id="rId33"/>
    <p:sldId id="276" r:id="rId34"/>
    <p:sldId id="271" r:id="rId35"/>
    <p:sldId id="272" r:id="rId36"/>
    <p:sldId id="285" r:id="rId37"/>
    <p:sldId id="273" r:id="rId38"/>
    <p:sldId id="274" r:id="rId39"/>
    <p:sldId id="275" r:id="rId40"/>
    <p:sldId id="284" r:id="rId41"/>
    <p:sldId id="286" r:id="rId42"/>
    <p:sldId id="321" r:id="rId43"/>
    <p:sldId id="322" r:id="rId44"/>
    <p:sldId id="324" r:id="rId45"/>
    <p:sldId id="326" r:id="rId46"/>
    <p:sldId id="325" r:id="rId47"/>
    <p:sldId id="327" r:id="rId48"/>
    <p:sldId id="323" r:id="rId49"/>
    <p:sldId id="287" r:id="rId50"/>
    <p:sldId id="288" r:id="rId51"/>
    <p:sldId id="280" r:id="rId52"/>
    <p:sldId id="279" r:id="rId53"/>
    <p:sldId id="283" r:id="rId54"/>
    <p:sldId id="281" r:id="rId55"/>
    <p:sldId id="289" r:id="rId56"/>
    <p:sldId id="282" r:id="rId57"/>
    <p:sldId id="295" r:id="rId58"/>
    <p:sldId id="309" r:id="rId59"/>
    <p:sldId id="328" r:id="rId60"/>
    <p:sldId id="310" r:id="rId61"/>
    <p:sldId id="313"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3" autoAdjust="0"/>
    <p:restoredTop sz="94660"/>
  </p:normalViewPr>
  <p:slideViewPr>
    <p:cSldViewPr snapToGrid="0">
      <p:cViewPr>
        <p:scale>
          <a:sx n="84" d="100"/>
          <a:sy n="84" d="100"/>
        </p:scale>
        <p:origin x="38" y="82"/>
      </p:cViewPr>
      <p:guideLst/>
    </p:cSldViewPr>
  </p:slideViewPr>
  <p:notesTextViewPr>
    <p:cViewPr>
      <p:scale>
        <a:sx n="1" d="1"/>
        <a:sy n="1" d="1"/>
      </p:scale>
      <p:origin x="0" y="0"/>
    </p:cViewPr>
  </p:notesTextViewPr>
  <p:sorterViewPr>
    <p:cViewPr>
      <p:scale>
        <a:sx n="100" d="100"/>
        <a:sy n="100" d="100"/>
      </p:scale>
      <p:origin x="0" y="-45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B9C4B-026F-4060-807B-9EB6047AC369}" type="doc">
      <dgm:prSet loTypeId="urn:microsoft.com/office/officeart/2005/8/layout/hierarchy4" loCatId="hierarchy" qsTypeId="urn:microsoft.com/office/officeart/2005/8/quickstyle/3d2" qsCatId="3D" csTypeId="urn:microsoft.com/office/officeart/2005/8/colors/colorful3" csCatId="colorful" phldr="1"/>
      <dgm:spPr/>
      <dgm:t>
        <a:bodyPr/>
        <a:lstStyle/>
        <a:p>
          <a:endParaRPr lang="en-US"/>
        </a:p>
      </dgm:t>
    </dgm:pt>
    <dgm:pt modelId="{2FB23B06-37D5-4E31-8950-ADE8F63D01B4}">
      <dgm:prSet phldrT="[Text]" custT="1"/>
      <dgm:spPr/>
      <dgm:t>
        <a:bodyPr/>
        <a:lstStyle/>
        <a:p>
          <a:r>
            <a:rPr lang="en-US" sz="2400" dirty="0"/>
            <a:t>Unconsumed Surplus</a:t>
          </a:r>
        </a:p>
      </dgm:t>
    </dgm:pt>
    <dgm:pt modelId="{AE8424A5-B1C6-47A1-B5DD-BA1DB9B6A748}" type="parTrans" cxnId="{32164359-35CF-415B-9500-56C206325DB0}">
      <dgm:prSet/>
      <dgm:spPr/>
      <dgm:t>
        <a:bodyPr/>
        <a:lstStyle/>
        <a:p>
          <a:endParaRPr lang="en-US"/>
        </a:p>
      </dgm:t>
    </dgm:pt>
    <dgm:pt modelId="{2E24C38F-9DBC-44FA-8E22-AD6112F163A1}" type="sibTrans" cxnId="{32164359-35CF-415B-9500-56C206325DB0}">
      <dgm:prSet/>
      <dgm:spPr/>
      <dgm:t>
        <a:bodyPr/>
        <a:lstStyle/>
        <a:p>
          <a:endParaRPr lang="en-US"/>
        </a:p>
      </dgm:t>
    </dgm:pt>
    <dgm:pt modelId="{8A413AA4-1BE2-4B3B-B571-F6300C4ED4D3}">
      <dgm:prSet phldrT="[Text]" custT="1"/>
      <dgm:spPr/>
      <dgm:t>
        <a:bodyPr/>
        <a:lstStyle/>
        <a:p>
          <a:r>
            <a:rPr lang="en-US" sz="2000" dirty="0"/>
            <a:t>Productive</a:t>
          </a:r>
          <a:endParaRPr lang="en-US" sz="2400" dirty="0"/>
        </a:p>
      </dgm:t>
    </dgm:pt>
    <dgm:pt modelId="{910FE2C3-5333-4EF5-8961-BC2C386BD053}" type="parTrans" cxnId="{7E97EFB9-5261-496E-8D1B-10A74E749809}">
      <dgm:prSet/>
      <dgm:spPr/>
      <dgm:t>
        <a:bodyPr/>
        <a:lstStyle/>
        <a:p>
          <a:endParaRPr lang="en-US"/>
        </a:p>
      </dgm:t>
    </dgm:pt>
    <dgm:pt modelId="{A51636A8-9821-4753-8836-4EF920E0FBA4}" type="sibTrans" cxnId="{7E97EFB9-5261-496E-8D1B-10A74E749809}">
      <dgm:prSet/>
      <dgm:spPr/>
      <dgm:t>
        <a:bodyPr/>
        <a:lstStyle/>
        <a:p>
          <a:endParaRPr lang="en-US"/>
        </a:p>
      </dgm:t>
    </dgm:pt>
    <dgm:pt modelId="{C278681E-476D-40AA-AB54-7AEE2DBD893A}">
      <dgm:prSet phldrT="[Text]" custT="1"/>
      <dgm:spPr/>
      <dgm:t>
        <a:bodyPr/>
        <a:lstStyle/>
        <a:p>
          <a:r>
            <a:rPr lang="en-US" sz="2400" dirty="0"/>
            <a:t>Unproductive</a:t>
          </a:r>
        </a:p>
      </dgm:t>
    </dgm:pt>
    <dgm:pt modelId="{0F13F63E-72B8-4FEC-BAB2-2094DC68DFA7}" type="parTrans" cxnId="{1FC51583-2173-4B20-81CA-06842B022AB2}">
      <dgm:prSet/>
      <dgm:spPr/>
      <dgm:t>
        <a:bodyPr/>
        <a:lstStyle/>
        <a:p>
          <a:endParaRPr lang="en-US"/>
        </a:p>
      </dgm:t>
    </dgm:pt>
    <dgm:pt modelId="{E98936B2-0E10-45E3-8AC4-D097287B9248}" type="sibTrans" cxnId="{1FC51583-2173-4B20-81CA-06842B022AB2}">
      <dgm:prSet/>
      <dgm:spPr/>
      <dgm:t>
        <a:bodyPr/>
        <a:lstStyle/>
        <a:p>
          <a:endParaRPr lang="en-US"/>
        </a:p>
      </dgm:t>
    </dgm:pt>
    <dgm:pt modelId="{62AB28D3-E983-4678-9F61-26195AB03826}">
      <dgm:prSet phldrT="[Text]" custT="1"/>
      <dgm:spPr/>
      <dgm:t>
        <a:bodyPr/>
        <a:lstStyle/>
        <a:p>
          <a:r>
            <a:rPr lang="en-US" sz="2400" dirty="0"/>
            <a:t>Enters Equalization</a:t>
          </a:r>
        </a:p>
      </dgm:t>
    </dgm:pt>
    <dgm:pt modelId="{0D009FEB-C549-4B95-840F-A2A1B13E3E40}" type="parTrans" cxnId="{F47D255F-A748-4244-A06B-5253B8C425CD}">
      <dgm:prSet/>
      <dgm:spPr/>
      <dgm:t>
        <a:bodyPr/>
        <a:lstStyle/>
        <a:p>
          <a:endParaRPr lang="en-US"/>
        </a:p>
      </dgm:t>
    </dgm:pt>
    <dgm:pt modelId="{52A4BF7D-5E4E-4466-9B9E-6ED29BB06E09}" type="sibTrans" cxnId="{F47D255F-A748-4244-A06B-5253B8C425CD}">
      <dgm:prSet/>
      <dgm:spPr/>
      <dgm:t>
        <a:bodyPr/>
        <a:lstStyle/>
        <a:p>
          <a:endParaRPr lang="en-US"/>
        </a:p>
      </dgm:t>
    </dgm:pt>
    <dgm:pt modelId="{52BFE1A0-DB76-4CD4-8242-116C91324C19}">
      <dgm:prSet phldrT="[Text]" custT="1"/>
      <dgm:spPr/>
      <dgm:t>
        <a:bodyPr/>
        <a:lstStyle/>
        <a:p>
          <a:r>
            <a:rPr lang="en-US" sz="2400" dirty="0"/>
            <a:t>Does not enter </a:t>
          </a:r>
          <a:r>
            <a:rPr lang="en-US" sz="2400" dirty="0" err="1"/>
            <a:t>Equalisation</a:t>
          </a:r>
          <a:endParaRPr lang="en-US" sz="2400" dirty="0"/>
        </a:p>
      </dgm:t>
    </dgm:pt>
    <dgm:pt modelId="{EFF2CF98-76CB-4414-B4BE-BEF8EFD74711}" type="parTrans" cxnId="{95CF5DE3-D06E-4136-8FBB-1BA0EE8F88BE}">
      <dgm:prSet/>
      <dgm:spPr/>
      <dgm:t>
        <a:bodyPr/>
        <a:lstStyle/>
        <a:p>
          <a:endParaRPr lang="en-US"/>
        </a:p>
      </dgm:t>
    </dgm:pt>
    <dgm:pt modelId="{62BD2029-9E60-4DFA-8D40-B99177915F55}" type="sibTrans" cxnId="{95CF5DE3-D06E-4136-8FBB-1BA0EE8F88BE}">
      <dgm:prSet/>
      <dgm:spPr/>
      <dgm:t>
        <a:bodyPr/>
        <a:lstStyle/>
        <a:p>
          <a:endParaRPr lang="en-US"/>
        </a:p>
      </dgm:t>
    </dgm:pt>
    <dgm:pt modelId="{59DD5531-6235-4190-99D8-571DAB466D6F}">
      <dgm:prSet phldrT="[Text]"/>
      <dgm:spPr/>
      <dgm:t>
        <a:bodyPr/>
        <a:lstStyle/>
        <a:p>
          <a:r>
            <a:rPr lang="en-US" dirty="0"/>
            <a:t>Personal Housing</a:t>
          </a:r>
        </a:p>
      </dgm:t>
    </dgm:pt>
    <dgm:pt modelId="{45102E42-CD9F-450B-ACFA-2A1080B90C9A}" type="parTrans" cxnId="{5F6C86FF-68BD-4BE3-A7AE-D257EA6DDA3D}">
      <dgm:prSet/>
      <dgm:spPr/>
      <dgm:t>
        <a:bodyPr/>
        <a:lstStyle/>
        <a:p>
          <a:endParaRPr lang="en-US"/>
        </a:p>
      </dgm:t>
    </dgm:pt>
    <dgm:pt modelId="{A6612178-6981-473B-8539-D89C2EB400AF}" type="sibTrans" cxnId="{5F6C86FF-68BD-4BE3-A7AE-D257EA6DDA3D}">
      <dgm:prSet/>
      <dgm:spPr/>
      <dgm:t>
        <a:bodyPr/>
        <a:lstStyle/>
        <a:p>
          <a:endParaRPr lang="en-US"/>
        </a:p>
      </dgm:t>
    </dgm:pt>
    <dgm:pt modelId="{0A305E2A-D290-4D09-8D6C-E490DE25F7F5}">
      <dgm:prSet phldrT="[Text]"/>
      <dgm:spPr/>
      <dgm:t>
        <a:bodyPr/>
        <a:lstStyle/>
        <a:p>
          <a:r>
            <a:rPr lang="en-US" dirty="0"/>
            <a:t>Durables</a:t>
          </a:r>
        </a:p>
      </dgm:t>
    </dgm:pt>
    <dgm:pt modelId="{BB8C019B-4DCB-4A41-BE19-588B03D25459}" type="parTrans" cxnId="{D8851195-2517-4D06-93FD-FACC974E49A5}">
      <dgm:prSet/>
      <dgm:spPr/>
      <dgm:t>
        <a:bodyPr/>
        <a:lstStyle/>
        <a:p>
          <a:endParaRPr lang="en-US"/>
        </a:p>
      </dgm:t>
    </dgm:pt>
    <dgm:pt modelId="{309F72D0-9AAD-4D42-93A4-9181D7621338}" type="sibTrans" cxnId="{D8851195-2517-4D06-93FD-FACC974E49A5}">
      <dgm:prSet/>
      <dgm:spPr/>
      <dgm:t>
        <a:bodyPr/>
        <a:lstStyle/>
        <a:p>
          <a:endParaRPr lang="en-US"/>
        </a:p>
      </dgm:t>
    </dgm:pt>
    <dgm:pt modelId="{56010913-A8CB-4D13-8A13-1F50EC8BC9CC}">
      <dgm:prSet phldrT="[Text]"/>
      <dgm:spPr/>
      <dgm:t>
        <a:bodyPr/>
        <a:lstStyle/>
        <a:p>
          <a:r>
            <a:rPr lang="en-US" dirty="0"/>
            <a:t>State </a:t>
          </a:r>
        </a:p>
      </dgm:t>
    </dgm:pt>
    <dgm:pt modelId="{85306F21-9225-4548-9512-A7386F7204E2}" type="parTrans" cxnId="{52CF046A-2EA9-4298-A928-D316021C182D}">
      <dgm:prSet/>
      <dgm:spPr/>
      <dgm:t>
        <a:bodyPr/>
        <a:lstStyle/>
        <a:p>
          <a:endParaRPr lang="en-US"/>
        </a:p>
      </dgm:t>
    </dgm:pt>
    <dgm:pt modelId="{586BC21C-9858-483F-94D3-2847B39A2A7C}" type="sibTrans" cxnId="{52CF046A-2EA9-4298-A928-D316021C182D}">
      <dgm:prSet/>
      <dgm:spPr/>
      <dgm:t>
        <a:bodyPr/>
        <a:lstStyle/>
        <a:p>
          <a:endParaRPr lang="en-US"/>
        </a:p>
      </dgm:t>
    </dgm:pt>
    <dgm:pt modelId="{7A5D67F7-7A5A-4F4B-B89E-BB829A66BFC5}">
      <dgm:prSet phldrT="[Text]"/>
      <dgm:spPr/>
      <dgm:t>
        <a:bodyPr/>
        <a:lstStyle/>
        <a:p>
          <a:r>
            <a:rPr lang="en-US" dirty="0"/>
            <a:t>Merchant Capital</a:t>
          </a:r>
        </a:p>
      </dgm:t>
    </dgm:pt>
    <dgm:pt modelId="{247B34D8-0C76-4EA5-B52B-C455C42F4EA7}" type="parTrans" cxnId="{400A9AD0-A9F8-4E44-829A-CCE48F6C958D}">
      <dgm:prSet/>
      <dgm:spPr/>
      <dgm:t>
        <a:bodyPr/>
        <a:lstStyle/>
        <a:p>
          <a:endParaRPr lang="en-US"/>
        </a:p>
      </dgm:t>
    </dgm:pt>
    <dgm:pt modelId="{55574B61-579A-4664-832E-FDF320513895}" type="sibTrans" cxnId="{400A9AD0-A9F8-4E44-829A-CCE48F6C958D}">
      <dgm:prSet/>
      <dgm:spPr/>
      <dgm:t>
        <a:bodyPr/>
        <a:lstStyle/>
        <a:p>
          <a:endParaRPr lang="en-US"/>
        </a:p>
      </dgm:t>
    </dgm:pt>
    <dgm:pt modelId="{DABA3711-2994-48EE-BAED-001F2F3DD402}">
      <dgm:prSet phldrT="[Text]"/>
      <dgm:spPr/>
      <dgm:t>
        <a:bodyPr/>
        <a:lstStyle/>
        <a:p>
          <a:r>
            <a:rPr lang="en-US" dirty="0"/>
            <a:t>Land</a:t>
          </a:r>
        </a:p>
      </dgm:t>
    </dgm:pt>
    <dgm:pt modelId="{13FA948D-6C01-42DB-B301-0DE935810EA5}" type="parTrans" cxnId="{B4BD2198-9DC3-42DC-92B0-081948457A18}">
      <dgm:prSet/>
      <dgm:spPr/>
      <dgm:t>
        <a:bodyPr/>
        <a:lstStyle/>
        <a:p>
          <a:endParaRPr lang="en-US"/>
        </a:p>
      </dgm:t>
    </dgm:pt>
    <dgm:pt modelId="{C48F764C-DD36-41F1-9090-53215AB7A131}" type="sibTrans" cxnId="{B4BD2198-9DC3-42DC-92B0-081948457A18}">
      <dgm:prSet/>
      <dgm:spPr/>
      <dgm:t>
        <a:bodyPr/>
        <a:lstStyle/>
        <a:p>
          <a:endParaRPr lang="en-US"/>
        </a:p>
      </dgm:t>
    </dgm:pt>
    <dgm:pt modelId="{AD73B1B0-3B4B-43B7-8366-0A0BDD75706F}">
      <dgm:prSet phldrT="[Text]"/>
      <dgm:spPr/>
      <dgm:t>
        <a:bodyPr/>
        <a:lstStyle/>
        <a:p>
          <a:r>
            <a:rPr lang="en-US" dirty="0"/>
            <a:t>Speculative Purchases</a:t>
          </a:r>
        </a:p>
      </dgm:t>
    </dgm:pt>
    <dgm:pt modelId="{BEA860B9-AC7B-44D7-B9F5-B1B99A8E8A0F}" type="parTrans" cxnId="{96365DA7-49C9-4204-9298-0D5EDECA852D}">
      <dgm:prSet/>
      <dgm:spPr/>
      <dgm:t>
        <a:bodyPr/>
        <a:lstStyle/>
        <a:p>
          <a:endParaRPr lang="en-US"/>
        </a:p>
      </dgm:t>
    </dgm:pt>
    <dgm:pt modelId="{90B3F4D6-5D28-460B-8157-C71D09370F01}" type="sibTrans" cxnId="{96365DA7-49C9-4204-9298-0D5EDECA852D}">
      <dgm:prSet/>
      <dgm:spPr/>
      <dgm:t>
        <a:bodyPr/>
        <a:lstStyle/>
        <a:p>
          <a:endParaRPr lang="en-US"/>
        </a:p>
      </dgm:t>
    </dgm:pt>
    <dgm:pt modelId="{97E3301F-7DBF-4573-91F0-B48C552237C6}">
      <dgm:prSet phldrT="[Text]"/>
      <dgm:spPr/>
      <dgm:t>
        <a:bodyPr/>
        <a:lstStyle/>
        <a:p>
          <a:r>
            <a:rPr lang="en-US" dirty="0"/>
            <a:t>Monetary Instruments</a:t>
          </a:r>
        </a:p>
      </dgm:t>
    </dgm:pt>
    <dgm:pt modelId="{629697D8-0B79-4DDD-8159-5E6900EEFC2E}" type="parTrans" cxnId="{E9F139E2-ECB5-449F-8BEC-6BF9A66AE089}">
      <dgm:prSet/>
      <dgm:spPr/>
      <dgm:t>
        <a:bodyPr/>
        <a:lstStyle/>
        <a:p>
          <a:endParaRPr lang="en-US"/>
        </a:p>
      </dgm:t>
    </dgm:pt>
    <dgm:pt modelId="{DF812707-5954-4A6A-9075-8D308E8403BD}" type="sibTrans" cxnId="{E9F139E2-ECB5-449F-8BEC-6BF9A66AE089}">
      <dgm:prSet/>
      <dgm:spPr/>
      <dgm:t>
        <a:bodyPr/>
        <a:lstStyle/>
        <a:p>
          <a:endParaRPr lang="en-US"/>
        </a:p>
      </dgm:t>
    </dgm:pt>
    <dgm:pt modelId="{C7366203-B904-4C0E-8B76-C402E5812A2B}" type="pres">
      <dgm:prSet presAssocID="{826B9C4B-026F-4060-807B-9EB6047AC369}" presName="Name0" presStyleCnt="0">
        <dgm:presLayoutVars>
          <dgm:chPref val="1"/>
          <dgm:dir/>
          <dgm:animOne val="branch"/>
          <dgm:animLvl val="lvl"/>
          <dgm:resizeHandles/>
        </dgm:presLayoutVars>
      </dgm:prSet>
      <dgm:spPr/>
    </dgm:pt>
    <dgm:pt modelId="{37E0AE21-349D-4C3F-9B60-D24CBB07B6F4}" type="pres">
      <dgm:prSet presAssocID="{2FB23B06-37D5-4E31-8950-ADE8F63D01B4}" presName="vertOne" presStyleCnt="0"/>
      <dgm:spPr/>
    </dgm:pt>
    <dgm:pt modelId="{13C69757-9269-4449-964B-555F1ED8D744}" type="pres">
      <dgm:prSet presAssocID="{2FB23B06-37D5-4E31-8950-ADE8F63D01B4}" presName="txOne" presStyleLbl="node0" presStyleIdx="0" presStyleCnt="1" custLinFactY="-37849" custLinFactNeighborX="-273" custLinFactNeighborY="-100000">
        <dgm:presLayoutVars>
          <dgm:chPref val="3"/>
        </dgm:presLayoutVars>
      </dgm:prSet>
      <dgm:spPr/>
    </dgm:pt>
    <dgm:pt modelId="{FE424297-59AF-477E-BBF4-07F1A49CC973}" type="pres">
      <dgm:prSet presAssocID="{2FB23B06-37D5-4E31-8950-ADE8F63D01B4}" presName="parTransOne" presStyleCnt="0"/>
      <dgm:spPr/>
    </dgm:pt>
    <dgm:pt modelId="{DF92D6C4-63C5-4174-979B-9B4A198AAB96}" type="pres">
      <dgm:prSet presAssocID="{2FB23B06-37D5-4E31-8950-ADE8F63D01B4}" presName="horzOne" presStyleCnt="0"/>
      <dgm:spPr/>
    </dgm:pt>
    <dgm:pt modelId="{B8574599-2AF1-4655-9C00-03985C5B7BDF}" type="pres">
      <dgm:prSet presAssocID="{8A413AA4-1BE2-4B3B-B571-F6300C4ED4D3}" presName="vertTwo" presStyleCnt="0"/>
      <dgm:spPr/>
    </dgm:pt>
    <dgm:pt modelId="{D8849540-E520-475D-A3F1-3EB2446D46AE}" type="pres">
      <dgm:prSet presAssocID="{8A413AA4-1BE2-4B3B-B571-F6300C4ED4D3}" presName="txTwo" presStyleLbl="node2" presStyleIdx="0" presStyleCnt="2" custScaleX="154166" custLinFactY="100000" custLinFactNeighborX="60548" custLinFactNeighborY="118567">
        <dgm:presLayoutVars>
          <dgm:chPref val="3"/>
        </dgm:presLayoutVars>
      </dgm:prSet>
      <dgm:spPr/>
    </dgm:pt>
    <dgm:pt modelId="{24FDD2D5-2AA1-47A0-AFB7-9E64058BA717}" type="pres">
      <dgm:prSet presAssocID="{8A413AA4-1BE2-4B3B-B571-F6300C4ED4D3}" presName="horzTwo" presStyleCnt="0"/>
      <dgm:spPr/>
    </dgm:pt>
    <dgm:pt modelId="{8DE803E3-3627-4DB2-9573-46DA2BAE2D9D}" type="pres">
      <dgm:prSet presAssocID="{A51636A8-9821-4753-8836-4EF920E0FBA4}" presName="sibSpaceTwo" presStyleCnt="0"/>
      <dgm:spPr/>
    </dgm:pt>
    <dgm:pt modelId="{ED6CABBF-3FF6-4C87-B695-F81064C046A7}" type="pres">
      <dgm:prSet presAssocID="{C278681E-476D-40AA-AB54-7AEE2DBD893A}" presName="vertTwo" presStyleCnt="0"/>
      <dgm:spPr/>
    </dgm:pt>
    <dgm:pt modelId="{B7BF0A49-C294-4F0F-9850-FCBD101AA3F7}" type="pres">
      <dgm:prSet presAssocID="{C278681E-476D-40AA-AB54-7AEE2DBD893A}" presName="txTwo" presStyleLbl="node2" presStyleIdx="1" presStyleCnt="2" custScaleX="86759" custLinFactNeighborX="5846" custLinFactNeighborY="-13593">
        <dgm:presLayoutVars>
          <dgm:chPref val="3"/>
        </dgm:presLayoutVars>
      </dgm:prSet>
      <dgm:spPr/>
    </dgm:pt>
    <dgm:pt modelId="{CEFC6941-5B60-4A42-BB74-FFD6D53A8DCB}" type="pres">
      <dgm:prSet presAssocID="{C278681E-476D-40AA-AB54-7AEE2DBD893A}" presName="parTransTwo" presStyleCnt="0"/>
      <dgm:spPr/>
    </dgm:pt>
    <dgm:pt modelId="{8273D78F-0AA1-48EE-82AD-00EBBB00190B}" type="pres">
      <dgm:prSet presAssocID="{C278681E-476D-40AA-AB54-7AEE2DBD893A}" presName="horzTwo" presStyleCnt="0"/>
      <dgm:spPr/>
    </dgm:pt>
    <dgm:pt modelId="{794E84E0-B508-4A20-BFF7-6AE68B301E9D}" type="pres">
      <dgm:prSet presAssocID="{62AB28D3-E983-4678-9F61-26195AB03826}" presName="vertThree" presStyleCnt="0"/>
      <dgm:spPr/>
    </dgm:pt>
    <dgm:pt modelId="{E731500B-6354-4C34-B724-FB316796F996}" type="pres">
      <dgm:prSet presAssocID="{62AB28D3-E983-4678-9F61-26195AB03826}" presName="txThree" presStyleLbl="node3" presStyleIdx="0" presStyleCnt="2" custScaleX="150330" custScaleY="100038" custLinFactNeighborX="-26769" custLinFactNeighborY="-6380">
        <dgm:presLayoutVars>
          <dgm:chPref val="3"/>
        </dgm:presLayoutVars>
      </dgm:prSet>
      <dgm:spPr/>
    </dgm:pt>
    <dgm:pt modelId="{D2D3ECF7-56CA-4052-B788-8173D4DAFFE2}" type="pres">
      <dgm:prSet presAssocID="{62AB28D3-E983-4678-9F61-26195AB03826}" presName="parTransThree" presStyleCnt="0"/>
      <dgm:spPr/>
    </dgm:pt>
    <dgm:pt modelId="{6D026CEA-D211-4F1A-8295-7A72E1B580C2}" type="pres">
      <dgm:prSet presAssocID="{62AB28D3-E983-4678-9F61-26195AB03826}" presName="horzThree" presStyleCnt="0"/>
      <dgm:spPr/>
    </dgm:pt>
    <dgm:pt modelId="{593D2466-266B-4D01-80B5-E1F55975A47C}" type="pres">
      <dgm:prSet presAssocID="{7A5D67F7-7A5A-4F4B-B89E-BB829A66BFC5}" presName="vertFour" presStyleCnt="0">
        <dgm:presLayoutVars>
          <dgm:chPref val="3"/>
        </dgm:presLayoutVars>
      </dgm:prSet>
      <dgm:spPr/>
    </dgm:pt>
    <dgm:pt modelId="{2F56BA24-8893-49F5-9943-29355ACF5545}" type="pres">
      <dgm:prSet presAssocID="{7A5D67F7-7A5A-4F4B-B89E-BB829A66BFC5}" presName="txFour" presStyleLbl="node4" presStyleIdx="0" presStyleCnt="7">
        <dgm:presLayoutVars>
          <dgm:chPref val="3"/>
        </dgm:presLayoutVars>
      </dgm:prSet>
      <dgm:spPr/>
    </dgm:pt>
    <dgm:pt modelId="{D0E684ED-7C91-4821-9484-F110201A6D44}" type="pres">
      <dgm:prSet presAssocID="{7A5D67F7-7A5A-4F4B-B89E-BB829A66BFC5}" presName="horzFour" presStyleCnt="0"/>
      <dgm:spPr/>
    </dgm:pt>
    <dgm:pt modelId="{CA06F65D-03B9-47B0-8828-3095734020E9}" type="pres">
      <dgm:prSet presAssocID="{55574B61-579A-4664-832E-FDF320513895}" presName="sibSpaceFour" presStyleCnt="0"/>
      <dgm:spPr/>
    </dgm:pt>
    <dgm:pt modelId="{B84A7FC0-EA3B-4BF8-B306-83B3EDB674EA}" type="pres">
      <dgm:prSet presAssocID="{DABA3711-2994-48EE-BAED-001F2F3DD402}" presName="vertFour" presStyleCnt="0">
        <dgm:presLayoutVars>
          <dgm:chPref val="3"/>
        </dgm:presLayoutVars>
      </dgm:prSet>
      <dgm:spPr/>
    </dgm:pt>
    <dgm:pt modelId="{F17FAAFF-D2A4-4389-8CCA-68ABCD98A50F}" type="pres">
      <dgm:prSet presAssocID="{DABA3711-2994-48EE-BAED-001F2F3DD402}" presName="txFour" presStyleLbl="node4" presStyleIdx="1" presStyleCnt="7">
        <dgm:presLayoutVars>
          <dgm:chPref val="3"/>
        </dgm:presLayoutVars>
      </dgm:prSet>
      <dgm:spPr/>
    </dgm:pt>
    <dgm:pt modelId="{33FF043A-3367-44E3-825D-B02FED488CF8}" type="pres">
      <dgm:prSet presAssocID="{DABA3711-2994-48EE-BAED-001F2F3DD402}" presName="horzFour" presStyleCnt="0"/>
      <dgm:spPr/>
    </dgm:pt>
    <dgm:pt modelId="{CCE0D383-D55E-4FF6-AB79-620866A9091F}" type="pres">
      <dgm:prSet presAssocID="{C48F764C-DD36-41F1-9090-53215AB7A131}" presName="sibSpaceFour" presStyleCnt="0"/>
      <dgm:spPr/>
    </dgm:pt>
    <dgm:pt modelId="{4965761A-4408-49DB-A478-E7173C5A9FB5}" type="pres">
      <dgm:prSet presAssocID="{AD73B1B0-3B4B-43B7-8366-0A0BDD75706F}" presName="vertFour" presStyleCnt="0">
        <dgm:presLayoutVars>
          <dgm:chPref val="3"/>
        </dgm:presLayoutVars>
      </dgm:prSet>
      <dgm:spPr/>
    </dgm:pt>
    <dgm:pt modelId="{3D9B1057-1415-494C-99ED-FAD2C44F0383}" type="pres">
      <dgm:prSet presAssocID="{AD73B1B0-3B4B-43B7-8366-0A0BDD75706F}" presName="txFour" presStyleLbl="node4" presStyleIdx="2" presStyleCnt="7">
        <dgm:presLayoutVars>
          <dgm:chPref val="3"/>
        </dgm:presLayoutVars>
      </dgm:prSet>
      <dgm:spPr/>
    </dgm:pt>
    <dgm:pt modelId="{AE641AF1-2FCA-4737-A303-E6C32EA97B06}" type="pres">
      <dgm:prSet presAssocID="{AD73B1B0-3B4B-43B7-8366-0A0BDD75706F}" presName="horzFour" presStyleCnt="0"/>
      <dgm:spPr/>
    </dgm:pt>
    <dgm:pt modelId="{167B134C-E7B3-41E0-85E0-547F6CFC40BD}" type="pres">
      <dgm:prSet presAssocID="{90B3F4D6-5D28-460B-8157-C71D09370F01}" presName="sibSpaceFour" presStyleCnt="0"/>
      <dgm:spPr/>
    </dgm:pt>
    <dgm:pt modelId="{286E6B12-C1A4-44F6-82DE-BF70B126C37E}" type="pres">
      <dgm:prSet presAssocID="{97E3301F-7DBF-4573-91F0-B48C552237C6}" presName="vertFour" presStyleCnt="0">
        <dgm:presLayoutVars>
          <dgm:chPref val="3"/>
        </dgm:presLayoutVars>
      </dgm:prSet>
      <dgm:spPr/>
    </dgm:pt>
    <dgm:pt modelId="{13A38298-B984-46C2-AC6C-03FA8578BE52}" type="pres">
      <dgm:prSet presAssocID="{97E3301F-7DBF-4573-91F0-B48C552237C6}" presName="txFour" presStyleLbl="node4" presStyleIdx="3" presStyleCnt="7">
        <dgm:presLayoutVars>
          <dgm:chPref val="3"/>
        </dgm:presLayoutVars>
      </dgm:prSet>
      <dgm:spPr/>
    </dgm:pt>
    <dgm:pt modelId="{24B54D31-1D38-48CB-A093-B8009378D77C}" type="pres">
      <dgm:prSet presAssocID="{97E3301F-7DBF-4573-91F0-B48C552237C6}" presName="horzFour" presStyleCnt="0"/>
      <dgm:spPr/>
    </dgm:pt>
    <dgm:pt modelId="{396667B1-2537-4C72-8A76-22CD76642B3E}" type="pres">
      <dgm:prSet presAssocID="{52A4BF7D-5E4E-4466-9B9E-6ED29BB06E09}" presName="sibSpaceThree" presStyleCnt="0"/>
      <dgm:spPr/>
    </dgm:pt>
    <dgm:pt modelId="{01BB6CE8-6B8C-4A0F-AB8D-4CAC531F4A7C}" type="pres">
      <dgm:prSet presAssocID="{52BFE1A0-DB76-4CD4-8242-116C91324C19}" presName="vertThree" presStyleCnt="0"/>
      <dgm:spPr/>
    </dgm:pt>
    <dgm:pt modelId="{8BE39E47-9965-4BAF-95C6-26A19207CC9C}" type="pres">
      <dgm:prSet presAssocID="{52BFE1A0-DB76-4CD4-8242-116C91324C19}" presName="txThree" presStyleLbl="node3" presStyleIdx="1" presStyleCnt="2">
        <dgm:presLayoutVars>
          <dgm:chPref val="3"/>
        </dgm:presLayoutVars>
      </dgm:prSet>
      <dgm:spPr/>
    </dgm:pt>
    <dgm:pt modelId="{A4C29D05-E555-4A12-8BBE-77211E488D78}" type="pres">
      <dgm:prSet presAssocID="{52BFE1A0-DB76-4CD4-8242-116C91324C19}" presName="parTransThree" presStyleCnt="0"/>
      <dgm:spPr/>
    </dgm:pt>
    <dgm:pt modelId="{1030998E-9570-4C25-B916-8B6137E6094A}" type="pres">
      <dgm:prSet presAssocID="{52BFE1A0-DB76-4CD4-8242-116C91324C19}" presName="horzThree" presStyleCnt="0"/>
      <dgm:spPr/>
    </dgm:pt>
    <dgm:pt modelId="{3B6B975C-ABEC-4DC8-8AD9-919A821E4065}" type="pres">
      <dgm:prSet presAssocID="{59DD5531-6235-4190-99D8-571DAB466D6F}" presName="vertFour" presStyleCnt="0">
        <dgm:presLayoutVars>
          <dgm:chPref val="3"/>
        </dgm:presLayoutVars>
      </dgm:prSet>
      <dgm:spPr/>
    </dgm:pt>
    <dgm:pt modelId="{2135A120-273F-44FB-8094-B7512E9EB6C1}" type="pres">
      <dgm:prSet presAssocID="{59DD5531-6235-4190-99D8-571DAB466D6F}" presName="txFour" presStyleLbl="node4" presStyleIdx="4" presStyleCnt="7">
        <dgm:presLayoutVars>
          <dgm:chPref val="3"/>
        </dgm:presLayoutVars>
      </dgm:prSet>
      <dgm:spPr/>
    </dgm:pt>
    <dgm:pt modelId="{783DFA68-53E4-4556-8A7C-58D8C9B32ABC}" type="pres">
      <dgm:prSet presAssocID="{59DD5531-6235-4190-99D8-571DAB466D6F}" presName="horzFour" presStyleCnt="0"/>
      <dgm:spPr/>
    </dgm:pt>
    <dgm:pt modelId="{F96D405D-9A22-40A8-8688-09632177D46B}" type="pres">
      <dgm:prSet presAssocID="{A6612178-6981-473B-8539-D89C2EB400AF}" presName="sibSpaceFour" presStyleCnt="0"/>
      <dgm:spPr/>
    </dgm:pt>
    <dgm:pt modelId="{4FEDD91B-AF5B-47BB-9636-5B279DB0A080}" type="pres">
      <dgm:prSet presAssocID="{0A305E2A-D290-4D09-8D6C-E490DE25F7F5}" presName="vertFour" presStyleCnt="0">
        <dgm:presLayoutVars>
          <dgm:chPref val="3"/>
        </dgm:presLayoutVars>
      </dgm:prSet>
      <dgm:spPr/>
    </dgm:pt>
    <dgm:pt modelId="{D9089587-D357-4BD1-9778-4659C5C8F999}" type="pres">
      <dgm:prSet presAssocID="{0A305E2A-D290-4D09-8D6C-E490DE25F7F5}" presName="txFour" presStyleLbl="node4" presStyleIdx="5" presStyleCnt="7">
        <dgm:presLayoutVars>
          <dgm:chPref val="3"/>
        </dgm:presLayoutVars>
      </dgm:prSet>
      <dgm:spPr/>
    </dgm:pt>
    <dgm:pt modelId="{FE20D798-EE8D-4A64-ADA7-D919F4B6FC1B}" type="pres">
      <dgm:prSet presAssocID="{0A305E2A-D290-4D09-8D6C-E490DE25F7F5}" presName="horzFour" presStyleCnt="0"/>
      <dgm:spPr/>
    </dgm:pt>
    <dgm:pt modelId="{92AB8E3E-DF06-4749-89D7-1193EBA56180}" type="pres">
      <dgm:prSet presAssocID="{309F72D0-9AAD-4D42-93A4-9181D7621338}" presName="sibSpaceFour" presStyleCnt="0"/>
      <dgm:spPr/>
    </dgm:pt>
    <dgm:pt modelId="{9563B618-3E3D-4D2B-AE57-77335DEC1896}" type="pres">
      <dgm:prSet presAssocID="{56010913-A8CB-4D13-8A13-1F50EC8BC9CC}" presName="vertFour" presStyleCnt="0">
        <dgm:presLayoutVars>
          <dgm:chPref val="3"/>
        </dgm:presLayoutVars>
      </dgm:prSet>
      <dgm:spPr/>
    </dgm:pt>
    <dgm:pt modelId="{67983C21-FF90-44DC-9995-59E818DCBCAA}" type="pres">
      <dgm:prSet presAssocID="{56010913-A8CB-4D13-8A13-1F50EC8BC9CC}" presName="txFour" presStyleLbl="node4" presStyleIdx="6" presStyleCnt="7">
        <dgm:presLayoutVars>
          <dgm:chPref val="3"/>
        </dgm:presLayoutVars>
      </dgm:prSet>
      <dgm:spPr/>
    </dgm:pt>
    <dgm:pt modelId="{A1F93E20-B55C-49A1-B6AA-673EC21A145D}" type="pres">
      <dgm:prSet presAssocID="{56010913-A8CB-4D13-8A13-1F50EC8BC9CC}" presName="horzFour" presStyleCnt="0"/>
      <dgm:spPr/>
    </dgm:pt>
  </dgm:ptLst>
  <dgm:cxnLst>
    <dgm:cxn modelId="{78744E15-32FA-448E-AE2D-43495E8180C7}" type="presOf" srcId="{0A305E2A-D290-4D09-8D6C-E490DE25F7F5}" destId="{D9089587-D357-4BD1-9778-4659C5C8F999}" srcOrd="0" destOrd="0" presId="urn:microsoft.com/office/officeart/2005/8/layout/hierarchy4"/>
    <dgm:cxn modelId="{390D6C17-FF4B-4063-81A8-4E90BEB94492}" type="presOf" srcId="{56010913-A8CB-4D13-8A13-1F50EC8BC9CC}" destId="{67983C21-FF90-44DC-9995-59E818DCBCAA}" srcOrd="0" destOrd="0" presId="urn:microsoft.com/office/officeart/2005/8/layout/hierarchy4"/>
    <dgm:cxn modelId="{B3E50729-E25C-40BD-A1C6-90E25929A3F5}" type="presOf" srcId="{59DD5531-6235-4190-99D8-571DAB466D6F}" destId="{2135A120-273F-44FB-8094-B7512E9EB6C1}" srcOrd="0" destOrd="0" presId="urn:microsoft.com/office/officeart/2005/8/layout/hierarchy4"/>
    <dgm:cxn modelId="{D8D5983C-6F16-44D2-B019-AF047F968F98}" type="presOf" srcId="{62AB28D3-E983-4678-9F61-26195AB03826}" destId="{E731500B-6354-4C34-B724-FB316796F996}" srcOrd="0" destOrd="0" presId="urn:microsoft.com/office/officeart/2005/8/layout/hierarchy4"/>
    <dgm:cxn modelId="{F47D255F-A748-4244-A06B-5253B8C425CD}" srcId="{C278681E-476D-40AA-AB54-7AEE2DBD893A}" destId="{62AB28D3-E983-4678-9F61-26195AB03826}" srcOrd="0" destOrd="0" parTransId="{0D009FEB-C549-4B95-840F-A2A1B13E3E40}" sibTransId="{52A4BF7D-5E4E-4466-9B9E-6ED29BB06E09}"/>
    <dgm:cxn modelId="{52CF046A-2EA9-4298-A928-D316021C182D}" srcId="{52BFE1A0-DB76-4CD4-8242-116C91324C19}" destId="{56010913-A8CB-4D13-8A13-1F50EC8BC9CC}" srcOrd="2" destOrd="0" parTransId="{85306F21-9225-4548-9512-A7386F7204E2}" sibTransId="{586BC21C-9858-483F-94D3-2847B39A2A7C}"/>
    <dgm:cxn modelId="{200F1352-A6D4-434E-BF2E-0FD543683C1D}" type="presOf" srcId="{8A413AA4-1BE2-4B3B-B571-F6300C4ED4D3}" destId="{D8849540-E520-475D-A3F1-3EB2446D46AE}" srcOrd="0" destOrd="0" presId="urn:microsoft.com/office/officeart/2005/8/layout/hierarchy4"/>
    <dgm:cxn modelId="{0C544878-00C1-4EEF-9FFD-1F1774ACDF39}" type="presOf" srcId="{52BFE1A0-DB76-4CD4-8242-116C91324C19}" destId="{8BE39E47-9965-4BAF-95C6-26A19207CC9C}" srcOrd="0" destOrd="0" presId="urn:microsoft.com/office/officeart/2005/8/layout/hierarchy4"/>
    <dgm:cxn modelId="{32164359-35CF-415B-9500-56C206325DB0}" srcId="{826B9C4B-026F-4060-807B-9EB6047AC369}" destId="{2FB23B06-37D5-4E31-8950-ADE8F63D01B4}" srcOrd="0" destOrd="0" parTransId="{AE8424A5-B1C6-47A1-B5DD-BA1DB9B6A748}" sibTransId="{2E24C38F-9DBC-44FA-8E22-AD6112F163A1}"/>
    <dgm:cxn modelId="{1FC51583-2173-4B20-81CA-06842B022AB2}" srcId="{2FB23B06-37D5-4E31-8950-ADE8F63D01B4}" destId="{C278681E-476D-40AA-AB54-7AEE2DBD893A}" srcOrd="1" destOrd="0" parTransId="{0F13F63E-72B8-4FEC-BAB2-2094DC68DFA7}" sibTransId="{E98936B2-0E10-45E3-8AC4-D097287B9248}"/>
    <dgm:cxn modelId="{7F110486-736C-4563-8871-0D72A7B7CFC3}" type="presOf" srcId="{AD73B1B0-3B4B-43B7-8366-0A0BDD75706F}" destId="{3D9B1057-1415-494C-99ED-FAD2C44F0383}" srcOrd="0" destOrd="0" presId="urn:microsoft.com/office/officeart/2005/8/layout/hierarchy4"/>
    <dgm:cxn modelId="{F458EE8C-D2DD-4648-9A2B-329F80DC785B}" type="presOf" srcId="{826B9C4B-026F-4060-807B-9EB6047AC369}" destId="{C7366203-B904-4C0E-8B76-C402E5812A2B}" srcOrd="0" destOrd="0" presId="urn:microsoft.com/office/officeart/2005/8/layout/hierarchy4"/>
    <dgm:cxn modelId="{E24BF892-072A-4512-B5F3-17B4F5B577CB}" type="presOf" srcId="{7A5D67F7-7A5A-4F4B-B89E-BB829A66BFC5}" destId="{2F56BA24-8893-49F5-9943-29355ACF5545}" srcOrd="0" destOrd="0" presId="urn:microsoft.com/office/officeart/2005/8/layout/hierarchy4"/>
    <dgm:cxn modelId="{D8851195-2517-4D06-93FD-FACC974E49A5}" srcId="{52BFE1A0-DB76-4CD4-8242-116C91324C19}" destId="{0A305E2A-D290-4D09-8D6C-E490DE25F7F5}" srcOrd="1" destOrd="0" parTransId="{BB8C019B-4DCB-4A41-BE19-588B03D25459}" sibTransId="{309F72D0-9AAD-4D42-93A4-9181D7621338}"/>
    <dgm:cxn modelId="{B4BD2198-9DC3-42DC-92B0-081948457A18}" srcId="{62AB28D3-E983-4678-9F61-26195AB03826}" destId="{DABA3711-2994-48EE-BAED-001F2F3DD402}" srcOrd="1" destOrd="0" parTransId="{13FA948D-6C01-42DB-B301-0DE935810EA5}" sibTransId="{C48F764C-DD36-41F1-9090-53215AB7A131}"/>
    <dgm:cxn modelId="{7230C49A-981E-4251-923B-9A7E5AA51BA2}" type="presOf" srcId="{C278681E-476D-40AA-AB54-7AEE2DBD893A}" destId="{B7BF0A49-C294-4F0F-9850-FCBD101AA3F7}" srcOrd="0" destOrd="0" presId="urn:microsoft.com/office/officeart/2005/8/layout/hierarchy4"/>
    <dgm:cxn modelId="{96365DA7-49C9-4204-9298-0D5EDECA852D}" srcId="{62AB28D3-E983-4678-9F61-26195AB03826}" destId="{AD73B1B0-3B4B-43B7-8366-0A0BDD75706F}" srcOrd="2" destOrd="0" parTransId="{BEA860B9-AC7B-44D7-B9F5-B1B99A8E8A0F}" sibTransId="{90B3F4D6-5D28-460B-8157-C71D09370F01}"/>
    <dgm:cxn modelId="{3F6987AC-AE67-497D-87D9-C2FD9B04B2AD}" type="presOf" srcId="{97E3301F-7DBF-4573-91F0-B48C552237C6}" destId="{13A38298-B984-46C2-AC6C-03FA8578BE52}" srcOrd="0" destOrd="0" presId="urn:microsoft.com/office/officeart/2005/8/layout/hierarchy4"/>
    <dgm:cxn modelId="{7E97EFB9-5261-496E-8D1B-10A74E749809}" srcId="{2FB23B06-37D5-4E31-8950-ADE8F63D01B4}" destId="{8A413AA4-1BE2-4B3B-B571-F6300C4ED4D3}" srcOrd="0" destOrd="0" parTransId="{910FE2C3-5333-4EF5-8961-BC2C386BD053}" sibTransId="{A51636A8-9821-4753-8836-4EF920E0FBA4}"/>
    <dgm:cxn modelId="{AB742FC1-4CE7-4784-A2D3-2BCE73966FCB}" type="presOf" srcId="{DABA3711-2994-48EE-BAED-001F2F3DD402}" destId="{F17FAAFF-D2A4-4389-8CCA-68ABCD98A50F}" srcOrd="0" destOrd="0" presId="urn:microsoft.com/office/officeart/2005/8/layout/hierarchy4"/>
    <dgm:cxn modelId="{400A9AD0-A9F8-4E44-829A-CCE48F6C958D}" srcId="{62AB28D3-E983-4678-9F61-26195AB03826}" destId="{7A5D67F7-7A5A-4F4B-B89E-BB829A66BFC5}" srcOrd="0" destOrd="0" parTransId="{247B34D8-0C76-4EA5-B52B-C455C42F4EA7}" sibTransId="{55574B61-579A-4664-832E-FDF320513895}"/>
    <dgm:cxn modelId="{E9F139E2-ECB5-449F-8BEC-6BF9A66AE089}" srcId="{62AB28D3-E983-4678-9F61-26195AB03826}" destId="{97E3301F-7DBF-4573-91F0-B48C552237C6}" srcOrd="3" destOrd="0" parTransId="{629697D8-0B79-4DDD-8159-5E6900EEFC2E}" sibTransId="{DF812707-5954-4A6A-9075-8D308E8403BD}"/>
    <dgm:cxn modelId="{95CF5DE3-D06E-4136-8FBB-1BA0EE8F88BE}" srcId="{C278681E-476D-40AA-AB54-7AEE2DBD893A}" destId="{52BFE1A0-DB76-4CD4-8242-116C91324C19}" srcOrd="1" destOrd="0" parTransId="{EFF2CF98-76CB-4414-B4BE-BEF8EFD74711}" sibTransId="{62BD2029-9E60-4DFA-8D40-B99177915F55}"/>
    <dgm:cxn modelId="{DB810FED-743D-4597-9123-A993DFF4B668}" type="presOf" srcId="{2FB23B06-37D5-4E31-8950-ADE8F63D01B4}" destId="{13C69757-9269-4449-964B-555F1ED8D744}" srcOrd="0" destOrd="0" presId="urn:microsoft.com/office/officeart/2005/8/layout/hierarchy4"/>
    <dgm:cxn modelId="{5F6C86FF-68BD-4BE3-A7AE-D257EA6DDA3D}" srcId="{52BFE1A0-DB76-4CD4-8242-116C91324C19}" destId="{59DD5531-6235-4190-99D8-571DAB466D6F}" srcOrd="0" destOrd="0" parTransId="{45102E42-CD9F-450B-ACFA-2A1080B90C9A}" sibTransId="{A6612178-6981-473B-8539-D89C2EB400AF}"/>
    <dgm:cxn modelId="{AB607A98-5E63-460F-A456-D0FBD4350678}" type="presParOf" srcId="{C7366203-B904-4C0E-8B76-C402E5812A2B}" destId="{37E0AE21-349D-4C3F-9B60-D24CBB07B6F4}" srcOrd="0" destOrd="0" presId="urn:microsoft.com/office/officeart/2005/8/layout/hierarchy4"/>
    <dgm:cxn modelId="{F91DC8B7-DBB3-4DCD-B436-0065FD9E7D4A}" type="presParOf" srcId="{37E0AE21-349D-4C3F-9B60-D24CBB07B6F4}" destId="{13C69757-9269-4449-964B-555F1ED8D744}" srcOrd="0" destOrd="0" presId="urn:microsoft.com/office/officeart/2005/8/layout/hierarchy4"/>
    <dgm:cxn modelId="{A1EC2627-68C7-4506-BDB5-EF5B04C79DDC}" type="presParOf" srcId="{37E0AE21-349D-4C3F-9B60-D24CBB07B6F4}" destId="{FE424297-59AF-477E-BBF4-07F1A49CC973}" srcOrd="1" destOrd="0" presId="urn:microsoft.com/office/officeart/2005/8/layout/hierarchy4"/>
    <dgm:cxn modelId="{B8116EE4-2A0C-4BE2-AA97-3AA21AB23EDA}" type="presParOf" srcId="{37E0AE21-349D-4C3F-9B60-D24CBB07B6F4}" destId="{DF92D6C4-63C5-4174-979B-9B4A198AAB96}" srcOrd="2" destOrd="0" presId="urn:microsoft.com/office/officeart/2005/8/layout/hierarchy4"/>
    <dgm:cxn modelId="{B1E9B88A-A3F3-4CF5-95AD-2CBEA778D6E9}" type="presParOf" srcId="{DF92D6C4-63C5-4174-979B-9B4A198AAB96}" destId="{B8574599-2AF1-4655-9C00-03985C5B7BDF}" srcOrd="0" destOrd="0" presId="urn:microsoft.com/office/officeart/2005/8/layout/hierarchy4"/>
    <dgm:cxn modelId="{96DC1877-A99C-4DE0-A972-8B2758D0695A}" type="presParOf" srcId="{B8574599-2AF1-4655-9C00-03985C5B7BDF}" destId="{D8849540-E520-475D-A3F1-3EB2446D46AE}" srcOrd="0" destOrd="0" presId="urn:microsoft.com/office/officeart/2005/8/layout/hierarchy4"/>
    <dgm:cxn modelId="{5CFEA552-DBEB-43E3-B997-665E55C42CC7}" type="presParOf" srcId="{B8574599-2AF1-4655-9C00-03985C5B7BDF}" destId="{24FDD2D5-2AA1-47A0-AFB7-9E64058BA717}" srcOrd="1" destOrd="0" presId="urn:microsoft.com/office/officeart/2005/8/layout/hierarchy4"/>
    <dgm:cxn modelId="{11C3DF52-5809-4361-8A66-63557BB4CE97}" type="presParOf" srcId="{DF92D6C4-63C5-4174-979B-9B4A198AAB96}" destId="{8DE803E3-3627-4DB2-9573-46DA2BAE2D9D}" srcOrd="1" destOrd="0" presId="urn:microsoft.com/office/officeart/2005/8/layout/hierarchy4"/>
    <dgm:cxn modelId="{08565B6C-D8F5-4BBE-A765-A4F2DA32FD61}" type="presParOf" srcId="{DF92D6C4-63C5-4174-979B-9B4A198AAB96}" destId="{ED6CABBF-3FF6-4C87-B695-F81064C046A7}" srcOrd="2" destOrd="0" presId="urn:microsoft.com/office/officeart/2005/8/layout/hierarchy4"/>
    <dgm:cxn modelId="{5804DE98-74AE-46BA-A088-E32E8AEABA22}" type="presParOf" srcId="{ED6CABBF-3FF6-4C87-B695-F81064C046A7}" destId="{B7BF0A49-C294-4F0F-9850-FCBD101AA3F7}" srcOrd="0" destOrd="0" presId="urn:microsoft.com/office/officeart/2005/8/layout/hierarchy4"/>
    <dgm:cxn modelId="{BB5A2860-7A35-4FA3-91F6-480D390F7C42}" type="presParOf" srcId="{ED6CABBF-3FF6-4C87-B695-F81064C046A7}" destId="{CEFC6941-5B60-4A42-BB74-FFD6D53A8DCB}" srcOrd="1" destOrd="0" presId="urn:microsoft.com/office/officeart/2005/8/layout/hierarchy4"/>
    <dgm:cxn modelId="{75470487-5DC1-4789-A069-6D9DD92B02CC}" type="presParOf" srcId="{ED6CABBF-3FF6-4C87-B695-F81064C046A7}" destId="{8273D78F-0AA1-48EE-82AD-00EBBB00190B}" srcOrd="2" destOrd="0" presId="urn:microsoft.com/office/officeart/2005/8/layout/hierarchy4"/>
    <dgm:cxn modelId="{AECB646A-DA12-4802-84E7-8A9CE5CF07CB}" type="presParOf" srcId="{8273D78F-0AA1-48EE-82AD-00EBBB00190B}" destId="{794E84E0-B508-4A20-BFF7-6AE68B301E9D}" srcOrd="0" destOrd="0" presId="urn:microsoft.com/office/officeart/2005/8/layout/hierarchy4"/>
    <dgm:cxn modelId="{58B3C5C4-FAB7-4981-9C45-5FF9A4FB09AC}" type="presParOf" srcId="{794E84E0-B508-4A20-BFF7-6AE68B301E9D}" destId="{E731500B-6354-4C34-B724-FB316796F996}" srcOrd="0" destOrd="0" presId="urn:microsoft.com/office/officeart/2005/8/layout/hierarchy4"/>
    <dgm:cxn modelId="{75F92CAD-736D-495B-A11C-C73AD429C704}" type="presParOf" srcId="{794E84E0-B508-4A20-BFF7-6AE68B301E9D}" destId="{D2D3ECF7-56CA-4052-B788-8173D4DAFFE2}" srcOrd="1" destOrd="0" presId="urn:microsoft.com/office/officeart/2005/8/layout/hierarchy4"/>
    <dgm:cxn modelId="{C0E036B9-2BCC-40B6-9674-E4B9DA34B46D}" type="presParOf" srcId="{794E84E0-B508-4A20-BFF7-6AE68B301E9D}" destId="{6D026CEA-D211-4F1A-8295-7A72E1B580C2}" srcOrd="2" destOrd="0" presId="urn:microsoft.com/office/officeart/2005/8/layout/hierarchy4"/>
    <dgm:cxn modelId="{2BF6F5BC-E701-4F41-82CD-D5E3CBDD23AA}" type="presParOf" srcId="{6D026CEA-D211-4F1A-8295-7A72E1B580C2}" destId="{593D2466-266B-4D01-80B5-E1F55975A47C}" srcOrd="0" destOrd="0" presId="urn:microsoft.com/office/officeart/2005/8/layout/hierarchy4"/>
    <dgm:cxn modelId="{FA255453-0451-43FC-BBA3-0923FC06DB62}" type="presParOf" srcId="{593D2466-266B-4D01-80B5-E1F55975A47C}" destId="{2F56BA24-8893-49F5-9943-29355ACF5545}" srcOrd="0" destOrd="0" presId="urn:microsoft.com/office/officeart/2005/8/layout/hierarchy4"/>
    <dgm:cxn modelId="{66F9D8C2-22F0-40FF-915C-6311EF6FD81E}" type="presParOf" srcId="{593D2466-266B-4D01-80B5-E1F55975A47C}" destId="{D0E684ED-7C91-4821-9484-F110201A6D44}" srcOrd="1" destOrd="0" presId="urn:microsoft.com/office/officeart/2005/8/layout/hierarchy4"/>
    <dgm:cxn modelId="{0CF83819-53C1-465D-A465-B1EB041D791D}" type="presParOf" srcId="{6D026CEA-D211-4F1A-8295-7A72E1B580C2}" destId="{CA06F65D-03B9-47B0-8828-3095734020E9}" srcOrd="1" destOrd="0" presId="urn:microsoft.com/office/officeart/2005/8/layout/hierarchy4"/>
    <dgm:cxn modelId="{8E7081A4-F30B-4DE1-B09B-B66CDD67AB79}" type="presParOf" srcId="{6D026CEA-D211-4F1A-8295-7A72E1B580C2}" destId="{B84A7FC0-EA3B-4BF8-B306-83B3EDB674EA}" srcOrd="2" destOrd="0" presId="urn:microsoft.com/office/officeart/2005/8/layout/hierarchy4"/>
    <dgm:cxn modelId="{CCBB1BD8-0036-4CC9-B7DE-0D738DA2EE4D}" type="presParOf" srcId="{B84A7FC0-EA3B-4BF8-B306-83B3EDB674EA}" destId="{F17FAAFF-D2A4-4389-8CCA-68ABCD98A50F}" srcOrd="0" destOrd="0" presId="urn:microsoft.com/office/officeart/2005/8/layout/hierarchy4"/>
    <dgm:cxn modelId="{426014EC-1160-4AD7-A010-65562A4219BF}" type="presParOf" srcId="{B84A7FC0-EA3B-4BF8-B306-83B3EDB674EA}" destId="{33FF043A-3367-44E3-825D-B02FED488CF8}" srcOrd="1" destOrd="0" presId="urn:microsoft.com/office/officeart/2005/8/layout/hierarchy4"/>
    <dgm:cxn modelId="{6915C8B2-0E2F-4B2C-BD2E-C23183C8CEA1}" type="presParOf" srcId="{6D026CEA-D211-4F1A-8295-7A72E1B580C2}" destId="{CCE0D383-D55E-4FF6-AB79-620866A9091F}" srcOrd="3" destOrd="0" presId="urn:microsoft.com/office/officeart/2005/8/layout/hierarchy4"/>
    <dgm:cxn modelId="{9BB4CD64-6C5F-485D-970F-D9F7945B502E}" type="presParOf" srcId="{6D026CEA-D211-4F1A-8295-7A72E1B580C2}" destId="{4965761A-4408-49DB-A478-E7173C5A9FB5}" srcOrd="4" destOrd="0" presId="urn:microsoft.com/office/officeart/2005/8/layout/hierarchy4"/>
    <dgm:cxn modelId="{501E744D-C608-4D82-BEE3-FD06FFE4F799}" type="presParOf" srcId="{4965761A-4408-49DB-A478-E7173C5A9FB5}" destId="{3D9B1057-1415-494C-99ED-FAD2C44F0383}" srcOrd="0" destOrd="0" presId="urn:microsoft.com/office/officeart/2005/8/layout/hierarchy4"/>
    <dgm:cxn modelId="{B662F65F-B9A4-4EEA-B7A5-0CCAFF6781E0}" type="presParOf" srcId="{4965761A-4408-49DB-A478-E7173C5A9FB5}" destId="{AE641AF1-2FCA-4737-A303-E6C32EA97B06}" srcOrd="1" destOrd="0" presId="urn:microsoft.com/office/officeart/2005/8/layout/hierarchy4"/>
    <dgm:cxn modelId="{B1DB8D75-7373-4AD0-843D-5F2966D7C02F}" type="presParOf" srcId="{6D026CEA-D211-4F1A-8295-7A72E1B580C2}" destId="{167B134C-E7B3-41E0-85E0-547F6CFC40BD}" srcOrd="5" destOrd="0" presId="urn:microsoft.com/office/officeart/2005/8/layout/hierarchy4"/>
    <dgm:cxn modelId="{183A3D8A-D7E6-45C6-9849-79DE9424F07B}" type="presParOf" srcId="{6D026CEA-D211-4F1A-8295-7A72E1B580C2}" destId="{286E6B12-C1A4-44F6-82DE-BF70B126C37E}" srcOrd="6" destOrd="0" presId="urn:microsoft.com/office/officeart/2005/8/layout/hierarchy4"/>
    <dgm:cxn modelId="{4A90D6AD-ADE6-4D21-AAD7-3B68853E5507}" type="presParOf" srcId="{286E6B12-C1A4-44F6-82DE-BF70B126C37E}" destId="{13A38298-B984-46C2-AC6C-03FA8578BE52}" srcOrd="0" destOrd="0" presId="urn:microsoft.com/office/officeart/2005/8/layout/hierarchy4"/>
    <dgm:cxn modelId="{F484E9D1-2D3D-4A6C-A903-18DD03044DA3}" type="presParOf" srcId="{286E6B12-C1A4-44F6-82DE-BF70B126C37E}" destId="{24B54D31-1D38-48CB-A093-B8009378D77C}" srcOrd="1" destOrd="0" presId="urn:microsoft.com/office/officeart/2005/8/layout/hierarchy4"/>
    <dgm:cxn modelId="{F41D5B99-6856-40AA-AFC3-0111C9F06C7F}" type="presParOf" srcId="{8273D78F-0AA1-48EE-82AD-00EBBB00190B}" destId="{396667B1-2537-4C72-8A76-22CD76642B3E}" srcOrd="1" destOrd="0" presId="urn:microsoft.com/office/officeart/2005/8/layout/hierarchy4"/>
    <dgm:cxn modelId="{9AB7EE72-1083-48FC-AD63-07F6A420A7D3}" type="presParOf" srcId="{8273D78F-0AA1-48EE-82AD-00EBBB00190B}" destId="{01BB6CE8-6B8C-4A0F-AB8D-4CAC531F4A7C}" srcOrd="2" destOrd="0" presId="urn:microsoft.com/office/officeart/2005/8/layout/hierarchy4"/>
    <dgm:cxn modelId="{C349043F-DF89-48B8-8B65-FE10D5CAC061}" type="presParOf" srcId="{01BB6CE8-6B8C-4A0F-AB8D-4CAC531F4A7C}" destId="{8BE39E47-9965-4BAF-95C6-26A19207CC9C}" srcOrd="0" destOrd="0" presId="urn:microsoft.com/office/officeart/2005/8/layout/hierarchy4"/>
    <dgm:cxn modelId="{55041FA8-F7D3-4868-AAFB-C22C8E6EC24C}" type="presParOf" srcId="{01BB6CE8-6B8C-4A0F-AB8D-4CAC531F4A7C}" destId="{A4C29D05-E555-4A12-8BBE-77211E488D78}" srcOrd="1" destOrd="0" presId="urn:microsoft.com/office/officeart/2005/8/layout/hierarchy4"/>
    <dgm:cxn modelId="{086A3AF9-C6CA-46D4-A4E8-5C35D2A84FD7}" type="presParOf" srcId="{01BB6CE8-6B8C-4A0F-AB8D-4CAC531F4A7C}" destId="{1030998E-9570-4C25-B916-8B6137E6094A}" srcOrd="2" destOrd="0" presId="urn:microsoft.com/office/officeart/2005/8/layout/hierarchy4"/>
    <dgm:cxn modelId="{FD03AB5A-3009-4E9C-A898-A0D4F49DA993}" type="presParOf" srcId="{1030998E-9570-4C25-B916-8B6137E6094A}" destId="{3B6B975C-ABEC-4DC8-8AD9-919A821E4065}" srcOrd="0" destOrd="0" presId="urn:microsoft.com/office/officeart/2005/8/layout/hierarchy4"/>
    <dgm:cxn modelId="{68F4B298-BFB3-48F4-80C0-7CD52F8FD063}" type="presParOf" srcId="{3B6B975C-ABEC-4DC8-8AD9-919A821E4065}" destId="{2135A120-273F-44FB-8094-B7512E9EB6C1}" srcOrd="0" destOrd="0" presId="urn:microsoft.com/office/officeart/2005/8/layout/hierarchy4"/>
    <dgm:cxn modelId="{FD6C99F1-8E25-4A41-9858-E784E7C50970}" type="presParOf" srcId="{3B6B975C-ABEC-4DC8-8AD9-919A821E4065}" destId="{783DFA68-53E4-4556-8A7C-58D8C9B32ABC}" srcOrd="1" destOrd="0" presId="urn:microsoft.com/office/officeart/2005/8/layout/hierarchy4"/>
    <dgm:cxn modelId="{58C0ACFA-98F7-499C-921B-AB23AF3210E3}" type="presParOf" srcId="{1030998E-9570-4C25-B916-8B6137E6094A}" destId="{F96D405D-9A22-40A8-8688-09632177D46B}" srcOrd="1" destOrd="0" presId="urn:microsoft.com/office/officeart/2005/8/layout/hierarchy4"/>
    <dgm:cxn modelId="{0BF0F7CA-ADAC-4D09-8085-FA34459E60E0}" type="presParOf" srcId="{1030998E-9570-4C25-B916-8B6137E6094A}" destId="{4FEDD91B-AF5B-47BB-9636-5B279DB0A080}" srcOrd="2" destOrd="0" presId="urn:microsoft.com/office/officeart/2005/8/layout/hierarchy4"/>
    <dgm:cxn modelId="{2D66E420-1FA9-4804-A793-A4013FADDC6C}" type="presParOf" srcId="{4FEDD91B-AF5B-47BB-9636-5B279DB0A080}" destId="{D9089587-D357-4BD1-9778-4659C5C8F999}" srcOrd="0" destOrd="0" presId="urn:microsoft.com/office/officeart/2005/8/layout/hierarchy4"/>
    <dgm:cxn modelId="{84AC22C7-338E-4230-8F7B-B4FC746B3441}" type="presParOf" srcId="{4FEDD91B-AF5B-47BB-9636-5B279DB0A080}" destId="{FE20D798-EE8D-4A64-ADA7-D919F4B6FC1B}" srcOrd="1" destOrd="0" presId="urn:microsoft.com/office/officeart/2005/8/layout/hierarchy4"/>
    <dgm:cxn modelId="{0AC2F689-0C1C-47FA-AF8A-238612BBC24A}" type="presParOf" srcId="{1030998E-9570-4C25-B916-8B6137E6094A}" destId="{92AB8E3E-DF06-4749-89D7-1193EBA56180}" srcOrd="3" destOrd="0" presId="urn:microsoft.com/office/officeart/2005/8/layout/hierarchy4"/>
    <dgm:cxn modelId="{C6D45F2D-50A9-4654-B2C8-51A71A492E67}" type="presParOf" srcId="{1030998E-9570-4C25-B916-8B6137E6094A}" destId="{9563B618-3E3D-4D2B-AE57-77335DEC1896}" srcOrd="4" destOrd="0" presId="urn:microsoft.com/office/officeart/2005/8/layout/hierarchy4"/>
    <dgm:cxn modelId="{5A158A66-9D33-47E9-856F-4391DFE92786}" type="presParOf" srcId="{9563B618-3E3D-4D2B-AE57-77335DEC1896}" destId="{67983C21-FF90-44DC-9995-59E818DCBCAA}" srcOrd="0" destOrd="0" presId="urn:microsoft.com/office/officeart/2005/8/layout/hierarchy4"/>
    <dgm:cxn modelId="{BB9FCAA6-DAA5-46BD-AB17-90F216811526}" type="presParOf" srcId="{9563B618-3E3D-4D2B-AE57-77335DEC1896}" destId="{A1F93E20-B55C-49A1-B6AA-673EC21A145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69757-9269-4449-964B-555F1ED8D744}">
      <dsp:nvSpPr>
        <dsp:cNvPr id="0" name=""/>
        <dsp:cNvSpPr/>
      </dsp:nvSpPr>
      <dsp:spPr>
        <a:xfrm>
          <a:off x="0" y="0"/>
          <a:ext cx="11112442" cy="1341680"/>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Unconsumed Surplus</a:t>
          </a:r>
        </a:p>
      </dsp:txBody>
      <dsp:txXfrm>
        <a:off x="39296" y="39296"/>
        <a:ext cx="11033850" cy="1263088"/>
      </dsp:txXfrm>
    </dsp:sp>
    <dsp:sp modelId="{D8849540-E520-475D-A3F1-3EB2446D46AE}">
      <dsp:nvSpPr>
        <dsp:cNvPr id="0" name=""/>
        <dsp:cNvSpPr/>
      </dsp:nvSpPr>
      <dsp:spPr>
        <a:xfrm>
          <a:off x="652689" y="4420055"/>
          <a:ext cx="1581916" cy="134168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Productive</a:t>
          </a:r>
          <a:endParaRPr lang="en-US" sz="2400" kern="1200" dirty="0"/>
        </a:p>
      </dsp:txBody>
      <dsp:txXfrm>
        <a:off x="691985" y="4459351"/>
        <a:ext cx="1503324" cy="1263088"/>
      </dsp:txXfrm>
    </dsp:sp>
    <dsp:sp modelId="{B7BF0A49-C294-4F0F-9850-FCBD101AA3F7}">
      <dsp:nvSpPr>
        <dsp:cNvPr id="0" name=""/>
        <dsp:cNvSpPr/>
      </dsp:nvSpPr>
      <dsp:spPr>
        <a:xfrm>
          <a:off x="2856861" y="1468002"/>
          <a:ext cx="8183051" cy="134168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Unproductive</a:t>
          </a:r>
        </a:p>
      </dsp:txBody>
      <dsp:txXfrm>
        <a:off x="2896157" y="1507298"/>
        <a:ext cx="8104459" cy="1263088"/>
      </dsp:txXfrm>
    </dsp:sp>
    <dsp:sp modelId="{E731500B-6354-4C34-B724-FB316796F996}">
      <dsp:nvSpPr>
        <dsp:cNvPr id="0" name=""/>
        <dsp:cNvSpPr/>
      </dsp:nvSpPr>
      <dsp:spPr>
        <a:xfrm>
          <a:off x="587752" y="2964124"/>
          <a:ext cx="6242955" cy="1342190"/>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Enters Equalization</a:t>
          </a:r>
        </a:p>
      </dsp:txBody>
      <dsp:txXfrm>
        <a:off x="627063" y="3003435"/>
        <a:ext cx="6164333" cy="1263568"/>
      </dsp:txXfrm>
    </dsp:sp>
    <dsp:sp modelId="{2F56BA24-8893-49F5-9943-29355ACF5545}">
      <dsp:nvSpPr>
        <dsp:cNvPr id="0" name=""/>
        <dsp:cNvSpPr/>
      </dsp:nvSpPr>
      <dsp:spPr>
        <a:xfrm>
          <a:off x="2744485"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Merchant Capital</a:t>
          </a:r>
        </a:p>
      </dsp:txBody>
      <dsp:txXfrm>
        <a:off x="2774422" y="4489493"/>
        <a:ext cx="962236" cy="1281806"/>
      </dsp:txXfrm>
    </dsp:sp>
    <dsp:sp modelId="{F17FAAFF-D2A4-4389-8CCA-68ABCD98A50F}">
      <dsp:nvSpPr>
        <dsp:cNvPr id="0" name=""/>
        <dsp:cNvSpPr/>
      </dsp:nvSpPr>
      <dsp:spPr>
        <a:xfrm>
          <a:off x="3788060"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Land</a:t>
          </a:r>
        </a:p>
      </dsp:txBody>
      <dsp:txXfrm>
        <a:off x="3817997" y="4489493"/>
        <a:ext cx="962236" cy="1281806"/>
      </dsp:txXfrm>
    </dsp:sp>
    <dsp:sp modelId="{3D9B1057-1415-494C-99ED-FAD2C44F0383}">
      <dsp:nvSpPr>
        <dsp:cNvPr id="0" name=""/>
        <dsp:cNvSpPr/>
      </dsp:nvSpPr>
      <dsp:spPr>
        <a:xfrm>
          <a:off x="4831634"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Speculative Purchases</a:t>
          </a:r>
        </a:p>
      </dsp:txBody>
      <dsp:txXfrm>
        <a:off x="4861571" y="4489493"/>
        <a:ext cx="962236" cy="1281806"/>
      </dsp:txXfrm>
    </dsp:sp>
    <dsp:sp modelId="{13A38298-B984-46C2-AC6C-03FA8578BE52}">
      <dsp:nvSpPr>
        <dsp:cNvPr id="0" name=""/>
        <dsp:cNvSpPr/>
      </dsp:nvSpPr>
      <dsp:spPr>
        <a:xfrm>
          <a:off x="5875209"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Monetary Instruments</a:t>
          </a:r>
        </a:p>
      </dsp:txBody>
      <dsp:txXfrm>
        <a:off x="5905146" y="4489493"/>
        <a:ext cx="962236" cy="1281806"/>
      </dsp:txXfrm>
    </dsp:sp>
    <dsp:sp modelId="{8BE39E47-9965-4BAF-95C6-26A19207CC9C}">
      <dsp:nvSpPr>
        <dsp:cNvPr id="0" name=""/>
        <dsp:cNvSpPr/>
      </dsp:nvSpPr>
      <dsp:spPr>
        <a:xfrm>
          <a:off x="7985308" y="2973315"/>
          <a:ext cx="3109259" cy="1341680"/>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Does not enter </a:t>
          </a:r>
          <a:r>
            <a:rPr lang="en-US" sz="2400" kern="1200" dirty="0" err="1"/>
            <a:t>Equalisation</a:t>
          </a:r>
          <a:endParaRPr lang="en-US" sz="2400" kern="1200" dirty="0"/>
        </a:p>
      </dsp:txBody>
      <dsp:txXfrm>
        <a:off x="8024604" y="3012611"/>
        <a:ext cx="3030667" cy="1263088"/>
      </dsp:txXfrm>
    </dsp:sp>
    <dsp:sp modelId="{2135A120-273F-44FB-8094-B7512E9EB6C1}">
      <dsp:nvSpPr>
        <dsp:cNvPr id="0" name=""/>
        <dsp:cNvSpPr/>
      </dsp:nvSpPr>
      <dsp:spPr>
        <a:xfrm>
          <a:off x="7985308"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Personal Housing</a:t>
          </a:r>
        </a:p>
      </dsp:txBody>
      <dsp:txXfrm>
        <a:off x="8015245" y="4488983"/>
        <a:ext cx="962236" cy="1281806"/>
      </dsp:txXfrm>
    </dsp:sp>
    <dsp:sp modelId="{D9089587-D357-4BD1-9778-4659C5C8F999}">
      <dsp:nvSpPr>
        <dsp:cNvPr id="0" name=""/>
        <dsp:cNvSpPr/>
      </dsp:nvSpPr>
      <dsp:spPr>
        <a:xfrm>
          <a:off x="9028883"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Durables</a:t>
          </a:r>
        </a:p>
      </dsp:txBody>
      <dsp:txXfrm>
        <a:off x="9058820" y="4488983"/>
        <a:ext cx="962236" cy="1281806"/>
      </dsp:txXfrm>
    </dsp:sp>
    <dsp:sp modelId="{67983C21-FF90-44DC-9995-59E818DCBCAA}">
      <dsp:nvSpPr>
        <dsp:cNvPr id="0" name=""/>
        <dsp:cNvSpPr/>
      </dsp:nvSpPr>
      <dsp:spPr>
        <a:xfrm>
          <a:off x="10072458"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State </a:t>
          </a:r>
        </a:p>
      </dsp:txBody>
      <dsp:txXfrm>
        <a:off x="10102395" y="4488983"/>
        <a:ext cx="962236" cy="12818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2017-07-15</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2017-07-15</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2017-07-15</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2017-07-15</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2017-07-15</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pejournal.com/" TargetMode="External"/><Relationship Id="rId2" Type="http://schemas.openxmlformats.org/officeDocument/2006/relationships/hyperlink" Target="https://geopolitical.wixsite.com/renmin" TargetMode="External"/><Relationship Id="rId1" Type="http://schemas.openxmlformats.org/officeDocument/2006/relationships/slideLayout" Target="../slideLayouts/slideLayout2.xml"/><Relationship Id="rId6" Type="http://schemas.openxmlformats.org/officeDocument/2006/relationships/hyperlink" Target="https://www.marxisthumanistinitiative.org/" TargetMode="External"/><Relationship Id="rId5" Type="http://schemas.openxmlformats.org/officeDocument/2006/relationships/hyperlink" Target="https://ideas.repec.org/e/pfr102.html" TargetMode="External"/><Relationship Id="rId4" Type="http://schemas.openxmlformats.org/officeDocument/2006/relationships/hyperlink" Target="https://geopoliticaleconomy.academia.edu/AlanFreema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Autofit/>
          </a:bodyPr>
          <a:lstStyle/>
          <a:p>
            <a:pPr algn="l"/>
            <a:r>
              <a:rPr lang="en-GB" sz="3600" dirty="0"/>
              <a:t>Value, price and ideology: </a:t>
            </a:r>
            <a:r>
              <a:rPr lang="en-GB" sz="3600" dirty="0" err="1"/>
              <a:t>marx’s</a:t>
            </a:r>
            <a:r>
              <a:rPr lang="en-GB" sz="3600" dirty="0"/>
              <a:t> rightful place in modern political economy</a:t>
            </a:r>
            <a:endParaRPr lang="en-CA" sz="3600"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err="1"/>
              <a:t>Renmin</a:t>
            </a:r>
            <a:r>
              <a:rPr lang="en-GB" dirty="0"/>
              <a:t> University Seminar, 15 July 2017</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EF7-9D0D-451F-B5D5-6DCECE4E9195}"/>
              </a:ext>
            </a:extLst>
          </p:cNvPr>
          <p:cNvSpPr>
            <a:spLocks noGrp="1"/>
          </p:cNvSpPr>
          <p:nvPr>
            <p:ph type="title"/>
          </p:nvPr>
        </p:nvSpPr>
        <p:spPr/>
        <p:txBody>
          <a:bodyPr/>
          <a:lstStyle/>
          <a:p>
            <a:r>
              <a:rPr lang="en-GB" dirty="0"/>
              <a:t>Three key methods </a:t>
            </a:r>
            <a:endParaRPr lang="en-CA" dirty="0"/>
          </a:p>
        </p:txBody>
      </p:sp>
      <p:sp>
        <p:nvSpPr>
          <p:cNvPr id="3" name="Content Placeholder 2">
            <a:extLst>
              <a:ext uri="{FF2B5EF4-FFF2-40B4-BE49-F238E27FC236}">
                <a16:creationId xmlns:a16="http://schemas.microsoft.com/office/drawing/2014/main" id="{60EC3275-8848-4DFF-AD09-21A56D39228C}"/>
              </a:ext>
            </a:extLst>
          </p:cNvPr>
          <p:cNvSpPr>
            <a:spLocks noGrp="1"/>
          </p:cNvSpPr>
          <p:nvPr>
            <p:ph idx="1"/>
          </p:nvPr>
        </p:nvSpPr>
        <p:spPr/>
        <p:txBody>
          <a:bodyPr>
            <a:normAutofit/>
          </a:bodyPr>
          <a:lstStyle/>
          <a:p>
            <a:pPr algn="ctr"/>
            <a:r>
              <a:rPr lang="en-GB" sz="2800" dirty="0"/>
              <a:t>Assertive pluralism (scientific induction)</a:t>
            </a:r>
          </a:p>
          <a:p>
            <a:pPr algn="ctr"/>
            <a:r>
              <a:rPr lang="en-GB" sz="2800" dirty="0"/>
              <a:t>Hermeneutics (scientific interpretive method)</a:t>
            </a:r>
          </a:p>
          <a:p>
            <a:pPr algn="ctr"/>
            <a:r>
              <a:rPr lang="en-GB" sz="2800" dirty="0"/>
              <a:t>Historical (materialist approach to theory)</a:t>
            </a:r>
          </a:p>
        </p:txBody>
      </p:sp>
    </p:spTree>
    <p:extLst>
      <p:ext uri="{BB962C8B-B14F-4D97-AF65-F5344CB8AC3E}">
        <p14:creationId xmlns:p14="http://schemas.microsoft.com/office/powerpoint/2010/main" val="339596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1B6C-9A60-4365-9FE7-DB07EB360F4D}"/>
              </a:ext>
            </a:extLst>
          </p:cNvPr>
          <p:cNvSpPr>
            <a:spLocks noGrp="1"/>
          </p:cNvSpPr>
          <p:nvPr>
            <p:ph type="title"/>
          </p:nvPr>
        </p:nvSpPr>
        <p:spPr>
          <a:xfrm>
            <a:off x="1371600" y="685800"/>
            <a:ext cx="9601200" cy="798377"/>
          </a:xfrm>
        </p:spPr>
        <p:txBody>
          <a:bodyPr/>
          <a:lstStyle/>
          <a:p>
            <a:r>
              <a:rPr lang="en-GB" dirty="0"/>
              <a:t>Assertive pluralism</a:t>
            </a:r>
          </a:p>
        </p:txBody>
      </p:sp>
      <p:sp>
        <p:nvSpPr>
          <p:cNvPr id="3" name="Content Placeholder 2">
            <a:extLst>
              <a:ext uri="{FF2B5EF4-FFF2-40B4-BE49-F238E27FC236}">
                <a16:creationId xmlns:a16="http://schemas.microsoft.com/office/drawing/2014/main" id="{7B864205-4F39-4782-996C-86EE252B182E}"/>
              </a:ext>
            </a:extLst>
          </p:cNvPr>
          <p:cNvSpPr>
            <a:spLocks noGrp="1"/>
          </p:cNvSpPr>
          <p:nvPr>
            <p:ph idx="1"/>
          </p:nvPr>
        </p:nvSpPr>
        <p:spPr>
          <a:xfrm>
            <a:off x="2458312" y="1626621"/>
            <a:ext cx="8514488" cy="4240779"/>
          </a:xfrm>
        </p:spPr>
        <p:txBody>
          <a:bodyPr>
            <a:normAutofit/>
          </a:bodyPr>
          <a:lstStyle/>
          <a:p>
            <a:r>
              <a:rPr lang="en-GB" sz="2800" dirty="0"/>
              <a:t>Science tests theories against each other</a:t>
            </a:r>
          </a:p>
          <a:p>
            <a:r>
              <a:rPr lang="en-GB" sz="2800" dirty="0"/>
              <a:t>No ‘null hypothesis’</a:t>
            </a:r>
          </a:p>
          <a:p>
            <a:r>
              <a:rPr lang="en-GB" sz="2800" dirty="0"/>
              <a:t>What A says, versus what B says, </a:t>
            </a:r>
          </a:p>
          <a:p>
            <a:r>
              <a:rPr lang="en-GB" sz="2800" dirty="0"/>
              <a:t>Judged by the facts</a:t>
            </a:r>
            <a:endParaRPr lang="en-CA" sz="2800" dirty="0"/>
          </a:p>
        </p:txBody>
      </p:sp>
    </p:spTree>
    <p:extLst>
      <p:ext uri="{BB962C8B-B14F-4D97-AF65-F5344CB8AC3E}">
        <p14:creationId xmlns:p14="http://schemas.microsoft.com/office/powerpoint/2010/main" val="60020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A5B2-E7D1-452E-8896-6B8E53643ABF}"/>
              </a:ext>
            </a:extLst>
          </p:cNvPr>
          <p:cNvSpPr>
            <a:spLocks noGrp="1"/>
          </p:cNvSpPr>
          <p:nvPr>
            <p:ph type="title"/>
          </p:nvPr>
        </p:nvSpPr>
        <p:spPr/>
        <p:txBody>
          <a:bodyPr/>
          <a:lstStyle/>
          <a:p>
            <a:r>
              <a:rPr lang="en-GB" dirty="0"/>
              <a:t>Interpretive method</a:t>
            </a:r>
          </a:p>
        </p:txBody>
      </p:sp>
      <p:sp>
        <p:nvSpPr>
          <p:cNvPr id="3" name="Content Placeholder 2">
            <a:extLst>
              <a:ext uri="{FF2B5EF4-FFF2-40B4-BE49-F238E27FC236}">
                <a16:creationId xmlns:a16="http://schemas.microsoft.com/office/drawing/2014/main" id="{B3A77428-44DC-4B74-8C94-D546452A69BA}"/>
              </a:ext>
            </a:extLst>
          </p:cNvPr>
          <p:cNvSpPr>
            <a:spLocks noGrp="1"/>
          </p:cNvSpPr>
          <p:nvPr>
            <p:ph idx="1"/>
          </p:nvPr>
        </p:nvSpPr>
        <p:spPr>
          <a:xfrm>
            <a:off x="2157187" y="1584960"/>
            <a:ext cx="9467123" cy="4613910"/>
          </a:xfrm>
        </p:spPr>
        <p:txBody>
          <a:bodyPr>
            <a:normAutofit/>
          </a:bodyPr>
          <a:lstStyle/>
          <a:p>
            <a:r>
              <a:rPr lang="en-GB" dirty="0"/>
              <a:t>To test a theory, we have to know what it really is</a:t>
            </a:r>
          </a:p>
          <a:p>
            <a:r>
              <a:rPr lang="en-GB" dirty="0"/>
              <a:t>Not what some interpreter claims it is</a:t>
            </a:r>
          </a:p>
          <a:p>
            <a:r>
              <a:rPr lang="en-GB" dirty="0"/>
              <a:t>We want to test Marx’s theory, Keynes’s theory, Schumpeter’s theory</a:t>
            </a:r>
          </a:p>
          <a:p>
            <a:r>
              <a:rPr lang="en-GB" dirty="0"/>
              <a:t>Not Harvey’s theory, Hick’s theory, and Samuelson’s theory</a:t>
            </a:r>
          </a:p>
          <a:p>
            <a:pPr lvl="1"/>
            <a:r>
              <a:rPr lang="en-GB" dirty="0"/>
              <a:t>Cannot just state ‘I claim this is Marx’s theory’</a:t>
            </a:r>
          </a:p>
          <a:p>
            <a:pPr lvl="1"/>
            <a:r>
              <a:rPr lang="en-GB" dirty="0"/>
              <a:t>Cannot just cite isolated quotations</a:t>
            </a:r>
          </a:p>
          <a:p>
            <a:r>
              <a:rPr lang="en-GB" dirty="0"/>
              <a:t>Kliman: Stigler-Barkai criteria</a:t>
            </a:r>
          </a:p>
          <a:p>
            <a:pPr lvl="1"/>
            <a:r>
              <a:rPr lang="en-GB" dirty="0"/>
              <a:t>Must make sense of the whole</a:t>
            </a:r>
          </a:p>
          <a:p>
            <a:pPr lvl="1"/>
            <a:r>
              <a:rPr lang="en-GB" dirty="0"/>
              <a:t>Must show how the conclusions arise from the premises, when the interpretation is applied</a:t>
            </a:r>
          </a:p>
        </p:txBody>
      </p:sp>
    </p:spTree>
    <p:extLst>
      <p:ext uri="{BB962C8B-B14F-4D97-AF65-F5344CB8AC3E}">
        <p14:creationId xmlns:p14="http://schemas.microsoft.com/office/powerpoint/2010/main" val="26014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8AE-23B3-43E9-BD35-F9C186B28E7E}"/>
              </a:ext>
            </a:extLst>
          </p:cNvPr>
          <p:cNvSpPr>
            <a:spLocks noGrp="1"/>
          </p:cNvSpPr>
          <p:nvPr>
            <p:ph type="title"/>
          </p:nvPr>
        </p:nvSpPr>
        <p:spPr/>
        <p:txBody>
          <a:bodyPr/>
          <a:lstStyle/>
          <a:p>
            <a:r>
              <a:rPr lang="en-GB" dirty="0"/>
              <a:t>Materialist understanding</a:t>
            </a:r>
          </a:p>
        </p:txBody>
      </p:sp>
      <p:sp>
        <p:nvSpPr>
          <p:cNvPr id="3" name="Content Placeholder 2">
            <a:extLst>
              <a:ext uri="{FF2B5EF4-FFF2-40B4-BE49-F238E27FC236}">
                <a16:creationId xmlns:a16="http://schemas.microsoft.com/office/drawing/2014/main" id="{B7F83DAC-A19A-48EC-A1FC-7E05EE50E7AC}"/>
              </a:ext>
            </a:extLst>
          </p:cNvPr>
          <p:cNvSpPr>
            <a:spLocks noGrp="1"/>
          </p:cNvSpPr>
          <p:nvPr>
            <p:ph idx="1"/>
          </p:nvPr>
        </p:nvSpPr>
        <p:spPr>
          <a:xfrm>
            <a:off x="1511746" y="1626621"/>
            <a:ext cx="9461053" cy="4240779"/>
          </a:xfrm>
        </p:spPr>
        <p:txBody>
          <a:bodyPr/>
          <a:lstStyle/>
          <a:p>
            <a:r>
              <a:rPr lang="en-GB" dirty="0"/>
              <a:t>Why does Marx regard Ricardo as the last scientific political economist?</a:t>
            </a:r>
          </a:p>
          <a:p>
            <a:r>
              <a:rPr lang="en-GB" dirty="0"/>
              <a:t>Smith, Ricardo represent the interests of the rising bourgeoisie</a:t>
            </a:r>
          </a:p>
          <a:p>
            <a:r>
              <a:rPr lang="en-GB" dirty="0"/>
              <a:t>Smith ‘adding up theory’ presents manufacturing classes as making a contribution to  value</a:t>
            </a:r>
          </a:p>
          <a:p>
            <a:r>
              <a:rPr lang="en-GB" dirty="0"/>
              <a:t>Ricardo ‘total produce’ theory treats rent as a deduction from the product, landlord makes no contribution to value</a:t>
            </a:r>
          </a:p>
          <a:p>
            <a:r>
              <a:rPr lang="en-GB" dirty="0"/>
              <a:t>Dangerous: the Ricardian socialists deduce that profit too is a deduction from the product</a:t>
            </a:r>
          </a:p>
          <a:p>
            <a:r>
              <a:rPr lang="en-GB" dirty="0"/>
              <a:t>From 1820 onwards, ‘esoteric’ content dominates</a:t>
            </a:r>
          </a:p>
          <a:p>
            <a:r>
              <a:rPr lang="en-GB" dirty="0"/>
              <a:t>The aim is not to explain events but to provide a foundation for theory that justifies the role of the bourgeoisie</a:t>
            </a:r>
          </a:p>
          <a:p>
            <a:endParaRPr lang="en-GB" dirty="0"/>
          </a:p>
        </p:txBody>
      </p:sp>
    </p:spTree>
    <p:extLst>
      <p:ext uri="{BB962C8B-B14F-4D97-AF65-F5344CB8AC3E}">
        <p14:creationId xmlns:p14="http://schemas.microsoft.com/office/powerpoint/2010/main" val="133411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A5C1-66B1-4E7E-AA22-E21AF768E8DE}"/>
              </a:ext>
            </a:extLst>
          </p:cNvPr>
          <p:cNvSpPr>
            <a:spLocks noGrp="1"/>
          </p:cNvSpPr>
          <p:nvPr>
            <p:ph type="title"/>
          </p:nvPr>
        </p:nvSpPr>
        <p:spPr/>
        <p:txBody>
          <a:bodyPr/>
          <a:lstStyle/>
          <a:p>
            <a:r>
              <a:rPr lang="en-GB" dirty="0"/>
              <a:t>On the disappearance of scholarship</a:t>
            </a:r>
          </a:p>
        </p:txBody>
      </p:sp>
      <p:sp>
        <p:nvSpPr>
          <p:cNvPr id="3" name="Content Placeholder 2">
            <a:extLst>
              <a:ext uri="{FF2B5EF4-FFF2-40B4-BE49-F238E27FC236}">
                <a16:creationId xmlns:a16="http://schemas.microsoft.com/office/drawing/2014/main" id="{15F7D403-926B-4B95-ADE2-081276946F62}"/>
              </a:ext>
            </a:extLst>
          </p:cNvPr>
          <p:cNvSpPr>
            <a:spLocks noGrp="1"/>
          </p:cNvSpPr>
          <p:nvPr>
            <p:ph idx="1"/>
          </p:nvPr>
        </p:nvSpPr>
        <p:spPr>
          <a:xfrm>
            <a:off x="1371599" y="1719617"/>
            <a:ext cx="10297237" cy="4685731"/>
          </a:xfrm>
        </p:spPr>
        <p:txBody>
          <a:bodyPr>
            <a:normAutofit/>
          </a:bodyPr>
          <a:lstStyle/>
          <a:p>
            <a:r>
              <a:rPr lang="en-GB" dirty="0"/>
              <a:t>Moseley is one of the few scholars outside of TSSI who systematically engages with other currents (also Kim and Marxism 21)</a:t>
            </a:r>
          </a:p>
          <a:p>
            <a:r>
              <a:rPr lang="en-GB" dirty="0"/>
              <a:t>Systematic suppression</a:t>
            </a:r>
          </a:p>
          <a:p>
            <a:pPr lvl="1"/>
            <a:r>
              <a:rPr lang="en-GB" dirty="0"/>
              <a:t>Example 1: Fine and Saad-Filho</a:t>
            </a:r>
          </a:p>
          <a:p>
            <a:pPr lvl="1"/>
            <a:r>
              <a:rPr lang="en-GB" dirty="0"/>
              <a:t>Example 2: the treatment of the MELT and of Ramos</a:t>
            </a:r>
          </a:p>
          <a:p>
            <a:r>
              <a:rPr lang="en-GB" dirty="0"/>
              <a:t>Systematic misrepresentation</a:t>
            </a:r>
          </a:p>
          <a:p>
            <a:pPr lvl="1"/>
            <a:r>
              <a:rPr lang="en-GB" dirty="0"/>
              <a:t>Eg ‘Fundamentalist Marxism’</a:t>
            </a:r>
          </a:p>
          <a:p>
            <a:pPr lvl="1"/>
            <a:r>
              <a:rPr lang="en-GB" dirty="0"/>
              <a:t>Eg ‘Orthodox Marxism’</a:t>
            </a:r>
          </a:p>
          <a:p>
            <a:r>
              <a:rPr lang="en-GB" dirty="0"/>
              <a:t>Compare this with Marx!</a:t>
            </a:r>
          </a:p>
          <a:p>
            <a:r>
              <a:rPr lang="en-GB" dirty="0"/>
              <a:t>Knowledge cannot progress in this way; scholarship standards must be restored</a:t>
            </a:r>
          </a:p>
          <a:p>
            <a:r>
              <a:rPr lang="en-GB" dirty="0"/>
              <a:t>Students and researchers must take into account all innovative thinking</a:t>
            </a:r>
          </a:p>
        </p:txBody>
      </p:sp>
    </p:spTree>
    <p:extLst>
      <p:ext uri="{BB962C8B-B14F-4D97-AF65-F5344CB8AC3E}">
        <p14:creationId xmlns:p14="http://schemas.microsoft.com/office/powerpoint/2010/main" val="130728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7B061-8B26-440C-B477-C3B9016CD8F7}"/>
              </a:ext>
            </a:extLst>
          </p:cNvPr>
          <p:cNvSpPr>
            <a:spLocks noGrp="1"/>
          </p:cNvSpPr>
          <p:nvPr>
            <p:ph type="title"/>
          </p:nvPr>
        </p:nvSpPr>
        <p:spPr/>
        <p:txBody>
          <a:bodyPr>
            <a:normAutofit/>
          </a:bodyPr>
          <a:lstStyle/>
          <a:p>
            <a:r>
              <a:rPr lang="en-GB" dirty="0"/>
              <a:t>The solution</a:t>
            </a:r>
          </a:p>
        </p:txBody>
      </p:sp>
      <p:sp>
        <p:nvSpPr>
          <p:cNvPr id="5" name="Text Placeholder 4">
            <a:extLst>
              <a:ext uri="{FF2B5EF4-FFF2-40B4-BE49-F238E27FC236}">
                <a16:creationId xmlns:a16="http://schemas.microsoft.com/office/drawing/2014/main" id="{217E8E10-7C99-4A08-9CB1-4AE95C34F9B0}"/>
              </a:ext>
            </a:extLst>
          </p:cNvPr>
          <p:cNvSpPr>
            <a:spLocks noGrp="1"/>
          </p:cNvSpPr>
          <p:nvPr>
            <p:ph type="body" idx="1"/>
          </p:nvPr>
        </p:nvSpPr>
        <p:spPr/>
        <p:txBody>
          <a:bodyPr/>
          <a:lstStyle/>
          <a:p>
            <a:r>
              <a:rPr lang="en-GB" dirty="0"/>
              <a:t>Temporal Single System Interpretation (TSSI) refutation of Bortkiewicz</a:t>
            </a:r>
          </a:p>
        </p:txBody>
      </p:sp>
    </p:spTree>
    <p:extLst>
      <p:ext uri="{BB962C8B-B14F-4D97-AF65-F5344CB8AC3E}">
        <p14:creationId xmlns:p14="http://schemas.microsoft.com/office/powerpoint/2010/main" val="402371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77FE-9FFA-4B26-B394-408E07A1CE26}"/>
              </a:ext>
            </a:extLst>
          </p:cNvPr>
          <p:cNvSpPr>
            <a:spLocks noGrp="1"/>
          </p:cNvSpPr>
          <p:nvPr>
            <p:ph type="title"/>
          </p:nvPr>
        </p:nvSpPr>
        <p:spPr>
          <a:xfrm>
            <a:off x="1371600" y="685800"/>
            <a:ext cx="9864090" cy="822960"/>
          </a:xfrm>
        </p:spPr>
        <p:txBody>
          <a:bodyPr/>
          <a:lstStyle/>
          <a:p>
            <a:r>
              <a:rPr lang="en-GB" dirty="0"/>
              <a:t>Temporalist value calculation</a:t>
            </a:r>
            <a:endParaRPr lang="en-CA" dirty="0"/>
          </a:p>
        </p:txBody>
      </p:sp>
      <p:sp>
        <p:nvSpPr>
          <p:cNvPr id="3" name="Content Placeholder 2">
            <a:extLst>
              <a:ext uri="{FF2B5EF4-FFF2-40B4-BE49-F238E27FC236}">
                <a16:creationId xmlns:a16="http://schemas.microsoft.com/office/drawing/2014/main" id="{B1B356E7-A9B0-4A5F-9C18-27FDDAD086C0}"/>
              </a:ext>
            </a:extLst>
          </p:cNvPr>
          <p:cNvSpPr>
            <a:spLocks noGrp="1"/>
          </p:cNvSpPr>
          <p:nvPr>
            <p:ph idx="1"/>
          </p:nvPr>
        </p:nvSpPr>
        <p:spPr>
          <a:xfrm>
            <a:off x="1371600" y="1455575"/>
            <a:ext cx="9937102" cy="5183155"/>
          </a:xfrm>
        </p:spPr>
        <p:txBody>
          <a:bodyPr>
            <a:normAutofit/>
          </a:bodyPr>
          <a:lstStyle/>
          <a:p>
            <a:r>
              <a:rPr lang="en-GB" sz="2400" dirty="0"/>
              <a:t>Let </a:t>
            </a:r>
            <a:r>
              <a:rPr lang="en-GB" sz="2400" i="1" dirty="0"/>
              <a:t>C</a:t>
            </a:r>
            <a:r>
              <a:rPr lang="en-GB" sz="2400" dirty="0"/>
              <a:t> be the input</a:t>
            </a:r>
          </a:p>
          <a:p>
            <a:r>
              <a:rPr lang="en-GB" sz="2400" dirty="0"/>
              <a:t>Let </a:t>
            </a:r>
            <a:r>
              <a:rPr lang="en-GB" sz="2400" i="1" dirty="0"/>
              <a:t>L</a:t>
            </a:r>
            <a:r>
              <a:rPr lang="en-GB" sz="2400" dirty="0"/>
              <a:t> be labour time</a:t>
            </a:r>
          </a:p>
          <a:p>
            <a:r>
              <a:rPr lang="en-GB" sz="2400" dirty="0"/>
              <a:t>Let </a:t>
            </a:r>
            <a:r>
              <a:rPr lang="en-GB" sz="2400" i="1" dirty="0"/>
              <a:t>X</a:t>
            </a:r>
            <a:r>
              <a:rPr lang="en-GB" sz="2400" dirty="0"/>
              <a:t> be the output</a:t>
            </a:r>
          </a:p>
          <a:p>
            <a:r>
              <a:rPr lang="en-GB" sz="2400" dirty="0"/>
              <a:t>Let </a:t>
            </a:r>
            <a:r>
              <a:rPr lang="en-GB" sz="2400" i="1" dirty="0" err="1"/>
              <a:t>v</a:t>
            </a:r>
            <a:r>
              <a:rPr lang="en-GB" sz="2400" i="1" baseline="-25000" dirty="0" err="1"/>
              <a:t>t</a:t>
            </a:r>
            <a:r>
              <a:rPr lang="en-GB" sz="2400" i="1" baseline="-25000" dirty="0"/>
              <a:t> </a:t>
            </a:r>
            <a:r>
              <a:rPr lang="en-GB" sz="2400" dirty="0"/>
              <a:t>be unit value at time </a:t>
            </a:r>
            <a:r>
              <a:rPr lang="en-GB" sz="2400" i="1" dirty="0"/>
              <a:t>t</a:t>
            </a:r>
          </a:p>
          <a:p>
            <a:r>
              <a:rPr lang="en-GB" sz="2400" dirty="0"/>
              <a:t>Let </a:t>
            </a:r>
            <a:r>
              <a:rPr lang="en-GB" sz="2400" i="1" dirty="0"/>
              <a:t>v</a:t>
            </a:r>
            <a:r>
              <a:rPr lang="en-GB" sz="2400" i="1" baseline="-25000" dirty="0"/>
              <a:t>0</a:t>
            </a:r>
            <a:r>
              <a:rPr lang="en-GB" sz="2400" i="1" dirty="0"/>
              <a:t> </a:t>
            </a:r>
            <a:r>
              <a:rPr lang="en-GB" sz="2400" dirty="0"/>
              <a:t>be unit value at time </a:t>
            </a:r>
            <a:r>
              <a:rPr lang="en-GB" sz="2400" i="1" dirty="0"/>
              <a:t>0</a:t>
            </a:r>
          </a:p>
          <a:p>
            <a:pPr marL="0" indent="0" algn="ctr">
              <a:buNone/>
            </a:pPr>
            <a:r>
              <a:rPr lang="en-GB" sz="2400" i="1" dirty="0"/>
              <a:t>v</a:t>
            </a:r>
            <a:r>
              <a:rPr lang="en-GB" sz="2400" i="1" baseline="-25000" dirty="0"/>
              <a:t>1 </a:t>
            </a:r>
            <a:r>
              <a:rPr lang="en-GB" sz="2400" i="1" dirty="0"/>
              <a:t>X</a:t>
            </a:r>
            <a:r>
              <a:rPr lang="en-GB" sz="2400" i="1" baseline="-25000" dirty="0"/>
              <a:t> </a:t>
            </a:r>
            <a:r>
              <a:rPr lang="en-GB" sz="2400" i="1" dirty="0"/>
              <a:t>= v</a:t>
            </a:r>
            <a:r>
              <a:rPr lang="en-GB" sz="2400" i="1" baseline="-25000" dirty="0"/>
              <a:t>0 </a:t>
            </a:r>
            <a:r>
              <a:rPr lang="en-GB" sz="2400" i="1" dirty="0"/>
              <a:t>C+L</a:t>
            </a:r>
          </a:p>
          <a:p>
            <a:pPr marL="0" indent="0" algn="ctr">
              <a:buNone/>
            </a:pPr>
            <a:r>
              <a:rPr lang="en-GB" sz="2400" i="1" dirty="0"/>
              <a:t>v</a:t>
            </a:r>
            <a:r>
              <a:rPr lang="en-GB" sz="2400" i="1" baseline="-25000" dirty="0"/>
              <a:t>2 </a:t>
            </a:r>
            <a:r>
              <a:rPr lang="en-GB" sz="2400" i="1" dirty="0"/>
              <a:t>X</a:t>
            </a:r>
            <a:r>
              <a:rPr lang="en-GB" sz="2400" i="1" baseline="-25000" dirty="0"/>
              <a:t> </a:t>
            </a:r>
            <a:r>
              <a:rPr lang="en-GB" sz="2400" i="1" dirty="0"/>
              <a:t>= v</a:t>
            </a:r>
            <a:r>
              <a:rPr lang="en-GB" sz="2400" i="1" baseline="-25000" dirty="0"/>
              <a:t>1 </a:t>
            </a:r>
            <a:r>
              <a:rPr lang="en-GB" sz="2400" i="1" dirty="0"/>
              <a:t>C+L</a:t>
            </a:r>
          </a:p>
          <a:p>
            <a:pPr marL="0" indent="0" algn="ctr">
              <a:buNone/>
            </a:pPr>
            <a:r>
              <a:rPr lang="en-GB" sz="2400" i="1" dirty="0"/>
              <a:t>….</a:t>
            </a:r>
          </a:p>
          <a:p>
            <a:pPr marL="0" indent="0">
              <a:buNone/>
            </a:pPr>
            <a:r>
              <a:rPr lang="en-GB" sz="2400" dirty="0"/>
              <a:t>When there are many commodities </a:t>
            </a:r>
            <a:r>
              <a:rPr lang="en-GB" sz="2400" i="1" dirty="0"/>
              <a:t>C</a:t>
            </a:r>
            <a:r>
              <a:rPr lang="en-GB" sz="2400" dirty="0"/>
              <a:t> is a matrix and </a:t>
            </a:r>
            <a:r>
              <a:rPr lang="en-GB" sz="2400" i="1" dirty="0"/>
              <a:t>X,L </a:t>
            </a:r>
            <a:r>
              <a:rPr lang="en-GB" sz="2400" dirty="0"/>
              <a:t>are vectors</a:t>
            </a:r>
          </a:p>
          <a:p>
            <a:pPr marL="0" indent="0">
              <a:buNone/>
            </a:pPr>
            <a:r>
              <a:rPr lang="en-GB" sz="2400" dirty="0"/>
              <a:t>Then, however, prices affect the outcome</a:t>
            </a:r>
            <a:endParaRPr lang="en-CA" sz="2400" dirty="0"/>
          </a:p>
        </p:txBody>
      </p:sp>
    </p:spTree>
    <p:extLst>
      <p:ext uri="{BB962C8B-B14F-4D97-AF65-F5344CB8AC3E}">
        <p14:creationId xmlns:p14="http://schemas.microsoft.com/office/powerpoint/2010/main" val="346779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B736-499D-42D8-B3CB-E2805FD8247A}"/>
              </a:ext>
            </a:extLst>
          </p:cNvPr>
          <p:cNvSpPr>
            <a:spLocks noGrp="1"/>
          </p:cNvSpPr>
          <p:nvPr>
            <p:ph type="title"/>
          </p:nvPr>
        </p:nvSpPr>
        <p:spPr/>
        <p:txBody>
          <a:bodyPr/>
          <a:lstStyle/>
          <a:p>
            <a:r>
              <a:rPr lang="en-GB" dirty="0"/>
              <a:t>The simultaneist calculation</a:t>
            </a:r>
            <a:endParaRPr lang="en-CA" dirty="0"/>
          </a:p>
        </p:txBody>
      </p:sp>
      <p:sp>
        <p:nvSpPr>
          <p:cNvPr id="3" name="Content Placeholder 2">
            <a:extLst>
              <a:ext uri="{FF2B5EF4-FFF2-40B4-BE49-F238E27FC236}">
                <a16:creationId xmlns:a16="http://schemas.microsoft.com/office/drawing/2014/main" id="{94FD77EA-E33F-41A6-8524-DC26B7A6FB44}"/>
              </a:ext>
            </a:extLst>
          </p:cNvPr>
          <p:cNvSpPr>
            <a:spLocks noGrp="1"/>
          </p:cNvSpPr>
          <p:nvPr>
            <p:ph idx="1"/>
          </p:nvPr>
        </p:nvSpPr>
        <p:spPr>
          <a:xfrm>
            <a:off x="1464906" y="1660849"/>
            <a:ext cx="9699172" cy="4963886"/>
          </a:xfrm>
        </p:spPr>
        <p:txBody>
          <a:bodyPr>
            <a:normAutofit/>
          </a:bodyPr>
          <a:lstStyle/>
          <a:p>
            <a:pPr marL="0" indent="0" algn="ctr">
              <a:buNone/>
            </a:pPr>
            <a:r>
              <a:rPr lang="en-GB" i="1" dirty="0"/>
              <a:t>v</a:t>
            </a:r>
            <a:r>
              <a:rPr lang="en-GB" i="1" baseline="-25000" dirty="0"/>
              <a:t>1 </a:t>
            </a:r>
            <a:r>
              <a:rPr lang="en-GB" i="1" dirty="0"/>
              <a:t>X</a:t>
            </a:r>
            <a:r>
              <a:rPr lang="en-GB" i="1" baseline="-25000" dirty="0"/>
              <a:t> </a:t>
            </a:r>
            <a:r>
              <a:rPr lang="en-GB" i="1" dirty="0"/>
              <a:t>= v</a:t>
            </a:r>
            <a:r>
              <a:rPr lang="en-GB" i="1" baseline="-25000" dirty="0"/>
              <a:t>1 </a:t>
            </a:r>
            <a:r>
              <a:rPr lang="en-GB" i="1" dirty="0"/>
              <a:t>A+L</a:t>
            </a:r>
          </a:p>
          <a:p>
            <a:pPr marL="0" indent="0" algn="ctr">
              <a:buNone/>
            </a:pPr>
            <a:r>
              <a:rPr lang="en-GB" i="1" dirty="0"/>
              <a:t>v</a:t>
            </a:r>
            <a:r>
              <a:rPr lang="en-GB" i="1" baseline="-25000" dirty="0"/>
              <a:t>2 </a:t>
            </a:r>
            <a:r>
              <a:rPr lang="en-GB" i="1" dirty="0"/>
              <a:t>X</a:t>
            </a:r>
            <a:r>
              <a:rPr lang="en-GB" i="1" baseline="-25000" dirty="0"/>
              <a:t> </a:t>
            </a:r>
            <a:r>
              <a:rPr lang="en-GB" i="1" dirty="0"/>
              <a:t>= v</a:t>
            </a:r>
            <a:r>
              <a:rPr lang="en-GB" i="1" baseline="-25000" dirty="0"/>
              <a:t>2 </a:t>
            </a:r>
            <a:r>
              <a:rPr lang="en-GB" i="1" dirty="0"/>
              <a:t>A+L</a:t>
            </a:r>
          </a:p>
          <a:p>
            <a:pPr marL="0" indent="0" algn="ctr">
              <a:buNone/>
            </a:pPr>
            <a:r>
              <a:rPr lang="en-GB" i="1" dirty="0"/>
              <a:t>…..</a:t>
            </a:r>
          </a:p>
          <a:p>
            <a:pPr marL="0" indent="0">
              <a:buNone/>
            </a:pPr>
            <a:r>
              <a:rPr lang="en-GB" dirty="0"/>
              <a:t>Usually people say ‘values at the end of the period are the same as values at the start of the period’ and ‘prices at the end of the period are the same as prices at the start of the period’</a:t>
            </a:r>
          </a:p>
          <a:p>
            <a:pPr marL="0" indent="0">
              <a:buNone/>
            </a:pPr>
            <a:r>
              <a:rPr lang="en-GB" dirty="0"/>
              <a:t>Many logical problems: for example how do the capitalists in 2000 know what prices are going to be in 2001?</a:t>
            </a:r>
          </a:p>
          <a:p>
            <a:pPr marL="0" indent="0">
              <a:buNone/>
            </a:pPr>
            <a:r>
              <a:rPr lang="en-GB" dirty="0"/>
              <a:t>Equilibrium says ‘although it is not true, the  economy behaves as if it was’.</a:t>
            </a:r>
          </a:p>
          <a:p>
            <a:pPr marL="0" indent="0">
              <a:buNone/>
            </a:pPr>
            <a:r>
              <a:rPr lang="en-GB" dirty="0"/>
              <a:t>Real prices are assumed to fluctuate around the equilibrium prices</a:t>
            </a:r>
          </a:p>
          <a:p>
            <a:pPr marL="0" indent="0">
              <a:buNone/>
            </a:pPr>
            <a:r>
              <a:rPr lang="en-GB" dirty="0"/>
              <a:t>The equilibrium prices become a substitute for Ricardo/Smith ‘natural price’</a:t>
            </a:r>
          </a:p>
          <a:p>
            <a:pPr marL="0" indent="0">
              <a:buNone/>
            </a:pPr>
            <a:r>
              <a:rPr lang="en-GB" dirty="0"/>
              <a:t>The ‘natural state’ of the economy is market perfection.</a:t>
            </a:r>
          </a:p>
          <a:p>
            <a:pPr marL="0" indent="0" algn="ctr">
              <a:buNone/>
            </a:pPr>
            <a:endParaRPr lang="en-CA" dirty="0"/>
          </a:p>
        </p:txBody>
      </p:sp>
    </p:spTree>
    <p:extLst>
      <p:ext uri="{BB962C8B-B14F-4D97-AF65-F5344CB8AC3E}">
        <p14:creationId xmlns:p14="http://schemas.microsoft.com/office/powerpoint/2010/main" val="334439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603A-F913-4356-A5E1-AF2C0A6F1EFE}"/>
              </a:ext>
            </a:extLst>
          </p:cNvPr>
          <p:cNvSpPr>
            <a:spLocks noGrp="1"/>
          </p:cNvSpPr>
          <p:nvPr>
            <p:ph type="title"/>
          </p:nvPr>
        </p:nvSpPr>
        <p:spPr/>
        <p:txBody>
          <a:bodyPr/>
          <a:lstStyle/>
          <a:p>
            <a:r>
              <a:rPr lang="en-GB" dirty="0"/>
              <a:t>An illustration (see spreadsheet)</a:t>
            </a:r>
          </a:p>
        </p:txBody>
      </p:sp>
      <p:pic>
        <p:nvPicPr>
          <p:cNvPr id="6" name="Picture 5">
            <a:extLst>
              <a:ext uri="{FF2B5EF4-FFF2-40B4-BE49-F238E27FC236}">
                <a16:creationId xmlns:a16="http://schemas.microsoft.com/office/drawing/2014/main" id="{3354A10A-9545-4740-BF52-5D807EE60F40}"/>
              </a:ext>
            </a:extLst>
          </p:cNvPr>
          <p:cNvPicPr>
            <a:picLocks noChangeAspect="1"/>
          </p:cNvPicPr>
          <p:nvPr/>
        </p:nvPicPr>
        <p:blipFill>
          <a:blip r:embed="rId2"/>
          <a:stretch>
            <a:fillRect/>
          </a:stretch>
        </p:blipFill>
        <p:spPr>
          <a:xfrm>
            <a:off x="1903095" y="1935437"/>
            <a:ext cx="9323819" cy="4688248"/>
          </a:xfrm>
          <a:prstGeom prst="rect">
            <a:avLst/>
          </a:prstGeom>
        </p:spPr>
      </p:pic>
    </p:spTree>
    <p:extLst>
      <p:ext uri="{BB962C8B-B14F-4D97-AF65-F5344CB8AC3E}">
        <p14:creationId xmlns:p14="http://schemas.microsoft.com/office/powerpoint/2010/main" val="10929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EED5-8A26-4C58-86E3-D3B5E1E07C76}"/>
              </a:ext>
            </a:extLst>
          </p:cNvPr>
          <p:cNvSpPr>
            <a:spLocks noGrp="1"/>
          </p:cNvSpPr>
          <p:nvPr>
            <p:ph type="title"/>
          </p:nvPr>
        </p:nvSpPr>
        <p:spPr>
          <a:xfrm>
            <a:off x="1371600" y="685800"/>
            <a:ext cx="9601200" cy="1029269"/>
          </a:xfrm>
        </p:spPr>
        <p:txBody>
          <a:bodyPr/>
          <a:lstStyle/>
          <a:p>
            <a:r>
              <a:rPr lang="en-GB" dirty="0"/>
              <a:t>The TSSI price calculation</a:t>
            </a:r>
          </a:p>
        </p:txBody>
      </p:sp>
      <p:sp>
        <p:nvSpPr>
          <p:cNvPr id="3" name="Content Placeholder 2">
            <a:extLst>
              <a:ext uri="{FF2B5EF4-FFF2-40B4-BE49-F238E27FC236}">
                <a16:creationId xmlns:a16="http://schemas.microsoft.com/office/drawing/2014/main" id="{866B4668-2725-4471-8BD0-63C9E8EF0386}"/>
              </a:ext>
            </a:extLst>
          </p:cNvPr>
          <p:cNvSpPr>
            <a:spLocks noGrp="1"/>
          </p:cNvSpPr>
          <p:nvPr>
            <p:ph idx="1"/>
          </p:nvPr>
        </p:nvSpPr>
        <p:spPr>
          <a:xfrm>
            <a:off x="1371599" y="1715069"/>
            <a:ext cx="9892353" cy="4152331"/>
          </a:xfrm>
        </p:spPr>
        <p:txBody>
          <a:bodyPr/>
          <a:lstStyle/>
          <a:p>
            <a:r>
              <a:rPr lang="en-GB" dirty="0"/>
              <a:t>Prices are </a:t>
            </a:r>
            <a:r>
              <a:rPr lang="en-GB" i="1" dirty="0"/>
              <a:t>observed, </a:t>
            </a:r>
            <a:r>
              <a:rPr lang="en-GB" dirty="0"/>
              <a:t>not predicted</a:t>
            </a:r>
          </a:p>
          <a:p>
            <a:r>
              <a:rPr lang="en-GB" dirty="0"/>
              <a:t>Value has a dual expression:</a:t>
            </a:r>
          </a:p>
          <a:p>
            <a:pPr lvl="1"/>
            <a:r>
              <a:rPr lang="en-GB" dirty="0"/>
              <a:t>Immanent value, in labour time</a:t>
            </a:r>
          </a:p>
          <a:p>
            <a:pPr lvl="1"/>
            <a:r>
              <a:rPr lang="en-GB" dirty="0"/>
              <a:t>Extrinsic value, in money – necessary form of appearance of value</a:t>
            </a:r>
          </a:p>
          <a:p>
            <a:r>
              <a:rPr lang="en-GB" dirty="0"/>
              <a:t>Monetary Expression of  Labour Time (MELT) is the ratio of the two</a:t>
            </a:r>
          </a:p>
          <a:p>
            <a:r>
              <a:rPr lang="en-GB" dirty="0"/>
              <a:t>We can calculate all magnitudes in </a:t>
            </a:r>
            <a:r>
              <a:rPr lang="en-GB" i="1" dirty="0"/>
              <a:t>both </a:t>
            </a:r>
            <a:r>
              <a:rPr lang="en-GB" dirty="0"/>
              <a:t>price and labour terms</a:t>
            </a:r>
          </a:p>
          <a:p>
            <a:r>
              <a:rPr lang="en-GB" dirty="0"/>
              <a:t>This is an alternative and superior concept of ‘real’ price to neoclassical constant prices</a:t>
            </a:r>
          </a:p>
        </p:txBody>
      </p:sp>
    </p:spTree>
    <p:extLst>
      <p:ext uri="{BB962C8B-B14F-4D97-AF65-F5344CB8AC3E}">
        <p14:creationId xmlns:p14="http://schemas.microsoft.com/office/powerpoint/2010/main" val="26588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D0ED-1E2E-454D-81BF-67254733A0F1}"/>
              </a:ext>
            </a:extLst>
          </p:cNvPr>
          <p:cNvSpPr>
            <a:spLocks noGrp="1"/>
          </p:cNvSpPr>
          <p:nvPr>
            <p:ph type="title"/>
          </p:nvPr>
        </p:nvSpPr>
        <p:spPr/>
        <p:txBody>
          <a:bodyPr/>
          <a:lstStyle/>
          <a:p>
            <a:r>
              <a:rPr lang="en-GB" dirty="0"/>
              <a:t>Where to find things</a:t>
            </a:r>
          </a:p>
        </p:txBody>
      </p:sp>
      <p:sp>
        <p:nvSpPr>
          <p:cNvPr id="3" name="Content Placeholder 2">
            <a:extLst>
              <a:ext uri="{FF2B5EF4-FFF2-40B4-BE49-F238E27FC236}">
                <a16:creationId xmlns:a16="http://schemas.microsoft.com/office/drawing/2014/main" id="{8362AF8B-6AF6-4A82-A73A-B07E34519F8C}"/>
              </a:ext>
            </a:extLst>
          </p:cNvPr>
          <p:cNvSpPr>
            <a:spLocks noGrp="1"/>
          </p:cNvSpPr>
          <p:nvPr>
            <p:ph idx="1"/>
          </p:nvPr>
        </p:nvSpPr>
        <p:spPr>
          <a:xfrm>
            <a:off x="1497962" y="1654191"/>
            <a:ext cx="9474838" cy="4213209"/>
          </a:xfrm>
        </p:spPr>
        <p:txBody>
          <a:bodyPr/>
          <a:lstStyle/>
          <a:p>
            <a:r>
              <a:rPr lang="en-GB" dirty="0"/>
              <a:t>Course website: </a:t>
            </a:r>
          </a:p>
          <a:p>
            <a:pPr lvl="1"/>
            <a:r>
              <a:rPr lang="en-GB" dirty="0">
                <a:hlinkClick r:id="rId2"/>
              </a:rPr>
              <a:t>https://geopolitical.wixsite.com/renmin</a:t>
            </a:r>
            <a:endParaRPr lang="en-GB" dirty="0"/>
          </a:p>
          <a:p>
            <a:pPr lvl="1"/>
            <a:r>
              <a:rPr lang="en-GB" dirty="0"/>
              <a:t>Password ‘</a:t>
            </a:r>
            <a:r>
              <a:rPr lang="en-GB" dirty="0" err="1"/>
              <a:t>renmin-marx</a:t>
            </a:r>
            <a:endParaRPr lang="en-GB" dirty="0"/>
          </a:p>
          <a:p>
            <a:r>
              <a:rPr lang="en-GB" dirty="0"/>
              <a:t>Critique of Political Economy </a:t>
            </a:r>
            <a:r>
              <a:rPr lang="en-GB" i="1" dirty="0"/>
              <a:t>and</a:t>
            </a:r>
            <a:r>
              <a:rPr lang="en-GB" dirty="0"/>
              <a:t> International Working Group on Value Theory (IWGVT) – including the papers of the mini-conferences</a:t>
            </a:r>
          </a:p>
          <a:p>
            <a:pPr lvl="1"/>
            <a:r>
              <a:rPr lang="en-GB" dirty="0">
                <a:hlinkClick r:id="rId3"/>
              </a:rPr>
              <a:t>http://copejournal.com/</a:t>
            </a:r>
            <a:r>
              <a:rPr lang="en-GB" dirty="0"/>
              <a:t> 	</a:t>
            </a:r>
          </a:p>
          <a:p>
            <a:r>
              <a:rPr lang="en-GB" dirty="0"/>
              <a:t>Academia: </a:t>
            </a:r>
            <a:r>
              <a:rPr lang="en-GB" dirty="0">
                <a:hlinkClick r:id="rId4"/>
              </a:rPr>
              <a:t>https://geopoliticaleconomy.academia.edu/AlanFreeman</a:t>
            </a:r>
            <a:endParaRPr lang="en-GB" dirty="0"/>
          </a:p>
          <a:p>
            <a:r>
              <a:rPr lang="en-GB" dirty="0" err="1"/>
              <a:t>RePec</a:t>
            </a:r>
            <a:r>
              <a:rPr lang="en-GB" dirty="0"/>
              <a:t>: </a:t>
            </a:r>
            <a:r>
              <a:rPr lang="en-GB" dirty="0">
                <a:hlinkClick r:id="rId5"/>
              </a:rPr>
              <a:t>https://ideas.repec.org/e/pfr102.html</a:t>
            </a:r>
            <a:endParaRPr lang="en-GB" dirty="0"/>
          </a:p>
          <a:p>
            <a:r>
              <a:rPr lang="en-GB" dirty="0"/>
              <a:t>MHI: </a:t>
            </a:r>
            <a:r>
              <a:rPr lang="en-GB" dirty="0">
                <a:hlinkClick r:id="rId6"/>
              </a:rPr>
              <a:t>https://www.marxisthumanistinitiative.org</a:t>
            </a:r>
            <a:endParaRPr lang="en-GB" dirty="0"/>
          </a:p>
          <a:p>
            <a:endParaRPr lang="en-GB" dirty="0"/>
          </a:p>
        </p:txBody>
      </p:sp>
    </p:spTree>
    <p:extLst>
      <p:ext uri="{BB962C8B-B14F-4D97-AF65-F5344CB8AC3E}">
        <p14:creationId xmlns:p14="http://schemas.microsoft.com/office/powerpoint/2010/main" val="3278311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E0B5-AB69-4084-9BEB-5984C1BB3D22}"/>
              </a:ext>
            </a:extLst>
          </p:cNvPr>
          <p:cNvSpPr>
            <a:spLocks noGrp="1"/>
          </p:cNvSpPr>
          <p:nvPr>
            <p:ph type="title"/>
          </p:nvPr>
        </p:nvSpPr>
        <p:spPr/>
        <p:txBody>
          <a:bodyPr/>
          <a:lstStyle/>
          <a:p>
            <a:r>
              <a:rPr lang="en-GB" dirty="0"/>
              <a:t>How the MELT allows us to calculate values and prices (1)</a:t>
            </a:r>
          </a:p>
        </p:txBody>
      </p:sp>
      <p:sp>
        <p:nvSpPr>
          <p:cNvPr id="3" name="Content Placeholder 2">
            <a:extLst>
              <a:ext uri="{FF2B5EF4-FFF2-40B4-BE49-F238E27FC236}">
                <a16:creationId xmlns:a16="http://schemas.microsoft.com/office/drawing/2014/main" id="{B9A22F55-6D68-4014-BA8B-DCBDD1F16098}"/>
              </a:ext>
            </a:extLst>
          </p:cNvPr>
          <p:cNvSpPr>
            <a:spLocks noGrp="1"/>
          </p:cNvSpPr>
          <p:nvPr>
            <p:ph idx="1"/>
          </p:nvPr>
        </p:nvSpPr>
        <p:spPr>
          <a:xfrm>
            <a:off x="1433014" y="2033516"/>
            <a:ext cx="9539785" cy="3833884"/>
          </a:xfrm>
        </p:spPr>
        <p:txBody>
          <a:bodyPr>
            <a:normAutofit fontScale="92500" lnSpcReduction="20000"/>
          </a:bodyPr>
          <a:lstStyle/>
          <a:p>
            <a:r>
              <a:rPr lang="en-GB" dirty="0"/>
              <a:t>The calculation is sequential: </a:t>
            </a:r>
          </a:p>
          <a:p>
            <a:pPr lvl="1"/>
            <a:r>
              <a:rPr lang="en-GB" dirty="0"/>
              <a:t>initial magnitudes are known or can be estimated</a:t>
            </a:r>
          </a:p>
          <a:p>
            <a:pPr lvl="1"/>
            <a:r>
              <a:rPr lang="en-GB" dirty="0"/>
              <a:t>the value of constant capital in each branch</a:t>
            </a:r>
          </a:p>
          <a:p>
            <a:pPr lvl="1"/>
            <a:r>
              <a:rPr lang="en-GB" dirty="0"/>
              <a:t>The amount that will be turned over</a:t>
            </a:r>
          </a:p>
          <a:p>
            <a:pPr lvl="1"/>
            <a:r>
              <a:rPr lang="en-GB" dirty="0"/>
              <a:t>The living labour that will be added</a:t>
            </a:r>
          </a:p>
          <a:p>
            <a:r>
              <a:rPr lang="en-GB" dirty="0"/>
              <a:t>We can therefore calculate the value emerging from production</a:t>
            </a:r>
          </a:p>
          <a:p>
            <a:pPr lvl="1"/>
            <a:r>
              <a:rPr lang="en-GB" dirty="0"/>
              <a:t>X</a:t>
            </a:r>
            <a:r>
              <a:rPr lang="en-GB" baseline="-25000" dirty="0"/>
              <a:t>t+1</a:t>
            </a:r>
            <a:r>
              <a:rPr lang="en-GB" dirty="0"/>
              <a:t>= </a:t>
            </a:r>
            <a:r>
              <a:rPr lang="en-GB" dirty="0" err="1"/>
              <a:t>C</a:t>
            </a:r>
            <a:r>
              <a:rPr lang="en-GB" baseline="-25000" dirty="0" err="1"/>
              <a:t>t</a:t>
            </a:r>
            <a:r>
              <a:rPr lang="en-GB" dirty="0" err="1"/>
              <a:t>+L</a:t>
            </a:r>
            <a:r>
              <a:rPr lang="en-GB" baseline="-25000" dirty="0" err="1"/>
              <a:t>t</a:t>
            </a:r>
            <a:endParaRPr lang="en-GB" baseline="-25000" dirty="0"/>
          </a:p>
          <a:p>
            <a:pPr lvl="1"/>
            <a:r>
              <a:rPr lang="en-GB" dirty="0"/>
              <a:t>In each department</a:t>
            </a:r>
          </a:p>
          <a:p>
            <a:pPr lvl="1"/>
            <a:endParaRPr lang="en-GB" dirty="0"/>
          </a:p>
          <a:p>
            <a:r>
              <a:rPr lang="en-GB" dirty="0"/>
              <a:t>We </a:t>
            </a:r>
            <a:r>
              <a:rPr lang="en-GB" i="1" dirty="0"/>
              <a:t>observe </a:t>
            </a:r>
            <a:r>
              <a:rPr lang="en-GB" dirty="0"/>
              <a:t>the prices</a:t>
            </a:r>
          </a:p>
          <a:p>
            <a:r>
              <a:rPr lang="en-GB" dirty="0"/>
              <a:t>If we wish to study a phenomenon such as profit rate equalization, we can impose some condition on prices</a:t>
            </a:r>
          </a:p>
          <a:p>
            <a:pPr lvl="1"/>
            <a:endParaRPr lang="en-GB" dirty="0"/>
          </a:p>
        </p:txBody>
      </p:sp>
    </p:spTree>
    <p:extLst>
      <p:ext uri="{BB962C8B-B14F-4D97-AF65-F5344CB8AC3E}">
        <p14:creationId xmlns:p14="http://schemas.microsoft.com/office/powerpoint/2010/main" val="154894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E0B5-AB69-4084-9BEB-5984C1BB3D22}"/>
              </a:ext>
            </a:extLst>
          </p:cNvPr>
          <p:cNvSpPr>
            <a:spLocks noGrp="1"/>
          </p:cNvSpPr>
          <p:nvPr>
            <p:ph type="title"/>
          </p:nvPr>
        </p:nvSpPr>
        <p:spPr>
          <a:xfrm>
            <a:off x="1371599" y="685800"/>
            <a:ext cx="9896901" cy="719919"/>
          </a:xfrm>
        </p:spPr>
        <p:txBody>
          <a:bodyPr>
            <a:normAutofit fontScale="90000"/>
          </a:bodyPr>
          <a:lstStyle/>
          <a:p>
            <a:r>
              <a:rPr lang="en-GB" dirty="0"/>
              <a:t>How to calculate values and prices (2)</a:t>
            </a:r>
          </a:p>
        </p:txBody>
      </p:sp>
      <p:sp>
        <p:nvSpPr>
          <p:cNvPr id="3" name="Content Placeholder 2">
            <a:extLst>
              <a:ext uri="{FF2B5EF4-FFF2-40B4-BE49-F238E27FC236}">
                <a16:creationId xmlns:a16="http://schemas.microsoft.com/office/drawing/2014/main" id="{B9A22F55-6D68-4014-BA8B-DCBDD1F16098}"/>
              </a:ext>
            </a:extLst>
          </p:cNvPr>
          <p:cNvSpPr>
            <a:spLocks noGrp="1"/>
          </p:cNvSpPr>
          <p:nvPr>
            <p:ph idx="1"/>
          </p:nvPr>
        </p:nvSpPr>
        <p:spPr>
          <a:xfrm>
            <a:off x="1464859" y="1460309"/>
            <a:ext cx="10203977" cy="4995081"/>
          </a:xfrm>
        </p:spPr>
        <p:txBody>
          <a:bodyPr>
            <a:normAutofit fontScale="92500" lnSpcReduction="10000"/>
          </a:bodyPr>
          <a:lstStyle/>
          <a:p>
            <a:r>
              <a:rPr lang="en-GB" dirty="0"/>
              <a:t>As a result of distribution, owners will possess values different to what they produced</a:t>
            </a:r>
          </a:p>
          <a:p>
            <a:pPr lvl="1"/>
            <a:r>
              <a:rPr lang="en-GB" dirty="0"/>
              <a:t>The changes are made visible by the price expression of these values</a:t>
            </a:r>
          </a:p>
          <a:p>
            <a:pPr lvl="1"/>
            <a:r>
              <a:rPr lang="en-GB" dirty="0"/>
              <a:t>The MELT allows us to calculate the labour expression</a:t>
            </a:r>
          </a:p>
          <a:p>
            <a:r>
              <a:rPr lang="en-GB" dirty="0"/>
              <a:t>Relative values in labour are the same as relative values in prices</a:t>
            </a:r>
          </a:p>
          <a:p>
            <a:r>
              <a:rPr lang="en-GB" dirty="0"/>
              <a:t>Absolute differences (inflation) require us to calculate the MELT</a:t>
            </a:r>
          </a:p>
          <a:p>
            <a:pPr lvl="1"/>
            <a:r>
              <a:rPr lang="en-GB" dirty="0"/>
              <a:t>It is the money price of all stock divided by total value</a:t>
            </a:r>
          </a:p>
          <a:p>
            <a:pPr lvl="1"/>
            <a:r>
              <a:rPr lang="en-GB" dirty="0"/>
              <a:t>The latter is known because it does not change in distribution</a:t>
            </a:r>
          </a:p>
          <a:p>
            <a:r>
              <a:rPr lang="en-GB" dirty="0"/>
              <a:t>Now we have the labour expression of all values, the initial condition for the next period</a:t>
            </a:r>
          </a:p>
          <a:p>
            <a:r>
              <a:rPr lang="en-GB" dirty="0"/>
              <a:t>Note: </a:t>
            </a:r>
          </a:p>
          <a:p>
            <a:pPr lvl="1"/>
            <a:r>
              <a:rPr lang="en-GB" dirty="0"/>
              <a:t>the result of inflation is a fall in the value of money</a:t>
            </a:r>
          </a:p>
          <a:p>
            <a:pPr lvl="1"/>
            <a:r>
              <a:rPr lang="en-GB" dirty="0"/>
              <a:t>The result of an increase in money instruments is a rise in the value of money</a:t>
            </a:r>
          </a:p>
          <a:p>
            <a:r>
              <a:rPr lang="en-GB" dirty="0"/>
              <a:t>If we wish to study a phenomenon such as profit rate equalization, we can impose some condition on prices. This is how we refute von Bortkiewicz</a:t>
            </a:r>
          </a:p>
          <a:p>
            <a:endParaRPr lang="en-GB" dirty="0"/>
          </a:p>
          <a:p>
            <a:pPr lvl="1"/>
            <a:endParaRPr lang="en-GB" dirty="0"/>
          </a:p>
        </p:txBody>
      </p:sp>
    </p:spTree>
    <p:extLst>
      <p:ext uri="{BB962C8B-B14F-4D97-AF65-F5344CB8AC3E}">
        <p14:creationId xmlns:p14="http://schemas.microsoft.com/office/powerpoint/2010/main" val="186152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84F5-C4D3-4846-9F21-98CB4F13EB4F}"/>
              </a:ext>
            </a:extLst>
          </p:cNvPr>
          <p:cNvSpPr>
            <a:spLocks noGrp="1"/>
          </p:cNvSpPr>
          <p:nvPr>
            <p:ph type="title"/>
          </p:nvPr>
        </p:nvSpPr>
        <p:spPr>
          <a:xfrm>
            <a:off x="1371600" y="685800"/>
            <a:ext cx="9601200" cy="770807"/>
          </a:xfrm>
        </p:spPr>
        <p:txBody>
          <a:bodyPr>
            <a:normAutofit/>
          </a:bodyPr>
          <a:lstStyle/>
          <a:p>
            <a:r>
              <a:rPr lang="en-GB" sz="4000" dirty="0"/>
              <a:t>What does price-value deviation mean?</a:t>
            </a:r>
          </a:p>
        </p:txBody>
      </p:sp>
      <p:sp>
        <p:nvSpPr>
          <p:cNvPr id="3" name="Content Placeholder 2">
            <a:extLst>
              <a:ext uri="{FF2B5EF4-FFF2-40B4-BE49-F238E27FC236}">
                <a16:creationId xmlns:a16="http://schemas.microsoft.com/office/drawing/2014/main" id="{16C7CB0B-C58F-4C9E-992C-961F6ADB5C8B}"/>
              </a:ext>
            </a:extLst>
          </p:cNvPr>
          <p:cNvSpPr>
            <a:spLocks noGrp="1"/>
          </p:cNvSpPr>
          <p:nvPr>
            <p:ph idx="1"/>
          </p:nvPr>
        </p:nvSpPr>
        <p:spPr>
          <a:xfrm>
            <a:off x="1371599" y="1415252"/>
            <a:ext cx="9702289" cy="4985548"/>
          </a:xfrm>
        </p:spPr>
        <p:txBody>
          <a:bodyPr>
            <a:normAutofit/>
          </a:bodyPr>
          <a:lstStyle/>
          <a:p>
            <a:r>
              <a:rPr lang="en-GB" dirty="0"/>
              <a:t>The two expressions of value are not the same as ‘price-value’ deviation</a:t>
            </a:r>
          </a:p>
          <a:p>
            <a:pPr lvl="1"/>
            <a:r>
              <a:rPr lang="en-GB" dirty="0"/>
              <a:t>Really, this refers to the different effects of production and distribution</a:t>
            </a:r>
          </a:p>
          <a:p>
            <a:pPr lvl="1"/>
            <a:r>
              <a:rPr lang="en-GB" dirty="0"/>
              <a:t>It occurs because when goods are exchanged, they may exchange above or below the value embodied in them by production</a:t>
            </a:r>
          </a:p>
          <a:p>
            <a:r>
              <a:rPr lang="en-GB" dirty="0"/>
              <a:t>That is to say, circulation (distribution) is a separate process from production</a:t>
            </a:r>
          </a:p>
          <a:p>
            <a:r>
              <a:rPr lang="en-GB" dirty="0"/>
              <a:t>Suppose a capitalist creates a product with a value of $100</a:t>
            </a:r>
          </a:p>
          <a:p>
            <a:r>
              <a:rPr lang="en-GB" dirty="0"/>
              <a:t>Suppose the MEV at that time is $1 per hour</a:t>
            </a:r>
          </a:p>
          <a:p>
            <a:r>
              <a:rPr lang="en-GB" dirty="0"/>
              <a:t>Suppose the price of the commodity at that time is $110</a:t>
            </a:r>
          </a:p>
          <a:p>
            <a:r>
              <a:rPr lang="en-GB" dirty="0"/>
              <a:t>Buyers can acquire $100 value for a price of  $110</a:t>
            </a:r>
          </a:p>
          <a:p>
            <a:pPr lvl="1"/>
            <a:r>
              <a:rPr lang="en-GB" dirty="0"/>
              <a:t>The seller is $10 worse off</a:t>
            </a:r>
          </a:p>
          <a:p>
            <a:pPr lvl="1"/>
            <a:r>
              <a:rPr lang="en-GB" dirty="0"/>
              <a:t>But the same is true in hours</a:t>
            </a:r>
          </a:p>
          <a:p>
            <a:r>
              <a:rPr lang="en-GB" dirty="0"/>
              <a:t>The value is 100 hours and the price is 110 hours</a:t>
            </a:r>
          </a:p>
          <a:p>
            <a:endParaRPr lang="en-GB" dirty="0"/>
          </a:p>
          <a:p>
            <a:endParaRPr lang="en-GB" dirty="0"/>
          </a:p>
        </p:txBody>
      </p:sp>
    </p:spTree>
    <p:extLst>
      <p:ext uri="{BB962C8B-B14F-4D97-AF65-F5344CB8AC3E}">
        <p14:creationId xmlns:p14="http://schemas.microsoft.com/office/powerpoint/2010/main" val="73371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73F7-3955-404E-8E5D-3D03AE38D79A}"/>
              </a:ext>
            </a:extLst>
          </p:cNvPr>
          <p:cNvSpPr>
            <a:spLocks noGrp="1"/>
          </p:cNvSpPr>
          <p:nvPr>
            <p:ph type="title"/>
          </p:nvPr>
        </p:nvSpPr>
        <p:spPr/>
        <p:txBody>
          <a:bodyPr/>
          <a:lstStyle/>
          <a:p>
            <a:r>
              <a:rPr lang="en-GB" dirty="0"/>
              <a:t>Numerical example</a:t>
            </a:r>
          </a:p>
        </p:txBody>
      </p:sp>
      <p:sp>
        <p:nvSpPr>
          <p:cNvPr id="3" name="Content Placeholder 2">
            <a:extLst>
              <a:ext uri="{FF2B5EF4-FFF2-40B4-BE49-F238E27FC236}">
                <a16:creationId xmlns:a16="http://schemas.microsoft.com/office/drawing/2014/main" id="{E05C0825-FAC0-4C6A-9092-F951CC67D6A9}"/>
              </a:ext>
            </a:extLst>
          </p:cNvPr>
          <p:cNvSpPr>
            <a:spLocks noGrp="1"/>
          </p:cNvSpPr>
          <p:nvPr>
            <p:ph idx="1"/>
          </p:nvPr>
        </p:nvSpPr>
        <p:spPr>
          <a:xfrm>
            <a:off x="1371599" y="1364707"/>
            <a:ext cx="10520195" cy="5256651"/>
          </a:xfrm>
        </p:spPr>
        <p:txBody>
          <a:bodyPr>
            <a:normAutofit fontScale="92500" lnSpcReduction="20000"/>
          </a:bodyPr>
          <a:lstStyle/>
          <a:p>
            <a:r>
              <a:rPr lang="en-GB" dirty="0"/>
              <a:t>At the start of period 0, suppose capital is</a:t>
            </a:r>
          </a:p>
          <a:p>
            <a:pPr lvl="1"/>
            <a:r>
              <a:rPr lang="en-GB" dirty="0"/>
              <a:t>A: C</a:t>
            </a:r>
            <a:r>
              <a:rPr lang="en-GB" baseline="-25000" dirty="0"/>
              <a:t>0</a:t>
            </a:r>
            <a:r>
              <a:rPr lang="en-GB" dirty="0"/>
              <a:t> = 20; L</a:t>
            </a:r>
            <a:r>
              <a:rPr lang="en-GB" baseline="-25000" dirty="0"/>
              <a:t>0</a:t>
            </a:r>
            <a:r>
              <a:rPr lang="en-GB" dirty="0"/>
              <a:t> = 15</a:t>
            </a:r>
          </a:p>
          <a:p>
            <a:pPr lvl="1"/>
            <a:r>
              <a:rPr lang="en-GB" dirty="0"/>
              <a:t>B: C</a:t>
            </a:r>
            <a:r>
              <a:rPr lang="en-GB" baseline="-25000" dirty="0"/>
              <a:t>0</a:t>
            </a:r>
            <a:r>
              <a:rPr lang="en-GB" dirty="0"/>
              <a:t> = 30; L</a:t>
            </a:r>
            <a:r>
              <a:rPr lang="en-GB" baseline="-25000" dirty="0"/>
              <a:t>0 </a:t>
            </a:r>
            <a:r>
              <a:rPr lang="en-GB" dirty="0"/>
              <a:t>= 20</a:t>
            </a:r>
          </a:p>
          <a:p>
            <a:r>
              <a:rPr lang="en-GB" dirty="0"/>
              <a:t>Then output of value is</a:t>
            </a:r>
          </a:p>
          <a:p>
            <a:pPr lvl="1"/>
            <a:r>
              <a:rPr lang="en-GB" dirty="0"/>
              <a:t>A: X</a:t>
            </a:r>
            <a:r>
              <a:rPr lang="en-GB" baseline="-25000" dirty="0"/>
              <a:t>1 </a:t>
            </a:r>
            <a:r>
              <a:rPr lang="en-GB" dirty="0"/>
              <a:t>=35; </a:t>
            </a:r>
          </a:p>
          <a:p>
            <a:pPr lvl="1"/>
            <a:r>
              <a:rPr lang="en-GB" dirty="0"/>
              <a:t>B: X</a:t>
            </a:r>
            <a:r>
              <a:rPr lang="en-GB" baseline="-25000" dirty="0"/>
              <a:t>1 </a:t>
            </a:r>
            <a:r>
              <a:rPr lang="en-GB" dirty="0"/>
              <a:t>= 50;</a:t>
            </a:r>
          </a:p>
          <a:p>
            <a:pPr lvl="1"/>
            <a:r>
              <a:rPr lang="en-GB" dirty="0"/>
              <a:t>Total = </a:t>
            </a:r>
            <a:r>
              <a:rPr lang="en-GB" dirty="0">
                <a:solidFill>
                  <a:srgbClr val="FF0000"/>
                </a:solidFill>
              </a:rPr>
              <a:t>85</a:t>
            </a:r>
          </a:p>
          <a:p>
            <a:r>
              <a:rPr lang="en-GB" dirty="0"/>
              <a:t>Suppose money prices are now</a:t>
            </a:r>
          </a:p>
          <a:p>
            <a:pPr lvl="1"/>
            <a:r>
              <a:rPr lang="en-GB" dirty="0"/>
              <a:t>A: P</a:t>
            </a:r>
            <a:r>
              <a:rPr lang="en-GB" baseline="-25000" dirty="0"/>
              <a:t>1 </a:t>
            </a:r>
            <a:r>
              <a:rPr lang="en-GB" dirty="0"/>
              <a:t>= $70</a:t>
            </a:r>
          </a:p>
          <a:p>
            <a:pPr lvl="1"/>
            <a:r>
              <a:rPr lang="en-GB" dirty="0"/>
              <a:t>B: P</a:t>
            </a:r>
            <a:r>
              <a:rPr lang="en-GB" baseline="-25000" dirty="0"/>
              <a:t>2</a:t>
            </a:r>
            <a:r>
              <a:rPr lang="en-GB" dirty="0"/>
              <a:t> = $185</a:t>
            </a:r>
          </a:p>
          <a:p>
            <a:pPr lvl="1"/>
            <a:r>
              <a:rPr lang="en-GB" dirty="0"/>
              <a:t>Total = $255</a:t>
            </a:r>
          </a:p>
          <a:p>
            <a:r>
              <a:rPr lang="en-GB" dirty="0"/>
              <a:t>MELT is $255/85 = $3 per hour</a:t>
            </a:r>
          </a:p>
          <a:p>
            <a:r>
              <a:rPr lang="en-GB" dirty="0"/>
              <a:t>Hence at the start of period 1</a:t>
            </a:r>
          </a:p>
          <a:p>
            <a:pPr lvl="1"/>
            <a:r>
              <a:rPr lang="en-GB" dirty="0"/>
              <a:t>A: C</a:t>
            </a:r>
            <a:r>
              <a:rPr lang="en-GB" baseline="-25000" dirty="0"/>
              <a:t>0</a:t>
            </a:r>
            <a:r>
              <a:rPr lang="en-GB" dirty="0"/>
              <a:t>= $70/$3 = 23.33</a:t>
            </a:r>
          </a:p>
          <a:p>
            <a:pPr lvl="1"/>
            <a:r>
              <a:rPr lang="en-GB" dirty="0"/>
              <a:t>B: C</a:t>
            </a:r>
            <a:r>
              <a:rPr lang="en-GB" baseline="-25000" dirty="0"/>
              <a:t>1 </a:t>
            </a:r>
            <a:r>
              <a:rPr lang="en-GB" dirty="0"/>
              <a:t>= $185/3 = 61.67</a:t>
            </a:r>
          </a:p>
          <a:p>
            <a:pPr lvl="1"/>
            <a:r>
              <a:rPr lang="en-GB" dirty="0"/>
              <a:t>Total = </a:t>
            </a:r>
            <a:r>
              <a:rPr lang="en-GB" dirty="0">
                <a:solidFill>
                  <a:srgbClr val="FF0000"/>
                </a:solidFill>
              </a:rPr>
              <a:t>85</a:t>
            </a:r>
          </a:p>
        </p:txBody>
      </p:sp>
    </p:spTree>
    <p:extLst>
      <p:ext uri="{BB962C8B-B14F-4D97-AF65-F5344CB8AC3E}">
        <p14:creationId xmlns:p14="http://schemas.microsoft.com/office/powerpoint/2010/main" val="1663677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C2F8-19FC-47FB-8B1C-5E5BB72D9C3B}"/>
              </a:ext>
            </a:extLst>
          </p:cNvPr>
          <p:cNvSpPr>
            <a:spLocks noGrp="1"/>
          </p:cNvSpPr>
          <p:nvPr>
            <p:ph type="title"/>
          </p:nvPr>
        </p:nvSpPr>
        <p:spPr>
          <a:xfrm>
            <a:off x="1371600" y="685800"/>
            <a:ext cx="9601200" cy="678908"/>
          </a:xfrm>
        </p:spPr>
        <p:txBody>
          <a:bodyPr>
            <a:normAutofit fontScale="90000"/>
          </a:bodyPr>
          <a:lstStyle/>
          <a:p>
            <a:pPr algn="ctr"/>
            <a:r>
              <a:rPr lang="en-GB" dirty="0"/>
              <a:t>Not the Labour Theory of Value</a:t>
            </a:r>
          </a:p>
        </p:txBody>
      </p:sp>
      <p:sp>
        <p:nvSpPr>
          <p:cNvPr id="3" name="Content Placeholder 2">
            <a:extLst>
              <a:ext uri="{FF2B5EF4-FFF2-40B4-BE49-F238E27FC236}">
                <a16:creationId xmlns:a16="http://schemas.microsoft.com/office/drawing/2014/main" id="{9D1C3C1A-A427-4A74-BCC7-8217CA6E8BEB}"/>
              </a:ext>
            </a:extLst>
          </p:cNvPr>
          <p:cNvSpPr>
            <a:spLocks noGrp="1"/>
          </p:cNvSpPr>
          <p:nvPr>
            <p:ph idx="1"/>
          </p:nvPr>
        </p:nvSpPr>
        <p:spPr>
          <a:xfrm>
            <a:off x="1461202" y="1479582"/>
            <a:ext cx="9511598" cy="4387818"/>
          </a:xfrm>
        </p:spPr>
        <p:txBody>
          <a:bodyPr>
            <a:normAutofit/>
          </a:bodyPr>
          <a:lstStyle/>
          <a:p>
            <a:pPr marL="0" indent="0" algn="ctr">
              <a:buNone/>
            </a:pPr>
            <a:r>
              <a:rPr lang="en-GB" sz="2400" dirty="0"/>
              <a:t>Measuring value in labour time units shows a misunderstanding of the ‘internal, necessary connection between the form of value, the substance of value and the magnitude of value.’ Therefore, the value of a commodity can only be expressed through a given quantity of another commodity’s use value; when the latter is the money commodity, this expression – that is, the amount of the use value of the money commodity as measured in units determined by the standard of prices (for example an ounce of gold) – is called price.</a:t>
            </a:r>
          </a:p>
          <a:p>
            <a:pPr algn="ctr"/>
            <a:endParaRPr lang="en-GB" sz="2400" dirty="0"/>
          </a:p>
        </p:txBody>
      </p:sp>
    </p:spTree>
    <p:extLst>
      <p:ext uri="{BB962C8B-B14F-4D97-AF65-F5344CB8AC3E}">
        <p14:creationId xmlns:p14="http://schemas.microsoft.com/office/powerpoint/2010/main" val="418492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F4C7-04F8-44E6-8C59-19ABA0BEE76A}"/>
              </a:ext>
            </a:extLst>
          </p:cNvPr>
          <p:cNvSpPr>
            <a:spLocks noGrp="1"/>
          </p:cNvSpPr>
          <p:nvPr>
            <p:ph type="title"/>
          </p:nvPr>
        </p:nvSpPr>
        <p:spPr>
          <a:xfrm>
            <a:off x="1371600" y="685800"/>
            <a:ext cx="9601200" cy="779060"/>
          </a:xfrm>
        </p:spPr>
        <p:txBody>
          <a:bodyPr>
            <a:normAutofit/>
          </a:bodyPr>
          <a:lstStyle/>
          <a:p>
            <a:r>
              <a:rPr lang="en-GB" sz="3600" dirty="0"/>
              <a:t>Solution to Bortkiewicz (see spreadsheet)</a:t>
            </a:r>
          </a:p>
        </p:txBody>
      </p:sp>
      <p:pic>
        <p:nvPicPr>
          <p:cNvPr id="5" name="Picture 4">
            <a:extLst>
              <a:ext uri="{FF2B5EF4-FFF2-40B4-BE49-F238E27FC236}">
                <a16:creationId xmlns:a16="http://schemas.microsoft.com/office/drawing/2014/main" id="{158F2E4E-949A-4D7A-9664-C63A0C973AF2}"/>
              </a:ext>
            </a:extLst>
          </p:cNvPr>
          <p:cNvPicPr>
            <a:picLocks noChangeAspect="1"/>
          </p:cNvPicPr>
          <p:nvPr/>
        </p:nvPicPr>
        <p:blipFill>
          <a:blip r:embed="rId2"/>
          <a:stretch>
            <a:fillRect/>
          </a:stretch>
        </p:blipFill>
        <p:spPr>
          <a:xfrm>
            <a:off x="370985" y="1369877"/>
            <a:ext cx="9374999" cy="4703377"/>
          </a:xfrm>
          <a:prstGeom prst="rect">
            <a:avLst/>
          </a:prstGeom>
        </p:spPr>
      </p:pic>
    </p:spTree>
    <p:extLst>
      <p:ext uri="{BB962C8B-B14F-4D97-AF65-F5344CB8AC3E}">
        <p14:creationId xmlns:p14="http://schemas.microsoft.com/office/powerpoint/2010/main" val="370992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C8-53F6-44DD-BC1A-BA9758C46902}"/>
              </a:ext>
            </a:extLst>
          </p:cNvPr>
          <p:cNvSpPr>
            <a:spLocks noGrp="1"/>
          </p:cNvSpPr>
          <p:nvPr>
            <p:ph type="title"/>
          </p:nvPr>
        </p:nvSpPr>
        <p:spPr>
          <a:xfrm>
            <a:off x="1371600" y="685800"/>
            <a:ext cx="9601200" cy="874594"/>
          </a:xfrm>
        </p:spPr>
        <p:txBody>
          <a:bodyPr/>
          <a:lstStyle/>
          <a:p>
            <a:r>
              <a:rPr lang="en-GB" dirty="0"/>
              <a:t>The problem with Marxism</a:t>
            </a:r>
          </a:p>
        </p:txBody>
      </p:sp>
      <p:sp>
        <p:nvSpPr>
          <p:cNvPr id="3" name="Content Placeholder 2">
            <a:extLst>
              <a:ext uri="{FF2B5EF4-FFF2-40B4-BE49-F238E27FC236}">
                <a16:creationId xmlns:a16="http://schemas.microsoft.com/office/drawing/2014/main" id="{E3A90928-7CC9-47A2-A001-3259056A7C2B}"/>
              </a:ext>
            </a:extLst>
          </p:cNvPr>
          <p:cNvSpPr>
            <a:spLocks noGrp="1"/>
          </p:cNvSpPr>
          <p:nvPr>
            <p:ph idx="1"/>
          </p:nvPr>
        </p:nvSpPr>
        <p:spPr>
          <a:xfrm>
            <a:off x="1371599" y="1369325"/>
            <a:ext cx="10228997" cy="5158854"/>
          </a:xfrm>
        </p:spPr>
        <p:txBody>
          <a:bodyPr>
            <a:normAutofit/>
          </a:bodyPr>
          <a:lstStyle/>
          <a:p>
            <a:r>
              <a:rPr lang="en-GB" dirty="0"/>
              <a:t>Dualism – two systems</a:t>
            </a:r>
          </a:p>
          <a:p>
            <a:pPr lvl="1"/>
            <a:r>
              <a:rPr lang="en-GB" dirty="0"/>
              <a:t>Can be refuted by any non-dualist system (SSSI, TSSI)</a:t>
            </a:r>
          </a:p>
          <a:p>
            <a:r>
              <a:rPr lang="en-GB" dirty="0"/>
              <a:t>But there is a much bigger problem</a:t>
            </a:r>
          </a:p>
          <a:p>
            <a:pPr lvl="1"/>
            <a:r>
              <a:rPr lang="en-GB" dirty="0"/>
              <a:t>Bortkiewicz </a:t>
            </a:r>
            <a:r>
              <a:rPr lang="en-GB" i="1" dirty="0"/>
              <a:t>assumes reproduction</a:t>
            </a:r>
          </a:p>
          <a:p>
            <a:pPr lvl="1"/>
            <a:r>
              <a:rPr lang="en-GB" dirty="0"/>
              <a:t>Marx studies reproduction in volume 2 and did not finish</a:t>
            </a:r>
          </a:p>
          <a:p>
            <a:pPr lvl="1"/>
            <a:r>
              <a:rPr lang="en-GB" dirty="0"/>
              <a:t>Did not complete the study of expanded unbalanced reproduction</a:t>
            </a:r>
          </a:p>
          <a:p>
            <a:pPr lvl="1"/>
            <a:r>
              <a:rPr lang="en-GB" dirty="0"/>
              <a:t>But his transformation examples do not require reproduction</a:t>
            </a:r>
          </a:p>
          <a:p>
            <a:r>
              <a:rPr lang="en-GB" dirty="0"/>
              <a:t>Bortkiewicz imposes an alien assumption: perfect reproduction</a:t>
            </a:r>
          </a:p>
          <a:p>
            <a:pPr lvl="1"/>
            <a:r>
              <a:rPr lang="en-GB" dirty="0"/>
              <a:t>This was imported from Neoclassical economics</a:t>
            </a:r>
          </a:p>
          <a:p>
            <a:pPr lvl="1"/>
            <a:r>
              <a:rPr lang="en-GB" dirty="0"/>
              <a:t>Imposes ‘perfect markets’ (equilibrium/comparative statics/simultaneism)</a:t>
            </a:r>
          </a:p>
          <a:p>
            <a:pPr lvl="1"/>
            <a:r>
              <a:rPr lang="en-GB" dirty="0"/>
              <a:t>No money</a:t>
            </a:r>
          </a:p>
          <a:p>
            <a:pPr lvl="1"/>
            <a:r>
              <a:rPr lang="en-GB" dirty="0"/>
              <a:t>No FRP</a:t>
            </a:r>
          </a:p>
          <a:p>
            <a:pPr lvl="1"/>
            <a:r>
              <a:rPr lang="en-GB" dirty="0"/>
              <a:t>No Crisis</a:t>
            </a:r>
          </a:p>
          <a:p>
            <a:endParaRPr lang="en-GB" dirty="0"/>
          </a:p>
        </p:txBody>
      </p:sp>
    </p:spTree>
    <p:extLst>
      <p:ext uri="{BB962C8B-B14F-4D97-AF65-F5344CB8AC3E}">
        <p14:creationId xmlns:p14="http://schemas.microsoft.com/office/powerpoint/2010/main" val="198194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B4AB-1168-4DF4-83AB-ABFA62367422}"/>
              </a:ext>
            </a:extLst>
          </p:cNvPr>
          <p:cNvSpPr>
            <a:spLocks noGrp="1"/>
          </p:cNvSpPr>
          <p:nvPr>
            <p:ph type="title"/>
          </p:nvPr>
        </p:nvSpPr>
        <p:spPr>
          <a:xfrm>
            <a:off x="1371600" y="685800"/>
            <a:ext cx="9601200" cy="627927"/>
          </a:xfrm>
        </p:spPr>
        <p:txBody>
          <a:bodyPr>
            <a:normAutofit/>
          </a:bodyPr>
          <a:lstStyle/>
          <a:p>
            <a:pPr algn="ctr"/>
            <a:r>
              <a:rPr lang="en-GB" sz="3200" dirty="0"/>
              <a:t>Marx’s transformation is more general</a:t>
            </a:r>
          </a:p>
        </p:txBody>
      </p:sp>
      <p:pic>
        <p:nvPicPr>
          <p:cNvPr id="5" name="Content Placeholder 4" descr="Screen Clipping">
            <a:extLst>
              <a:ext uri="{FF2B5EF4-FFF2-40B4-BE49-F238E27FC236}">
                <a16:creationId xmlns:a16="http://schemas.microsoft.com/office/drawing/2014/main" id="{F4565E78-899A-46E7-9697-A54509226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584" y="1245681"/>
            <a:ext cx="9026672" cy="2183319"/>
          </a:xfrm>
        </p:spPr>
      </p:pic>
      <p:sp>
        <p:nvSpPr>
          <p:cNvPr id="8" name="Content Placeholder 2">
            <a:extLst>
              <a:ext uri="{FF2B5EF4-FFF2-40B4-BE49-F238E27FC236}">
                <a16:creationId xmlns:a16="http://schemas.microsoft.com/office/drawing/2014/main" id="{91607FB1-3283-43EE-8189-6C68EDC8037F}"/>
              </a:ext>
            </a:extLst>
          </p:cNvPr>
          <p:cNvSpPr txBox="1">
            <a:spLocks/>
          </p:cNvSpPr>
          <p:nvPr/>
        </p:nvSpPr>
        <p:spPr>
          <a:xfrm>
            <a:off x="1647299" y="3967761"/>
            <a:ext cx="9601200" cy="213896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GB" dirty="0"/>
          </a:p>
        </p:txBody>
      </p:sp>
      <p:sp>
        <p:nvSpPr>
          <p:cNvPr id="3" name="Rectangle 2">
            <a:extLst>
              <a:ext uri="{FF2B5EF4-FFF2-40B4-BE49-F238E27FC236}">
                <a16:creationId xmlns:a16="http://schemas.microsoft.com/office/drawing/2014/main" id="{93184EC3-536F-4E00-8B55-A4867866F6F0}"/>
              </a:ext>
            </a:extLst>
          </p:cNvPr>
          <p:cNvSpPr/>
          <p:nvPr/>
        </p:nvSpPr>
        <p:spPr>
          <a:xfrm>
            <a:off x="2561228" y="3665715"/>
            <a:ext cx="6996753" cy="1569660"/>
          </a:xfrm>
          <a:prstGeom prst="rect">
            <a:avLst/>
          </a:prstGeom>
        </p:spPr>
        <p:txBody>
          <a:bodyPr wrap="square">
            <a:spAutoFit/>
          </a:bodyPr>
          <a:lstStyle/>
          <a:p>
            <a:pPr marL="285750" indent="-285750">
              <a:buFont typeface="Arial" panose="020B0604020202020204" pitchFamily="34" charset="0"/>
              <a:buChar char="•"/>
            </a:pPr>
            <a:r>
              <a:rPr lang="en-GB" sz="3200" dirty="0"/>
              <a:t>Does not suppose reproduction </a:t>
            </a:r>
          </a:p>
          <a:p>
            <a:pPr marL="285750" indent="-285750">
              <a:buFont typeface="Arial" panose="020B0604020202020204" pitchFamily="34" charset="0"/>
              <a:buChar char="•"/>
            </a:pPr>
            <a:r>
              <a:rPr lang="en-GB" sz="3200" dirty="0"/>
              <a:t>Includes fixed capital</a:t>
            </a:r>
          </a:p>
          <a:p>
            <a:pPr marL="285750" indent="-285750">
              <a:buFont typeface="Arial" panose="020B0604020202020204" pitchFamily="34" charset="0"/>
              <a:buChar char="•"/>
            </a:pPr>
            <a:r>
              <a:rPr lang="en-GB" sz="3200" dirty="0"/>
              <a:t>Is expressed in money</a:t>
            </a:r>
          </a:p>
        </p:txBody>
      </p:sp>
    </p:spTree>
    <p:extLst>
      <p:ext uri="{BB962C8B-B14F-4D97-AF65-F5344CB8AC3E}">
        <p14:creationId xmlns:p14="http://schemas.microsoft.com/office/powerpoint/2010/main" val="2849374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E4FD5-1489-42B4-8B61-604E987F194D}"/>
              </a:ext>
            </a:extLst>
          </p:cNvPr>
          <p:cNvSpPr>
            <a:spLocks noGrp="1"/>
          </p:cNvSpPr>
          <p:nvPr>
            <p:ph type="title"/>
          </p:nvPr>
        </p:nvSpPr>
        <p:spPr>
          <a:xfrm>
            <a:off x="1371600" y="685800"/>
            <a:ext cx="9601200" cy="619836"/>
          </a:xfrm>
        </p:spPr>
        <p:txBody>
          <a:bodyPr>
            <a:normAutofit/>
          </a:bodyPr>
          <a:lstStyle/>
          <a:p>
            <a:r>
              <a:rPr lang="en-GB" sz="3200" dirty="0"/>
              <a:t>Society does not in general reproduce perfectly</a:t>
            </a:r>
          </a:p>
        </p:txBody>
      </p:sp>
      <p:sp>
        <p:nvSpPr>
          <p:cNvPr id="5" name="Content Placeholder 4">
            <a:extLst>
              <a:ext uri="{FF2B5EF4-FFF2-40B4-BE49-F238E27FC236}">
                <a16:creationId xmlns:a16="http://schemas.microsoft.com/office/drawing/2014/main" id="{3F4B8FDB-663C-459B-A6DB-788FCBF7BE23}"/>
              </a:ext>
            </a:extLst>
          </p:cNvPr>
          <p:cNvSpPr>
            <a:spLocks noGrp="1"/>
          </p:cNvSpPr>
          <p:nvPr>
            <p:ph idx="1"/>
          </p:nvPr>
        </p:nvSpPr>
        <p:spPr>
          <a:xfrm>
            <a:off x="1371600" y="1337481"/>
            <a:ext cx="9601200" cy="4529919"/>
          </a:xfrm>
        </p:spPr>
        <p:txBody>
          <a:bodyPr>
            <a:normAutofit/>
          </a:bodyPr>
          <a:lstStyle/>
          <a:p>
            <a:r>
              <a:rPr lang="en-GB" dirty="0"/>
              <a:t>All deductions from value are the result of an entitlement conferred by ownership, not a ‘factor of production’</a:t>
            </a:r>
          </a:p>
          <a:p>
            <a:r>
              <a:rPr lang="en-GB" dirty="0"/>
              <a:t>They are the outcome of class struggle, not supply and demand</a:t>
            </a:r>
          </a:p>
          <a:p>
            <a:r>
              <a:rPr lang="en-GB" dirty="0"/>
              <a:t>Not all revenue is invested</a:t>
            </a:r>
          </a:p>
          <a:p>
            <a:r>
              <a:rPr lang="en-GB" dirty="0"/>
              <a:t>Crisis occurs when a growing part of the surplus is accumulated as speculative or monetary assets</a:t>
            </a:r>
          </a:p>
          <a:p>
            <a:r>
              <a:rPr lang="en-GB" dirty="0"/>
              <a:t>This occurs as a result of the Falling Profit Rate</a:t>
            </a:r>
          </a:p>
          <a:p>
            <a:r>
              <a:rPr lang="en-GB" dirty="0"/>
              <a:t>Can only be overcome by the action of the state</a:t>
            </a:r>
          </a:p>
          <a:p>
            <a:r>
              <a:rPr lang="en-GB" dirty="0"/>
              <a:t>On a much larger scale than capitalist countries will undertake, except for fascism and war</a:t>
            </a:r>
          </a:p>
          <a:p>
            <a:r>
              <a:rPr lang="en-GB" dirty="0"/>
              <a:t>Hence the importance of the Chinese model</a:t>
            </a:r>
          </a:p>
        </p:txBody>
      </p:sp>
    </p:spTree>
    <p:extLst>
      <p:ext uri="{BB962C8B-B14F-4D97-AF65-F5344CB8AC3E}">
        <p14:creationId xmlns:p14="http://schemas.microsoft.com/office/powerpoint/2010/main" val="2761194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29B7F70-C0E4-4025-9E11-FEA1A777615C}"/>
              </a:ext>
            </a:extLst>
          </p:cNvPr>
          <p:cNvGraphicFramePr/>
          <p:nvPr>
            <p:extLst/>
          </p:nvPr>
        </p:nvGraphicFramePr>
        <p:xfrm>
          <a:off x="943202" y="670499"/>
          <a:ext cx="11125967" cy="5803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63BFCDCA-4538-473B-8642-0A623C77AC68}"/>
              </a:ext>
            </a:extLst>
          </p:cNvPr>
          <p:cNvSpPr/>
          <p:nvPr/>
        </p:nvSpPr>
        <p:spPr>
          <a:xfrm>
            <a:off x="1387682" y="3480180"/>
            <a:ext cx="7196760" cy="3314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2BA2074-D3A7-49C3-ADE5-275BB8659766}"/>
              </a:ext>
            </a:extLst>
          </p:cNvPr>
          <p:cNvSpPr/>
          <p:nvPr/>
        </p:nvSpPr>
        <p:spPr>
          <a:xfrm>
            <a:off x="732152" y="3309115"/>
            <a:ext cx="2109291" cy="98732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latin typeface="Berlin Sans FB Demi" panose="020E0802020502020306" pitchFamily="34" charset="0"/>
              </a:rPr>
              <a:t>Capital</a:t>
            </a:r>
            <a:endParaRPr lang="en-GB"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332857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A355-B2FA-4469-A1E5-BABF4423665B}"/>
              </a:ext>
            </a:extLst>
          </p:cNvPr>
          <p:cNvSpPr>
            <a:spLocks noGrp="1"/>
          </p:cNvSpPr>
          <p:nvPr>
            <p:ph type="title"/>
          </p:nvPr>
        </p:nvSpPr>
        <p:spPr/>
        <p:txBody>
          <a:bodyPr/>
          <a:lstStyle/>
          <a:p>
            <a:r>
              <a:rPr lang="en-GB" dirty="0"/>
              <a:t>Introductory Remarks</a:t>
            </a:r>
          </a:p>
        </p:txBody>
      </p:sp>
      <p:sp>
        <p:nvSpPr>
          <p:cNvPr id="3" name="Content Placeholder 2">
            <a:extLst>
              <a:ext uri="{FF2B5EF4-FFF2-40B4-BE49-F238E27FC236}">
                <a16:creationId xmlns:a16="http://schemas.microsoft.com/office/drawing/2014/main" id="{39BE8E3C-6D25-4A17-8E85-31E1CF77AD09}"/>
              </a:ext>
            </a:extLst>
          </p:cNvPr>
          <p:cNvSpPr>
            <a:spLocks noGrp="1"/>
          </p:cNvSpPr>
          <p:nvPr>
            <p:ph idx="1"/>
          </p:nvPr>
        </p:nvSpPr>
        <p:spPr>
          <a:xfrm>
            <a:off x="1412543" y="1644555"/>
            <a:ext cx="9601200" cy="3581400"/>
          </a:xfrm>
        </p:spPr>
        <p:txBody>
          <a:bodyPr>
            <a:normAutofit/>
          </a:bodyPr>
          <a:lstStyle/>
          <a:p>
            <a:r>
              <a:rPr lang="en-GB" sz="2800" dirty="0"/>
              <a:t>On the need for a practical Marxist economics</a:t>
            </a:r>
          </a:p>
          <a:p>
            <a:r>
              <a:rPr lang="en-GB" sz="2800" dirty="0"/>
              <a:t>On the centrality of Chinese economic thought</a:t>
            </a:r>
          </a:p>
          <a:p>
            <a:r>
              <a:rPr lang="en-GB" sz="2800" dirty="0"/>
              <a:t>On the need for pluralism</a:t>
            </a:r>
          </a:p>
        </p:txBody>
      </p:sp>
    </p:spTree>
    <p:extLst>
      <p:ext uri="{BB962C8B-B14F-4D97-AF65-F5344CB8AC3E}">
        <p14:creationId xmlns:p14="http://schemas.microsoft.com/office/powerpoint/2010/main" val="341577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304" y="345713"/>
            <a:ext cx="9875520" cy="1356360"/>
          </a:xfrm>
        </p:spPr>
        <p:txBody>
          <a:bodyPr>
            <a:normAutofit/>
          </a:bodyPr>
          <a:lstStyle/>
          <a:p>
            <a:pPr algn="ctr"/>
            <a:r>
              <a:rPr lang="en-GB" sz="3600" dirty="0"/>
              <a:t>The rate of profit: a necessary correction</a:t>
            </a:r>
          </a:p>
        </p:txBody>
      </p:sp>
      <p:graphicFrame>
        <p:nvGraphicFramePr>
          <p:cNvPr id="5" name="Object 4"/>
          <p:cNvGraphicFramePr>
            <a:graphicFrameLocks noChangeAspect="1"/>
          </p:cNvGraphicFramePr>
          <p:nvPr>
            <p:extLst/>
          </p:nvPr>
        </p:nvGraphicFramePr>
        <p:xfrm>
          <a:off x="610359" y="1513184"/>
          <a:ext cx="11310286" cy="5268105"/>
        </p:xfrm>
        <a:graphic>
          <a:graphicData uri="http://schemas.openxmlformats.org/presentationml/2006/ole">
            <mc:AlternateContent xmlns:mc="http://schemas.openxmlformats.org/markup-compatibility/2006">
              <mc:Choice xmlns:v="urn:schemas-microsoft-com:vml" Requires="v">
                <p:oleObj spid="_x0000_s1030" name="Document" r:id="rId3" imgW="5728906" imgH="2667819" progId="Word.Document.12">
                  <p:embed/>
                </p:oleObj>
              </mc:Choice>
              <mc:Fallback>
                <p:oleObj name="Document" r:id="rId3" imgW="5728906" imgH="2667819" progId="Word.Document.12">
                  <p:embed/>
                  <p:pic>
                    <p:nvPicPr>
                      <p:cNvPr id="5" name="Object 4"/>
                      <p:cNvPicPr/>
                      <p:nvPr/>
                    </p:nvPicPr>
                    <p:blipFill>
                      <a:blip r:embed="rId4"/>
                      <a:stretch>
                        <a:fillRect/>
                      </a:stretch>
                    </p:blipFill>
                    <p:spPr>
                      <a:xfrm>
                        <a:off x="610359" y="1513184"/>
                        <a:ext cx="11310286" cy="5268105"/>
                      </a:xfrm>
                      <a:prstGeom prst="rect">
                        <a:avLst/>
                      </a:prstGeom>
                    </p:spPr>
                  </p:pic>
                </p:oleObj>
              </mc:Fallback>
            </mc:AlternateContent>
          </a:graphicData>
        </a:graphic>
      </p:graphicFrame>
    </p:spTree>
    <p:extLst>
      <p:ext uri="{BB962C8B-B14F-4D97-AF65-F5344CB8AC3E}">
        <p14:creationId xmlns:p14="http://schemas.microsoft.com/office/powerpoint/2010/main" val="433940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3D55-1BAC-4BDD-B7E6-2A4100AE589A}"/>
              </a:ext>
            </a:extLst>
          </p:cNvPr>
          <p:cNvSpPr>
            <a:spLocks noGrp="1"/>
          </p:cNvSpPr>
          <p:nvPr>
            <p:ph type="title"/>
          </p:nvPr>
        </p:nvSpPr>
        <p:spPr/>
        <p:txBody>
          <a:bodyPr/>
          <a:lstStyle/>
          <a:p>
            <a:r>
              <a:rPr lang="en-GB" dirty="0"/>
              <a:t>Hence two tasks</a:t>
            </a:r>
          </a:p>
        </p:txBody>
      </p:sp>
      <p:sp>
        <p:nvSpPr>
          <p:cNvPr id="3" name="Content Placeholder 2">
            <a:extLst>
              <a:ext uri="{FF2B5EF4-FFF2-40B4-BE49-F238E27FC236}">
                <a16:creationId xmlns:a16="http://schemas.microsoft.com/office/drawing/2014/main" id="{B183AD87-982C-43F9-879A-CDD0D9865F59}"/>
              </a:ext>
            </a:extLst>
          </p:cNvPr>
          <p:cNvSpPr>
            <a:spLocks noGrp="1"/>
          </p:cNvSpPr>
          <p:nvPr>
            <p:ph idx="1"/>
          </p:nvPr>
        </p:nvSpPr>
        <p:spPr>
          <a:xfrm>
            <a:off x="1445895" y="1783080"/>
            <a:ext cx="10069830" cy="4149090"/>
          </a:xfrm>
        </p:spPr>
        <p:txBody>
          <a:bodyPr>
            <a:normAutofit/>
          </a:bodyPr>
          <a:lstStyle/>
          <a:p>
            <a:r>
              <a:rPr lang="en-GB" sz="2800" dirty="0"/>
              <a:t>Show the error in Bortkiewicz</a:t>
            </a:r>
          </a:p>
          <a:p>
            <a:r>
              <a:rPr lang="en-GB" sz="2800" dirty="0"/>
              <a:t>The main task – deal with in completely general terms</a:t>
            </a:r>
          </a:p>
          <a:p>
            <a:r>
              <a:rPr lang="en-GB" sz="2800" dirty="0"/>
              <a:t>So we can understand how it fits into Marx’s view of society</a:t>
            </a:r>
          </a:p>
          <a:p>
            <a:r>
              <a:rPr lang="en-GB" sz="2800" dirty="0"/>
              <a:t>And so ourselves describe society</a:t>
            </a:r>
          </a:p>
          <a:p>
            <a:r>
              <a:rPr lang="en-GB" sz="2800" dirty="0"/>
              <a:t>Including crisis</a:t>
            </a:r>
          </a:p>
          <a:p>
            <a:r>
              <a:rPr lang="en-GB" sz="2800" dirty="0"/>
              <a:t>And including the effect of policy and class struggle</a:t>
            </a:r>
          </a:p>
        </p:txBody>
      </p:sp>
    </p:spTree>
    <p:extLst>
      <p:ext uri="{BB962C8B-B14F-4D97-AF65-F5344CB8AC3E}">
        <p14:creationId xmlns:p14="http://schemas.microsoft.com/office/powerpoint/2010/main" val="126385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DDD-289E-498A-9656-E1091444018A}"/>
              </a:ext>
            </a:extLst>
          </p:cNvPr>
          <p:cNvSpPr>
            <a:spLocks noGrp="1"/>
          </p:cNvSpPr>
          <p:nvPr>
            <p:ph type="title"/>
          </p:nvPr>
        </p:nvSpPr>
        <p:spPr>
          <a:xfrm>
            <a:off x="1371600" y="685800"/>
            <a:ext cx="9601200" cy="885825"/>
          </a:xfrm>
        </p:spPr>
        <p:txBody>
          <a:bodyPr/>
          <a:lstStyle/>
          <a:p>
            <a:r>
              <a:rPr lang="en-GB" dirty="0"/>
              <a:t>In general therefore</a:t>
            </a:r>
          </a:p>
        </p:txBody>
      </p:sp>
      <p:sp>
        <p:nvSpPr>
          <p:cNvPr id="3" name="Content Placeholder 2">
            <a:extLst>
              <a:ext uri="{FF2B5EF4-FFF2-40B4-BE49-F238E27FC236}">
                <a16:creationId xmlns:a16="http://schemas.microsoft.com/office/drawing/2014/main" id="{FCC814FC-39DF-4B33-BE61-83D5FAC06E39}"/>
              </a:ext>
            </a:extLst>
          </p:cNvPr>
          <p:cNvSpPr>
            <a:spLocks noGrp="1"/>
          </p:cNvSpPr>
          <p:nvPr>
            <p:ph idx="1"/>
          </p:nvPr>
        </p:nvSpPr>
        <p:spPr>
          <a:xfrm>
            <a:off x="1371600" y="1520191"/>
            <a:ext cx="10024110" cy="4646294"/>
          </a:xfrm>
        </p:spPr>
        <p:txBody>
          <a:bodyPr>
            <a:normAutofit fontScale="92500" lnSpcReduction="10000"/>
          </a:bodyPr>
          <a:lstStyle/>
          <a:p>
            <a:r>
              <a:rPr lang="en-GB" sz="3200" dirty="0"/>
              <a:t>We must include fixed capital</a:t>
            </a:r>
          </a:p>
          <a:p>
            <a:r>
              <a:rPr lang="en-GB" sz="3200" dirty="0"/>
              <a:t>We cannot assume social reproduction</a:t>
            </a:r>
          </a:p>
          <a:p>
            <a:r>
              <a:rPr lang="en-GB" sz="3200" dirty="0"/>
              <a:t>We must allow for hoarding of non-productive assets</a:t>
            </a:r>
          </a:p>
          <a:p>
            <a:r>
              <a:rPr lang="en-GB" sz="3200" dirty="0"/>
              <a:t>We must have a theory of the value of money</a:t>
            </a:r>
          </a:p>
          <a:p>
            <a:r>
              <a:rPr lang="en-GB" sz="3200" dirty="0"/>
              <a:t>This requires a systematic theory of the relation between money and labour</a:t>
            </a:r>
          </a:p>
          <a:p>
            <a:r>
              <a:rPr lang="en-GB" sz="3200" dirty="0"/>
              <a:t>A systematic theory of how price changes affect the distribution of value</a:t>
            </a:r>
          </a:p>
          <a:p>
            <a:r>
              <a:rPr lang="en-GB" sz="3200" dirty="0"/>
              <a:t>All </a:t>
            </a:r>
            <a:r>
              <a:rPr lang="en-GB" sz="3200"/>
              <a:t>are present in Marx</a:t>
            </a:r>
            <a:endParaRPr lang="en-GB" sz="3200" dirty="0"/>
          </a:p>
        </p:txBody>
      </p:sp>
    </p:spTree>
    <p:extLst>
      <p:ext uri="{BB962C8B-B14F-4D97-AF65-F5344CB8AC3E}">
        <p14:creationId xmlns:p14="http://schemas.microsoft.com/office/powerpoint/2010/main" val="3410670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895-26D8-46C1-B13D-A5FB541C5279}"/>
              </a:ext>
            </a:extLst>
          </p:cNvPr>
          <p:cNvSpPr>
            <a:spLocks noGrp="1"/>
          </p:cNvSpPr>
          <p:nvPr>
            <p:ph type="title"/>
          </p:nvPr>
        </p:nvSpPr>
        <p:spPr/>
        <p:txBody>
          <a:bodyPr>
            <a:noAutofit/>
          </a:bodyPr>
          <a:lstStyle/>
          <a:p>
            <a:r>
              <a:rPr lang="en-GB" sz="4400" dirty="0"/>
              <a:t>General Equilibrium:</a:t>
            </a:r>
            <a:br>
              <a:rPr lang="en-GB" sz="4400" dirty="0"/>
            </a:br>
            <a:r>
              <a:rPr lang="en-GB" sz="4400" dirty="0"/>
              <a:t>an ideological counter-revolution</a:t>
            </a:r>
          </a:p>
        </p:txBody>
      </p:sp>
      <p:sp>
        <p:nvSpPr>
          <p:cNvPr id="3" name="Text Placeholder 2">
            <a:extLst>
              <a:ext uri="{FF2B5EF4-FFF2-40B4-BE49-F238E27FC236}">
                <a16:creationId xmlns:a16="http://schemas.microsoft.com/office/drawing/2014/main" id="{C39C4CD5-AFBA-4EA7-9231-2A17CCB78F1C}"/>
              </a:ext>
            </a:extLst>
          </p:cNvPr>
          <p:cNvSpPr>
            <a:spLocks noGrp="1"/>
          </p:cNvSpPr>
          <p:nvPr>
            <p:ph type="body" idx="1"/>
          </p:nvPr>
        </p:nvSpPr>
        <p:spPr/>
        <p:txBody>
          <a:bodyPr/>
          <a:lstStyle/>
          <a:p>
            <a:r>
              <a:rPr lang="en-GB" dirty="0"/>
              <a:t>Marshall and the origin of simultaneous calculation</a:t>
            </a:r>
          </a:p>
        </p:txBody>
      </p:sp>
    </p:spTree>
    <p:extLst>
      <p:ext uri="{BB962C8B-B14F-4D97-AF65-F5344CB8AC3E}">
        <p14:creationId xmlns:p14="http://schemas.microsoft.com/office/powerpoint/2010/main" val="3924993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7C44-C99D-4614-BF0D-922799421C71}"/>
              </a:ext>
            </a:extLst>
          </p:cNvPr>
          <p:cNvSpPr>
            <a:spLocks noGrp="1"/>
          </p:cNvSpPr>
          <p:nvPr>
            <p:ph type="title"/>
          </p:nvPr>
        </p:nvSpPr>
        <p:spPr/>
        <p:txBody>
          <a:bodyPr/>
          <a:lstStyle/>
          <a:p>
            <a:r>
              <a:rPr lang="en-GB" dirty="0"/>
              <a:t>The reaction against Ricardo</a:t>
            </a:r>
            <a:endParaRPr lang="en-CA" dirty="0"/>
          </a:p>
        </p:txBody>
      </p:sp>
      <p:sp>
        <p:nvSpPr>
          <p:cNvPr id="3" name="Content Placeholder 2">
            <a:extLst>
              <a:ext uri="{FF2B5EF4-FFF2-40B4-BE49-F238E27FC236}">
                <a16:creationId xmlns:a16="http://schemas.microsoft.com/office/drawing/2014/main" id="{004D157B-01A0-4A07-96CA-DCF04DA7C559}"/>
              </a:ext>
            </a:extLst>
          </p:cNvPr>
          <p:cNvSpPr>
            <a:spLocks noGrp="1"/>
          </p:cNvSpPr>
          <p:nvPr>
            <p:ph idx="1"/>
          </p:nvPr>
        </p:nvSpPr>
        <p:spPr>
          <a:xfrm>
            <a:off x="1418252" y="1464906"/>
            <a:ext cx="10079481" cy="4948594"/>
          </a:xfrm>
        </p:spPr>
        <p:txBody>
          <a:bodyPr>
            <a:normAutofit/>
          </a:bodyPr>
          <a:lstStyle/>
          <a:p>
            <a:r>
              <a:rPr lang="en-GB" sz="2400" dirty="0"/>
              <a:t>Corn Laws introduced in 1815. Partly pro-landlord but also partly anti-France</a:t>
            </a:r>
          </a:p>
          <a:p>
            <a:r>
              <a:rPr lang="en-GB" sz="2400" dirty="0"/>
              <a:t>From 1830 onwards, ‘Ricardian Socialism’ gains ground</a:t>
            </a:r>
          </a:p>
          <a:p>
            <a:pPr lvl="1"/>
            <a:r>
              <a:rPr lang="en-GB" sz="2400" dirty="0"/>
              <a:t>Hodgkin, Jones etc conclude worker is being cheated</a:t>
            </a:r>
          </a:p>
          <a:p>
            <a:pPr lvl="1"/>
            <a:r>
              <a:rPr lang="en-GB" sz="2400" dirty="0"/>
              <a:t>The era of Chartism – joins hands with democratic agitation</a:t>
            </a:r>
          </a:p>
          <a:p>
            <a:pPr lvl="1"/>
            <a:r>
              <a:rPr lang="en-GB" sz="2400" dirty="0"/>
              <a:t>Democratic agitation dangerous after the French Revolution</a:t>
            </a:r>
          </a:p>
          <a:p>
            <a:r>
              <a:rPr lang="en-GB" sz="2400" dirty="0"/>
              <a:t>Revolutionary era of the capitalist class is over in Britain </a:t>
            </a:r>
          </a:p>
          <a:p>
            <a:r>
              <a:rPr lang="en-GB" sz="2400" dirty="0"/>
              <a:t>Manufacturers, having established capitalist economy, ditch their opposition to landlords</a:t>
            </a:r>
          </a:p>
          <a:p>
            <a:r>
              <a:rPr lang="en-GB" sz="2400" dirty="0"/>
              <a:t>Economic theories become ‘vulgar’; prime requirement is to champion the manufacturers against their workers</a:t>
            </a:r>
          </a:p>
        </p:txBody>
      </p:sp>
    </p:spTree>
    <p:extLst>
      <p:ext uri="{BB962C8B-B14F-4D97-AF65-F5344CB8AC3E}">
        <p14:creationId xmlns:p14="http://schemas.microsoft.com/office/powerpoint/2010/main" val="222431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1573-08D2-4B7A-B7E4-EDE00FD0E834}"/>
              </a:ext>
            </a:extLst>
          </p:cNvPr>
          <p:cNvSpPr>
            <a:spLocks noGrp="1"/>
          </p:cNvSpPr>
          <p:nvPr>
            <p:ph type="title"/>
          </p:nvPr>
        </p:nvSpPr>
        <p:spPr/>
        <p:txBody>
          <a:bodyPr/>
          <a:lstStyle/>
          <a:p>
            <a:r>
              <a:rPr lang="en-GB" dirty="0"/>
              <a:t>The reaction to Ricardo fails</a:t>
            </a:r>
            <a:endParaRPr lang="en-CA" dirty="0"/>
          </a:p>
        </p:txBody>
      </p:sp>
      <p:sp>
        <p:nvSpPr>
          <p:cNvPr id="3" name="Content Placeholder 2">
            <a:extLst>
              <a:ext uri="{FF2B5EF4-FFF2-40B4-BE49-F238E27FC236}">
                <a16:creationId xmlns:a16="http://schemas.microsoft.com/office/drawing/2014/main" id="{0AE4CAB1-8D56-4ED2-91F9-1CF4BA3E6FE4}"/>
              </a:ext>
            </a:extLst>
          </p:cNvPr>
          <p:cNvSpPr>
            <a:spLocks noGrp="1"/>
          </p:cNvSpPr>
          <p:nvPr>
            <p:ph idx="1"/>
          </p:nvPr>
        </p:nvSpPr>
        <p:spPr>
          <a:xfrm>
            <a:off x="1771363" y="1531838"/>
            <a:ext cx="9968798" cy="4763278"/>
          </a:xfrm>
        </p:spPr>
        <p:txBody>
          <a:bodyPr>
            <a:normAutofit/>
          </a:bodyPr>
          <a:lstStyle/>
          <a:p>
            <a:pPr lvl="0"/>
            <a:r>
              <a:rPr lang="en-GB" dirty="0"/>
              <a:t>Longfield and Marginal productivity theory of the wage</a:t>
            </a:r>
          </a:p>
          <a:p>
            <a:pPr lvl="1"/>
            <a:r>
              <a:rPr lang="en-GB" dirty="0"/>
              <a:t>The capitalist adds value by making the worker more productive</a:t>
            </a:r>
          </a:p>
          <a:p>
            <a:pPr lvl="1"/>
            <a:r>
              <a:rPr lang="en-GB" dirty="0"/>
              <a:t>His contribution is the marginal increase in productivity</a:t>
            </a:r>
          </a:p>
          <a:p>
            <a:pPr lvl="1"/>
            <a:r>
              <a:rPr lang="en-GB" dirty="0"/>
              <a:t>But the workers could do this on their own</a:t>
            </a:r>
            <a:endParaRPr lang="en-CA" dirty="0"/>
          </a:p>
          <a:p>
            <a:pPr lvl="1"/>
            <a:r>
              <a:rPr lang="en-GB" dirty="0"/>
              <a:t>Abstinence theory stumbles on inherited wealth</a:t>
            </a:r>
          </a:p>
          <a:p>
            <a:r>
              <a:rPr lang="en-GB" dirty="0"/>
              <a:t>Retrogression: we revert to ‘adding up’</a:t>
            </a:r>
          </a:p>
          <a:p>
            <a:r>
              <a:rPr lang="en-GB" dirty="0"/>
              <a:t>The big problem is labour</a:t>
            </a:r>
          </a:p>
          <a:p>
            <a:r>
              <a:rPr lang="en-GB" dirty="0"/>
              <a:t>If labour is the measure of value, it must also be the source</a:t>
            </a:r>
            <a:endParaRPr lang="en-CA" dirty="0"/>
          </a:p>
          <a:p>
            <a:pPr lvl="0"/>
            <a:r>
              <a:rPr lang="en-GB" dirty="0"/>
              <a:t>Really, the critics are just nibbling at the margins (</a:t>
            </a:r>
            <a:r>
              <a:rPr lang="en-GB" dirty="0">
                <a:sym typeface="Segoe UI Emoji" panose="020B0502040204020203" pitchFamily="34" charset="0"/>
              </a:rPr>
              <a:t>😊</a:t>
            </a:r>
            <a:r>
              <a:rPr lang="en-GB" dirty="0"/>
              <a:t>). </a:t>
            </a:r>
          </a:p>
          <a:p>
            <a:pPr lvl="1"/>
            <a:r>
              <a:rPr lang="en-GB" dirty="0"/>
              <a:t>What they need is to show </a:t>
            </a:r>
            <a:r>
              <a:rPr lang="en-GB" i="1" dirty="0"/>
              <a:t>consumption </a:t>
            </a:r>
            <a:r>
              <a:rPr lang="en-GB" dirty="0"/>
              <a:t>determines value</a:t>
            </a:r>
          </a:p>
          <a:p>
            <a:pPr lvl="1"/>
            <a:r>
              <a:rPr lang="en-GB" dirty="0"/>
              <a:t>That means use-value – because this is what is consumed</a:t>
            </a:r>
            <a:endParaRPr lang="en-CA" dirty="0"/>
          </a:p>
          <a:p>
            <a:endParaRPr lang="en-CA" dirty="0"/>
          </a:p>
        </p:txBody>
      </p:sp>
    </p:spTree>
    <p:extLst>
      <p:ext uri="{BB962C8B-B14F-4D97-AF65-F5344CB8AC3E}">
        <p14:creationId xmlns:p14="http://schemas.microsoft.com/office/powerpoint/2010/main" val="2035237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A182-57C3-4A59-AF01-B6374C02351E}"/>
              </a:ext>
            </a:extLst>
          </p:cNvPr>
          <p:cNvSpPr>
            <a:spLocks noGrp="1"/>
          </p:cNvSpPr>
          <p:nvPr>
            <p:ph type="title"/>
          </p:nvPr>
        </p:nvSpPr>
        <p:spPr/>
        <p:txBody>
          <a:bodyPr/>
          <a:lstStyle/>
          <a:p>
            <a:r>
              <a:rPr lang="en-GB" dirty="0"/>
              <a:t>A note on use-value</a:t>
            </a:r>
          </a:p>
        </p:txBody>
      </p:sp>
      <p:sp>
        <p:nvSpPr>
          <p:cNvPr id="3" name="Content Placeholder 2">
            <a:extLst>
              <a:ext uri="{FF2B5EF4-FFF2-40B4-BE49-F238E27FC236}">
                <a16:creationId xmlns:a16="http://schemas.microsoft.com/office/drawing/2014/main" id="{2B0F1AFE-FD28-4B89-BD8E-A2396AEBFFA4}"/>
              </a:ext>
            </a:extLst>
          </p:cNvPr>
          <p:cNvSpPr>
            <a:spLocks noGrp="1"/>
          </p:cNvSpPr>
          <p:nvPr>
            <p:ph idx="1"/>
          </p:nvPr>
        </p:nvSpPr>
        <p:spPr>
          <a:xfrm>
            <a:off x="1576075" y="1727711"/>
            <a:ext cx="9874601" cy="4631734"/>
          </a:xfrm>
        </p:spPr>
        <p:txBody>
          <a:bodyPr>
            <a:normAutofit/>
          </a:bodyPr>
          <a:lstStyle/>
          <a:p>
            <a:r>
              <a:rPr lang="en-GB" sz="2400" dirty="0"/>
              <a:t>Is a unity of two things</a:t>
            </a:r>
          </a:p>
          <a:p>
            <a:pPr lvl="1"/>
            <a:r>
              <a:rPr lang="en-GB" sz="2400" dirty="0"/>
              <a:t>The material being of a product</a:t>
            </a:r>
          </a:p>
          <a:p>
            <a:pPr lvl="1"/>
            <a:r>
              <a:rPr lang="en-GB" sz="2400" dirty="0"/>
              <a:t>The use to which it is put</a:t>
            </a:r>
          </a:p>
          <a:p>
            <a:r>
              <a:rPr lang="en-GB" sz="2400" dirty="0"/>
              <a:t>The use is socially determined, not physically</a:t>
            </a:r>
          </a:p>
          <a:p>
            <a:r>
              <a:rPr lang="en-GB" sz="2400" dirty="0"/>
              <a:t>Simultaneism splits into two symmetric halves</a:t>
            </a:r>
          </a:p>
          <a:p>
            <a:pPr lvl="1"/>
            <a:r>
              <a:rPr lang="en-GB" sz="2400" dirty="0"/>
              <a:t>Marginal utility ‘individualises’ use but ignores physical being</a:t>
            </a:r>
          </a:p>
          <a:p>
            <a:pPr lvl="1"/>
            <a:r>
              <a:rPr lang="en-GB" sz="2400" dirty="0"/>
              <a:t>Sraffa theory socialises physical being but ignores use</a:t>
            </a:r>
          </a:p>
          <a:p>
            <a:r>
              <a:rPr lang="en-GB" sz="2400" dirty="0"/>
              <a:t>This goes a long way to explaining the internal contradictions of each</a:t>
            </a:r>
          </a:p>
        </p:txBody>
      </p:sp>
    </p:spTree>
    <p:extLst>
      <p:ext uri="{BB962C8B-B14F-4D97-AF65-F5344CB8AC3E}">
        <p14:creationId xmlns:p14="http://schemas.microsoft.com/office/powerpoint/2010/main" val="386834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DBD7-EA3C-467E-89F8-DF8171D640A3}"/>
              </a:ext>
            </a:extLst>
          </p:cNvPr>
          <p:cNvSpPr>
            <a:spLocks noGrp="1"/>
          </p:cNvSpPr>
          <p:nvPr>
            <p:ph type="title"/>
          </p:nvPr>
        </p:nvSpPr>
        <p:spPr>
          <a:xfrm>
            <a:off x="1371600" y="685800"/>
            <a:ext cx="9601200" cy="1138405"/>
          </a:xfrm>
        </p:spPr>
        <p:txBody>
          <a:bodyPr/>
          <a:lstStyle/>
          <a:p>
            <a:r>
              <a:rPr lang="en-GB" dirty="0"/>
              <a:t>The problem of production</a:t>
            </a:r>
            <a:endParaRPr lang="en-CA" dirty="0"/>
          </a:p>
        </p:txBody>
      </p:sp>
      <p:sp>
        <p:nvSpPr>
          <p:cNvPr id="3" name="Content Placeholder 2">
            <a:extLst>
              <a:ext uri="{FF2B5EF4-FFF2-40B4-BE49-F238E27FC236}">
                <a16:creationId xmlns:a16="http://schemas.microsoft.com/office/drawing/2014/main" id="{92564A19-8C5A-44EF-850E-A0E5EA6BA324}"/>
              </a:ext>
            </a:extLst>
          </p:cNvPr>
          <p:cNvSpPr>
            <a:spLocks noGrp="1"/>
          </p:cNvSpPr>
          <p:nvPr>
            <p:ph idx="1"/>
          </p:nvPr>
        </p:nvSpPr>
        <p:spPr>
          <a:xfrm>
            <a:off x="1470392" y="1672571"/>
            <a:ext cx="9703016" cy="4686241"/>
          </a:xfrm>
        </p:spPr>
        <p:txBody>
          <a:bodyPr>
            <a:normAutofit/>
          </a:bodyPr>
          <a:lstStyle/>
          <a:p>
            <a:r>
              <a:rPr lang="en-GB" sz="2400" dirty="0"/>
              <a:t>The term ‘marginalist revolution’ is a misnomer</a:t>
            </a:r>
          </a:p>
          <a:p>
            <a:pPr lvl="1"/>
            <a:r>
              <a:rPr lang="en-GB" sz="2400" dirty="0"/>
              <a:t>More accurate would be the ‘use-value revolution’</a:t>
            </a:r>
          </a:p>
          <a:p>
            <a:pPr lvl="1"/>
            <a:r>
              <a:rPr lang="en-GB" sz="2400" dirty="0"/>
              <a:t>The real idea is to make use-value the basis of value</a:t>
            </a:r>
          </a:p>
          <a:p>
            <a:r>
              <a:rPr lang="en-GB" sz="2400" dirty="0"/>
              <a:t>Jevons, </a:t>
            </a:r>
            <a:r>
              <a:rPr lang="en-GB" sz="2400" dirty="0" err="1"/>
              <a:t>Menger</a:t>
            </a:r>
            <a:r>
              <a:rPr lang="en-GB" sz="2400" dirty="0"/>
              <a:t> want prices to be formed by supply and demand</a:t>
            </a:r>
          </a:p>
          <a:p>
            <a:r>
              <a:rPr lang="en-GB" sz="2400" dirty="0"/>
              <a:t>They have a theory of  consumption</a:t>
            </a:r>
          </a:p>
          <a:p>
            <a:r>
              <a:rPr lang="en-GB" sz="2400" dirty="0"/>
              <a:t>The problem is then the theory of production</a:t>
            </a:r>
          </a:p>
          <a:p>
            <a:pPr lvl="1"/>
            <a:r>
              <a:rPr lang="en-GB" sz="2400" dirty="0"/>
              <a:t>‘Use’ in production is not the same as use in consumption</a:t>
            </a:r>
          </a:p>
          <a:p>
            <a:pPr lvl="1"/>
            <a:r>
              <a:rPr lang="en-GB" sz="2400" dirty="0"/>
              <a:t>There is no theory of use in production</a:t>
            </a:r>
          </a:p>
          <a:p>
            <a:pPr lvl="1"/>
            <a:r>
              <a:rPr lang="en-GB" sz="2400" dirty="0"/>
              <a:t>There is no theory of production</a:t>
            </a:r>
          </a:p>
          <a:p>
            <a:endParaRPr lang="en-CA" sz="2400" dirty="0"/>
          </a:p>
        </p:txBody>
      </p:sp>
    </p:spTree>
    <p:extLst>
      <p:ext uri="{BB962C8B-B14F-4D97-AF65-F5344CB8AC3E}">
        <p14:creationId xmlns:p14="http://schemas.microsoft.com/office/powerpoint/2010/main" val="32433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6B41-D535-4339-B112-9413D8CDC093}"/>
              </a:ext>
            </a:extLst>
          </p:cNvPr>
          <p:cNvSpPr>
            <a:spLocks noGrp="1"/>
          </p:cNvSpPr>
          <p:nvPr>
            <p:ph type="title"/>
          </p:nvPr>
        </p:nvSpPr>
        <p:spPr/>
        <p:txBody>
          <a:bodyPr/>
          <a:lstStyle/>
          <a:p>
            <a:r>
              <a:rPr lang="en-GB" dirty="0"/>
              <a:t>On the use of copper</a:t>
            </a:r>
            <a:endParaRPr lang="en-CA" dirty="0"/>
          </a:p>
        </p:txBody>
      </p:sp>
      <p:sp>
        <p:nvSpPr>
          <p:cNvPr id="3" name="Content Placeholder 2">
            <a:extLst>
              <a:ext uri="{FF2B5EF4-FFF2-40B4-BE49-F238E27FC236}">
                <a16:creationId xmlns:a16="http://schemas.microsoft.com/office/drawing/2014/main" id="{6DF4DD5A-4803-4836-9917-6E09DF364838}"/>
              </a:ext>
            </a:extLst>
          </p:cNvPr>
          <p:cNvSpPr>
            <a:spLocks noGrp="1"/>
          </p:cNvSpPr>
          <p:nvPr>
            <p:ph idx="1"/>
          </p:nvPr>
        </p:nvSpPr>
        <p:spPr>
          <a:xfrm>
            <a:off x="1854072" y="2171700"/>
            <a:ext cx="9601200" cy="3581400"/>
          </a:xfrm>
        </p:spPr>
        <p:txBody>
          <a:bodyPr>
            <a:normAutofit/>
          </a:bodyPr>
          <a:lstStyle/>
          <a:p>
            <a:r>
              <a:rPr lang="en-GB" sz="2400" dirty="0"/>
              <a:t>We don’t consume copper</a:t>
            </a:r>
          </a:p>
          <a:p>
            <a:r>
              <a:rPr lang="en-GB" sz="2400" dirty="0"/>
              <a:t>Production consumes copper</a:t>
            </a:r>
          </a:p>
          <a:p>
            <a:r>
              <a:rPr lang="en-GB" sz="2400" dirty="0"/>
              <a:t>Actually, about 60% of all value consists of production goods</a:t>
            </a:r>
          </a:p>
          <a:p>
            <a:r>
              <a:rPr lang="en-GB" sz="2400" dirty="0"/>
              <a:t>So how does the consumer determine the value of copper?</a:t>
            </a:r>
          </a:p>
          <a:p>
            <a:r>
              <a:rPr lang="en-GB" sz="2400" dirty="0" err="1"/>
              <a:t>Menger</a:t>
            </a:r>
            <a:r>
              <a:rPr lang="en-GB" sz="2400" dirty="0"/>
              <a:t>: ‘second order goods’</a:t>
            </a:r>
          </a:p>
          <a:p>
            <a:r>
              <a:rPr lang="en-GB" sz="2400" dirty="0"/>
              <a:t>The value of copper is ‘imputed’ from the demand for products that contain copper, such as wires or ornaments</a:t>
            </a:r>
          </a:p>
          <a:p>
            <a:endParaRPr lang="en-CA" sz="2400" dirty="0"/>
          </a:p>
        </p:txBody>
      </p:sp>
    </p:spTree>
    <p:extLst>
      <p:ext uri="{BB962C8B-B14F-4D97-AF65-F5344CB8AC3E}">
        <p14:creationId xmlns:p14="http://schemas.microsoft.com/office/powerpoint/2010/main" val="183615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554A-C459-4862-905C-938582A648B2}"/>
              </a:ext>
            </a:extLst>
          </p:cNvPr>
          <p:cNvSpPr>
            <a:spLocks noGrp="1"/>
          </p:cNvSpPr>
          <p:nvPr>
            <p:ph type="title"/>
          </p:nvPr>
        </p:nvSpPr>
        <p:spPr>
          <a:xfrm>
            <a:off x="1371600" y="685800"/>
            <a:ext cx="9601200" cy="668867"/>
          </a:xfrm>
        </p:spPr>
        <p:txBody>
          <a:bodyPr>
            <a:normAutofit fontScale="90000"/>
          </a:bodyPr>
          <a:lstStyle/>
          <a:p>
            <a:r>
              <a:rPr lang="en-GB" dirty="0"/>
              <a:t>Marshall and the catena of causation</a:t>
            </a:r>
            <a:endParaRPr lang="en-CA" dirty="0"/>
          </a:p>
        </p:txBody>
      </p:sp>
      <p:sp>
        <p:nvSpPr>
          <p:cNvPr id="3" name="Content Placeholder 2">
            <a:extLst>
              <a:ext uri="{FF2B5EF4-FFF2-40B4-BE49-F238E27FC236}">
                <a16:creationId xmlns:a16="http://schemas.microsoft.com/office/drawing/2014/main" id="{04FBADF0-3548-4D2C-A1B6-8BA9E0AC5777}"/>
              </a:ext>
            </a:extLst>
          </p:cNvPr>
          <p:cNvSpPr>
            <a:spLocks noGrp="1"/>
          </p:cNvSpPr>
          <p:nvPr>
            <p:ph idx="1"/>
          </p:nvPr>
        </p:nvSpPr>
        <p:spPr>
          <a:xfrm>
            <a:off x="1371600" y="1316567"/>
            <a:ext cx="9601200" cy="5168900"/>
          </a:xfrm>
        </p:spPr>
        <p:txBody>
          <a:bodyPr>
            <a:normAutofit/>
          </a:bodyPr>
          <a:lstStyle/>
          <a:p>
            <a:r>
              <a:rPr lang="en-GB" sz="2400" dirty="0"/>
              <a:t>Jevons states :</a:t>
            </a:r>
            <a:endParaRPr lang="en-CA" sz="2400" dirty="0"/>
          </a:p>
          <a:p>
            <a:pPr lvl="1"/>
            <a:r>
              <a:rPr lang="en-GB" sz="2400" dirty="0"/>
              <a:t>Cost of production determines value</a:t>
            </a:r>
            <a:endParaRPr lang="en-CA" sz="2400" dirty="0"/>
          </a:p>
          <a:p>
            <a:pPr lvl="1"/>
            <a:r>
              <a:rPr lang="en-GB" sz="2400" dirty="0"/>
              <a:t>Supply determines final degree of utility</a:t>
            </a:r>
            <a:endParaRPr lang="en-CA" sz="2400" dirty="0"/>
          </a:p>
          <a:p>
            <a:pPr lvl="1"/>
            <a:r>
              <a:rPr lang="en-GB" sz="2400" dirty="0"/>
              <a:t>Final degree of utility determines demand</a:t>
            </a:r>
            <a:endParaRPr lang="en-CA" sz="2400" dirty="0"/>
          </a:p>
          <a:p>
            <a:pPr marL="0" indent="0" algn="ctr">
              <a:buNone/>
            </a:pPr>
            <a:r>
              <a:rPr lang="en-GB" sz="2400" dirty="0">
                <a:highlight>
                  <a:srgbClr val="FFFF00"/>
                </a:highlight>
              </a:rPr>
              <a:t>“if this series of causation really existed, there could be no great harm in omitting the intermediate states and saying that the cost of production determines value. For if A is the cause of B, which is the cause of C, which is the cause of D, then A is the cause of D.”</a:t>
            </a:r>
          </a:p>
        </p:txBody>
      </p:sp>
    </p:spTree>
    <p:extLst>
      <p:ext uri="{BB962C8B-B14F-4D97-AF65-F5344CB8AC3E}">
        <p14:creationId xmlns:p14="http://schemas.microsoft.com/office/powerpoint/2010/main" val="180159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0B6-2590-48EE-8D0A-C3B1A560E6D6}"/>
              </a:ext>
            </a:extLst>
          </p:cNvPr>
          <p:cNvSpPr>
            <a:spLocks noGrp="1"/>
          </p:cNvSpPr>
          <p:nvPr>
            <p:ph type="title"/>
          </p:nvPr>
        </p:nvSpPr>
        <p:spPr>
          <a:xfrm>
            <a:off x="1371600" y="685800"/>
            <a:ext cx="9601200" cy="963796"/>
          </a:xfrm>
        </p:spPr>
        <p:txBody>
          <a:bodyPr/>
          <a:lstStyle/>
          <a:p>
            <a:r>
              <a:rPr lang="en-GB" dirty="0"/>
              <a:t>Why study Marx?</a:t>
            </a:r>
          </a:p>
        </p:txBody>
      </p:sp>
      <p:sp>
        <p:nvSpPr>
          <p:cNvPr id="3" name="Content Placeholder 2">
            <a:extLst>
              <a:ext uri="{FF2B5EF4-FFF2-40B4-BE49-F238E27FC236}">
                <a16:creationId xmlns:a16="http://schemas.microsoft.com/office/drawing/2014/main" id="{C302AA91-4BD4-4776-AE4B-6B90BB2FD449}"/>
              </a:ext>
            </a:extLst>
          </p:cNvPr>
          <p:cNvSpPr>
            <a:spLocks noGrp="1"/>
          </p:cNvSpPr>
          <p:nvPr>
            <p:ph idx="1"/>
          </p:nvPr>
        </p:nvSpPr>
        <p:spPr>
          <a:xfrm>
            <a:off x="1833578" y="1536369"/>
            <a:ext cx="10058400" cy="4994736"/>
          </a:xfrm>
        </p:spPr>
        <p:txBody>
          <a:bodyPr>
            <a:normAutofit/>
          </a:bodyPr>
          <a:lstStyle/>
          <a:p>
            <a:r>
              <a:rPr lang="en-GB" sz="2800" dirty="0"/>
              <a:t>US and West are going through a deep, long stagnation</a:t>
            </a:r>
          </a:p>
          <a:p>
            <a:pPr lvl="1"/>
            <a:r>
              <a:rPr lang="en-GB" sz="2800" dirty="0"/>
              <a:t>Western economists don’t understand why</a:t>
            </a:r>
          </a:p>
          <a:p>
            <a:pPr lvl="1"/>
            <a:r>
              <a:rPr lang="en-GB" sz="2800" dirty="0"/>
              <a:t>They do not understand China’s success</a:t>
            </a:r>
          </a:p>
          <a:p>
            <a:r>
              <a:rPr lang="en-GB" sz="2800" dirty="0"/>
              <a:t>This is a profound failure of knowledge</a:t>
            </a:r>
          </a:p>
          <a:p>
            <a:r>
              <a:rPr lang="en-GB" sz="2800" dirty="0"/>
              <a:t>The reason for the failure is a systematic substitution of ideology for science in the social sciences</a:t>
            </a:r>
          </a:p>
          <a:p>
            <a:r>
              <a:rPr lang="en-GB" sz="2800" dirty="0"/>
              <a:t>The primary manifestation of this in political economy is the systematic misrepresentation of Marx’s ideas</a:t>
            </a:r>
          </a:p>
          <a:p>
            <a:r>
              <a:rPr lang="en-GB" sz="2800" dirty="0"/>
              <a:t>Especially by Marxists</a:t>
            </a:r>
          </a:p>
        </p:txBody>
      </p:sp>
    </p:spTree>
    <p:extLst>
      <p:ext uri="{BB962C8B-B14F-4D97-AF65-F5344CB8AC3E}">
        <p14:creationId xmlns:p14="http://schemas.microsoft.com/office/powerpoint/2010/main" val="2276099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2276-79E5-432C-ABEA-7DA78A13AB89}"/>
              </a:ext>
            </a:extLst>
          </p:cNvPr>
          <p:cNvSpPr>
            <a:spLocks noGrp="1"/>
          </p:cNvSpPr>
          <p:nvPr>
            <p:ph type="title"/>
          </p:nvPr>
        </p:nvSpPr>
        <p:spPr/>
        <p:txBody>
          <a:bodyPr/>
          <a:lstStyle/>
          <a:p>
            <a:r>
              <a:rPr lang="en-GB" dirty="0"/>
              <a:t>Marshall’s alternative</a:t>
            </a:r>
            <a:endParaRPr lang="en-CA" dirty="0"/>
          </a:p>
        </p:txBody>
      </p:sp>
      <p:sp>
        <p:nvSpPr>
          <p:cNvPr id="3" name="Content Placeholder 2">
            <a:extLst>
              <a:ext uri="{FF2B5EF4-FFF2-40B4-BE49-F238E27FC236}">
                <a16:creationId xmlns:a16="http://schemas.microsoft.com/office/drawing/2014/main" id="{E8BA8BFB-9A1D-4757-A1FF-C8796F29868E}"/>
              </a:ext>
            </a:extLst>
          </p:cNvPr>
          <p:cNvSpPr>
            <a:spLocks noGrp="1"/>
          </p:cNvSpPr>
          <p:nvPr>
            <p:ph idx="1"/>
          </p:nvPr>
        </p:nvSpPr>
        <p:spPr>
          <a:xfrm>
            <a:off x="1264298" y="1450909"/>
            <a:ext cx="10622902" cy="4890155"/>
          </a:xfrm>
        </p:spPr>
        <p:txBody>
          <a:bodyPr>
            <a:normAutofit/>
          </a:bodyPr>
          <a:lstStyle/>
          <a:p>
            <a:r>
              <a:rPr lang="en-GB" dirty="0"/>
              <a:t>Marshall: what we really  need is</a:t>
            </a:r>
          </a:p>
          <a:p>
            <a:pPr lvl="1"/>
            <a:r>
              <a:rPr lang="en-GB" dirty="0"/>
              <a:t>Utility determines the amount that has to be supplied</a:t>
            </a:r>
            <a:endParaRPr lang="en-CA" dirty="0"/>
          </a:p>
          <a:p>
            <a:pPr lvl="1"/>
            <a:r>
              <a:rPr lang="en-GB" dirty="0"/>
              <a:t>The amount that has to be supplied determines cost of production</a:t>
            </a:r>
            <a:endParaRPr lang="en-CA" dirty="0"/>
          </a:p>
          <a:p>
            <a:pPr lvl="1"/>
            <a:r>
              <a:rPr lang="en-GB" dirty="0"/>
              <a:t>Cost of production determines value</a:t>
            </a:r>
            <a:endParaRPr lang="en-CA" dirty="0"/>
          </a:p>
          <a:p>
            <a:r>
              <a:rPr lang="en-GB" dirty="0"/>
              <a:t>This does not follow the sequence in time: </a:t>
            </a:r>
          </a:p>
          <a:p>
            <a:pPr lvl="1"/>
            <a:r>
              <a:rPr lang="en-GB" dirty="0"/>
              <a:t>actually, consumption comes after production</a:t>
            </a:r>
          </a:p>
          <a:p>
            <a:pPr lvl="1"/>
            <a:r>
              <a:rPr lang="en-GB" dirty="0"/>
              <a:t>Marshall’s answer: suppose ‘mutual’ determination</a:t>
            </a:r>
          </a:p>
          <a:p>
            <a:pPr marL="0" indent="0" algn="ctr">
              <a:buNone/>
            </a:pPr>
            <a:r>
              <a:rPr lang="en-CA" sz="2400" dirty="0">
                <a:highlight>
                  <a:srgbClr val="FFFF00"/>
                </a:highlight>
              </a:rPr>
              <a:t>“[Ricardo] does not state clearly, and in some cases he perhaps did not fully and clearly perceive how, in the problem of normal value, the various elements govern one another </a:t>
            </a:r>
            <a:r>
              <a:rPr lang="en-CA" sz="2400" i="1" dirty="0">
                <a:highlight>
                  <a:srgbClr val="FFFF00"/>
                </a:highlight>
              </a:rPr>
              <a:t>mutually</a:t>
            </a:r>
            <a:r>
              <a:rPr lang="en-CA" sz="2400" dirty="0">
                <a:highlight>
                  <a:srgbClr val="FFFF00"/>
                </a:highlight>
              </a:rPr>
              <a:t>, not </a:t>
            </a:r>
            <a:r>
              <a:rPr lang="en-CA" sz="2400" i="1" dirty="0">
                <a:highlight>
                  <a:srgbClr val="FFFF00"/>
                </a:highlight>
              </a:rPr>
              <a:t>successively</a:t>
            </a:r>
            <a:r>
              <a:rPr lang="en-CA" sz="2400" dirty="0">
                <a:highlight>
                  <a:srgbClr val="FFFF00"/>
                </a:highlight>
              </a:rPr>
              <a:t>, in a long chain of causation’”</a:t>
            </a:r>
            <a:endParaRPr lang="en-GB" sz="2400" dirty="0">
              <a:highlight>
                <a:srgbClr val="FFFF00"/>
              </a:highlight>
            </a:endParaRPr>
          </a:p>
        </p:txBody>
      </p:sp>
    </p:spTree>
    <p:extLst>
      <p:ext uri="{BB962C8B-B14F-4D97-AF65-F5344CB8AC3E}">
        <p14:creationId xmlns:p14="http://schemas.microsoft.com/office/powerpoint/2010/main" val="1513058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64D9-5751-4149-9050-32551306BB42}"/>
              </a:ext>
            </a:extLst>
          </p:cNvPr>
          <p:cNvSpPr>
            <a:spLocks noGrp="1"/>
          </p:cNvSpPr>
          <p:nvPr>
            <p:ph type="title"/>
          </p:nvPr>
        </p:nvSpPr>
        <p:spPr/>
        <p:txBody>
          <a:bodyPr/>
          <a:lstStyle/>
          <a:p>
            <a:pPr algn="ctr"/>
            <a:r>
              <a:rPr lang="en-GB" dirty="0"/>
              <a:t>The triumph of market perfection</a:t>
            </a:r>
          </a:p>
        </p:txBody>
      </p:sp>
      <p:sp>
        <p:nvSpPr>
          <p:cNvPr id="3" name="Content Placeholder 2">
            <a:extLst>
              <a:ext uri="{FF2B5EF4-FFF2-40B4-BE49-F238E27FC236}">
                <a16:creationId xmlns:a16="http://schemas.microsoft.com/office/drawing/2014/main" id="{D99A47AD-67CE-451D-8523-92C223B5DE41}"/>
              </a:ext>
            </a:extLst>
          </p:cNvPr>
          <p:cNvSpPr>
            <a:spLocks noGrp="1"/>
          </p:cNvSpPr>
          <p:nvPr>
            <p:ph idx="1"/>
          </p:nvPr>
        </p:nvSpPr>
        <p:spPr>
          <a:xfrm>
            <a:off x="1371600" y="1484177"/>
            <a:ext cx="10223500" cy="4916623"/>
          </a:xfrm>
        </p:spPr>
        <p:txBody>
          <a:bodyPr>
            <a:normAutofit/>
          </a:bodyPr>
          <a:lstStyle/>
          <a:p>
            <a:r>
              <a:rPr lang="en-GB" sz="2400" dirty="0"/>
              <a:t>Production today is determined by consumption tomorrow.</a:t>
            </a:r>
          </a:p>
          <a:p>
            <a:r>
              <a:rPr lang="en-GB" sz="2400" dirty="0"/>
              <a:t>Only possible if we suppose the economy does not change</a:t>
            </a:r>
          </a:p>
          <a:p>
            <a:r>
              <a:rPr lang="en-GB" sz="2400" dirty="0"/>
              <a:t>A tremendous new ideological advantage</a:t>
            </a:r>
          </a:p>
          <a:p>
            <a:pPr lvl="1"/>
            <a:r>
              <a:rPr lang="en-GB" sz="2400" dirty="0"/>
              <a:t>Capitalism is now ‘natural’</a:t>
            </a:r>
          </a:p>
          <a:p>
            <a:pPr lvl="1"/>
            <a:r>
              <a:rPr lang="en-GB" sz="2400" dirty="0"/>
              <a:t>Capitalism is now eternal</a:t>
            </a:r>
          </a:p>
          <a:p>
            <a:r>
              <a:rPr lang="en-GB" sz="2400" dirty="0"/>
              <a:t>We have built in the prior assumption of market perfection</a:t>
            </a:r>
          </a:p>
          <a:p>
            <a:pPr lvl="1"/>
            <a:r>
              <a:rPr lang="en-GB" sz="2400" dirty="0"/>
              <a:t>Crisis cannot be deduced because we assumed the market works</a:t>
            </a:r>
          </a:p>
          <a:p>
            <a:pPr lvl="1"/>
            <a:r>
              <a:rPr lang="en-GB" sz="2400" dirty="0"/>
              <a:t>The only possible cause of crisis is now ‘exogenous’</a:t>
            </a:r>
          </a:p>
          <a:p>
            <a:pPr marL="0" indent="0" algn="ctr">
              <a:buNone/>
            </a:pPr>
            <a:r>
              <a:rPr lang="en-GB" sz="2400" dirty="0"/>
              <a:t>General Equilibrium = Comparative Statics = Simultaneism</a:t>
            </a:r>
          </a:p>
          <a:p>
            <a:pPr marL="0" indent="0" algn="ctr">
              <a:buNone/>
            </a:pPr>
            <a:endParaRPr lang="en-GB" sz="2400" dirty="0"/>
          </a:p>
          <a:p>
            <a:endParaRPr lang="en-GB" sz="2400" dirty="0"/>
          </a:p>
        </p:txBody>
      </p:sp>
    </p:spTree>
    <p:extLst>
      <p:ext uri="{BB962C8B-B14F-4D97-AF65-F5344CB8AC3E}">
        <p14:creationId xmlns:p14="http://schemas.microsoft.com/office/powerpoint/2010/main" val="2293412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BCA7-B52C-4B0A-BF08-84CCB1A07D34}"/>
              </a:ext>
            </a:extLst>
          </p:cNvPr>
          <p:cNvSpPr>
            <a:spLocks noGrp="1"/>
          </p:cNvSpPr>
          <p:nvPr>
            <p:ph type="title"/>
          </p:nvPr>
        </p:nvSpPr>
        <p:spPr>
          <a:xfrm>
            <a:off x="1371600" y="685800"/>
            <a:ext cx="9601200" cy="867833"/>
          </a:xfrm>
        </p:spPr>
        <p:txBody>
          <a:bodyPr/>
          <a:lstStyle/>
          <a:p>
            <a:r>
              <a:rPr lang="en-GB" dirty="0"/>
              <a:t>The retrogression of ‘natural price’</a:t>
            </a:r>
          </a:p>
        </p:txBody>
      </p:sp>
      <p:sp>
        <p:nvSpPr>
          <p:cNvPr id="3" name="Content Placeholder 2">
            <a:extLst>
              <a:ext uri="{FF2B5EF4-FFF2-40B4-BE49-F238E27FC236}">
                <a16:creationId xmlns:a16="http://schemas.microsoft.com/office/drawing/2014/main" id="{4BA834B1-C7BF-41B4-825A-07D3F436636D}"/>
              </a:ext>
            </a:extLst>
          </p:cNvPr>
          <p:cNvSpPr>
            <a:spLocks noGrp="1"/>
          </p:cNvSpPr>
          <p:nvPr>
            <p:ph idx="1"/>
          </p:nvPr>
        </p:nvSpPr>
        <p:spPr>
          <a:xfrm>
            <a:off x="1972734" y="1879601"/>
            <a:ext cx="9000066" cy="3987800"/>
          </a:xfrm>
        </p:spPr>
        <p:txBody>
          <a:bodyPr>
            <a:normAutofit/>
          </a:bodyPr>
          <a:lstStyle/>
          <a:p>
            <a:r>
              <a:rPr lang="en-GB" sz="2800" dirty="0"/>
              <a:t>Smith ‘natural price’ means value:</a:t>
            </a:r>
          </a:p>
          <a:p>
            <a:pPr marL="0" indent="0" algn="ctr">
              <a:buNone/>
            </a:pPr>
            <a:r>
              <a:rPr lang="en-GB" sz="2400" dirty="0"/>
              <a:t>“When the price of any commodity is neither more nor less than what is sufficient to pay the rent of the land, the wages of the labour, and the profits of the stock employed in raising, preparing, and bringing it to market, according to their natural rates, the commodity is then sold for what may be called its natural price. The commodity is then sold precisely for what it is worth, or for what it really costs the person who brings it to market”</a:t>
            </a:r>
            <a:endParaRPr lang="en-GB" dirty="0"/>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818705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EF01-D893-4308-B0F9-D843F9F58342}"/>
              </a:ext>
            </a:extLst>
          </p:cNvPr>
          <p:cNvSpPr>
            <a:spLocks noGrp="1"/>
          </p:cNvSpPr>
          <p:nvPr>
            <p:ph type="title"/>
          </p:nvPr>
        </p:nvSpPr>
        <p:spPr>
          <a:xfrm>
            <a:off x="1371600" y="685800"/>
            <a:ext cx="9601200" cy="944033"/>
          </a:xfrm>
        </p:spPr>
        <p:txBody>
          <a:bodyPr>
            <a:noAutofit/>
          </a:bodyPr>
          <a:lstStyle/>
          <a:p>
            <a:r>
              <a:rPr lang="en-GB" sz="3600" dirty="0"/>
              <a:t>Ricardo: natural price does not equal value</a:t>
            </a:r>
          </a:p>
        </p:txBody>
      </p:sp>
      <p:sp>
        <p:nvSpPr>
          <p:cNvPr id="3" name="Content Placeholder 2">
            <a:extLst>
              <a:ext uri="{FF2B5EF4-FFF2-40B4-BE49-F238E27FC236}">
                <a16:creationId xmlns:a16="http://schemas.microsoft.com/office/drawing/2014/main" id="{E5558195-2DBF-4545-80AA-5AA629F2C361}"/>
              </a:ext>
            </a:extLst>
          </p:cNvPr>
          <p:cNvSpPr>
            <a:spLocks noGrp="1"/>
          </p:cNvSpPr>
          <p:nvPr>
            <p:ph idx="1"/>
          </p:nvPr>
        </p:nvSpPr>
        <p:spPr>
          <a:xfrm>
            <a:off x="1371600" y="1447799"/>
            <a:ext cx="10261600" cy="4923367"/>
          </a:xfrm>
        </p:spPr>
        <p:txBody>
          <a:bodyPr>
            <a:normAutofit/>
          </a:bodyPr>
          <a:lstStyle/>
          <a:p>
            <a:pPr marL="0" indent="0" algn="ctr">
              <a:buNone/>
            </a:pPr>
            <a:r>
              <a:rPr lang="en-CA" b="1" cap="small" dirty="0"/>
              <a:t>I</a:t>
            </a:r>
            <a:r>
              <a:rPr lang="en-CA" cap="small" dirty="0"/>
              <a:t>n</a:t>
            </a:r>
            <a:r>
              <a:rPr lang="en-CA" dirty="0"/>
              <a:t> making labour the foundation of the value of commodities … the rule which determines the respective quantities of goods which shall be given in exchange for each other, we must not be supposed to deny the accidental and temporary deviations of the actual or market price of commodities from this, their primary and natural price … </a:t>
            </a:r>
          </a:p>
          <a:p>
            <a:pPr marL="0" indent="0" algn="ctr">
              <a:buNone/>
            </a:pPr>
            <a:r>
              <a:rPr lang="en-CA" dirty="0"/>
              <a:t>It is only in consequence of such variations, that capital is apportioned precisely, in the requisite abundance and no more, to the production of the different commodities which happen to be in demand. With the rise or fall of price, profits are elevated above, or depressed below their general level, and capital is either encouraged to enter into, or is warned to depart from the particular employment in which the variation has taken place.</a:t>
            </a:r>
            <a:endParaRPr lang="en-GB" dirty="0"/>
          </a:p>
        </p:txBody>
      </p:sp>
    </p:spTree>
    <p:extLst>
      <p:ext uri="{BB962C8B-B14F-4D97-AF65-F5344CB8AC3E}">
        <p14:creationId xmlns:p14="http://schemas.microsoft.com/office/powerpoint/2010/main" val="423880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7CFD-C22C-4039-93C5-9CBE892B75C2}"/>
              </a:ext>
            </a:extLst>
          </p:cNvPr>
          <p:cNvSpPr>
            <a:spLocks noGrp="1"/>
          </p:cNvSpPr>
          <p:nvPr>
            <p:ph type="title"/>
          </p:nvPr>
        </p:nvSpPr>
        <p:spPr/>
        <p:txBody>
          <a:bodyPr>
            <a:normAutofit/>
          </a:bodyPr>
          <a:lstStyle/>
          <a:p>
            <a:r>
              <a:rPr lang="en-GB" sz="4000" dirty="0"/>
              <a:t>Marx, ‘natural price’ and equilibrium</a:t>
            </a:r>
            <a:endParaRPr lang="en-CA" sz="4000" dirty="0"/>
          </a:p>
        </p:txBody>
      </p:sp>
      <p:sp>
        <p:nvSpPr>
          <p:cNvPr id="3" name="Content Placeholder 2">
            <a:extLst>
              <a:ext uri="{FF2B5EF4-FFF2-40B4-BE49-F238E27FC236}">
                <a16:creationId xmlns:a16="http://schemas.microsoft.com/office/drawing/2014/main" id="{BDC55A5D-C6AF-46A1-9907-F05E2115188B}"/>
              </a:ext>
            </a:extLst>
          </p:cNvPr>
          <p:cNvSpPr>
            <a:spLocks noGrp="1"/>
          </p:cNvSpPr>
          <p:nvPr>
            <p:ph idx="1"/>
          </p:nvPr>
        </p:nvSpPr>
        <p:spPr>
          <a:xfrm>
            <a:off x="1371600" y="1428749"/>
            <a:ext cx="9601200" cy="5289291"/>
          </a:xfrm>
        </p:spPr>
        <p:txBody>
          <a:bodyPr>
            <a:normAutofit fontScale="92500"/>
          </a:bodyPr>
          <a:lstStyle/>
          <a:p>
            <a:pPr marL="0" indent="0" algn="ctr">
              <a:lnSpc>
                <a:spcPct val="114000"/>
              </a:lnSpc>
              <a:buNone/>
            </a:pPr>
            <a:r>
              <a:rPr lang="en-US" sz="2400" dirty="0"/>
              <a:t>“Mill commits the mistake – like the school of Ricardo in general – of stating the abstract law without the change or continual supersession of this law through which alone it comes into being. If it is a constant law that, for example, the cost of production in the last instance – or rather when demand and supply are in equilibrium which occurs sporadically, fortuitously – determines the price (value</a:t>
            </a:r>
            <a:r>
              <a:rPr lang="en-US" sz="2400" dirty="0">
                <a:highlight>
                  <a:srgbClr val="FFFF00"/>
                </a:highlight>
              </a:rPr>
              <a:t>), it is just as much a constant law that they are not in equilibrium, and that therefore value and cost of production stand in no necessary </a:t>
            </a:r>
            <a:r>
              <a:rPr lang="en-CA" sz="2400" dirty="0">
                <a:highlight>
                  <a:srgbClr val="FFFF00"/>
                </a:highlight>
              </a:rPr>
              <a:t>relationship.”</a:t>
            </a:r>
          </a:p>
          <a:p>
            <a:pPr marL="0" indent="0" algn="ctr">
              <a:lnSpc>
                <a:spcPct val="114000"/>
              </a:lnSpc>
              <a:buNone/>
            </a:pPr>
            <a:r>
              <a:rPr lang="en-CA" sz="2400" dirty="0"/>
              <a:t>“</a:t>
            </a:r>
            <a:r>
              <a:rPr lang="en-CA" sz="2400" dirty="0">
                <a:highlight>
                  <a:srgbClr val="FFFF00"/>
                </a:highlight>
              </a:rPr>
              <a:t>The true </a:t>
            </a:r>
            <a:r>
              <a:rPr lang="en-US" sz="2400" dirty="0">
                <a:highlight>
                  <a:srgbClr val="FFFF00"/>
                </a:highlight>
              </a:rPr>
              <a:t>law of political economy is chance, from whose movement we, the scientific men, isolate certain factors arbitrarily in the form of laws</a:t>
            </a:r>
            <a:r>
              <a:rPr lang="en-US" sz="2400" dirty="0"/>
              <a:t>.”</a:t>
            </a:r>
          </a:p>
          <a:p>
            <a:pPr marL="0" indent="0" algn="r">
              <a:lnSpc>
                <a:spcPct val="114000"/>
              </a:lnSpc>
              <a:buNone/>
            </a:pPr>
            <a:r>
              <a:rPr lang="en-US" sz="2400" dirty="0"/>
              <a:t>- Marx on James Mill</a:t>
            </a:r>
            <a:endParaRPr lang="en-CA" sz="2400" dirty="0"/>
          </a:p>
        </p:txBody>
      </p:sp>
    </p:spTree>
    <p:extLst>
      <p:ext uri="{BB962C8B-B14F-4D97-AF65-F5344CB8AC3E}">
        <p14:creationId xmlns:p14="http://schemas.microsoft.com/office/powerpoint/2010/main" val="2455342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0597-2873-4EC6-A68C-F814D7C712B4}"/>
              </a:ext>
            </a:extLst>
          </p:cNvPr>
          <p:cNvSpPr>
            <a:spLocks noGrp="1"/>
          </p:cNvSpPr>
          <p:nvPr>
            <p:ph type="title"/>
          </p:nvPr>
        </p:nvSpPr>
        <p:spPr/>
        <p:txBody>
          <a:bodyPr/>
          <a:lstStyle/>
          <a:p>
            <a:r>
              <a:rPr lang="en-GB" dirty="0"/>
              <a:t>Natural price: a mistaken view of the classicals</a:t>
            </a:r>
          </a:p>
        </p:txBody>
      </p:sp>
      <p:sp>
        <p:nvSpPr>
          <p:cNvPr id="3" name="Content Placeholder 2">
            <a:extLst>
              <a:ext uri="{FF2B5EF4-FFF2-40B4-BE49-F238E27FC236}">
                <a16:creationId xmlns:a16="http://schemas.microsoft.com/office/drawing/2014/main" id="{742FF102-9DEB-4774-A90B-6B34896BCFAB}"/>
              </a:ext>
            </a:extLst>
          </p:cNvPr>
          <p:cNvSpPr>
            <a:spLocks noGrp="1"/>
          </p:cNvSpPr>
          <p:nvPr>
            <p:ph idx="1"/>
          </p:nvPr>
        </p:nvSpPr>
        <p:spPr/>
        <p:txBody>
          <a:bodyPr>
            <a:normAutofit/>
          </a:bodyPr>
          <a:lstStyle/>
          <a:p>
            <a:pPr marL="0" indent="0">
              <a:buNone/>
            </a:pPr>
            <a:r>
              <a:rPr lang="en-GB" sz="2800" dirty="0"/>
              <a:t> Classical economy never arrived at a consciousness of the results of its own analysis; it accepted uncritically the categories "value of labour," "natural price of labour," &amp;</a:t>
            </a:r>
            <a:r>
              <a:rPr lang="en-GB" sz="2800" dirty="0" err="1"/>
              <a:t>tc</a:t>
            </a:r>
            <a:r>
              <a:rPr lang="en-GB" sz="2800" dirty="0"/>
              <a:t>.,. as final and as adequate expressions for the value-relation under consideration, and was thus led, as will be seen later, into inextricable confusion and contradiction</a:t>
            </a:r>
          </a:p>
          <a:p>
            <a:pPr marL="0" indent="0" algn="r">
              <a:buNone/>
            </a:pPr>
            <a:r>
              <a:rPr lang="en-GB" sz="2800" dirty="0"/>
              <a:t>- Marx  Volume 1 chapter 19</a:t>
            </a:r>
          </a:p>
        </p:txBody>
      </p:sp>
    </p:spTree>
    <p:extLst>
      <p:ext uri="{BB962C8B-B14F-4D97-AF65-F5344CB8AC3E}">
        <p14:creationId xmlns:p14="http://schemas.microsoft.com/office/powerpoint/2010/main" val="3479511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1F9D8A-732B-4E78-A670-A96B254D25BA}"/>
              </a:ext>
            </a:extLst>
          </p:cNvPr>
          <p:cNvSpPr/>
          <p:nvPr/>
        </p:nvSpPr>
        <p:spPr>
          <a:xfrm>
            <a:off x="778328" y="271706"/>
            <a:ext cx="11243129" cy="6542751"/>
          </a:xfrm>
          <a:prstGeom prst="rect">
            <a:avLst/>
          </a:prstGeom>
        </p:spPr>
        <p:txBody>
          <a:bodyPr wrap="square">
            <a:spAutoFit/>
          </a:bodyPr>
          <a:lstStyle/>
          <a:p>
            <a:pPr algn="ctr"/>
            <a:r>
              <a:rPr lang="en-GB" sz="2400" dirty="0">
                <a:latin typeface="Times New Roman" panose="02020603050405020304" pitchFamily="18" charset="0"/>
                <a:ea typeface="Calibri" panose="020F0502020204030204" pitchFamily="34" charset="0"/>
              </a:rPr>
              <a:t>Classical Political Economy …recognized that the change in the relations of demand and supply explained in regard to the price of labour, as of all other commodities, nothing except its changes i.e., the oscillations of the market-price above or below a certain mean. If demand and supply balance, the oscillation of prices ceases, all other conditions remaining the same. But then demand and supply also cease to explain anything. The price of labour, at the moment when demand and supply are in equilibrium, is its natural price, determined independently of the relation of demand and supply. And how this price is determined is just the question. Or a larger period of oscillations in the market-price is taken, e.g., a year, and they are found to cancel one the other, leaving a mean average quantity, a relatively constant magnitude. This had naturally to be determined otherwise than by its own compensating variations. </a:t>
            </a:r>
            <a:r>
              <a:rPr lang="en-GB" sz="2400" dirty="0">
                <a:highlight>
                  <a:srgbClr val="FFFF00"/>
                </a:highlight>
                <a:latin typeface="Times New Roman" panose="02020603050405020304" pitchFamily="18" charset="0"/>
                <a:ea typeface="Calibri" panose="020F0502020204030204" pitchFamily="34" charset="0"/>
              </a:rPr>
              <a:t>This price which always finally predominates over the accidental market-prices of labour and regulates them, this "necessary price" (Physiocrats) or "natural price" of labour (Adam Smith) can, as with all other commodities, be nothing else than its value expressed in money. In this way Political Economy expected to penetrate athwart the accidental prices of labour, to the value of labour. As with other commodities, this value was determined by the cost of production.</a:t>
            </a:r>
          </a:p>
          <a:p>
            <a:pPr algn="r"/>
            <a:r>
              <a:rPr lang="en-GB" sz="2400" dirty="0"/>
              <a:t>-Marx, Volume I Chapter 19</a:t>
            </a:r>
            <a:endParaRPr lang="en-GB" sz="2400" dirty="0">
              <a:highlight>
                <a:srgbClr val="FFFF00"/>
              </a:highlight>
            </a:endParaRPr>
          </a:p>
        </p:txBody>
      </p:sp>
    </p:spTree>
    <p:extLst>
      <p:ext uri="{BB962C8B-B14F-4D97-AF65-F5344CB8AC3E}">
        <p14:creationId xmlns:p14="http://schemas.microsoft.com/office/powerpoint/2010/main" val="1092065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0C93A-E10C-4195-A144-F54882BB673D}"/>
              </a:ext>
            </a:extLst>
          </p:cNvPr>
          <p:cNvSpPr/>
          <p:nvPr/>
        </p:nvSpPr>
        <p:spPr>
          <a:xfrm>
            <a:off x="1589313" y="756557"/>
            <a:ext cx="10238015" cy="4893647"/>
          </a:xfrm>
          <a:prstGeom prst="rect">
            <a:avLst/>
          </a:prstGeom>
        </p:spPr>
        <p:txBody>
          <a:bodyPr wrap="square">
            <a:spAutoFit/>
          </a:bodyPr>
          <a:lstStyle/>
          <a:p>
            <a:pPr algn="ctr"/>
            <a:r>
              <a:rPr lang="en-GB" sz="2400" dirty="0">
                <a:latin typeface="Times New Roman" panose="02020603050405020304" pitchFamily="18" charset="0"/>
                <a:ea typeface="Calibri" panose="020F0502020204030204" pitchFamily="34" charset="0"/>
              </a:rPr>
              <a:t>The price of production includes the average profit. We call it price of production. It is really what Adam Smith calls </a:t>
            </a:r>
            <a:r>
              <a:rPr lang="en-GB" sz="2400" i="1" dirty="0">
                <a:latin typeface="Times New Roman" panose="02020603050405020304" pitchFamily="18" charset="0"/>
                <a:ea typeface="Calibri" panose="020F0502020204030204" pitchFamily="34" charset="0"/>
              </a:rPr>
              <a:t>natural price</a:t>
            </a:r>
            <a:r>
              <a:rPr lang="en-GB" sz="2400" dirty="0">
                <a:latin typeface="Times New Roman" panose="02020603050405020304" pitchFamily="18" charset="0"/>
                <a:ea typeface="Calibri" panose="020F0502020204030204" pitchFamily="34" charset="0"/>
              </a:rPr>
              <a:t>, Ricardo calls </a:t>
            </a:r>
            <a:r>
              <a:rPr lang="en-GB" sz="2400" i="1" dirty="0">
                <a:latin typeface="Times New Roman" panose="02020603050405020304" pitchFamily="18" charset="0"/>
                <a:ea typeface="Calibri" panose="020F0502020204030204" pitchFamily="34" charset="0"/>
              </a:rPr>
              <a:t>price of production</a:t>
            </a:r>
            <a:r>
              <a:rPr lang="en-GB" sz="2400" dirty="0">
                <a:latin typeface="Times New Roman" panose="02020603050405020304" pitchFamily="18" charset="0"/>
                <a:ea typeface="Calibri" panose="020F0502020204030204" pitchFamily="34" charset="0"/>
              </a:rPr>
              <a:t>, or </a:t>
            </a:r>
            <a:r>
              <a:rPr lang="en-GB" sz="2400" i="1" dirty="0">
                <a:latin typeface="Times New Roman" panose="02020603050405020304" pitchFamily="18" charset="0"/>
                <a:ea typeface="Calibri" panose="020F0502020204030204" pitchFamily="34" charset="0"/>
              </a:rPr>
              <a:t>cost of production</a:t>
            </a:r>
            <a:r>
              <a:rPr lang="en-GB" sz="2400" dirty="0">
                <a:latin typeface="Times New Roman" panose="02020603050405020304" pitchFamily="18" charset="0"/>
                <a:ea typeface="Calibri" panose="020F0502020204030204" pitchFamily="34" charset="0"/>
              </a:rPr>
              <a:t>, and the physiocrats call </a:t>
            </a:r>
            <a:r>
              <a:rPr lang="en-GB" sz="2400" i="1" dirty="0">
                <a:latin typeface="Times New Roman" panose="02020603050405020304" pitchFamily="18" charset="0"/>
                <a:ea typeface="Calibri" panose="020F0502020204030204" pitchFamily="34" charset="0"/>
              </a:rPr>
              <a:t>prix </a:t>
            </a:r>
            <a:r>
              <a:rPr lang="en-GB" sz="2400" i="1" dirty="0" err="1">
                <a:latin typeface="Times New Roman" panose="02020603050405020304" pitchFamily="18" charset="0"/>
                <a:ea typeface="Calibri" panose="020F0502020204030204" pitchFamily="34" charset="0"/>
              </a:rPr>
              <a:t>nécessaire</a:t>
            </a:r>
            <a:r>
              <a:rPr lang="en-GB" sz="2400" dirty="0">
                <a:latin typeface="Times New Roman" panose="02020603050405020304" pitchFamily="18" charset="0"/>
                <a:ea typeface="Calibri" panose="020F0502020204030204" pitchFamily="34" charset="0"/>
              </a:rPr>
              <a:t>, because in the long run it is a prerequisite of supply, of the reproduction of commodities in every individual sphere. But none of them has revealed the difference between price of production and value. </a:t>
            </a:r>
            <a:r>
              <a:rPr lang="en-GB" sz="2400" dirty="0">
                <a:highlight>
                  <a:srgbClr val="FFFF00"/>
                </a:highlight>
                <a:latin typeface="Times New Roman" panose="02020603050405020304" pitchFamily="18" charset="0"/>
                <a:ea typeface="Calibri" panose="020F0502020204030204" pitchFamily="34" charset="0"/>
              </a:rPr>
              <a:t>We can well understand why the same economists who oppose determining the value of commodities by labour-time, i.e., by the quantity of labour contained in them, why they always speak of prices of production as centres around which market-prices fluctuate. </a:t>
            </a:r>
            <a:r>
              <a:rPr lang="en-GB" sz="2400" dirty="0">
                <a:latin typeface="Times New Roman" panose="02020603050405020304" pitchFamily="18" charset="0"/>
                <a:ea typeface="Calibri" panose="020F0502020204030204" pitchFamily="34" charset="0"/>
              </a:rPr>
              <a:t>They can afford to do it because the price of production is an utterly external and </a:t>
            </a:r>
            <a:r>
              <a:rPr lang="en-GB" sz="2400" i="1" dirty="0">
                <a:latin typeface="Times New Roman" panose="02020603050405020304" pitchFamily="18" charset="0"/>
                <a:ea typeface="Calibri" panose="020F0502020204030204" pitchFamily="34" charset="0"/>
              </a:rPr>
              <a:t>prima facie </a:t>
            </a:r>
            <a:r>
              <a:rPr lang="en-GB" sz="2400" dirty="0">
                <a:latin typeface="Times New Roman" panose="02020603050405020304" pitchFamily="18" charset="0"/>
                <a:ea typeface="Calibri" panose="020F0502020204030204" pitchFamily="34" charset="0"/>
              </a:rPr>
              <a:t>meaningless form of the value of commodities, a form as it appears in competition, therefore in the mind of the vulgar capitalist, and consequently in that of the vulgar economist.</a:t>
            </a:r>
            <a:r>
              <a:rPr lang="en-GB" dirty="0">
                <a:latin typeface="Calibri" panose="020F0502020204030204" pitchFamily="34" charset="0"/>
                <a:ea typeface="Calibri" panose="020F0502020204030204" pitchFamily="34" charset="0"/>
                <a:cs typeface="Times New Roman" panose="02020603050405020304" pitchFamily="18" charset="0"/>
              </a:rPr>
              <a:t> </a:t>
            </a:r>
            <a:endParaRPr lang="en-GB" sz="2400" dirty="0"/>
          </a:p>
        </p:txBody>
      </p:sp>
    </p:spTree>
    <p:extLst>
      <p:ext uri="{BB962C8B-B14F-4D97-AF65-F5344CB8AC3E}">
        <p14:creationId xmlns:p14="http://schemas.microsoft.com/office/powerpoint/2010/main" val="2185408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4434-6BCC-41B4-8DB6-09793E709F4D}"/>
              </a:ext>
            </a:extLst>
          </p:cNvPr>
          <p:cNvSpPr>
            <a:spLocks noGrp="1"/>
          </p:cNvSpPr>
          <p:nvPr>
            <p:ph type="title"/>
          </p:nvPr>
        </p:nvSpPr>
        <p:spPr/>
        <p:txBody>
          <a:bodyPr/>
          <a:lstStyle/>
          <a:p>
            <a:r>
              <a:rPr lang="en-GB" dirty="0"/>
              <a:t>Marshall: transforms natural price into long-run equilibrium price</a:t>
            </a:r>
          </a:p>
        </p:txBody>
      </p:sp>
      <p:sp>
        <p:nvSpPr>
          <p:cNvPr id="3" name="Content Placeholder 2">
            <a:extLst>
              <a:ext uri="{FF2B5EF4-FFF2-40B4-BE49-F238E27FC236}">
                <a16:creationId xmlns:a16="http://schemas.microsoft.com/office/drawing/2014/main" id="{51606E97-9964-44F1-BB60-F7A5515586E9}"/>
              </a:ext>
            </a:extLst>
          </p:cNvPr>
          <p:cNvSpPr>
            <a:spLocks noGrp="1"/>
          </p:cNvSpPr>
          <p:nvPr>
            <p:ph idx="1"/>
          </p:nvPr>
        </p:nvSpPr>
        <p:spPr>
          <a:xfrm>
            <a:off x="1371600" y="2061633"/>
            <a:ext cx="9601200" cy="4449234"/>
          </a:xfrm>
        </p:spPr>
        <p:txBody>
          <a:bodyPr>
            <a:normAutofit lnSpcReduction="10000"/>
          </a:bodyPr>
          <a:lstStyle/>
          <a:p>
            <a:r>
              <a:rPr lang="en-GB" dirty="0"/>
              <a:t>The concept of the ‘long run’ comes from Marshall</a:t>
            </a:r>
          </a:p>
          <a:p>
            <a:pPr marL="0" indent="0" algn="ctr">
              <a:buNone/>
            </a:pPr>
            <a:r>
              <a:rPr lang="en-GB" dirty="0"/>
              <a:t>“</a:t>
            </a:r>
            <a:r>
              <a:rPr lang="en-US" dirty="0"/>
              <a:t>when "normal" prices are contrasted with temporary or market prices, the term refers to the </a:t>
            </a:r>
            <a:r>
              <a:rPr lang="en-US" dirty="0">
                <a:highlight>
                  <a:srgbClr val="FFFF00"/>
                </a:highlight>
              </a:rPr>
              <a:t>dominance in the long run </a:t>
            </a:r>
            <a:r>
              <a:rPr lang="en-US" dirty="0"/>
              <a:t>of certain tendencies under given conditions.”</a:t>
            </a:r>
            <a:endParaRPr lang="en-GB" dirty="0"/>
          </a:p>
          <a:p>
            <a:r>
              <a:rPr lang="en-GB" dirty="0"/>
              <a:t>It does not appear in Smith, Ricardo, or Marx</a:t>
            </a:r>
          </a:p>
          <a:p>
            <a:r>
              <a:rPr lang="en-GB" dirty="0"/>
              <a:t>The aim is to claim the legitimacy of ‘sale at value’ for ‘supply-demand equilibrium’</a:t>
            </a:r>
          </a:p>
          <a:p>
            <a:r>
              <a:rPr lang="en-GB" dirty="0"/>
              <a:t>It substitutes a use-value based demand-supply equilibrium for the much more important question “If goods do not exchange at their values, how does this redistribute value?”</a:t>
            </a:r>
          </a:p>
          <a:p>
            <a:r>
              <a:rPr lang="en-GB" dirty="0"/>
              <a:t>See Andrews, D. 2015. ‘Natural Price and the Long Run: Alfred Marshall’s misreading of Adam Smith”. Cambridge Journal of Economics (2015) 39 (1): 265-279.</a:t>
            </a:r>
          </a:p>
          <a:p>
            <a:endParaRPr lang="en-GB" dirty="0"/>
          </a:p>
        </p:txBody>
      </p:sp>
    </p:spTree>
    <p:extLst>
      <p:ext uri="{BB962C8B-B14F-4D97-AF65-F5344CB8AC3E}">
        <p14:creationId xmlns:p14="http://schemas.microsoft.com/office/powerpoint/2010/main" val="2816833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714C-1130-45A5-9251-57698DFEE960}"/>
              </a:ext>
            </a:extLst>
          </p:cNvPr>
          <p:cNvSpPr>
            <a:spLocks noGrp="1"/>
          </p:cNvSpPr>
          <p:nvPr>
            <p:ph type="title"/>
          </p:nvPr>
        </p:nvSpPr>
        <p:spPr>
          <a:xfrm>
            <a:off x="1371600" y="685800"/>
            <a:ext cx="9601200" cy="798377"/>
          </a:xfrm>
        </p:spPr>
        <p:txBody>
          <a:bodyPr/>
          <a:lstStyle/>
          <a:p>
            <a:r>
              <a:rPr lang="en-GB" dirty="0"/>
              <a:t>A new general method in economics</a:t>
            </a:r>
          </a:p>
        </p:txBody>
      </p:sp>
      <p:sp>
        <p:nvSpPr>
          <p:cNvPr id="3" name="Content Placeholder 2">
            <a:extLst>
              <a:ext uri="{FF2B5EF4-FFF2-40B4-BE49-F238E27FC236}">
                <a16:creationId xmlns:a16="http://schemas.microsoft.com/office/drawing/2014/main" id="{F4C63D55-2764-4C66-936B-FD3A98714A18}"/>
              </a:ext>
            </a:extLst>
          </p:cNvPr>
          <p:cNvSpPr>
            <a:spLocks noGrp="1"/>
          </p:cNvSpPr>
          <p:nvPr>
            <p:ph idx="1"/>
          </p:nvPr>
        </p:nvSpPr>
        <p:spPr>
          <a:xfrm>
            <a:off x="1371600" y="1364708"/>
            <a:ext cx="9601200" cy="4502692"/>
          </a:xfrm>
        </p:spPr>
        <p:txBody>
          <a:bodyPr>
            <a:normAutofit/>
          </a:bodyPr>
          <a:lstStyle/>
          <a:p>
            <a:r>
              <a:rPr lang="en-GB" sz="2400" dirty="0"/>
              <a:t>Market perfection has to be assumed to make a method ‘legitimate’</a:t>
            </a:r>
          </a:p>
          <a:p>
            <a:r>
              <a:rPr lang="en-GB" sz="2400" dirty="0"/>
              <a:t>Every school of economics develops an equilibrium branch</a:t>
            </a:r>
          </a:p>
          <a:p>
            <a:r>
              <a:rPr lang="en-GB" sz="2400" dirty="0"/>
              <a:t>The equilibrium branch triumphs, and suppresses temporalism</a:t>
            </a:r>
          </a:p>
          <a:p>
            <a:r>
              <a:rPr lang="en-GB" sz="2400" dirty="0"/>
              <a:t>Keynes vs bastard Keynesianism</a:t>
            </a:r>
          </a:p>
          <a:p>
            <a:r>
              <a:rPr lang="en-GB" sz="2400" dirty="0"/>
              <a:t>Adaptive Expectations vs Rational Expectations</a:t>
            </a:r>
          </a:p>
          <a:p>
            <a:r>
              <a:rPr lang="en-GB" sz="2400" dirty="0"/>
              <a:t>Austrian marginalism vs neoclassical marginalism</a:t>
            </a:r>
          </a:p>
          <a:p>
            <a:r>
              <a:rPr lang="en-GB" sz="2400" dirty="0"/>
              <a:t>Simultaneist Marxism vs Temporal Marxism</a:t>
            </a:r>
          </a:p>
        </p:txBody>
      </p:sp>
    </p:spTree>
    <p:extLst>
      <p:ext uri="{BB962C8B-B14F-4D97-AF65-F5344CB8AC3E}">
        <p14:creationId xmlns:p14="http://schemas.microsoft.com/office/powerpoint/2010/main" val="233895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9201-EEF9-4EB6-A168-B205F3A55F72}"/>
              </a:ext>
            </a:extLst>
          </p:cNvPr>
          <p:cNvSpPr>
            <a:spLocks noGrp="1"/>
          </p:cNvSpPr>
          <p:nvPr>
            <p:ph type="title"/>
          </p:nvPr>
        </p:nvSpPr>
        <p:spPr>
          <a:xfrm>
            <a:off x="1371600" y="685800"/>
            <a:ext cx="9601200" cy="860946"/>
          </a:xfrm>
        </p:spPr>
        <p:txBody>
          <a:bodyPr/>
          <a:lstStyle/>
          <a:p>
            <a:r>
              <a:rPr lang="en-GB" dirty="0"/>
              <a:t>Putting things right</a:t>
            </a:r>
          </a:p>
        </p:txBody>
      </p:sp>
      <p:sp>
        <p:nvSpPr>
          <p:cNvPr id="3" name="Content Placeholder 2">
            <a:extLst>
              <a:ext uri="{FF2B5EF4-FFF2-40B4-BE49-F238E27FC236}">
                <a16:creationId xmlns:a16="http://schemas.microsoft.com/office/drawing/2014/main" id="{64636F01-121D-466D-A354-28E1B3C03239}"/>
              </a:ext>
            </a:extLst>
          </p:cNvPr>
          <p:cNvSpPr>
            <a:spLocks noGrp="1"/>
          </p:cNvSpPr>
          <p:nvPr>
            <p:ph idx="1"/>
          </p:nvPr>
        </p:nvSpPr>
        <p:spPr>
          <a:xfrm>
            <a:off x="1371600" y="1478507"/>
            <a:ext cx="9783170" cy="4749421"/>
          </a:xfrm>
        </p:spPr>
        <p:txBody>
          <a:bodyPr>
            <a:normAutofit fontScale="92500" lnSpcReduction="10000"/>
          </a:bodyPr>
          <a:lstStyle/>
          <a:p>
            <a:r>
              <a:rPr lang="en-GB" dirty="0"/>
              <a:t>‘Marxism without Marx’ cannot deal with the practical issues facing the world</a:t>
            </a:r>
          </a:p>
          <a:p>
            <a:pPr lvl="1"/>
            <a:r>
              <a:rPr lang="en-GB" dirty="0"/>
              <a:t>It cannot understand crisis</a:t>
            </a:r>
          </a:p>
          <a:p>
            <a:pPr lvl="1"/>
            <a:r>
              <a:rPr lang="en-GB" dirty="0"/>
              <a:t>It cannot understand class</a:t>
            </a:r>
          </a:p>
          <a:p>
            <a:pPr lvl="1"/>
            <a:r>
              <a:rPr lang="en-GB" dirty="0"/>
              <a:t>It cannot understand politics</a:t>
            </a:r>
          </a:p>
          <a:p>
            <a:r>
              <a:rPr lang="en-GB" dirty="0"/>
              <a:t>In each great depression, a new wave of economic thinking is provoked by the facts of long and deep crisis</a:t>
            </a:r>
          </a:p>
          <a:p>
            <a:pPr lvl="1"/>
            <a:r>
              <a:rPr lang="en-GB" dirty="0"/>
              <a:t>1870-93 – Marxism</a:t>
            </a:r>
          </a:p>
          <a:p>
            <a:pPr lvl="1"/>
            <a:r>
              <a:rPr lang="en-GB" dirty="0"/>
              <a:t>1930-42 – Keynes</a:t>
            </a:r>
          </a:p>
          <a:p>
            <a:pPr lvl="1"/>
            <a:r>
              <a:rPr lang="en-GB" dirty="0"/>
              <a:t>1974-2017 – to be decided</a:t>
            </a:r>
          </a:p>
          <a:p>
            <a:r>
              <a:rPr lang="en-GB" dirty="0"/>
              <a:t>It will be best if Marxist in character; the more Marxist, the better</a:t>
            </a:r>
          </a:p>
          <a:p>
            <a:r>
              <a:rPr lang="en-GB" dirty="0"/>
              <a:t>China is the best equipped because of its success and its socialist character</a:t>
            </a:r>
          </a:p>
          <a:p>
            <a:r>
              <a:rPr lang="en-GB" dirty="0"/>
              <a:t>Chinese economists should work to develop Marx’s ideas into a practical body of thought</a:t>
            </a:r>
          </a:p>
        </p:txBody>
      </p:sp>
    </p:spTree>
    <p:extLst>
      <p:ext uri="{BB962C8B-B14F-4D97-AF65-F5344CB8AC3E}">
        <p14:creationId xmlns:p14="http://schemas.microsoft.com/office/powerpoint/2010/main" val="1399461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7CA968-7279-4DF4-86AB-1535BB3AAB4C}"/>
              </a:ext>
            </a:extLst>
          </p:cNvPr>
          <p:cNvSpPr>
            <a:spLocks noGrp="1"/>
          </p:cNvSpPr>
          <p:nvPr>
            <p:ph type="title"/>
          </p:nvPr>
        </p:nvSpPr>
        <p:spPr/>
        <p:txBody>
          <a:bodyPr>
            <a:normAutofit fontScale="90000"/>
          </a:bodyPr>
          <a:lstStyle/>
          <a:p>
            <a:r>
              <a:rPr lang="en-GB" dirty="0"/>
              <a:t>The Bortkiewicz counter-revolution</a:t>
            </a:r>
          </a:p>
        </p:txBody>
      </p:sp>
      <p:sp>
        <p:nvSpPr>
          <p:cNvPr id="5" name="Text Placeholder 4">
            <a:extLst>
              <a:ext uri="{FF2B5EF4-FFF2-40B4-BE49-F238E27FC236}">
                <a16:creationId xmlns:a16="http://schemas.microsoft.com/office/drawing/2014/main" id="{AA6EC408-0FFD-431D-99D7-8340EA5A5B5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98858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A4AD-D0AD-4A9C-AF1A-FDA75AD28AA7}"/>
              </a:ext>
            </a:extLst>
          </p:cNvPr>
          <p:cNvSpPr>
            <a:spLocks noGrp="1"/>
          </p:cNvSpPr>
          <p:nvPr>
            <p:ph type="title"/>
          </p:nvPr>
        </p:nvSpPr>
        <p:spPr>
          <a:xfrm>
            <a:off x="1371600" y="685800"/>
            <a:ext cx="9601200" cy="928396"/>
          </a:xfrm>
        </p:spPr>
        <p:txBody>
          <a:bodyPr>
            <a:noAutofit/>
          </a:bodyPr>
          <a:lstStyle/>
          <a:p>
            <a:r>
              <a:rPr lang="en-GB" sz="3600" dirty="0"/>
              <a:t>Bohm-</a:t>
            </a:r>
            <a:r>
              <a:rPr lang="en-GB" sz="3600" dirty="0" err="1"/>
              <a:t>Bawerk</a:t>
            </a:r>
            <a:r>
              <a:rPr lang="en-GB" sz="3600" dirty="0"/>
              <a:t> on close of Marx’s System</a:t>
            </a:r>
            <a:endParaRPr lang="en-CA" sz="3600" dirty="0"/>
          </a:p>
        </p:txBody>
      </p:sp>
      <p:sp>
        <p:nvSpPr>
          <p:cNvPr id="3" name="Content Placeholder 2">
            <a:extLst>
              <a:ext uri="{FF2B5EF4-FFF2-40B4-BE49-F238E27FC236}">
                <a16:creationId xmlns:a16="http://schemas.microsoft.com/office/drawing/2014/main" id="{66B6D8E4-4A53-4404-AFBC-E264E0DC789A}"/>
              </a:ext>
            </a:extLst>
          </p:cNvPr>
          <p:cNvSpPr>
            <a:spLocks noGrp="1"/>
          </p:cNvSpPr>
          <p:nvPr>
            <p:ph idx="1"/>
          </p:nvPr>
        </p:nvSpPr>
        <p:spPr>
          <a:xfrm>
            <a:off x="1371600" y="1329611"/>
            <a:ext cx="10310327" cy="4819261"/>
          </a:xfrm>
        </p:spPr>
        <p:txBody>
          <a:bodyPr>
            <a:normAutofit/>
          </a:bodyPr>
          <a:lstStyle/>
          <a:p>
            <a:r>
              <a:rPr lang="en-GB" sz="2400" dirty="0"/>
              <a:t>Finance Minister in several Austrian governments; written in office</a:t>
            </a:r>
          </a:p>
          <a:p>
            <a:r>
              <a:rPr lang="en-GB" sz="2400" dirty="0"/>
              <a:t>Marxism gaining in working class; capitalist economic theory is unpopular because capitalist economic policy is unpopular</a:t>
            </a:r>
          </a:p>
          <a:p>
            <a:r>
              <a:rPr lang="en-GB" sz="2400" dirty="0"/>
              <a:t>Not enough to defend the theory; have to  attack Marx</a:t>
            </a:r>
          </a:p>
          <a:p>
            <a:pPr lvl="1"/>
            <a:r>
              <a:rPr lang="en-GB" sz="2400" dirty="0"/>
              <a:t>The key ‘Marx is inconsistent’</a:t>
            </a:r>
          </a:p>
          <a:p>
            <a:pPr lvl="1"/>
            <a:r>
              <a:rPr lang="en-GB" sz="2400" dirty="0"/>
              <a:t>If his theory is inconsistent, it cannot be true</a:t>
            </a:r>
          </a:p>
          <a:p>
            <a:r>
              <a:rPr lang="en-GB" sz="2400" dirty="0"/>
              <a:t>Most Marxists since then have accepted inconsistency</a:t>
            </a:r>
          </a:p>
          <a:p>
            <a:r>
              <a:rPr lang="en-GB" sz="2400" dirty="0"/>
              <a:t>But only because they accept von Bortkiewicz interpretation</a:t>
            </a:r>
          </a:p>
          <a:p>
            <a:r>
              <a:rPr lang="en-GB" sz="2400" dirty="0"/>
              <a:t>This is a ‘simultaneist’ interpretation</a:t>
            </a:r>
          </a:p>
          <a:p>
            <a:r>
              <a:rPr lang="en-GB" sz="2400" dirty="0"/>
              <a:t>But it is apparently not physicalist</a:t>
            </a:r>
          </a:p>
          <a:p>
            <a:endParaRPr lang="en-CA" sz="2400" dirty="0"/>
          </a:p>
        </p:txBody>
      </p:sp>
    </p:spTree>
    <p:extLst>
      <p:ext uri="{BB962C8B-B14F-4D97-AF65-F5344CB8AC3E}">
        <p14:creationId xmlns:p14="http://schemas.microsoft.com/office/powerpoint/2010/main" val="3016336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00BC-6A22-4D60-AF11-1DBEBD8E898A}"/>
              </a:ext>
            </a:extLst>
          </p:cNvPr>
          <p:cNvSpPr>
            <a:spLocks noGrp="1"/>
          </p:cNvSpPr>
          <p:nvPr>
            <p:ph type="title"/>
          </p:nvPr>
        </p:nvSpPr>
        <p:spPr>
          <a:xfrm>
            <a:off x="1371600" y="685800"/>
            <a:ext cx="9601200" cy="914400"/>
          </a:xfrm>
        </p:spPr>
        <p:txBody>
          <a:bodyPr/>
          <a:lstStyle/>
          <a:p>
            <a:r>
              <a:rPr lang="en-GB" dirty="0"/>
              <a:t>The urge to prove Marx inconsistent</a:t>
            </a:r>
            <a:endParaRPr lang="en-CA" dirty="0"/>
          </a:p>
        </p:txBody>
      </p:sp>
      <p:sp>
        <p:nvSpPr>
          <p:cNvPr id="3" name="Content Placeholder 2">
            <a:extLst>
              <a:ext uri="{FF2B5EF4-FFF2-40B4-BE49-F238E27FC236}">
                <a16:creationId xmlns:a16="http://schemas.microsoft.com/office/drawing/2014/main" id="{DA516CB8-EE68-429A-A695-9A8C7E13ED36}"/>
              </a:ext>
            </a:extLst>
          </p:cNvPr>
          <p:cNvSpPr>
            <a:spLocks noGrp="1"/>
          </p:cNvSpPr>
          <p:nvPr>
            <p:ph idx="1"/>
          </p:nvPr>
        </p:nvSpPr>
        <p:spPr>
          <a:xfrm>
            <a:off x="1371600" y="1768150"/>
            <a:ext cx="10203142" cy="4361546"/>
          </a:xfrm>
        </p:spPr>
        <p:txBody>
          <a:bodyPr>
            <a:normAutofit lnSpcReduction="10000"/>
          </a:bodyPr>
          <a:lstStyle/>
          <a:p>
            <a:r>
              <a:rPr lang="en-GB" sz="2400" dirty="0"/>
              <a:t>The basic problem: marginal theory is not a theory at all</a:t>
            </a:r>
          </a:p>
          <a:p>
            <a:pPr lvl="1"/>
            <a:r>
              <a:rPr lang="en-GB" sz="2400" dirty="0"/>
              <a:t>It is an ideological justification</a:t>
            </a:r>
          </a:p>
          <a:p>
            <a:pPr lvl="1"/>
            <a:r>
              <a:rPr lang="en-GB" sz="2400" dirty="0"/>
              <a:t>But it’s a very good one</a:t>
            </a:r>
          </a:p>
          <a:p>
            <a:r>
              <a:rPr lang="en-GB" sz="2400" dirty="0"/>
              <a:t>It shows labour is not the origin of value</a:t>
            </a:r>
          </a:p>
          <a:p>
            <a:r>
              <a:rPr lang="en-GB" sz="2400" dirty="0"/>
              <a:t>It conforms to vulgar perception (the ‘quantity’ of a thing is what we see)</a:t>
            </a:r>
          </a:p>
          <a:p>
            <a:r>
              <a:rPr lang="en-GB" sz="2400" dirty="0"/>
              <a:t>And it has picked up simultaneism on the way</a:t>
            </a:r>
          </a:p>
          <a:p>
            <a:r>
              <a:rPr lang="en-GB" sz="2400" dirty="0"/>
              <a:t>But for this reason it cannot possibly explain reality (eg crisis)</a:t>
            </a:r>
          </a:p>
          <a:p>
            <a:r>
              <a:rPr lang="en-GB" sz="2400" dirty="0"/>
              <a:t>Marx can</a:t>
            </a:r>
          </a:p>
          <a:p>
            <a:r>
              <a:rPr lang="en-GB" sz="2400" dirty="0"/>
              <a:t>The solution: prove he is </a:t>
            </a:r>
            <a:r>
              <a:rPr lang="en-GB" sz="2400" i="1" dirty="0"/>
              <a:t>logically inconsistent. </a:t>
            </a:r>
            <a:r>
              <a:rPr lang="en-GB" sz="2400" dirty="0"/>
              <a:t>(see Kliman 2007)</a:t>
            </a:r>
            <a:endParaRPr lang="en-CA" sz="2400" dirty="0"/>
          </a:p>
        </p:txBody>
      </p:sp>
    </p:spTree>
    <p:extLst>
      <p:ext uri="{BB962C8B-B14F-4D97-AF65-F5344CB8AC3E}">
        <p14:creationId xmlns:p14="http://schemas.microsoft.com/office/powerpoint/2010/main" val="1245870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1C47-4BFB-421D-9DEA-FF3863C69B82}"/>
              </a:ext>
            </a:extLst>
          </p:cNvPr>
          <p:cNvSpPr>
            <a:spLocks noGrp="1"/>
          </p:cNvSpPr>
          <p:nvPr>
            <p:ph type="title"/>
          </p:nvPr>
        </p:nvSpPr>
        <p:spPr/>
        <p:txBody>
          <a:bodyPr/>
          <a:lstStyle/>
          <a:p>
            <a:r>
              <a:rPr lang="en-GB" dirty="0"/>
              <a:t>Marx ‘needs mutual causation’</a:t>
            </a:r>
            <a:endParaRPr lang="en-CA" dirty="0"/>
          </a:p>
        </p:txBody>
      </p:sp>
      <p:sp>
        <p:nvSpPr>
          <p:cNvPr id="3" name="Content Placeholder 2">
            <a:extLst>
              <a:ext uri="{FF2B5EF4-FFF2-40B4-BE49-F238E27FC236}">
                <a16:creationId xmlns:a16="http://schemas.microsoft.com/office/drawing/2014/main" id="{49BA0103-4F41-41D1-84EB-D8897B73BAC4}"/>
              </a:ext>
            </a:extLst>
          </p:cNvPr>
          <p:cNvSpPr>
            <a:spLocks noGrp="1"/>
          </p:cNvSpPr>
          <p:nvPr>
            <p:ph idx="1"/>
          </p:nvPr>
        </p:nvSpPr>
        <p:spPr>
          <a:xfrm>
            <a:off x="1418166" y="1511300"/>
            <a:ext cx="9880601" cy="4902200"/>
          </a:xfrm>
        </p:spPr>
        <p:txBody>
          <a:bodyPr>
            <a:normAutofit/>
          </a:bodyPr>
          <a:lstStyle/>
          <a:p>
            <a:pPr marL="0" indent="0" algn="ctr">
              <a:buNone/>
            </a:pPr>
            <a:r>
              <a:rPr lang="en-CA" sz="2400" dirty="0"/>
              <a:t>Alfred Marshall said once of Ricardo: ‘He does not state clearly, and in some cases he perhaps did not fully and clearly perceive how, in the problem of normal value, the various elements govern one another </a:t>
            </a:r>
            <a:r>
              <a:rPr lang="en-CA" sz="2400" i="1" dirty="0"/>
              <a:t>mutually</a:t>
            </a:r>
            <a:r>
              <a:rPr lang="en-CA" sz="2400" dirty="0"/>
              <a:t>, not </a:t>
            </a:r>
            <a:r>
              <a:rPr lang="en-CA" sz="2400" i="1" dirty="0"/>
              <a:t>successively</a:t>
            </a:r>
            <a:r>
              <a:rPr lang="en-CA" sz="2400" dirty="0"/>
              <a:t>, in a long chain of causation’. </a:t>
            </a:r>
          </a:p>
          <a:p>
            <a:pPr marL="0" indent="0" algn="ctr">
              <a:buNone/>
            </a:pPr>
            <a:r>
              <a:rPr lang="en-CA" sz="2400" dirty="0"/>
              <a:t>This description applies even more to </a:t>
            </a:r>
            <a:r>
              <a:rPr lang="en-CA" sz="2400" dirty="0">
                <a:highlight>
                  <a:srgbClr val="FFFF00"/>
                </a:highlight>
              </a:rPr>
              <a:t>Marx … [who] held firmly to the view that the elements concerned must be regarded as a kind of causal chain, in which each link is determined, in its composition and its magnitude, only by the preceding links </a:t>
            </a:r>
            <a:r>
              <a:rPr lang="en-CA" sz="2400" dirty="0"/>
              <a:t>… Modern economics is beginning to free itself gradually from the </a:t>
            </a:r>
            <a:r>
              <a:rPr lang="en-CA" sz="2400" dirty="0">
                <a:highlight>
                  <a:srgbClr val="FFFF00"/>
                </a:highlight>
              </a:rPr>
              <a:t>successivist </a:t>
            </a:r>
            <a:r>
              <a:rPr lang="en-CA" sz="2400" dirty="0"/>
              <a:t>prejudice, the chief merit being due to the mathematical school led by Léon Walras. </a:t>
            </a:r>
          </a:p>
          <a:p>
            <a:pPr marL="0" indent="0" algn="r">
              <a:buNone/>
            </a:pPr>
            <a:r>
              <a:rPr lang="en-CA" sz="2400" dirty="0"/>
              <a:t>Bortkiewicz 1952:23-24)</a:t>
            </a:r>
          </a:p>
        </p:txBody>
      </p:sp>
    </p:spTree>
    <p:extLst>
      <p:ext uri="{BB962C8B-B14F-4D97-AF65-F5344CB8AC3E}">
        <p14:creationId xmlns:p14="http://schemas.microsoft.com/office/powerpoint/2010/main" val="1525945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479C-7DAF-4400-B630-71D5BA48E990}"/>
              </a:ext>
            </a:extLst>
          </p:cNvPr>
          <p:cNvSpPr>
            <a:spLocks noGrp="1"/>
          </p:cNvSpPr>
          <p:nvPr>
            <p:ph type="title"/>
          </p:nvPr>
        </p:nvSpPr>
        <p:spPr>
          <a:xfrm>
            <a:off x="1371600" y="685800"/>
            <a:ext cx="9601200" cy="876491"/>
          </a:xfrm>
        </p:spPr>
        <p:txBody>
          <a:bodyPr/>
          <a:lstStyle/>
          <a:p>
            <a:r>
              <a:rPr lang="en-GB" dirty="0"/>
              <a:t>Why did the Marxists accept this?</a:t>
            </a:r>
          </a:p>
        </p:txBody>
      </p:sp>
      <p:sp>
        <p:nvSpPr>
          <p:cNvPr id="3" name="Content Placeholder 2">
            <a:extLst>
              <a:ext uri="{FF2B5EF4-FFF2-40B4-BE49-F238E27FC236}">
                <a16:creationId xmlns:a16="http://schemas.microsoft.com/office/drawing/2014/main" id="{4A72E7C6-9129-436B-902C-FF5D8C9D4BDD}"/>
              </a:ext>
            </a:extLst>
          </p:cNvPr>
          <p:cNvSpPr>
            <a:spLocks noGrp="1"/>
          </p:cNvSpPr>
          <p:nvPr>
            <p:ph idx="1"/>
          </p:nvPr>
        </p:nvSpPr>
        <p:spPr>
          <a:xfrm>
            <a:off x="1693796" y="1733837"/>
            <a:ext cx="9693099" cy="4635947"/>
          </a:xfrm>
        </p:spPr>
        <p:txBody>
          <a:bodyPr>
            <a:normAutofit lnSpcReduction="10000"/>
          </a:bodyPr>
          <a:lstStyle/>
          <a:p>
            <a:r>
              <a:rPr lang="en-GB" sz="2800" dirty="0"/>
              <a:t>Actually, they did not</a:t>
            </a:r>
          </a:p>
          <a:p>
            <a:pPr lvl="1"/>
            <a:r>
              <a:rPr lang="en-GB" sz="2800" dirty="0"/>
              <a:t>Grossmann, Luxemburg, </a:t>
            </a:r>
            <a:r>
              <a:rPr lang="en-GB" sz="2800" dirty="0" err="1"/>
              <a:t>Hilferding</a:t>
            </a:r>
            <a:r>
              <a:rPr lang="en-GB" sz="2800" dirty="0"/>
              <a:t>, Rosdolsky, Mandel</a:t>
            </a:r>
          </a:p>
          <a:p>
            <a:r>
              <a:rPr lang="en-GB" sz="2800" dirty="0"/>
              <a:t>A minority however accepted Bortkiewicz’s interpretation</a:t>
            </a:r>
          </a:p>
          <a:p>
            <a:r>
              <a:rPr lang="en-GB" sz="2800" dirty="0"/>
              <a:t>They accepted Bortkiewicz’s proof of inconsistency</a:t>
            </a:r>
          </a:p>
          <a:p>
            <a:pPr lvl="1"/>
            <a:r>
              <a:rPr lang="en-GB" sz="2800" dirty="0"/>
              <a:t>They accepted his simultaneism</a:t>
            </a:r>
          </a:p>
          <a:p>
            <a:pPr lvl="1"/>
            <a:r>
              <a:rPr lang="en-GB" sz="2800" dirty="0"/>
              <a:t>They accepted his dualism</a:t>
            </a:r>
          </a:p>
          <a:p>
            <a:pPr lvl="1"/>
            <a:r>
              <a:rPr lang="en-GB" sz="2800" dirty="0"/>
              <a:t>They became the acceptable face of Marxism</a:t>
            </a:r>
          </a:p>
          <a:p>
            <a:r>
              <a:rPr lang="en-GB" sz="2800" dirty="0"/>
              <a:t>The problem is self-inflicted</a:t>
            </a:r>
          </a:p>
        </p:txBody>
      </p:sp>
    </p:spTree>
    <p:extLst>
      <p:ext uri="{BB962C8B-B14F-4D97-AF65-F5344CB8AC3E}">
        <p14:creationId xmlns:p14="http://schemas.microsoft.com/office/powerpoint/2010/main" val="1579345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16C3-E3F2-49C6-A775-743B6D567B43}"/>
              </a:ext>
            </a:extLst>
          </p:cNvPr>
          <p:cNvSpPr>
            <a:spLocks noGrp="1"/>
          </p:cNvSpPr>
          <p:nvPr>
            <p:ph type="title"/>
          </p:nvPr>
        </p:nvSpPr>
        <p:spPr>
          <a:xfrm>
            <a:off x="1371600" y="685800"/>
            <a:ext cx="9601200" cy="825947"/>
          </a:xfrm>
        </p:spPr>
        <p:txBody>
          <a:bodyPr/>
          <a:lstStyle/>
          <a:p>
            <a:r>
              <a:rPr lang="en-GB" dirty="0"/>
              <a:t>Marxism without Marx</a:t>
            </a:r>
          </a:p>
        </p:txBody>
      </p:sp>
      <p:sp>
        <p:nvSpPr>
          <p:cNvPr id="3" name="Content Placeholder 2">
            <a:extLst>
              <a:ext uri="{FF2B5EF4-FFF2-40B4-BE49-F238E27FC236}">
                <a16:creationId xmlns:a16="http://schemas.microsoft.com/office/drawing/2014/main" id="{F308E6F9-DD18-4882-919F-C22E9D0144B5}"/>
              </a:ext>
            </a:extLst>
          </p:cNvPr>
          <p:cNvSpPr>
            <a:spLocks noGrp="1"/>
          </p:cNvSpPr>
          <p:nvPr>
            <p:ph idx="1"/>
          </p:nvPr>
        </p:nvSpPr>
        <p:spPr>
          <a:xfrm>
            <a:off x="1520936" y="1511747"/>
            <a:ext cx="9936278" cy="4959810"/>
          </a:xfrm>
        </p:spPr>
        <p:txBody>
          <a:bodyPr>
            <a:normAutofit/>
          </a:bodyPr>
          <a:lstStyle/>
          <a:p>
            <a:r>
              <a:rPr lang="en-GB" sz="2800" dirty="0"/>
              <a:t>A ‘safe Western Marxism’ evolved</a:t>
            </a:r>
          </a:p>
          <a:p>
            <a:r>
              <a:rPr lang="en-GB" sz="2800" dirty="0"/>
              <a:t>Sweezy 1942</a:t>
            </a:r>
          </a:p>
          <a:p>
            <a:pPr lvl="1"/>
            <a:r>
              <a:rPr lang="en-GB" sz="2800" dirty="0"/>
              <a:t>US enters the war on the same side as Soviet Union</a:t>
            </a:r>
          </a:p>
          <a:p>
            <a:pPr lvl="1"/>
            <a:r>
              <a:rPr lang="en-GB" sz="2800" dirty="0"/>
              <a:t>We can make Marxism ‘respectable’</a:t>
            </a:r>
          </a:p>
          <a:p>
            <a:pPr lvl="1"/>
            <a:r>
              <a:rPr lang="en-GB" sz="2800" dirty="0"/>
              <a:t>By saying ‘he was just a general equilibrium theorist’</a:t>
            </a:r>
          </a:p>
          <a:p>
            <a:r>
              <a:rPr lang="en-GB" sz="2800" dirty="0"/>
              <a:t>Marxists without Marx since then say</a:t>
            </a:r>
          </a:p>
          <a:p>
            <a:pPr lvl="1"/>
            <a:r>
              <a:rPr lang="en-GB" sz="2800" dirty="0"/>
              <a:t>Marx was wrong</a:t>
            </a:r>
          </a:p>
          <a:p>
            <a:pPr lvl="1"/>
            <a:r>
              <a:rPr lang="en-GB" sz="2800" dirty="0"/>
              <a:t>We can reach his conclusions by other methods</a:t>
            </a:r>
          </a:p>
          <a:p>
            <a:r>
              <a:rPr lang="en-GB" sz="2800" dirty="0"/>
              <a:t>This has proved a successful career option</a:t>
            </a:r>
          </a:p>
          <a:p>
            <a:endParaRPr lang="en-GB" dirty="0"/>
          </a:p>
        </p:txBody>
      </p:sp>
    </p:spTree>
    <p:extLst>
      <p:ext uri="{BB962C8B-B14F-4D97-AF65-F5344CB8AC3E}">
        <p14:creationId xmlns:p14="http://schemas.microsoft.com/office/powerpoint/2010/main" val="2524821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7BD5-5CE6-43A5-9365-14A29FF59C63}"/>
              </a:ext>
            </a:extLst>
          </p:cNvPr>
          <p:cNvSpPr>
            <a:spLocks noGrp="1"/>
          </p:cNvSpPr>
          <p:nvPr>
            <p:ph type="title"/>
          </p:nvPr>
        </p:nvSpPr>
        <p:spPr>
          <a:xfrm>
            <a:off x="1371600" y="685800"/>
            <a:ext cx="9753600" cy="1230086"/>
          </a:xfrm>
        </p:spPr>
        <p:txBody>
          <a:bodyPr>
            <a:normAutofit/>
          </a:bodyPr>
          <a:lstStyle/>
          <a:p>
            <a:pPr algn="ctr"/>
            <a:r>
              <a:rPr lang="en-GB" sz="4000" dirty="0"/>
              <a:t>Bortkiewicz neither corrects nor interprets Marx: he changes Marx</a:t>
            </a:r>
          </a:p>
        </p:txBody>
      </p:sp>
      <p:sp>
        <p:nvSpPr>
          <p:cNvPr id="3" name="Content Placeholder 2">
            <a:extLst>
              <a:ext uri="{FF2B5EF4-FFF2-40B4-BE49-F238E27FC236}">
                <a16:creationId xmlns:a16="http://schemas.microsoft.com/office/drawing/2014/main" id="{36F39EFA-57BE-49B6-9544-559E1D408C2C}"/>
              </a:ext>
            </a:extLst>
          </p:cNvPr>
          <p:cNvSpPr>
            <a:spLocks noGrp="1"/>
          </p:cNvSpPr>
          <p:nvPr>
            <p:ph idx="1"/>
          </p:nvPr>
        </p:nvSpPr>
        <p:spPr>
          <a:xfrm>
            <a:off x="1371599" y="1985030"/>
            <a:ext cx="10455865" cy="4801748"/>
          </a:xfrm>
        </p:spPr>
        <p:txBody>
          <a:bodyPr>
            <a:normAutofit fontScale="92500" lnSpcReduction="10000"/>
          </a:bodyPr>
          <a:lstStyle/>
          <a:p>
            <a:r>
              <a:rPr lang="en-GB" sz="2800" dirty="0"/>
              <a:t>The function of price-value deviations is eliminated</a:t>
            </a:r>
          </a:p>
          <a:p>
            <a:pPr lvl="1"/>
            <a:r>
              <a:rPr lang="en-GB" sz="2800" dirty="0"/>
              <a:t>For Marx, fluctuations are the motor force of capitalism</a:t>
            </a:r>
          </a:p>
          <a:p>
            <a:r>
              <a:rPr lang="en-GB" sz="2800" dirty="0"/>
              <a:t>Simultaneous calculation is absent from Marx</a:t>
            </a:r>
          </a:p>
          <a:p>
            <a:pPr lvl="1"/>
            <a:r>
              <a:rPr lang="en-GB" sz="2800" dirty="0"/>
              <a:t>Marx vigorously opposed to Say’s Law</a:t>
            </a:r>
          </a:p>
          <a:p>
            <a:r>
              <a:rPr lang="en-GB" sz="2800" dirty="0"/>
              <a:t>Money is eliminated</a:t>
            </a:r>
          </a:p>
          <a:p>
            <a:pPr lvl="1"/>
            <a:r>
              <a:rPr lang="en-GB" sz="2800" dirty="0"/>
              <a:t>In a simultaneous system, money is a veil</a:t>
            </a:r>
          </a:p>
          <a:p>
            <a:pPr lvl="1"/>
            <a:r>
              <a:rPr lang="en-GB" sz="2800" dirty="0"/>
              <a:t>Without money there is no mechanism of crisis</a:t>
            </a:r>
          </a:p>
          <a:p>
            <a:r>
              <a:rPr lang="en-GB" sz="2800" dirty="0"/>
              <a:t>Price and value become two separate systems</a:t>
            </a:r>
          </a:p>
          <a:p>
            <a:pPr lvl="1"/>
            <a:r>
              <a:rPr lang="en-GB" sz="2800" dirty="0"/>
              <a:t>For Marx, value is the unity of </a:t>
            </a:r>
          </a:p>
          <a:p>
            <a:pPr lvl="2"/>
            <a:r>
              <a:rPr lang="en-GB" sz="2600" dirty="0"/>
              <a:t>Its ‘immanent’ measure, labour</a:t>
            </a:r>
          </a:p>
          <a:p>
            <a:pPr lvl="2"/>
            <a:r>
              <a:rPr lang="en-GB" sz="2600" dirty="0"/>
              <a:t>Its ‘form of appearance’, money</a:t>
            </a:r>
          </a:p>
        </p:txBody>
      </p:sp>
    </p:spTree>
    <p:extLst>
      <p:ext uri="{BB962C8B-B14F-4D97-AF65-F5344CB8AC3E}">
        <p14:creationId xmlns:p14="http://schemas.microsoft.com/office/powerpoint/2010/main" val="2288715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1C47-4BFB-421D-9DEA-FF3863C69B82}"/>
              </a:ext>
            </a:extLst>
          </p:cNvPr>
          <p:cNvSpPr>
            <a:spLocks noGrp="1"/>
          </p:cNvSpPr>
          <p:nvPr>
            <p:ph type="title"/>
          </p:nvPr>
        </p:nvSpPr>
        <p:spPr/>
        <p:txBody>
          <a:bodyPr/>
          <a:lstStyle/>
          <a:p>
            <a:r>
              <a:rPr lang="en-GB" dirty="0"/>
              <a:t>Marx ‘needs mutual causation’</a:t>
            </a:r>
            <a:endParaRPr lang="en-CA" dirty="0"/>
          </a:p>
        </p:txBody>
      </p:sp>
      <p:sp>
        <p:nvSpPr>
          <p:cNvPr id="3" name="Content Placeholder 2">
            <a:extLst>
              <a:ext uri="{FF2B5EF4-FFF2-40B4-BE49-F238E27FC236}">
                <a16:creationId xmlns:a16="http://schemas.microsoft.com/office/drawing/2014/main" id="{49BA0103-4F41-41D1-84EB-D8897B73BAC4}"/>
              </a:ext>
            </a:extLst>
          </p:cNvPr>
          <p:cNvSpPr>
            <a:spLocks noGrp="1"/>
          </p:cNvSpPr>
          <p:nvPr>
            <p:ph idx="1"/>
          </p:nvPr>
        </p:nvSpPr>
        <p:spPr>
          <a:xfrm>
            <a:off x="1418166" y="1511300"/>
            <a:ext cx="9880601" cy="4902200"/>
          </a:xfrm>
        </p:spPr>
        <p:txBody>
          <a:bodyPr>
            <a:normAutofit/>
          </a:bodyPr>
          <a:lstStyle/>
          <a:p>
            <a:pPr marL="0" indent="0">
              <a:buNone/>
            </a:pPr>
            <a:r>
              <a:rPr lang="en-CA" sz="2400" dirty="0"/>
              <a:t>Alfred Marshall said once of Ricardo: ‘He does not state clearly, and in some cases he perhaps did not fully and clearly perceive how, in the problem of normal value, the various elements govern one another </a:t>
            </a:r>
            <a:r>
              <a:rPr lang="en-CA" sz="2400" i="1" dirty="0"/>
              <a:t>mutually</a:t>
            </a:r>
            <a:r>
              <a:rPr lang="en-CA" sz="2400" dirty="0"/>
              <a:t>, not </a:t>
            </a:r>
            <a:r>
              <a:rPr lang="en-CA" sz="2400" i="1" dirty="0"/>
              <a:t>successively</a:t>
            </a:r>
            <a:r>
              <a:rPr lang="en-CA" sz="2400" dirty="0"/>
              <a:t>, in a long chain of causation’. </a:t>
            </a:r>
          </a:p>
          <a:p>
            <a:pPr marL="0" indent="0">
              <a:buNone/>
            </a:pPr>
            <a:r>
              <a:rPr lang="en-CA" sz="2400" dirty="0"/>
              <a:t>This description applies even more to </a:t>
            </a:r>
            <a:r>
              <a:rPr lang="en-CA" sz="2400" dirty="0">
                <a:highlight>
                  <a:srgbClr val="FFFF00"/>
                </a:highlight>
              </a:rPr>
              <a:t>Marx … [who] held firmly to the view that the elements concerned must be regarded as a kind of causal chain, in which each link is determined, in its composition and its magnitude, only by the preceding links </a:t>
            </a:r>
            <a:r>
              <a:rPr lang="en-CA" sz="2400" dirty="0"/>
              <a:t>… Modern economics is beginning to free itself gradually from the </a:t>
            </a:r>
            <a:r>
              <a:rPr lang="en-CA" sz="2400" dirty="0">
                <a:highlight>
                  <a:srgbClr val="FFFF00"/>
                </a:highlight>
              </a:rPr>
              <a:t>successivist </a:t>
            </a:r>
            <a:r>
              <a:rPr lang="en-CA" sz="2400" dirty="0"/>
              <a:t>prejudice, the chief merit being due to the mathematical school led by Léon Walras. </a:t>
            </a:r>
          </a:p>
          <a:p>
            <a:pPr marL="0" indent="0" algn="r">
              <a:buNone/>
            </a:pPr>
            <a:r>
              <a:rPr lang="en-CA" sz="2400" dirty="0"/>
              <a:t>Bortkiewicz 1952:23-24)</a:t>
            </a:r>
          </a:p>
        </p:txBody>
      </p:sp>
    </p:spTree>
    <p:extLst>
      <p:ext uri="{BB962C8B-B14F-4D97-AF65-F5344CB8AC3E}">
        <p14:creationId xmlns:p14="http://schemas.microsoft.com/office/powerpoint/2010/main" val="4205447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73D5-B2DD-4298-98BA-B3D541F3233D}"/>
              </a:ext>
            </a:extLst>
          </p:cNvPr>
          <p:cNvSpPr>
            <a:spLocks noGrp="1"/>
          </p:cNvSpPr>
          <p:nvPr>
            <p:ph type="title"/>
          </p:nvPr>
        </p:nvSpPr>
        <p:spPr>
          <a:xfrm>
            <a:off x="1371599" y="302631"/>
            <a:ext cx="9601200" cy="792707"/>
          </a:xfrm>
        </p:spPr>
        <p:txBody>
          <a:bodyPr/>
          <a:lstStyle/>
          <a:p>
            <a:pPr algn="ctr"/>
            <a:r>
              <a:rPr lang="en-GB" dirty="0"/>
              <a:t>Rodriguez on dualism</a:t>
            </a:r>
          </a:p>
        </p:txBody>
      </p:sp>
      <p:sp>
        <p:nvSpPr>
          <p:cNvPr id="3" name="Content Placeholder 2">
            <a:extLst>
              <a:ext uri="{FF2B5EF4-FFF2-40B4-BE49-F238E27FC236}">
                <a16:creationId xmlns:a16="http://schemas.microsoft.com/office/drawing/2014/main" id="{8F665F7B-7E53-440B-9D44-05D9026713CB}"/>
              </a:ext>
            </a:extLst>
          </p:cNvPr>
          <p:cNvSpPr>
            <a:spLocks noGrp="1"/>
          </p:cNvSpPr>
          <p:nvPr>
            <p:ph idx="1"/>
          </p:nvPr>
        </p:nvSpPr>
        <p:spPr>
          <a:xfrm>
            <a:off x="1102794" y="1138983"/>
            <a:ext cx="10476541" cy="1847751"/>
          </a:xfrm>
        </p:spPr>
        <p:txBody>
          <a:bodyPr>
            <a:normAutofit/>
          </a:bodyPr>
          <a:lstStyle/>
          <a:p>
            <a:pPr marL="0" indent="0" algn="ctr">
              <a:buNone/>
            </a:pPr>
            <a:r>
              <a:rPr lang="en-US" dirty="0"/>
              <a:t>“</a:t>
            </a:r>
            <a:r>
              <a:rPr lang="en-GB" dirty="0"/>
              <a:t>According to Bortkiewicz: ‘the procedure employed by Marx for the transformation of values into prices is erroneous, since it fails to keep separate rigorously enough the two principles of value and price calculation.’ This separation involves the idea that ‘</a:t>
            </a:r>
            <a:r>
              <a:rPr lang="en-GB" dirty="0">
                <a:highlight>
                  <a:srgbClr val="FFFF00"/>
                </a:highlight>
              </a:rPr>
              <a:t>prices’ are dependent variables that must be ‘derived’ from ‘values’</a:t>
            </a:r>
            <a:r>
              <a:rPr lang="en-GB" dirty="0"/>
              <a:t>. </a:t>
            </a:r>
            <a:r>
              <a:rPr lang="en-US" dirty="0"/>
              <a:t>The principal feature of this view is the </a:t>
            </a:r>
            <a:r>
              <a:rPr lang="en-US" dirty="0">
                <a:highlight>
                  <a:srgbClr val="FFFF00"/>
                </a:highlight>
              </a:rPr>
              <a:t>methodological dualism established in the determination of values and prices</a:t>
            </a:r>
            <a:r>
              <a:rPr lang="en-US" dirty="0"/>
              <a:t>. According to Bortkiewicz: </a:t>
            </a:r>
          </a:p>
          <a:p>
            <a:pPr marL="0" indent="0">
              <a:buNone/>
            </a:pPr>
            <a:endParaRPr lang="en-GB" dirty="0"/>
          </a:p>
        </p:txBody>
      </p:sp>
      <p:sp>
        <p:nvSpPr>
          <p:cNvPr id="4" name="Rectangle 3">
            <a:extLst>
              <a:ext uri="{FF2B5EF4-FFF2-40B4-BE49-F238E27FC236}">
                <a16:creationId xmlns:a16="http://schemas.microsoft.com/office/drawing/2014/main" id="{412C405F-37EF-4389-956D-2C6410E1D3DC}"/>
              </a:ext>
            </a:extLst>
          </p:cNvPr>
          <p:cNvSpPr/>
          <p:nvPr/>
        </p:nvSpPr>
        <p:spPr>
          <a:xfrm>
            <a:off x="2113687" y="3088842"/>
            <a:ext cx="8372045" cy="1015663"/>
          </a:xfrm>
          <a:prstGeom prst="rect">
            <a:avLst/>
          </a:prstGeom>
        </p:spPr>
        <p:txBody>
          <a:bodyPr wrap="square">
            <a:spAutoFit/>
          </a:bodyPr>
          <a:lstStyle/>
          <a:p>
            <a:pPr algn="ctr"/>
            <a:r>
              <a:rPr lang="en-US" sz="2000" dirty="0">
                <a:latin typeface="Calibri" panose="020F0502020204030204" pitchFamily="34" charset="0"/>
                <a:cs typeface="Calibri" panose="020F0502020204030204" pitchFamily="34" charset="0"/>
              </a:rPr>
              <a:t>‘the procedure employed by Marx for the transformation of values into prices is erroneous, since it fails to keep separate rigorously enough the two principles of  value and price calculation.’</a:t>
            </a:r>
          </a:p>
        </p:txBody>
      </p:sp>
      <p:sp>
        <p:nvSpPr>
          <p:cNvPr id="5" name="Rectangle 4">
            <a:extLst>
              <a:ext uri="{FF2B5EF4-FFF2-40B4-BE49-F238E27FC236}">
                <a16:creationId xmlns:a16="http://schemas.microsoft.com/office/drawing/2014/main" id="{E3C52267-8DCE-463B-B749-E8DCC91E4B28}"/>
              </a:ext>
            </a:extLst>
          </p:cNvPr>
          <p:cNvSpPr/>
          <p:nvPr/>
        </p:nvSpPr>
        <p:spPr>
          <a:xfrm>
            <a:off x="1137255" y="4264353"/>
            <a:ext cx="10407617" cy="1754326"/>
          </a:xfrm>
          <a:prstGeom prst="rect">
            <a:avLst/>
          </a:prstGeom>
        </p:spPr>
        <p:txBody>
          <a:bodyPr wrap="square">
            <a:spAutoFit/>
          </a:bodyPr>
          <a:lstStyle/>
          <a:p>
            <a:pPr algn="ctr"/>
            <a:r>
              <a:rPr lang="en-US" dirty="0"/>
              <a:t>“This separation involves the idea that ‘prices’ are dependent variables that must be ‘derived’ from ‘values’. </a:t>
            </a:r>
            <a:r>
              <a:rPr lang="en-GB" dirty="0">
                <a:highlight>
                  <a:srgbClr val="FFFF00"/>
                </a:highlight>
              </a:rPr>
              <a:t>This approach – which will be called ‘dualistic’ here  – ensues from a misunderstanding of Marx’s dialectical analysis </a:t>
            </a:r>
            <a:r>
              <a:rPr lang="en-GB" dirty="0"/>
              <a:t>where the twofold nature of economic categories is always  conceived of as a unity of opposites. </a:t>
            </a:r>
            <a:r>
              <a:rPr lang="en-GB" dirty="0">
                <a:highlight>
                  <a:srgbClr val="FFFF00"/>
                </a:highlight>
              </a:rPr>
              <a:t>Dualism misses such unity </a:t>
            </a:r>
            <a:r>
              <a:rPr lang="en-GB" dirty="0"/>
              <a:t>and replaces it with a cause and effect relationship wherein the poles of the categories are exclusively presented as separate realms.”</a:t>
            </a:r>
          </a:p>
        </p:txBody>
      </p:sp>
    </p:spTree>
    <p:extLst>
      <p:ext uri="{BB962C8B-B14F-4D97-AF65-F5344CB8AC3E}">
        <p14:creationId xmlns:p14="http://schemas.microsoft.com/office/powerpoint/2010/main" val="3596214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799320" cy="1508760"/>
          </a:xfrm>
        </p:spPr>
        <p:txBody>
          <a:bodyPr/>
          <a:lstStyle/>
          <a:p>
            <a:r>
              <a:rPr lang="en-US" altLang="zh-CN" dirty="0"/>
              <a:t>Marx on value and price in volume 1</a:t>
            </a:r>
            <a:endParaRPr lang="zh-CN" altLang="en-US" dirty="0"/>
          </a:p>
        </p:txBody>
      </p:sp>
      <p:sp>
        <p:nvSpPr>
          <p:cNvPr id="3" name="内容占位符 2"/>
          <p:cNvSpPr>
            <a:spLocks noGrp="1"/>
          </p:cNvSpPr>
          <p:nvPr>
            <p:ph idx="1"/>
          </p:nvPr>
        </p:nvSpPr>
        <p:spPr>
          <a:xfrm>
            <a:off x="1713926" y="1585266"/>
            <a:ext cx="9258874" cy="4282134"/>
          </a:xfrm>
        </p:spPr>
        <p:txBody>
          <a:bodyPr/>
          <a:lstStyle/>
          <a:p>
            <a:pPr marL="0" indent="0" algn="ctr">
              <a:buNone/>
            </a:pPr>
            <a:r>
              <a:rPr lang="en-US" altLang="zh-CN" sz="2800" dirty="0"/>
              <a:t>The possibility, therefore, of a quantitative incongruity between price and magnitude of value, </a:t>
            </a:r>
            <a:r>
              <a:rPr lang="en-US" altLang="zh-CN" sz="2800" dirty="0" err="1"/>
              <a:t>ie</a:t>
            </a:r>
            <a:r>
              <a:rPr lang="en-US" altLang="zh-CN" sz="2800" dirty="0"/>
              <a:t> the possibility that price may diverge from the magnitude of value, is inherent in the price form itself. This is </a:t>
            </a:r>
            <a:r>
              <a:rPr lang="en-GB" sz="2800" dirty="0"/>
              <a:t>no defect, but, on the contrary, admirably adapts the price-form to a mode of production whose inherent laws impose themselves only as the mean of apparently lawless irregularities that compensate one another.</a:t>
            </a:r>
          </a:p>
          <a:p>
            <a:pPr lvl="1" algn="r"/>
            <a:r>
              <a:rPr lang="en-GB" altLang="zh-CN" dirty="0"/>
              <a:t>Volume 1, Chapter 3	</a:t>
            </a:r>
            <a:endParaRPr lang="zh-CN" altLang="en-US" dirty="0"/>
          </a:p>
        </p:txBody>
      </p:sp>
    </p:spTree>
    <p:extLst>
      <p:ext uri="{BB962C8B-B14F-4D97-AF65-F5344CB8AC3E}">
        <p14:creationId xmlns:p14="http://schemas.microsoft.com/office/powerpoint/2010/main" val="362831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F56A44-7494-4006-AB91-11AF4AA3BF69}"/>
              </a:ext>
            </a:extLst>
          </p:cNvPr>
          <p:cNvSpPr>
            <a:spLocks noGrp="1"/>
          </p:cNvSpPr>
          <p:nvPr>
            <p:ph type="title"/>
          </p:nvPr>
        </p:nvSpPr>
        <p:spPr/>
        <p:txBody>
          <a:bodyPr/>
          <a:lstStyle/>
          <a:p>
            <a:r>
              <a:rPr lang="en-GB" dirty="0"/>
              <a:t>What students were taught in 1992</a:t>
            </a:r>
            <a:endParaRPr lang="en-CA" dirty="0"/>
          </a:p>
        </p:txBody>
      </p:sp>
      <p:sp>
        <p:nvSpPr>
          <p:cNvPr id="4" name="Content Placeholder 3">
            <a:extLst>
              <a:ext uri="{FF2B5EF4-FFF2-40B4-BE49-F238E27FC236}">
                <a16:creationId xmlns:a16="http://schemas.microsoft.com/office/drawing/2014/main" id="{F2049A26-83E3-4145-A285-07A99AFFD892}"/>
              </a:ext>
            </a:extLst>
          </p:cNvPr>
          <p:cNvSpPr>
            <a:spLocks noGrp="1"/>
          </p:cNvSpPr>
          <p:nvPr>
            <p:ph idx="1"/>
          </p:nvPr>
        </p:nvSpPr>
        <p:spPr>
          <a:xfrm>
            <a:off x="1371600" y="1474987"/>
            <a:ext cx="10193952" cy="5132587"/>
          </a:xfrm>
        </p:spPr>
        <p:txBody>
          <a:bodyPr>
            <a:normAutofit/>
          </a:bodyPr>
          <a:lstStyle/>
          <a:p>
            <a:pPr algn="ctr"/>
            <a:r>
              <a:rPr lang="en-CA" sz="2400" i="1" dirty="0">
                <a:ea typeface="Times New Roman" panose="02020603050405020304" pitchFamily="18" charset="0"/>
                <a:cs typeface="Times New Roman" panose="02020603050405020304" pitchFamily="18" charset="0"/>
              </a:rPr>
              <a:t>The United States has experienced numerous cyclical ups and downs. At the same time, we have avoided depressions – the prolonged, cumulative slumps like those of the 1870s, 1890s, or 1930s. What has changed in the last 50 years? Primarily, developments in macroeconomics now allow governments to take monetary and fiscal steps to prevent recessions from snowballing into a persistent and profound slump. </a:t>
            </a:r>
            <a:r>
              <a:rPr lang="en-CA" sz="2400" i="1" dirty="0">
                <a:highlight>
                  <a:srgbClr val="FFFF00"/>
                </a:highlight>
                <a:ea typeface="Times New Roman" panose="02020603050405020304" pitchFamily="18" charset="0"/>
                <a:cs typeface="Times New Roman" panose="02020603050405020304" pitchFamily="18" charset="0"/>
              </a:rPr>
              <a:t>If Marxists wait for capitalism to collapse in a final cataclysmic crisis, they wait in vain. The wild business cycle that ravaged mature capitalism during its early years has been tamed</a:t>
            </a:r>
            <a:r>
              <a:rPr lang="en-CA" sz="2400" i="1" dirty="0">
                <a:ea typeface="Times New Roman" panose="02020603050405020304" pitchFamily="18" charset="0"/>
                <a:cs typeface="Times New Roman" panose="02020603050405020304" pitchFamily="18" charset="0"/>
              </a:rPr>
              <a:t>. </a:t>
            </a:r>
          </a:p>
          <a:p>
            <a:pPr algn="r"/>
            <a:r>
              <a:rPr lang="en-CA" sz="2400" i="1" dirty="0">
                <a:ea typeface="Times New Roman" panose="02020603050405020304" pitchFamily="18" charset="0"/>
                <a:cs typeface="Times New Roman" panose="02020603050405020304" pitchFamily="18" charset="0"/>
              </a:rPr>
              <a:t>Samuelson and Nordhaus (the main economics text in the USA, 1992 edition)</a:t>
            </a:r>
          </a:p>
          <a:p>
            <a:pPr marL="0" indent="0">
              <a:buNone/>
            </a:pPr>
            <a:endParaRPr lang="en-CA" sz="2400" dirty="0"/>
          </a:p>
        </p:txBody>
      </p:sp>
    </p:spTree>
    <p:extLst>
      <p:ext uri="{BB962C8B-B14F-4D97-AF65-F5344CB8AC3E}">
        <p14:creationId xmlns:p14="http://schemas.microsoft.com/office/powerpoint/2010/main" val="32326508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E5D5-36ED-4C70-A331-7009FB5DE66A}"/>
              </a:ext>
            </a:extLst>
          </p:cNvPr>
          <p:cNvSpPr>
            <a:spLocks noGrp="1"/>
          </p:cNvSpPr>
          <p:nvPr>
            <p:ph type="title"/>
          </p:nvPr>
        </p:nvSpPr>
        <p:spPr>
          <a:xfrm>
            <a:off x="1371600" y="685800"/>
            <a:ext cx="9601200" cy="871896"/>
          </a:xfrm>
        </p:spPr>
        <p:txBody>
          <a:bodyPr/>
          <a:lstStyle/>
          <a:p>
            <a:r>
              <a:rPr lang="en-GB" dirty="0"/>
              <a:t>Price as an expression of value</a:t>
            </a:r>
          </a:p>
        </p:txBody>
      </p:sp>
      <p:sp>
        <p:nvSpPr>
          <p:cNvPr id="3" name="Content Placeholder 2">
            <a:extLst>
              <a:ext uri="{FF2B5EF4-FFF2-40B4-BE49-F238E27FC236}">
                <a16:creationId xmlns:a16="http://schemas.microsoft.com/office/drawing/2014/main" id="{F3BB5580-1BEF-4679-9CF7-D7DDD698D1CD}"/>
              </a:ext>
            </a:extLst>
          </p:cNvPr>
          <p:cNvSpPr>
            <a:spLocks noGrp="1"/>
          </p:cNvSpPr>
          <p:nvPr>
            <p:ph idx="1"/>
          </p:nvPr>
        </p:nvSpPr>
        <p:spPr>
          <a:xfrm>
            <a:off x="1371600" y="1429037"/>
            <a:ext cx="10212332" cy="5109612"/>
          </a:xfrm>
        </p:spPr>
        <p:txBody>
          <a:bodyPr>
            <a:normAutofit/>
          </a:bodyPr>
          <a:lstStyle/>
          <a:p>
            <a:r>
              <a:rPr lang="en-GB" dirty="0"/>
              <a:t>Recall Smith on the ‘measures’ of value</a:t>
            </a:r>
          </a:p>
          <a:p>
            <a:pPr lvl="1"/>
            <a:r>
              <a:rPr lang="en-GB" dirty="0"/>
              <a:t>In terms of labour or ‘effort’ required to produce or acquire it</a:t>
            </a:r>
          </a:p>
          <a:p>
            <a:pPr lvl="1"/>
            <a:r>
              <a:rPr lang="en-GB" dirty="0"/>
              <a:t>In terms of another commodity it exchanges with</a:t>
            </a:r>
          </a:p>
          <a:p>
            <a:pPr lvl="1"/>
            <a:r>
              <a:rPr lang="en-GB" dirty="0"/>
              <a:t>In terms of money</a:t>
            </a:r>
          </a:p>
          <a:p>
            <a:r>
              <a:rPr lang="en-GB" dirty="0"/>
              <a:t>Ricardo adds ‘value in use’.</a:t>
            </a:r>
          </a:p>
          <a:p>
            <a:pPr lvl="1"/>
            <a:r>
              <a:rPr lang="en-GB" dirty="0"/>
              <a:t>Smith does not say that size or utility might itself be a measure</a:t>
            </a:r>
          </a:p>
          <a:p>
            <a:pPr lvl="1"/>
            <a:r>
              <a:rPr lang="en-GB" dirty="0"/>
              <a:t>His idea of value is it is represented in something else</a:t>
            </a:r>
          </a:p>
          <a:p>
            <a:pPr lvl="1"/>
            <a:r>
              <a:rPr lang="en-GB" dirty="0"/>
              <a:t>Marx adopts Ricardo’s distinction</a:t>
            </a:r>
          </a:p>
          <a:p>
            <a:pPr lvl="1"/>
            <a:r>
              <a:rPr lang="en-GB" dirty="0"/>
              <a:t>But maintains the idea that value is ‘represented in something else’</a:t>
            </a:r>
          </a:p>
          <a:p>
            <a:r>
              <a:rPr lang="en-GB" dirty="0"/>
              <a:t>Marx’s idea of ‘expression’ of value</a:t>
            </a:r>
          </a:p>
          <a:p>
            <a:pPr lvl="1"/>
            <a:r>
              <a:rPr lang="en-GB" dirty="0"/>
              <a:t>The value of any commodity may be expressed in the labour they bear</a:t>
            </a:r>
          </a:p>
          <a:p>
            <a:pPr lvl="1"/>
            <a:r>
              <a:rPr lang="en-GB" dirty="0"/>
              <a:t>It may also be expressed in a sum of money</a:t>
            </a:r>
          </a:p>
        </p:txBody>
      </p:sp>
    </p:spTree>
    <p:extLst>
      <p:ext uri="{BB962C8B-B14F-4D97-AF65-F5344CB8AC3E}">
        <p14:creationId xmlns:p14="http://schemas.microsoft.com/office/powerpoint/2010/main" val="3219325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120A-E58F-4190-A5CB-CB307C613979}"/>
              </a:ext>
            </a:extLst>
          </p:cNvPr>
          <p:cNvSpPr>
            <a:spLocks noGrp="1"/>
          </p:cNvSpPr>
          <p:nvPr>
            <p:ph type="title"/>
          </p:nvPr>
        </p:nvSpPr>
        <p:spPr>
          <a:xfrm>
            <a:off x="1371600" y="685800"/>
            <a:ext cx="9601200" cy="761617"/>
          </a:xfrm>
        </p:spPr>
        <p:txBody>
          <a:bodyPr/>
          <a:lstStyle/>
          <a:p>
            <a:r>
              <a:rPr lang="en-GB" dirty="0"/>
              <a:t>Intrinsic and extrinsic measure</a:t>
            </a:r>
          </a:p>
        </p:txBody>
      </p:sp>
      <p:sp>
        <p:nvSpPr>
          <p:cNvPr id="3" name="Content Placeholder 2">
            <a:extLst>
              <a:ext uri="{FF2B5EF4-FFF2-40B4-BE49-F238E27FC236}">
                <a16:creationId xmlns:a16="http://schemas.microsoft.com/office/drawing/2014/main" id="{3E313EFE-2184-463E-8F46-0FA58C9AE7B8}"/>
              </a:ext>
            </a:extLst>
          </p:cNvPr>
          <p:cNvSpPr>
            <a:spLocks noGrp="1"/>
          </p:cNvSpPr>
          <p:nvPr>
            <p:ph idx="1"/>
          </p:nvPr>
        </p:nvSpPr>
        <p:spPr>
          <a:xfrm>
            <a:off x="1371600" y="1603646"/>
            <a:ext cx="9601200" cy="4263754"/>
          </a:xfrm>
        </p:spPr>
        <p:txBody>
          <a:bodyPr>
            <a:normAutofit lnSpcReduction="10000"/>
          </a:bodyPr>
          <a:lstStyle/>
          <a:p>
            <a:pPr marL="0" indent="0" algn="ctr">
              <a:buNone/>
            </a:pPr>
            <a:r>
              <a:rPr lang="en-GB" sz="2400" dirty="0"/>
              <a:t>It is usual to define erroneously value as ‘labour’, that is, to reduce value to its substance. Actually, value is a complex concept: value is the unity of abstract labour (its substance) and money (its form) and, thus, it has </a:t>
            </a:r>
            <a:r>
              <a:rPr lang="en-GB" sz="2400" dirty="0">
                <a:highlight>
                  <a:srgbClr val="FFFF00"/>
                </a:highlight>
              </a:rPr>
              <a:t>an immanent or intrinsic measure</a:t>
            </a:r>
            <a:r>
              <a:rPr lang="en-GB" sz="2400" dirty="0"/>
              <a:t> (socially necessary labour time) and an </a:t>
            </a:r>
            <a:r>
              <a:rPr lang="en-GB" sz="2400" dirty="0">
                <a:highlight>
                  <a:srgbClr val="FFFF00"/>
                </a:highlight>
              </a:rPr>
              <a:t>extrinsic measure (exchange value or price). </a:t>
            </a:r>
            <a:r>
              <a:rPr lang="en-GB" sz="2400" dirty="0"/>
              <a:t>In capitalist society, labour is realised as social labour under the form of money. </a:t>
            </a:r>
            <a:r>
              <a:rPr lang="en-GB" sz="2400" dirty="0">
                <a:highlight>
                  <a:srgbClr val="FFFF00"/>
                </a:highlight>
              </a:rPr>
              <a:t>Marx always refers to value as a quantity of money  </a:t>
            </a:r>
            <a:r>
              <a:rPr lang="en-GB" sz="2400" dirty="0"/>
              <a:t>because </a:t>
            </a:r>
            <a:endParaRPr lang="en-GB" sz="2400" dirty="0">
              <a:highlight>
                <a:srgbClr val="FFFF00"/>
              </a:highlight>
            </a:endParaRPr>
          </a:p>
          <a:p>
            <a:pPr marL="0" indent="0" algn="ctr">
              <a:buNone/>
            </a:pPr>
            <a:r>
              <a:rPr lang="en-GB" sz="2800" dirty="0">
                <a:latin typeface="Calibri" panose="020F0502020204030204" pitchFamily="34" charset="0"/>
                <a:cs typeface="Calibri" panose="020F0502020204030204" pitchFamily="34" charset="0"/>
              </a:rPr>
              <a:t>‘[m]</a:t>
            </a:r>
            <a:r>
              <a:rPr lang="en-GB" sz="2800" dirty="0" err="1">
                <a:latin typeface="Calibri" panose="020F0502020204030204" pitchFamily="34" charset="0"/>
                <a:cs typeface="Calibri" panose="020F0502020204030204" pitchFamily="34" charset="0"/>
              </a:rPr>
              <a:t>oney</a:t>
            </a:r>
            <a:r>
              <a:rPr lang="en-GB" sz="2800" dirty="0">
                <a:latin typeface="Calibri" panose="020F0502020204030204" pitchFamily="34" charset="0"/>
                <a:cs typeface="Calibri" panose="020F0502020204030204" pitchFamily="34" charset="0"/>
              </a:rPr>
              <a:t> as a measure of value is the necessary form of appearance of the measure of value which is immanent in commodities, namely labour time.’ </a:t>
            </a:r>
          </a:p>
          <a:p>
            <a:pPr marL="0" indent="0" algn="r">
              <a:buNone/>
            </a:pPr>
            <a:r>
              <a:rPr lang="en-GB" sz="2400" dirty="0"/>
              <a:t>– Marx 1976a:188 </a:t>
            </a:r>
          </a:p>
          <a:p>
            <a:endParaRPr lang="en-GB" sz="2400" dirty="0"/>
          </a:p>
        </p:txBody>
      </p:sp>
    </p:spTree>
    <p:extLst>
      <p:ext uri="{BB962C8B-B14F-4D97-AF65-F5344CB8AC3E}">
        <p14:creationId xmlns:p14="http://schemas.microsoft.com/office/powerpoint/2010/main" val="3692883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9382-9656-419E-B19B-069E0A21D419}"/>
              </a:ext>
            </a:extLst>
          </p:cNvPr>
          <p:cNvSpPr>
            <a:spLocks noGrp="1"/>
          </p:cNvSpPr>
          <p:nvPr>
            <p:ph type="title"/>
          </p:nvPr>
        </p:nvSpPr>
        <p:spPr>
          <a:xfrm>
            <a:off x="1371600" y="685800"/>
            <a:ext cx="9601200" cy="812162"/>
          </a:xfrm>
        </p:spPr>
        <p:txBody>
          <a:bodyPr/>
          <a:lstStyle/>
          <a:p>
            <a:r>
              <a:rPr lang="en-GB" dirty="0"/>
              <a:t>Rodriguez’ reading of Marx’s table</a:t>
            </a:r>
          </a:p>
        </p:txBody>
      </p:sp>
      <p:sp>
        <p:nvSpPr>
          <p:cNvPr id="3" name="Content Placeholder 2">
            <a:extLst>
              <a:ext uri="{FF2B5EF4-FFF2-40B4-BE49-F238E27FC236}">
                <a16:creationId xmlns:a16="http://schemas.microsoft.com/office/drawing/2014/main" id="{2B835B10-04A8-46F6-BC8F-834E562F8613}"/>
              </a:ext>
            </a:extLst>
          </p:cNvPr>
          <p:cNvSpPr>
            <a:spLocks noGrp="1"/>
          </p:cNvSpPr>
          <p:nvPr>
            <p:ph idx="1"/>
          </p:nvPr>
        </p:nvSpPr>
        <p:spPr>
          <a:xfrm>
            <a:off x="1371600" y="1587563"/>
            <a:ext cx="9647150" cy="4344550"/>
          </a:xfrm>
        </p:spPr>
        <p:txBody>
          <a:bodyPr>
            <a:normAutofit/>
          </a:bodyPr>
          <a:lstStyle/>
          <a:p>
            <a:pPr marL="0" indent="0" algn="ctr">
              <a:buNone/>
            </a:pPr>
            <a:r>
              <a:rPr lang="en-GB" sz="2400" dirty="0"/>
              <a:t>“This is confirmed, for instance, in passages of </a:t>
            </a:r>
            <a:r>
              <a:rPr lang="en-GB" sz="2400" i="1" dirty="0"/>
              <a:t>Grundrisse, Theories of Surplus Value </a:t>
            </a:r>
            <a:r>
              <a:rPr lang="en-GB" sz="2400" dirty="0"/>
              <a:t>and Marx’s letter to Engels dated August 2, 1862, where he also explains the transformation of values into prices of production. In these examples all value magnitudes are expressed in money (£). The omission of units of measurement in the corresponding text of Capital III only shows the provisional and unfinished character of the draft published by Engels. What does the sixth column of Table 3.1 represent? </a:t>
            </a:r>
          </a:p>
          <a:p>
            <a:pPr marL="0" indent="0" algn="ctr">
              <a:buNone/>
            </a:pPr>
            <a:r>
              <a:rPr lang="en-GB" sz="2400" b="1" dirty="0">
                <a:latin typeface="Calibri" panose="020F0502020204030204" pitchFamily="34" charset="0"/>
                <a:cs typeface="Calibri" panose="020F0502020204030204" pitchFamily="34" charset="0"/>
              </a:rPr>
              <a:t>‘[The] money prices at which [the] commodities would exchange if they were exchanged according to their values.’”</a:t>
            </a:r>
          </a:p>
          <a:p>
            <a:endParaRPr lang="en-GB" sz="2400" dirty="0"/>
          </a:p>
        </p:txBody>
      </p:sp>
    </p:spTree>
    <p:extLst>
      <p:ext uri="{BB962C8B-B14F-4D97-AF65-F5344CB8AC3E}">
        <p14:creationId xmlns:p14="http://schemas.microsoft.com/office/powerpoint/2010/main" val="124172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FB63-250E-43E0-99D1-F0045A0F4171}"/>
              </a:ext>
            </a:extLst>
          </p:cNvPr>
          <p:cNvSpPr>
            <a:spLocks noGrp="1"/>
          </p:cNvSpPr>
          <p:nvPr>
            <p:ph type="title"/>
          </p:nvPr>
        </p:nvSpPr>
        <p:spPr/>
        <p:txBody>
          <a:bodyPr/>
          <a:lstStyle/>
          <a:p>
            <a:pPr algn="ctr"/>
            <a:r>
              <a:rPr lang="en-GB" dirty="0"/>
              <a:t>‘Marxists’ also get things wrong</a:t>
            </a:r>
            <a:endParaRPr lang="en-CA" dirty="0"/>
          </a:p>
        </p:txBody>
      </p:sp>
      <p:sp>
        <p:nvSpPr>
          <p:cNvPr id="3" name="Content Placeholder 2">
            <a:extLst>
              <a:ext uri="{FF2B5EF4-FFF2-40B4-BE49-F238E27FC236}">
                <a16:creationId xmlns:a16="http://schemas.microsoft.com/office/drawing/2014/main" id="{6FA60F5D-8466-4791-8F7B-CEDE16BC9606}"/>
              </a:ext>
            </a:extLst>
          </p:cNvPr>
          <p:cNvSpPr>
            <a:spLocks noGrp="1"/>
          </p:cNvSpPr>
          <p:nvPr>
            <p:ph idx="1"/>
          </p:nvPr>
        </p:nvSpPr>
        <p:spPr>
          <a:xfrm>
            <a:off x="1736901" y="1723117"/>
            <a:ext cx="9269565" cy="4257866"/>
          </a:xfrm>
        </p:spPr>
        <p:txBody>
          <a:bodyPr>
            <a:normAutofit lnSpcReduction="10000"/>
          </a:bodyPr>
          <a:lstStyle/>
          <a:p>
            <a:pPr marL="0" indent="0" algn="ctr">
              <a:buNone/>
            </a:pPr>
            <a:r>
              <a:rPr lang="en-US" sz="3200" dirty="0">
                <a:latin typeface="Garamond" panose="02020404030301010803" pitchFamily="18" charset="0"/>
              </a:rPr>
              <a:t>“when our book </a:t>
            </a:r>
            <a:r>
              <a:rPr lang="en-US" sz="3200" i="1" dirty="0">
                <a:latin typeface="Garamond" panose="02020404030301010803" pitchFamily="18" charset="0"/>
              </a:rPr>
              <a:t>Capital Resurgent: Roots of the Neoliberal Revolution</a:t>
            </a:r>
            <a:r>
              <a:rPr lang="en-US" sz="3200" dirty="0">
                <a:latin typeface="Garamond" panose="02020404030301010803" pitchFamily="18" charset="0"/>
              </a:rPr>
              <a:t> was published by Harvard University Press in 2004, [the neoliberal] strategy appeared successful … The contemporary crisis is an outcome of the contradictions inherent in that strategy. The crisis revealed the strategy’s unsustainable character.”</a:t>
            </a:r>
            <a:endParaRPr lang="en-CA" sz="3200" dirty="0">
              <a:latin typeface="Garamond" panose="02020404030301010803" pitchFamily="18" charset="0"/>
            </a:endParaRPr>
          </a:p>
          <a:p>
            <a:pPr marL="0" indent="2063750" algn="r">
              <a:buNone/>
              <a:tabLst>
                <a:tab pos="1971675" algn="l"/>
              </a:tabLst>
            </a:pPr>
            <a:r>
              <a:rPr lang="fr-FR" sz="2200" dirty="0">
                <a:latin typeface="Garamond" panose="02020404030301010803" pitchFamily="18" charset="0"/>
              </a:rPr>
              <a:t>Duménil, Gérard and Dominique Lévy</a:t>
            </a:r>
            <a:r>
              <a:rPr lang="en-US" sz="2200" dirty="0">
                <a:latin typeface="Garamond" panose="02020404030301010803" pitchFamily="18" charset="0"/>
              </a:rPr>
              <a:t>. 2011. </a:t>
            </a:r>
            <a:r>
              <a:rPr lang="en-US" sz="2200" i="1" dirty="0">
                <a:latin typeface="Garamond" panose="02020404030301010803" pitchFamily="18" charset="0"/>
              </a:rPr>
              <a:t>The Crisis of Neoliberalism</a:t>
            </a:r>
          </a:p>
          <a:p>
            <a:pPr marL="2871788" indent="0" algn="r">
              <a:buNone/>
            </a:pPr>
            <a:r>
              <a:rPr lang="fr-FR" sz="2200" dirty="0">
                <a:latin typeface="Garamond" panose="02020404030301010803" pitchFamily="18" charset="0"/>
              </a:rPr>
              <a:t>(</a:t>
            </a:r>
            <a:r>
              <a:rPr lang="fr-FR" sz="2200" dirty="0" err="1">
                <a:latin typeface="Garamond" panose="02020404030301010803" pitchFamily="18" charset="0"/>
              </a:rPr>
              <a:t>referring</a:t>
            </a:r>
            <a:r>
              <a:rPr lang="fr-FR" sz="2200" dirty="0">
                <a:latin typeface="Garamond" panose="02020404030301010803" pitchFamily="18" charset="0"/>
              </a:rPr>
              <a:t> to Duménil,  Gérard and Dominique Lévy. 2004. </a:t>
            </a:r>
            <a:r>
              <a:rPr lang="en-US" sz="2200" i="1" dirty="0">
                <a:latin typeface="Garamond" panose="02020404030301010803" pitchFamily="18" charset="0"/>
              </a:rPr>
              <a:t>Capital Resurgent: Roots of the neoliberal revolution)</a:t>
            </a:r>
            <a:r>
              <a:rPr lang="en-US" sz="2200" dirty="0">
                <a:latin typeface="Garamond" panose="02020404030301010803" pitchFamily="18" charset="0"/>
              </a:rPr>
              <a:t> </a:t>
            </a:r>
          </a:p>
          <a:p>
            <a:pPr marL="0" indent="0" algn="r">
              <a:buNone/>
            </a:pPr>
            <a:endParaRPr lang="en-CA" sz="2800" dirty="0">
              <a:latin typeface="Garamond" panose="02020404030301010803" pitchFamily="18" charset="0"/>
            </a:endParaRPr>
          </a:p>
          <a:p>
            <a:pPr marL="0" indent="0">
              <a:buNone/>
            </a:pPr>
            <a:endParaRPr lang="en-CA" sz="3200" dirty="0">
              <a:latin typeface="Garamond" panose="02020404030301010803" pitchFamily="18" charset="0"/>
            </a:endParaRPr>
          </a:p>
        </p:txBody>
      </p:sp>
    </p:spTree>
    <p:extLst>
      <p:ext uri="{BB962C8B-B14F-4D97-AF65-F5344CB8AC3E}">
        <p14:creationId xmlns:p14="http://schemas.microsoft.com/office/powerpoint/2010/main" val="132179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0592-F4A7-4881-9637-37B1B7E7C2F3}"/>
              </a:ext>
            </a:extLst>
          </p:cNvPr>
          <p:cNvSpPr>
            <a:spLocks noGrp="1"/>
          </p:cNvSpPr>
          <p:nvPr>
            <p:ph type="title"/>
          </p:nvPr>
        </p:nvSpPr>
        <p:spPr>
          <a:xfrm>
            <a:off x="1371600" y="685800"/>
            <a:ext cx="9601200" cy="1250273"/>
          </a:xfrm>
        </p:spPr>
        <p:txBody>
          <a:bodyPr>
            <a:normAutofit/>
          </a:bodyPr>
          <a:lstStyle/>
          <a:p>
            <a:pPr algn="ctr"/>
            <a:r>
              <a:rPr lang="en-GB" sz="4000" dirty="0"/>
              <a:t>The strange process of retrogression in economic thought</a:t>
            </a:r>
            <a:endParaRPr lang="en-CA" sz="4000" dirty="0"/>
          </a:p>
        </p:txBody>
      </p:sp>
      <p:sp>
        <p:nvSpPr>
          <p:cNvPr id="3" name="Content Placeholder 2">
            <a:extLst>
              <a:ext uri="{FF2B5EF4-FFF2-40B4-BE49-F238E27FC236}">
                <a16:creationId xmlns:a16="http://schemas.microsoft.com/office/drawing/2014/main" id="{8A4F7ACD-BD64-4F69-96E2-AD206A3E1EEE}"/>
              </a:ext>
            </a:extLst>
          </p:cNvPr>
          <p:cNvSpPr>
            <a:spLocks noGrp="1"/>
          </p:cNvSpPr>
          <p:nvPr>
            <p:ph idx="1"/>
          </p:nvPr>
        </p:nvSpPr>
        <p:spPr>
          <a:xfrm>
            <a:off x="2152802" y="1936073"/>
            <a:ext cx="9245091" cy="3721777"/>
          </a:xfrm>
        </p:spPr>
        <p:txBody>
          <a:bodyPr>
            <a:normAutofit/>
          </a:bodyPr>
          <a:lstStyle/>
          <a:p>
            <a:r>
              <a:rPr lang="en-GB" dirty="0"/>
              <a:t>In the natural sciences, we are used to a general forward movement</a:t>
            </a:r>
          </a:p>
          <a:p>
            <a:pPr lvl="1"/>
            <a:r>
              <a:rPr lang="en-GB" dirty="0"/>
              <a:t>We can explain more of what we see, as time progresses</a:t>
            </a:r>
          </a:p>
          <a:p>
            <a:r>
              <a:rPr lang="en-GB" dirty="0"/>
              <a:t>In order to progress, science does go back to ideas it once set aside</a:t>
            </a:r>
          </a:p>
          <a:p>
            <a:pPr lvl="1"/>
            <a:r>
              <a:rPr lang="en-GB" dirty="0"/>
              <a:t>For example the corpuscular theory of light</a:t>
            </a:r>
          </a:p>
          <a:p>
            <a:r>
              <a:rPr lang="en-GB" dirty="0"/>
              <a:t>BUT we don’t find things that we once understood, and now cannot</a:t>
            </a:r>
          </a:p>
          <a:p>
            <a:r>
              <a:rPr lang="en-GB" dirty="0"/>
              <a:t>However economics now misunderstands things it once knew quite well</a:t>
            </a:r>
          </a:p>
          <a:p>
            <a:pPr lvl="1"/>
            <a:r>
              <a:rPr lang="en-GB" dirty="0"/>
              <a:t>This is why very few economists foresaw 2008</a:t>
            </a:r>
          </a:p>
          <a:p>
            <a:r>
              <a:rPr lang="en-GB" dirty="0"/>
              <a:t>Big crises, however, force a rethink; that is happening now</a:t>
            </a:r>
          </a:p>
          <a:p>
            <a:pPr marL="0" indent="0">
              <a:buNone/>
            </a:pPr>
            <a:endParaRPr lang="en-CA" dirty="0"/>
          </a:p>
        </p:txBody>
      </p:sp>
    </p:spTree>
    <p:extLst>
      <p:ext uri="{BB962C8B-B14F-4D97-AF65-F5344CB8AC3E}">
        <p14:creationId xmlns:p14="http://schemas.microsoft.com/office/powerpoint/2010/main" val="393004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F883-D3B8-414E-8401-505785127F88}"/>
              </a:ext>
            </a:extLst>
          </p:cNvPr>
          <p:cNvSpPr>
            <a:spLocks noGrp="1"/>
          </p:cNvSpPr>
          <p:nvPr>
            <p:ph type="title"/>
          </p:nvPr>
        </p:nvSpPr>
        <p:spPr>
          <a:xfrm>
            <a:off x="1371600" y="685800"/>
            <a:ext cx="9601200" cy="960120"/>
          </a:xfrm>
        </p:spPr>
        <p:txBody>
          <a:bodyPr/>
          <a:lstStyle/>
          <a:p>
            <a:pPr algn="ctr"/>
            <a:r>
              <a:rPr lang="en-GB" dirty="0"/>
              <a:t>Combatting retrogression</a:t>
            </a:r>
            <a:endParaRPr lang="en-CA" dirty="0"/>
          </a:p>
        </p:txBody>
      </p:sp>
      <p:sp>
        <p:nvSpPr>
          <p:cNvPr id="3" name="Content Placeholder 2">
            <a:extLst>
              <a:ext uri="{FF2B5EF4-FFF2-40B4-BE49-F238E27FC236}">
                <a16:creationId xmlns:a16="http://schemas.microsoft.com/office/drawing/2014/main" id="{CFE8AA68-53B8-45FA-9B49-38108FD0FB72}"/>
              </a:ext>
            </a:extLst>
          </p:cNvPr>
          <p:cNvSpPr>
            <a:spLocks noGrp="1"/>
          </p:cNvSpPr>
          <p:nvPr>
            <p:ph idx="1"/>
          </p:nvPr>
        </p:nvSpPr>
        <p:spPr>
          <a:xfrm>
            <a:off x="1657350" y="1417320"/>
            <a:ext cx="9177600" cy="4446270"/>
          </a:xfrm>
        </p:spPr>
        <p:txBody>
          <a:bodyPr>
            <a:normAutofit fontScale="92500" lnSpcReduction="10000"/>
          </a:bodyPr>
          <a:lstStyle/>
          <a:p>
            <a:r>
              <a:rPr lang="en-GB" dirty="0"/>
              <a:t>Samuelson (See Freeman, Chick, Kayatekin) </a:t>
            </a:r>
          </a:p>
          <a:p>
            <a:pPr lvl="1"/>
            <a:r>
              <a:rPr lang="en-GB" dirty="0"/>
              <a:t>‘Whig historical’ approach</a:t>
            </a:r>
          </a:p>
          <a:p>
            <a:pPr lvl="1"/>
            <a:r>
              <a:rPr lang="en-GB" dirty="0"/>
              <a:t>we know more than our predecessors, </a:t>
            </a:r>
          </a:p>
          <a:p>
            <a:pPr lvl="1"/>
            <a:r>
              <a:rPr lang="en-GB" dirty="0"/>
              <a:t>it’s a waste of time to study them</a:t>
            </a:r>
          </a:p>
          <a:p>
            <a:r>
              <a:rPr lang="en-GB" dirty="0"/>
              <a:t>Laibman (2011) </a:t>
            </a:r>
          </a:p>
          <a:p>
            <a:pPr lvl="1"/>
            <a:r>
              <a:rPr lang="en-GB" dirty="0"/>
              <a:t>economic thought always moves forward </a:t>
            </a:r>
          </a:p>
          <a:p>
            <a:pPr lvl="1"/>
            <a:r>
              <a:rPr lang="en-GB" dirty="0"/>
              <a:t>no need to ask ‘what did Marx actually think’?</a:t>
            </a:r>
          </a:p>
          <a:p>
            <a:r>
              <a:rPr lang="en-GB" dirty="0"/>
              <a:t>Study of Marx is presented as dogma.</a:t>
            </a:r>
          </a:p>
          <a:p>
            <a:pPr lvl="1"/>
            <a:r>
              <a:rPr lang="en-GB" dirty="0"/>
              <a:t>Actually it is the neglect of Marx that is dogma</a:t>
            </a:r>
          </a:p>
          <a:p>
            <a:pPr lvl="1"/>
            <a:r>
              <a:rPr lang="en-GB" dirty="0"/>
              <a:t>It prevent today’s failed ideas being subjected to critical study</a:t>
            </a:r>
          </a:p>
          <a:p>
            <a:r>
              <a:rPr lang="en-CA" dirty="0"/>
              <a:t>We study Marx for the same reason as any legitimate theory</a:t>
            </a:r>
          </a:p>
          <a:p>
            <a:pPr lvl="1"/>
            <a:r>
              <a:rPr lang="en-CA" dirty="0"/>
              <a:t>To properly consider all reasonable explanations of reality</a:t>
            </a:r>
          </a:p>
          <a:p>
            <a:pPr lvl="1"/>
            <a:endParaRPr lang="en-CA" dirty="0"/>
          </a:p>
        </p:txBody>
      </p:sp>
    </p:spTree>
    <p:extLst>
      <p:ext uri="{BB962C8B-B14F-4D97-AF65-F5344CB8AC3E}">
        <p14:creationId xmlns:p14="http://schemas.microsoft.com/office/powerpoint/2010/main" val="30048215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1016</TotalTime>
  <Words>5427</Words>
  <Application>Microsoft Office PowerPoint</Application>
  <PresentationFormat>Widescreen</PresentationFormat>
  <Paragraphs>439</Paragraphs>
  <Slides>62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宋体</vt:lpstr>
      <vt:lpstr>华文楷体</vt:lpstr>
      <vt:lpstr>Arial</vt:lpstr>
      <vt:lpstr>Berlin Sans FB Demi</vt:lpstr>
      <vt:lpstr>Calibri</vt:lpstr>
      <vt:lpstr>Century Schoolbook</vt:lpstr>
      <vt:lpstr>Franklin Gothic Book</vt:lpstr>
      <vt:lpstr>Garamond</vt:lpstr>
      <vt:lpstr>Segoe UI Emoji</vt:lpstr>
      <vt:lpstr>Times New Roman</vt:lpstr>
      <vt:lpstr>Crop</vt:lpstr>
      <vt:lpstr>Document</vt:lpstr>
      <vt:lpstr>Value, price and ideology: marx’s rightful place in modern political economy</vt:lpstr>
      <vt:lpstr>Where to find things</vt:lpstr>
      <vt:lpstr>Introductory Remarks</vt:lpstr>
      <vt:lpstr>Why study Marx?</vt:lpstr>
      <vt:lpstr>Putting things right</vt:lpstr>
      <vt:lpstr>What students were taught in 1992</vt:lpstr>
      <vt:lpstr>‘Marxists’ also get things wrong</vt:lpstr>
      <vt:lpstr>The strange process of retrogression in economic thought</vt:lpstr>
      <vt:lpstr>Combatting retrogression</vt:lpstr>
      <vt:lpstr>Three key methods </vt:lpstr>
      <vt:lpstr>Assertive pluralism</vt:lpstr>
      <vt:lpstr>Interpretive method</vt:lpstr>
      <vt:lpstr>Materialist understanding</vt:lpstr>
      <vt:lpstr>On the disappearance of scholarship</vt:lpstr>
      <vt:lpstr>The solution</vt:lpstr>
      <vt:lpstr>Temporalist value calculation</vt:lpstr>
      <vt:lpstr>The simultaneist calculation</vt:lpstr>
      <vt:lpstr>An illustration (see spreadsheet)</vt:lpstr>
      <vt:lpstr>The TSSI price calculation</vt:lpstr>
      <vt:lpstr>How the MELT allows us to calculate values and prices (1)</vt:lpstr>
      <vt:lpstr>How to calculate values and prices (2)</vt:lpstr>
      <vt:lpstr>What does price-value deviation mean?</vt:lpstr>
      <vt:lpstr>Numerical example</vt:lpstr>
      <vt:lpstr>Not the Labour Theory of Value</vt:lpstr>
      <vt:lpstr>Solution to Bortkiewicz (see spreadsheet)</vt:lpstr>
      <vt:lpstr>The problem with Marxism</vt:lpstr>
      <vt:lpstr>Marx’s transformation is more general</vt:lpstr>
      <vt:lpstr>Society does not in general reproduce perfectly</vt:lpstr>
      <vt:lpstr>PowerPoint Presentation</vt:lpstr>
      <vt:lpstr>The rate of profit: a necessary correction</vt:lpstr>
      <vt:lpstr>Hence two tasks</vt:lpstr>
      <vt:lpstr>In general therefore</vt:lpstr>
      <vt:lpstr>General Equilibrium: an ideological counter-revolution</vt:lpstr>
      <vt:lpstr>The reaction against Ricardo</vt:lpstr>
      <vt:lpstr>The reaction to Ricardo fails</vt:lpstr>
      <vt:lpstr>A note on use-value</vt:lpstr>
      <vt:lpstr>The problem of production</vt:lpstr>
      <vt:lpstr>On the use of copper</vt:lpstr>
      <vt:lpstr>Marshall and the catena of causation</vt:lpstr>
      <vt:lpstr>Marshall’s alternative</vt:lpstr>
      <vt:lpstr>The triumph of market perfection</vt:lpstr>
      <vt:lpstr>The retrogression of ‘natural price’</vt:lpstr>
      <vt:lpstr>Ricardo: natural price does not equal value</vt:lpstr>
      <vt:lpstr>Marx, ‘natural price’ and equilibrium</vt:lpstr>
      <vt:lpstr>Natural price: a mistaken view of the classicals</vt:lpstr>
      <vt:lpstr>PowerPoint Presentation</vt:lpstr>
      <vt:lpstr>PowerPoint Presentation</vt:lpstr>
      <vt:lpstr>Marshall: transforms natural price into long-run equilibrium price</vt:lpstr>
      <vt:lpstr>A new general method in economics</vt:lpstr>
      <vt:lpstr>The Bortkiewicz counter-revolution</vt:lpstr>
      <vt:lpstr>Bohm-Bawerk on close of Marx’s System</vt:lpstr>
      <vt:lpstr>The urge to prove Marx inconsistent</vt:lpstr>
      <vt:lpstr>Marx ‘needs mutual causation’</vt:lpstr>
      <vt:lpstr>Why did the Marxists accept this?</vt:lpstr>
      <vt:lpstr>Marxism without Marx</vt:lpstr>
      <vt:lpstr>Bortkiewicz neither corrects nor interprets Marx: he changes Marx</vt:lpstr>
      <vt:lpstr>Marx ‘needs mutual causation’</vt:lpstr>
      <vt:lpstr>Rodriguez on dualism</vt:lpstr>
      <vt:lpstr>Marx on value and price in volume 1</vt:lpstr>
      <vt:lpstr>Price as an expression of value</vt:lpstr>
      <vt:lpstr>Intrinsic and extrinsic measure</vt:lpstr>
      <vt:lpstr>Rodriguez’ reading of Marx’s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163</cp:revision>
  <dcterms:created xsi:type="dcterms:W3CDTF">2017-06-27T02:32:14Z</dcterms:created>
  <dcterms:modified xsi:type="dcterms:W3CDTF">2017-07-14T23:42:56Z</dcterms:modified>
</cp:coreProperties>
</file>