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78"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 id="292" r:id="rId38"/>
    <p:sldId id="296" r:id="rId39"/>
    <p:sldId id="297" r:id="rId40"/>
    <p:sldId id="298" r:id="rId41"/>
    <p:sldId id="299" r:id="rId42"/>
    <p:sldId id="300" r:id="rId43"/>
    <p:sldId id="301" r:id="rId44"/>
    <p:sldId id="30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endParaRPr lang="en-CA" dirty="0"/>
          </a:p>
        </p:txBody>
      </p:sp>
      <p:sp>
        <p:nvSpPr>
          <p:cNvPr id="4" name="Slide Number Placeholder 3"/>
          <p:cNvSpPr>
            <a:spLocks noGrp="1"/>
          </p:cNvSpPr>
          <p:nvPr>
            <p:ph type="sldNum" sz="quarter" idx="10"/>
          </p:nvPr>
        </p:nvSpPr>
        <p:spPr/>
        <p:txBody>
          <a:bodyPr/>
          <a:lstStyle/>
          <a:p>
            <a:fld id="{7591DBBD-13C2-400D-9436-4C518F00E20B}" type="slidenum">
              <a:rPr lang="en-CA" smtClean="0"/>
              <a:t>4</a:t>
            </a:fld>
            <a:endParaRPr lang="en-CA"/>
          </a:p>
        </p:txBody>
      </p:sp>
    </p:spTree>
    <p:extLst>
      <p:ext uri="{BB962C8B-B14F-4D97-AF65-F5344CB8AC3E}">
        <p14:creationId xmlns:p14="http://schemas.microsoft.com/office/powerpoint/2010/main" val="381559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993276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1978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300938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56677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491267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9993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367697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0865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86540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23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535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65229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FB8-279D-4512-BEC4-4386FAA27CA6}"/>
              </a:ext>
            </a:extLst>
          </p:cNvPr>
          <p:cNvSpPr>
            <a:spLocks noGrp="1"/>
          </p:cNvSpPr>
          <p:nvPr>
            <p:ph type="ctrTitle"/>
          </p:nvPr>
        </p:nvSpPr>
        <p:spPr/>
        <p:txBody>
          <a:bodyPr/>
          <a:lstStyle/>
          <a:p>
            <a:r>
              <a:rPr lang="en-GB" dirty="0"/>
              <a:t>Unit 1</a:t>
            </a:r>
            <a:endParaRPr lang="en-CA" dirty="0"/>
          </a:p>
        </p:txBody>
      </p:sp>
      <p:sp>
        <p:nvSpPr>
          <p:cNvPr id="3" name="Subtitle 2">
            <a:extLst>
              <a:ext uri="{FF2B5EF4-FFF2-40B4-BE49-F238E27FC236}">
                <a16:creationId xmlns:a16="http://schemas.microsoft.com/office/drawing/2014/main" id="{41CEA38D-7B4C-43FE-A459-9364D4FB0B7C}"/>
              </a:ext>
            </a:extLst>
          </p:cNvPr>
          <p:cNvSpPr>
            <a:spLocks noGrp="1"/>
          </p:cNvSpPr>
          <p:nvPr>
            <p:ph type="subTitle" idx="1"/>
          </p:nvPr>
        </p:nvSpPr>
        <p:spPr/>
        <p:txBody>
          <a:bodyPr/>
          <a:lstStyle/>
          <a:p>
            <a:pPr algn="r"/>
            <a:r>
              <a:rPr lang="en-GB" dirty="0"/>
              <a:t>Marx in his time</a:t>
            </a:r>
            <a:endParaRPr lang="en-CA" dirty="0"/>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D4F47B-3E8B-454D-BDCA-3D5FB4566506}"/>
              </a:ext>
            </a:extLst>
          </p:cNvPr>
          <p:cNvSpPr/>
          <p:nvPr/>
        </p:nvSpPr>
        <p:spPr>
          <a:xfrm>
            <a:off x="897294" y="580317"/>
            <a:ext cx="6096000" cy="3947876"/>
          </a:xfrm>
          <a:prstGeom prst="rect">
            <a:avLst/>
          </a:prstGeom>
        </p:spPr>
        <p:txBody>
          <a:bodyPr>
            <a:spAutoFit/>
          </a:bodyPr>
          <a:lstStyle/>
          <a:p>
            <a:pPr algn="just">
              <a:lnSpc>
                <a:spcPct val="105000"/>
              </a:lnSpc>
              <a:spcAft>
                <a:spcPts val="600"/>
              </a:spcAft>
            </a:pPr>
            <a:r>
              <a:rPr lang="en-CA" sz="2000" dirty="0">
                <a:latin typeface="+mj-lt"/>
                <a:ea typeface="Times New Roman" panose="02020603050405020304" pitchFamily="18" charset="0"/>
                <a:cs typeface="Times New Roman" panose="02020603050405020304" pitchFamily="18" charset="0"/>
              </a:rPr>
              <a:t>But as a measure of quantity, such as the natural foot, fathom, or handful, which is continually varying in its own quantity, can never be an accurate measure of the quantity of other things; so </a:t>
            </a:r>
            <a:r>
              <a:rPr lang="en-CA" sz="2000" dirty="0">
                <a:highlight>
                  <a:srgbClr val="FF0000"/>
                </a:highlight>
                <a:latin typeface="+mj-lt"/>
                <a:ea typeface="Times New Roman" panose="02020603050405020304" pitchFamily="18" charset="0"/>
                <a:cs typeface="Times New Roman" panose="02020603050405020304" pitchFamily="18" charset="0"/>
              </a:rPr>
              <a:t>a commodity which is itself continually varying in its own value, can never be an accurate measure of the value of other commodities</a:t>
            </a:r>
            <a:r>
              <a:rPr lang="en-CA" sz="2000" dirty="0">
                <a:latin typeface="+mj-lt"/>
                <a:ea typeface="Times New Roman" panose="02020603050405020304" pitchFamily="18" charset="0"/>
                <a:cs typeface="Times New Roman" panose="02020603050405020304" pitchFamily="18" charset="0"/>
              </a:rPr>
              <a:t>. Equal quantities of labour, at all times and places, may be said to be of equal value to the labourer. In his ordinary state of health, strength, and spirits; in the ordinary degree of his skill and dexterity, he must always lay down the same portion of his ease, his liberty, and his happiness.</a:t>
            </a:r>
          </a:p>
        </p:txBody>
      </p:sp>
      <p:sp>
        <p:nvSpPr>
          <p:cNvPr id="3" name="Rectangle 2">
            <a:extLst>
              <a:ext uri="{FF2B5EF4-FFF2-40B4-BE49-F238E27FC236}">
                <a16:creationId xmlns:a16="http://schemas.microsoft.com/office/drawing/2014/main" id="{A253548A-55CA-48A5-B8D0-3017B4890943}"/>
              </a:ext>
            </a:extLst>
          </p:cNvPr>
          <p:cNvSpPr/>
          <p:nvPr/>
        </p:nvSpPr>
        <p:spPr>
          <a:xfrm>
            <a:off x="7288763" y="499990"/>
            <a:ext cx="4113245" cy="3522503"/>
          </a:xfrm>
          <a:prstGeom prst="rect">
            <a:avLst/>
          </a:prstGeom>
        </p:spPr>
        <p:txBody>
          <a:bodyPr wrap="square">
            <a:spAutoFit/>
          </a:bodyPr>
          <a:lstStyle/>
          <a:p>
            <a:pPr algn="just">
              <a:lnSpc>
                <a:spcPct val="105000"/>
              </a:lnSpc>
              <a:spcAft>
                <a:spcPts val="600"/>
              </a:spcAft>
            </a:pPr>
            <a:r>
              <a:rPr lang="en-GB" dirty="0">
                <a:latin typeface="+mj-lt"/>
                <a:ea typeface="Times New Roman" panose="02020603050405020304" pitchFamily="18" charset="0"/>
                <a:cs typeface="Times New Roman" panose="02020603050405020304" pitchFamily="18" charset="0"/>
              </a:rPr>
              <a:t>Money, being produced by labour, is a variable measure</a:t>
            </a:r>
            <a:endParaRPr lang="en-CA" dirty="0">
              <a:latin typeface="+mj-lt"/>
              <a:ea typeface="Times New Roman" panose="02020603050405020304" pitchFamily="18" charset="0"/>
              <a:cs typeface="Times New Roman" panose="02020603050405020304" pitchFamily="18" charset="0"/>
            </a:endParaRPr>
          </a:p>
          <a:p>
            <a:pPr algn="just">
              <a:lnSpc>
                <a:spcPct val="105000"/>
              </a:lnSpc>
              <a:spcAft>
                <a:spcPts val="600"/>
              </a:spcAft>
            </a:pPr>
            <a:r>
              <a:rPr lang="en-CA" dirty="0">
                <a:latin typeface="+mj-lt"/>
                <a:ea typeface="Times New Roman" panose="02020603050405020304" pitchFamily="18" charset="0"/>
                <a:cs typeface="Times New Roman" panose="02020603050405020304" pitchFamily="18" charset="0"/>
              </a:rPr>
              <a:t>It is still the labour of obtaining the gold that causes the fluctuation. Bank policy is not at stake; Smith assumes that paper or credit money simply represents metal.</a:t>
            </a:r>
          </a:p>
          <a:p>
            <a:pPr algn="just">
              <a:lnSpc>
                <a:spcPct val="105000"/>
              </a:lnSpc>
              <a:spcAft>
                <a:spcPts val="600"/>
              </a:spcAft>
            </a:pPr>
            <a:r>
              <a:rPr lang="en-CA" dirty="0">
                <a:latin typeface="+mj-lt"/>
                <a:ea typeface="Times New Roman" panose="02020603050405020304" pitchFamily="18" charset="0"/>
                <a:cs typeface="Times New Roman" panose="02020603050405020304" pitchFamily="18" charset="0"/>
              </a:rPr>
              <a:t>Note also colonies are already playing a role in the thinking because they are where the gold or silver is produced.</a:t>
            </a:r>
          </a:p>
          <a:p>
            <a:pPr algn="just">
              <a:lnSpc>
                <a:spcPct val="105000"/>
              </a:lnSpc>
              <a:spcAft>
                <a:spcPts val="600"/>
              </a:spcAft>
            </a:pPr>
            <a:r>
              <a:rPr lang="en-GB" dirty="0">
                <a:latin typeface="+mj-lt"/>
                <a:ea typeface="Times New Roman" panose="02020603050405020304" pitchFamily="18" charset="0"/>
                <a:cs typeface="Times New Roman" panose="02020603050405020304" pitchFamily="18" charset="0"/>
              </a:rPr>
              <a:t>S</a:t>
            </a:r>
            <a:r>
              <a:rPr lang="en-CA" dirty="0" err="1">
                <a:latin typeface="+mj-lt"/>
                <a:ea typeface="Times New Roman" panose="02020603050405020304" pitchFamily="18" charset="0"/>
                <a:cs typeface="Times New Roman" panose="02020603050405020304" pitchFamily="18" charset="0"/>
              </a:rPr>
              <a:t>ee</a:t>
            </a:r>
            <a:r>
              <a:rPr lang="en-CA" dirty="0">
                <a:latin typeface="+mj-lt"/>
                <a:ea typeface="Times New Roman" panose="02020603050405020304" pitchFamily="18" charset="0"/>
                <a:cs typeface="Times New Roman" panose="02020603050405020304" pitchFamily="18" charset="0"/>
              </a:rPr>
              <a:t> next slide for the crucial point</a:t>
            </a:r>
          </a:p>
        </p:txBody>
      </p:sp>
    </p:spTree>
    <p:extLst>
      <p:ext uri="{BB962C8B-B14F-4D97-AF65-F5344CB8AC3E}">
        <p14:creationId xmlns:p14="http://schemas.microsoft.com/office/powerpoint/2010/main" val="124533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E1455A-6B5D-46C6-9494-E867521C39A4}"/>
              </a:ext>
            </a:extLst>
          </p:cNvPr>
          <p:cNvSpPr/>
          <p:nvPr/>
        </p:nvSpPr>
        <p:spPr>
          <a:xfrm>
            <a:off x="640702" y="702916"/>
            <a:ext cx="6096000" cy="3108543"/>
          </a:xfrm>
          <a:prstGeom prst="rect">
            <a:avLst/>
          </a:prstGeom>
        </p:spPr>
        <p:txBody>
          <a:bodyPr>
            <a:spAutoFit/>
          </a:bodyPr>
          <a:lstStyle/>
          <a:p>
            <a:pPr algn="just">
              <a:spcBef>
                <a:spcPts val="300"/>
              </a:spcBef>
              <a:spcAft>
                <a:spcPts val="300"/>
              </a:spcAft>
            </a:pPr>
            <a:r>
              <a:rPr lang="en-CA" sz="2800" dirty="0">
                <a:highlight>
                  <a:srgbClr val="FF0000"/>
                </a:highlight>
                <a:latin typeface="Times New Roman" panose="02020603050405020304" pitchFamily="18" charset="0"/>
                <a:ea typeface="Times New Roman" panose="02020603050405020304" pitchFamily="18" charset="0"/>
              </a:rPr>
              <a:t>Labour alone, therefore, never varying in its own value, is alone the ultimate and real standard by which the value of all commodities can at all times and places be estimated and compared. It is their real price; money is their nominal price only. </a:t>
            </a:r>
          </a:p>
        </p:txBody>
      </p:sp>
      <p:sp>
        <p:nvSpPr>
          <p:cNvPr id="3" name="Rectangle 2">
            <a:extLst>
              <a:ext uri="{FF2B5EF4-FFF2-40B4-BE49-F238E27FC236}">
                <a16:creationId xmlns:a16="http://schemas.microsoft.com/office/drawing/2014/main" id="{F8C9933E-945D-4230-9F85-8364C152ED70}"/>
              </a:ext>
            </a:extLst>
          </p:cNvPr>
          <p:cNvSpPr/>
          <p:nvPr/>
        </p:nvSpPr>
        <p:spPr>
          <a:xfrm>
            <a:off x="7044612" y="331238"/>
            <a:ext cx="4394719" cy="4832092"/>
          </a:xfrm>
          <a:prstGeom prst="rect">
            <a:avLst/>
          </a:prstGeom>
        </p:spPr>
        <p:txBody>
          <a:bodyPr wrap="square">
            <a:spAutoFit/>
          </a:bodyPr>
          <a:lstStyle/>
          <a:p>
            <a:r>
              <a:rPr lang="en-CA" dirty="0">
                <a:latin typeface="+mj-lt"/>
                <a:ea typeface="Times New Roman" panose="02020603050405020304" pitchFamily="18" charset="0"/>
                <a:cs typeface="Times New Roman" panose="02020603050405020304" pitchFamily="18" charset="0"/>
              </a:rPr>
              <a:t>NOTE</a:t>
            </a:r>
          </a:p>
          <a:p>
            <a:pPr>
              <a:spcAft>
                <a:spcPts val="600"/>
              </a:spcAft>
            </a:pPr>
            <a:r>
              <a:rPr lang="en-CA" dirty="0">
                <a:latin typeface="+mj-lt"/>
                <a:ea typeface="Times New Roman" panose="02020603050405020304" pitchFamily="18" charset="0"/>
                <a:cs typeface="Times New Roman" panose="02020603050405020304" pitchFamily="18" charset="0"/>
              </a:rPr>
              <a:t>This is Smith’s proof that labour is the measure of value.</a:t>
            </a:r>
          </a:p>
          <a:p>
            <a:pPr>
              <a:spcAft>
                <a:spcPts val="600"/>
              </a:spcAft>
            </a:pPr>
            <a:r>
              <a:rPr lang="en-GB" dirty="0">
                <a:latin typeface="+mj-lt"/>
                <a:cs typeface="Times New Roman" panose="02020603050405020304" pitchFamily="18" charset="0"/>
              </a:rPr>
              <a:t>I</a:t>
            </a:r>
            <a:r>
              <a:rPr lang="en-CA" dirty="0">
                <a:latin typeface="+mj-lt"/>
                <a:cs typeface="Times New Roman" panose="02020603050405020304" pitchFamily="18" charset="0"/>
              </a:rPr>
              <a:t>t is often said that his proof is the ‘Deer-Beaver’ exchange system. We will study this later: it has a different logical function in Smith’s thinking.</a:t>
            </a:r>
          </a:p>
          <a:p>
            <a:pPr>
              <a:spcAft>
                <a:spcPts val="600"/>
              </a:spcAft>
            </a:pPr>
            <a:r>
              <a:rPr lang="en-GB" dirty="0">
                <a:latin typeface="+mj-lt"/>
                <a:cs typeface="Times New Roman" panose="02020603050405020304" pitchFamily="18" charset="0"/>
              </a:rPr>
              <a:t>Labour and money are two measures of value, the ‘real’ and the ‘nominal’. Later Marxists take labour to be value and money to be price.</a:t>
            </a:r>
          </a:p>
          <a:p>
            <a:pPr>
              <a:spcAft>
                <a:spcPts val="600"/>
              </a:spcAft>
            </a:pPr>
            <a:r>
              <a:rPr lang="en-GB" dirty="0">
                <a:latin typeface="+mj-lt"/>
                <a:cs typeface="Times New Roman" panose="02020603050405020304" pitchFamily="18" charset="0"/>
              </a:rPr>
              <a:t>QUESTION</a:t>
            </a:r>
          </a:p>
          <a:p>
            <a:pPr>
              <a:spcAft>
                <a:spcPts val="600"/>
              </a:spcAft>
            </a:pPr>
            <a:r>
              <a:rPr lang="en-GB" dirty="0">
                <a:latin typeface="+mj-lt"/>
                <a:cs typeface="Times New Roman" panose="02020603050405020304" pitchFamily="18" charset="0"/>
              </a:rPr>
              <a:t>If labour is the real standard of wages, how can its own price (the labour ‘commanded’ by the buyer) be the measure of its quantity?</a:t>
            </a:r>
            <a:endParaRPr lang="en-CA" dirty="0">
              <a:latin typeface="+mj-lt"/>
            </a:endParaRPr>
          </a:p>
        </p:txBody>
      </p:sp>
    </p:spTree>
    <p:extLst>
      <p:ext uri="{BB962C8B-B14F-4D97-AF65-F5344CB8AC3E}">
        <p14:creationId xmlns:p14="http://schemas.microsoft.com/office/powerpoint/2010/main" val="409559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D414A-E355-4BB4-80EB-70607B42FAE4}"/>
              </a:ext>
            </a:extLst>
          </p:cNvPr>
          <p:cNvSpPr/>
          <p:nvPr/>
        </p:nvSpPr>
        <p:spPr>
          <a:xfrm>
            <a:off x="822649" y="637029"/>
            <a:ext cx="6096000" cy="3785652"/>
          </a:xfrm>
          <a:prstGeom prst="rect">
            <a:avLst/>
          </a:prstGeom>
        </p:spPr>
        <p:txBody>
          <a:bodyPr>
            <a:spAutoFit/>
          </a:bodyPr>
          <a:lstStyle/>
          <a:p>
            <a:pPr algn="just">
              <a:spcBef>
                <a:spcPts val="300"/>
              </a:spcBef>
              <a:spcAft>
                <a:spcPts val="300"/>
              </a:spcAft>
            </a:pPr>
            <a:r>
              <a:rPr lang="en-CA" sz="2000" dirty="0">
                <a:latin typeface="Times New Roman" panose="02020603050405020304" pitchFamily="18" charset="0"/>
                <a:ea typeface="Times New Roman" panose="02020603050405020304" pitchFamily="18" charset="0"/>
              </a:rPr>
              <a:t>In that early and rude state of society </a:t>
            </a:r>
            <a:r>
              <a:rPr lang="en-CA" sz="2000" dirty="0">
                <a:highlight>
                  <a:srgbClr val="FF0000"/>
                </a:highlight>
                <a:latin typeface="Times New Roman" panose="02020603050405020304" pitchFamily="18" charset="0"/>
                <a:ea typeface="Times New Roman" panose="02020603050405020304" pitchFamily="18" charset="0"/>
              </a:rPr>
              <a:t>which precedes both the accumulation of stock and the appropriation of land, </a:t>
            </a:r>
            <a:r>
              <a:rPr lang="en-CA" sz="2000" dirty="0">
                <a:latin typeface="Times New Roman" panose="02020603050405020304" pitchFamily="18" charset="0"/>
                <a:ea typeface="Times New Roman" panose="02020603050405020304" pitchFamily="18" charset="0"/>
              </a:rPr>
              <a:t>the proportion between the quantities of labour necessary for acquiring different objects, seems to be the only circumstance which can afford any rule for exchanging them for one another. If among a nation of hunters, for example, it usually costs twice the labour to kill a beaver which it does to kill a deer, one beaver should naturally exchange for or be worth two deer. It is natural that what is usually the produce of two days or two hours labour, should be worth double of what is usually the produce of one day's or one hour's labour. </a:t>
            </a:r>
          </a:p>
        </p:txBody>
      </p:sp>
      <p:sp>
        <p:nvSpPr>
          <p:cNvPr id="3" name="TextBox 2">
            <a:extLst>
              <a:ext uri="{FF2B5EF4-FFF2-40B4-BE49-F238E27FC236}">
                <a16:creationId xmlns:a16="http://schemas.microsoft.com/office/drawing/2014/main" id="{22E531FA-CB76-4407-8DBE-3CCB8A83DDF5}"/>
              </a:ext>
            </a:extLst>
          </p:cNvPr>
          <p:cNvSpPr txBox="1"/>
          <p:nvPr/>
        </p:nvSpPr>
        <p:spPr>
          <a:xfrm>
            <a:off x="7473820" y="667139"/>
            <a:ext cx="4082143" cy="3477875"/>
          </a:xfrm>
          <a:prstGeom prst="rect">
            <a:avLst/>
          </a:prstGeom>
          <a:noFill/>
        </p:spPr>
        <p:txBody>
          <a:bodyPr wrap="square" rtlCol="0">
            <a:spAutoFit/>
          </a:bodyPr>
          <a:lstStyle/>
          <a:p>
            <a:r>
              <a:rPr lang="en-GB" sz="2000" dirty="0">
                <a:latin typeface="+mj-lt"/>
              </a:rPr>
              <a:t>This is not a proof of Smith’s theory that labour alone is the measure of value.</a:t>
            </a:r>
          </a:p>
          <a:p>
            <a:endParaRPr lang="en-GB" sz="2000" dirty="0">
              <a:latin typeface="+mj-lt"/>
            </a:endParaRPr>
          </a:p>
          <a:p>
            <a:r>
              <a:rPr lang="en-GB" sz="2000" dirty="0">
                <a:latin typeface="+mj-lt"/>
              </a:rPr>
              <a:t>It is the preface to Smith’s proof that capital and land also contribute to value.</a:t>
            </a:r>
          </a:p>
          <a:p>
            <a:endParaRPr lang="en-GB" sz="2000" dirty="0">
              <a:latin typeface="+mj-lt"/>
            </a:endParaRPr>
          </a:p>
          <a:p>
            <a:r>
              <a:rPr lang="en-GB" sz="2000" dirty="0">
                <a:latin typeface="+mj-lt"/>
              </a:rPr>
              <a:t>Labour is only the sole component of value in ‘the early and rude state of society’</a:t>
            </a:r>
            <a:endParaRPr lang="en-CA" sz="2000" dirty="0">
              <a:latin typeface="+mj-lt"/>
            </a:endParaRPr>
          </a:p>
        </p:txBody>
      </p:sp>
    </p:spTree>
    <p:extLst>
      <p:ext uri="{BB962C8B-B14F-4D97-AF65-F5344CB8AC3E}">
        <p14:creationId xmlns:p14="http://schemas.microsoft.com/office/powerpoint/2010/main" val="335386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1E4FF0-4E45-41F8-87A6-89D56310E5D0}"/>
              </a:ext>
            </a:extLst>
          </p:cNvPr>
          <p:cNvSpPr/>
          <p:nvPr/>
        </p:nvSpPr>
        <p:spPr>
          <a:xfrm>
            <a:off x="1041918" y="640983"/>
            <a:ext cx="6096000" cy="3954929"/>
          </a:xfrm>
          <a:prstGeom prst="rect">
            <a:avLst/>
          </a:prstGeom>
        </p:spPr>
        <p:txBody>
          <a:bodyPr>
            <a:spAutoFit/>
          </a:bodyPr>
          <a:lstStyle/>
          <a:p>
            <a:pPr algn="just">
              <a:spcBef>
                <a:spcPts val="300"/>
              </a:spcBef>
              <a:spcAft>
                <a:spcPts val="300"/>
              </a:spcAft>
            </a:pPr>
            <a:r>
              <a:rPr lang="en-CA" sz="2000" dirty="0">
                <a:latin typeface="+mj-lt"/>
                <a:ea typeface="Times New Roman" panose="02020603050405020304" pitchFamily="18" charset="0"/>
              </a:rPr>
              <a:t>In this state of things, the whole produce of labour belongs to the labourer; and the quantity of labour commonly employed in acquiring or producing any commodity, </a:t>
            </a:r>
            <a:r>
              <a:rPr lang="en-CA" sz="2000" dirty="0">
                <a:highlight>
                  <a:srgbClr val="FF0000"/>
                </a:highlight>
                <a:latin typeface="+mj-lt"/>
                <a:ea typeface="Times New Roman" panose="02020603050405020304" pitchFamily="18" charset="0"/>
              </a:rPr>
              <a:t>is the only circumstance which can regulate the quantity of labour which it ought commonly to purchase, command, or exchange for</a:t>
            </a:r>
            <a:r>
              <a:rPr lang="en-CA" sz="2000" dirty="0">
                <a:latin typeface="+mj-lt"/>
                <a:ea typeface="Times New Roman" panose="02020603050405020304" pitchFamily="18" charset="0"/>
              </a:rPr>
              <a:t>. </a:t>
            </a:r>
          </a:p>
          <a:p>
            <a:pPr algn="just">
              <a:lnSpc>
                <a:spcPct val="105000"/>
              </a:lnSpc>
              <a:spcBef>
                <a:spcPts val="300"/>
              </a:spcBef>
              <a:spcAft>
                <a:spcPts val="600"/>
              </a:spcAft>
            </a:pPr>
            <a:r>
              <a:rPr lang="en-CA" sz="2000" dirty="0">
                <a:latin typeface="+mj-lt"/>
                <a:ea typeface="Times New Roman" panose="02020603050405020304" pitchFamily="18" charset="0"/>
                <a:cs typeface="Times New Roman" panose="02020603050405020304" pitchFamily="18" charset="0"/>
              </a:rPr>
              <a:t>As soon as stock has accumulated in the hands of particular persons</a:t>
            </a:r>
            <a:r>
              <a:rPr lang="en-CA" sz="2000" dirty="0">
                <a:highlight>
                  <a:srgbClr val="FF0000"/>
                </a:highlight>
                <a:latin typeface="+mj-lt"/>
                <a:ea typeface="Times New Roman" panose="02020603050405020304" pitchFamily="18" charset="0"/>
                <a:cs typeface="Times New Roman" panose="02020603050405020304" pitchFamily="18" charset="0"/>
              </a:rPr>
              <a:t>, some of them will naturally employ it in setting to work industrious people, whom they will supply with materials and subsistence, in order to make a profit by the sale of their work</a:t>
            </a:r>
            <a:r>
              <a:rPr lang="en-CA" sz="2000" dirty="0">
                <a:latin typeface="+mj-lt"/>
                <a:ea typeface="Times New Roman" panose="02020603050405020304" pitchFamily="18" charset="0"/>
                <a:cs typeface="Times New Roman" panose="02020603050405020304" pitchFamily="18" charset="0"/>
              </a:rPr>
              <a:t>, or by what their labour adds to the value of the materials.</a:t>
            </a:r>
          </a:p>
        </p:txBody>
      </p:sp>
      <p:sp>
        <p:nvSpPr>
          <p:cNvPr id="3" name="Rectangle 2">
            <a:extLst>
              <a:ext uri="{FF2B5EF4-FFF2-40B4-BE49-F238E27FC236}">
                <a16:creationId xmlns:a16="http://schemas.microsoft.com/office/drawing/2014/main" id="{85C4174B-71CC-4794-9132-870040DCAFDA}"/>
              </a:ext>
            </a:extLst>
          </p:cNvPr>
          <p:cNvSpPr/>
          <p:nvPr/>
        </p:nvSpPr>
        <p:spPr>
          <a:xfrm>
            <a:off x="7385179" y="640983"/>
            <a:ext cx="4474029" cy="4779770"/>
          </a:xfrm>
          <a:prstGeom prst="rect">
            <a:avLst/>
          </a:prstGeom>
        </p:spPr>
        <p:txBody>
          <a:bodyPr wrap="square">
            <a:spAutoFit/>
          </a:bodyPr>
          <a:lstStyle/>
          <a:p>
            <a:pPr algn="just">
              <a:lnSpc>
                <a:spcPct val="105000"/>
              </a:lnSpc>
              <a:spcAft>
                <a:spcPts val="600"/>
              </a:spcAft>
            </a:pPr>
            <a:r>
              <a:rPr lang="en-CA" dirty="0">
                <a:latin typeface="+mj-lt"/>
                <a:ea typeface="Times New Roman" panose="02020603050405020304" pitchFamily="18" charset="0"/>
                <a:cs typeface="Times New Roman" panose="02020603050405020304" pitchFamily="18" charset="0"/>
              </a:rPr>
              <a:t>There are now two classes of people</a:t>
            </a:r>
          </a:p>
          <a:p>
            <a:pPr marL="342900" indent="-342900" algn="just">
              <a:lnSpc>
                <a:spcPct val="105000"/>
              </a:lnSpc>
              <a:spcAft>
                <a:spcPts val="600"/>
              </a:spcAft>
              <a:buAutoNum type="arabicParenBoth"/>
            </a:pPr>
            <a:r>
              <a:rPr lang="en-CA" dirty="0">
                <a:latin typeface="+mj-lt"/>
                <a:ea typeface="Times New Roman" panose="02020603050405020304" pitchFamily="18" charset="0"/>
                <a:cs typeface="Times New Roman" panose="02020603050405020304" pitchFamily="18" charset="0"/>
              </a:rPr>
              <a:t>Industrious people</a:t>
            </a:r>
          </a:p>
          <a:p>
            <a:pPr marL="342900" indent="-342900" algn="just">
              <a:lnSpc>
                <a:spcPct val="105000"/>
              </a:lnSpc>
              <a:spcAft>
                <a:spcPts val="600"/>
              </a:spcAft>
              <a:buAutoNum type="arabicParenBoth"/>
            </a:pPr>
            <a:r>
              <a:rPr lang="en-GB" dirty="0">
                <a:latin typeface="+mj-lt"/>
                <a:ea typeface="Times New Roman" panose="02020603050405020304" pitchFamily="18" charset="0"/>
                <a:cs typeface="Times New Roman" panose="02020603050405020304" pitchFamily="18" charset="0"/>
              </a:rPr>
              <a:t>T</a:t>
            </a:r>
            <a:r>
              <a:rPr lang="en-CA" dirty="0">
                <a:latin typeface="+mj-lt"/>
                <a:ea typeface="Times New Roman" panose="02020603050405020304" pitchFamily="18" charset="0"/>
                <a:cs typeface="Times New Roman" panose="02020603050405020304" pitchFamily="18" charset="0"/>
              </a:rPr>
              <a:t>hose who employ industrious people</a:t>
            </a:r>
          </a:p>
          <a:p>
            <a:pPr algn="just">
              <a:lnSpc>
                <a:spcPct val="105000"/>
              </a:lnSpc>
              <a:spcAft>
                <a:spcPts val="600"/>
              </a:spcAft>
            </a:pPr>
            <a:r>
              <a:rPr lang="en-GB" dirty="0">
                <a:latin typeface="+mj-lt"/>
                <a:ea typeface="Times New Roman" panose="02020603050405020304" pitchFamily="18" charset="0"/>
                <a:cs typeface="Times New Roman" panose="02020603050405020304" pitchFamily="18" charset="0"/>
              </a:rPr>
              <a:t>The second class has accumulated the stock</a:t>
            </a:r>
          </a:p>
          <a:p>
            <a:pPr algn="just">
              <a:lnSpc>
                <a:spcPct val="105000"/>
              </a:lnSpc>
              <a:spcAft>
                <a:spcPts val="600"/>
              </a:spcAft>
            </a:pPr>
            <a:r>
              <a:rPr lang="en-GB" dirty="0">
                <a:latin typeface="+mj-lt"/>
                <a:ea typeface="Times New Roman" panose="02020603050405020304" pitchFamily="18" charset="0"/>
                <a:cs typeface="Times New Roman" panose="02020603050405020304" pitchFamily="18" charset="0"/>
              </a:rPr>
              <a:t>This property qualification is what lets them employ the industrious people</a:t>
            </a:r>
          </a:p>
          <a:p>
            <a:pPr algn="just">
              <a:lnSpc>
                <a:spcPct val="105000"/>
              </a:lnSpc>
              <a:spcAft>
                <a:spcPts val="600"/>
              </a:spcAft>
            </a:pPr>
            <a:r>
              <a:rPr lang="en-GB" dirty="0">
                <a:latin typeface="+mj-lt"/>
                <a:ea typeface="Times New Roman" panose="02020603050405020304" pitchFamily="18" charset="0"/>
                <a:cs typeface="Times New Roman" panose="02020603050405020304" pitchFamily="18" charset="0"/>
              </a:rPr>
              <a:t>They make a profit by selling the work of the industrious people, which is equal to ‘what their labour adds to the value of the materials’</a:t>
            </a:r>
          </a:p>
          <a:p>
            <a:pPr algn="just">
              <a:lnSpc>
                <a:spcPct val="105000"/>
              </a:lnSpc>
              <a:spcAft>
                <a:spcPts val="600"/>
              </a:spcAft>
            </a:pPr>
            <a:r>
              <a:rPr lang="en-GB" dirty="0">
                <a:latin typeface="+mj-lt"/>
                <a:ea typeface="Times New Roman" panose="02020603050405020304" pitchFamily="18" charset="0"/>
                <a:cs typeface="Times New Roman" panose="02020603050405020304" pitchFamily="18" charset="0"/>
              </a:rPr>
              <a:t>QUESTION</a:t>
            </a:r>
          </a:p>
          <a:p>
            <a:pPr algn="just">
              <a:lnSpc>
                <a:spcPct val="105000"/>
              </a:lnSpc>
              <a:spcAft>
                <a:spcPts val="600"/>
              </a:spcAft>
            </a:pPr>
            <a:r>
              <a:rPr lang="en-GB" dirty="0">
                <a:latin typeface="+mj-lt"/>
                <a:ea typeface="Times New Roman" panose="02020603050405020304" pitchFamily="18" charset="0"/>
                <a:cs typeface="Times New Roman" panose="02020603050405020304" pitchFamily="18" charset="0"/>
              </a:rPr>
              <a:t>What exactly is this profit equal to? How is it related to labour and wages?</a:t>
            </a:r>
            <a:endParaRPr lang="en-CA" dirty="0">
              <a:latin typeface="+mj-lt"/>
              <a:ea typeface="Times New Roman" panose="02020603050405020304" pitchFamily="18" charset="0"/>
              <a:cs typeface="Times New Roman" panose="02020603050405020304" pitchFamily="18" charset="0"/>
            </a:endParaRPr>
          </a:p>
          <a:p>
            <a:pPr algn="just">
              <a:lnSpc>
                <a:spcPct val="105000"/>
              </a:lnSpc>
              <a:spcAft>
                <a:spcPts val="600"/>
              </a:spcAft>
            </a:pPr>
            <a:endParaRPr lang="en-CA"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29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F1DEBD-CECE-40B0-B9C7-80AB4F4FBB30}"/>
              </a:ext>
            </a:extLst>
          </p:cNvPr>
          <p:cNvSpPr/>
          <p:nvPr/>
        </p:nvSpPr>
        <p:spPr>
          <a:xfrm>
            <a:off x="752669" y="678288"/>
            <a:ext cx="6096000" cy="3632085"/>
          </a:xfrm>
          <a:prstGeom prst="rect">
            <a:avLst/>
          </a:prstGeom>
        </p:spPr>
        <p:txBody>
          <a:bodyPr>
            <a:spAutoFit/>
          </a:bodyPr>
          <a:lstStyle/>
          <a:p>
            <a:pPr algn="just">
              <a:lnSpc>
                <a:spcPct val="105000"/>
              </a:lnSpc>
              <a:spcAft>
                <a:spcPts val="600"/>
              </a:spcAft>
            </a:pPr>
            <a:r>
              <a:rPr lang="en-CA" sz="2000" dirty="0">
                <a:latin typeface="Cambria" panose="02040503050406030204" pitchFamily="18" charset="0"/>
                <a:ea typeface="Times New Roman" panose="02020603050405020304" pitchFamily="18" charset="0"/>
                <a:cs typeface="Times New Roman" panose="02020603050405020304" pitchFamily="18" charset="0"/>
              </a:rPr>
              <a:t>In exchanging the complete manufacture either for money, for labour, or for other goods</a:t>
            </a:r>
            <a:r>
              <a:rPr lang="en-CA" sz="2000" dirty="0">
                <a:highlight>
                  <a:srgbClr val="FF0000"/>
                </a:highlight>
                <a:latin typeface="Cambria" panose="02040503050406030204" pitchFamily="18" charset="0"/>
                <a:ea typeface="Times New Roman" panose="02020603050405020304" pitchFamily="18" charset="0"/>
                <a:cs typeface="Times New Roman" panose="02020603050405020304" pitchFamily="18" charset="0"/>
              </a:rPr>
              <a:t>, over and above what may be sufficient to pay the price of the materials, and the wages of the workmen, something must be given for the profits of the undertaker of the work, who hazards his stock in this adventure</a:t>
            </a:r>
            <a:r>
              <a:rPr lang="en-CA" sz="2000" dirty="0">
                <a:latin typeface="Cambria" panose="02040503050406030204" pitchFamily="18" charset="0"/>
                <a:ea typeface="Times New Roman" panose="02020603050405020304" pitchFamily="18" charset="0"/>
                <a:cs typeface="Times New Roman" panose="02020603050405020304" pitchFamily="18" charset="0"/>
              </a:rPr>
              <a:t>. The value which the workmen add to the materials, therefore, </a:t>
            </a:r>
            <a:r>
              <a:rPr lang="en-CA" sz="2000" dirty="0">
                <a:highlight>
                  <a:srgbClr val="FF0000"/>
                </a:highlight>
                <a:latin typeface="Cambria" panose="02040503050406030204" pitchFamily="18" charset="0"/>
                <a:ea typeface="Times New Roman" panose="02020603050405020304" pitchFamily="18" charset="0"/>
                <a:cs typeface="Times New Roman" panose="02020603050405020304" pitchFamily="18" charset="0"/>
              </a:rPr>
              <a:t>resolves itself in this case into two parts, of which the one pays their wages, the other the profits of their employer </a:t>
            </a:r>
            <a:r>
              <a:rPr lang="en-CA" sz="2000" dirty="0">
                <a:latin typeface="Cambria" panose="02040503050406030204" pitchFamily="18" charset="0"/>
                <a:ea typeface="Times New Roman" panose="02020603050405020304" pitchFamily="18" charset="0"/>
                <a:cs typeface="Times New Roman" panose="02020603050405020304" pitchFamily="18" charset="0"/>
              </a:rPr>
              <a:t>upon the whole stock of materials and wages which he advanced.</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3DA9659-E8DE-4A5D-B6EB-BA86D842E114}"/>
              </a:ext>
            </a:extLst>
          </p:cNvPr>
          <p:cNvSpPr/>
          <p:nvPr/>
        </p:nvSpPr>
        <p:spPr>
          <a:xfrm>
            <a:off x="7273212" y="1014323"/>
            <a:ext cx="4198776" cy="2282163"/>
          </a:xfrm>
          <a:prstGeom prst="rect">
            <a:avLst/>
          </a:prstGeom>
        </p:spPr>
        <p:txBody>
          <a:bodyPr wrap="square">
            <a:spAutoFit/>
          </a:bodyPr>
          <a:lstStyle/>
          <a:p>
            <a:pPr algn="just">
              <a:lnSpc>
                <a:spcPct val="105000"/>
              </a:lnSpc>
              <a:spcAft>
                <a:spcPts val="600"/>
              </a:spcAft>
            </a:pPr>
            <a:r>
              <a:rPr lang="en-CA" dirty="0">
                <a:latin typeface="+mj-lt"/>
                <a:ea typeface="Times New Roman" panose="02020603050405020304" pitchFamily="18" charset="0"/>
                <a:cs typeface="Times New Roman" panose="02020603050405020304" pitchFamily="18" charset="0"/>
              </a:rPr>
              <a:t>There are two parts of value because there are two classes. </a:t>
            </a:r>
          </a:p>
          <a:p>
            <a:pPr algn="just">
              <a:lnSpc>
                <a:spcPct val="105000"/>
              </a:lnSpc>
              <a:spcAft>
                <a:spcPts val="600"/>
              </a:spcAft>
            </a:pPr>
            <a:r>
              <a:rPr lang="en-CA" dirty="0">
                <a:latin typeface="+mj-lt"/>
                <a:ea typeface="Times New Roman" panose="02020603050405020304" pitchFamily="18" charset="0"/>
                <a:cs typeface="Times New Roman" panose="02020603050405020304" pitchFamily="18" charset="0"/>
              </a:rPr>
              <a:t>Each class contributes something </a:t>
            </a:r>
            <a:r>
              <a:rPr lang="en-CA" i="1" dirty="0">
                <a:latin typeface="+mj-lt"/>
                <a:ea typeface="Times New Roman" panose="02020603050405020304" pitchFamily="18" charset="0"/>
                <a:cs typeface="Times New Roman" panose="02020603050405020304" pitchFamily="18" charset="0"/>
              </a:rPr>
              <a:t>necessary. </a:t>
            </a:r>
            <a:r>
              <a:rPr lang="en-CA" dirty="0">
                <a:latin typeface="+mj-lt"/>
                <a:ea typeface="Times New Roman" panose="02020603050405020304" pitchFamily="18" charset="0"/>
                <a:cs typeface="Times New Roman" panose="02020603050405020304" pitchFamily="18" charset="0"/>
              </a:rPr>
              <a:t>The labourer is obviously necessary. The owner of stock is necessary because he ‘hazards’ it</a:t>
            </a:r>
          </a:p>
          <a:p>
            <a:pPr algn="just">
              <a:lnSpc>
                <a:spcPct val="105000"/>
              </a:lnSpc>
              <a:spcAft>
                <a:spcPts val="600"/>
              </a:spcAft>
            </a:pPr>
            <a:endParaRPr lang="en-CA"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04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04302B-A418-4A38-8DDB-16F75004DBFD}"/>
              </a:ext>
            </a:extLst>
          </p:cNvPr>
          <p:cNvSpPr/>
          <p:nvPr/>
        </p:nvSpPr>
        <p:spPr>
          <a:xfrm>
            <a:off x="771331" y="913152"/>
            <a:ext cx="6096000" cy="2978379"/>
          </a:xfrm>
          <a:prstGeom prst="rect">
            <a:avLst/>
          </a:prstGeom>
        </p:spPr>
        <p:txBody>
          <a:bodyPr>
            <a:spAutoFit/>
          </a:bodyPr>
          <a:lstStyle/>
          <a:p>
            <a:pPr algn="just">
              <a:lnSpc>
                <a:spcPct val="105000"/>
              </a:lnSpc>
              <a:spcAft>
                <a:spcPts val="600"/>
              </a:spcAft>
            </a:pPr>
            <a:r>
              <a:rPr lang="en-CA" sz="2000" dirty="0">
                <a:latin typeface="+mj-lt"/>
                <a:ea typeface="Times New Roman" panose="02020603050405020304" pitchFamily="18" charset="0"/>
                <a:cs typeface="Times New Roman" panose="02020603050405020304" pitchFamily="18" charset="0"/>
              </a:rPr>
              <a:t>The profits of stock, it may perhaps be thought, are only a different name for the wages of a particular sort of labour, the labour of inspection and direction. </a:t>
            </a:r>
            <a:r>
              <a:rPr lang="en-CA" sz="2000" dirty="0">
                <a:highlight>
                  <a:srgbClr val="FF0000"/>
                </a:highlight>
                <a:latin typeface="+mj-lt"/>
                <a:ea typeface="Times New Roman" panose="02020603050405020304" pitchFamily="18" charset="0"/>
                <a:cs typeface="Times New Roman" panose="02020603050405020304" pitchFamily="18" charset="0"/>
              </a:rPr>
              <a:t>They are, however, altogether different, are regulated by quite different principles, and bear no proportion to the quantity, the hardship, or the ingenuity of this supposed labour of inspection and direction. They are regulated altogether by the value of the stock employed</a:t>
            </a:r>
          </a:p>
        </p:txBody>
      </p:sp>
      <p:sp>
        <p:nvSpPr>
          <p:cNvPr id="3" name="TextBox 2">
            <a:extLst>
              <a:ext uri="{FF2B5EF4-FFF2-40B4-BE49-F238E27FC236}">
                <a16:creationId xmlns:a16="http://schemas.microsoft.com/office/drawing/2014/main" id="{D600B0E2-97BB-46EB-9E6F-8E283079DA5F}"/>
              </a:ext>
            </a:extLst>
          </p:cNvPr>
          <p:cNvSpPr txBox="1"/>
          <p:nvPr/>
        </p:nvSpPr>
        <p:spPr>
          <a:xfrm>
            <a:off x="7772400" y="1161660"/>
            <a:ext cx="3704253" cy="1631216"/>
          </a:xfrm>
          <a:prstGeom prst="rect">
            <a:avLst/>
          </a:prstGeom>
          <a:noFill/>
        </p:spPr>
        <p:txBody>
          <a:bodyPr wrap="square" rtlCol="0">
            <a:spAutoFit/>
          </a:bodyPr>
          <a:lstStyle/>
          <a:p>
            <a:r>
              <a:rPr lang="en-GB" sz="2000" dirty="0">
                <a:latin typeface="+mj-lt"/>
              </a:rPr>
              <a:t>The stock-owners’ contribution is regulated by  a different principle. What is this principle?</a:t>
            </a:r>
          </a:p>
          <a:p>
            <a:endParaRPr lang="en-GB" sz="2000" dirty="0">
              <a:latin typeface="+mj-lt"/>
            </a:endParaRPr>
          </a:p>
          <a:p>
            <a:r>
              <a:rPr lang="en-GB" sz="2000" dirty="0">
                <a:latin typeface="+mj-lt"/>
              </a:rPr>
              <a:t>See next slide</a:t>
            </a:r>
            <a:endParaRPr lang="en-CA" sz="2000" dirty="0">
              <a:latin typeface="+mj-lt"/>
            </a:endParaRPr>
          </a:p>
        </p:txBody>
      </p:sp>
    </p:spTree>
    <p:extLst>
      <p:ext uri="{BB962C8B-B14F-4D97-AF65-F5344CB8AC3E}">
        <p14:creationId xmlns:p14="http://schemas.microsoft.com/office/powerpoint/2010/main" val="241892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E8F673-70B8-4371-B414-D109AE9C5499}"/>
              </a:ext>
            </a:extLst>
          </p:cNvPr>
          <p:cNvSpPr/>
          <p:nvPr/>
        </p:nvSpPr>
        <p:spPr>
          <a:xfrm>
            <a:off x="746449" y="391887"/>
            <a:ext cx="7427167" cy="5240537"/>
          </a:xfrm>
          <a:prstGeom prst="rect">
            <a:avLst/>
          </a:prstGeom>
        </p:spPr>
        <p:txBody>
          <a:bodyPr wrap="square">
            <a:spAutoFit/>
          </a:bodyPr>
          <a:lstStyle/>
          <a:p>
            <a:pPr algn="just">
              <a:lnSpc>
                <a:spcPct val="105000"/>
              </a:lnSpc>
              <a:spcAft>
                <a:spcPts val="600"/>
              </a:spcAft>
            </a:pPr>
            <a:r>
              <a:rPr lang="en-CA" sz="2000" dirty="0">
                <a:latin typeface="+mj-lt"/>
                <a:ea typeface="Times New Roman" panose="02020603050405020304" pitchFamily="18" charset="0"/>
                <a:cs typeface="Times New Roman" panose="02020603050405020304" pitchFamily="18" charset="0"/>
              </a:rPr>
              <a:t>Let us suppose, for example, that in some particular place, where the common annual profits of manufacturing stock are ten per cent. there are two different manufactures, in each of which twenty workmen are employed, at the rate of fifteen pounds a year each, or at the expense of three hundred a-year in each manufactory. Let us suppose, too, that the coarse materials annually wrought up in the one cost only seven hundred pounds, while the finer materials in the other cost seven thousand. The capital annually employed in the one will, in this case, amount only to one thousand pounds; whereas that employed in the other will amount to seven thousand three hundred pounds. </a:t>
            </a:r>
            <a:r>
              <a:rPr lang="en-CA" sz="2000" dirty="0">
                <a:highlight>
                  <a:srgbClr val="FF0000"/>
                </a:highlight>
                <a:latin typeface="+mj-lt"/>
                <a:ea typeface="Times New Roman" panose="02020603050405020304" pitchFamily="18" charset="0"/>
                <a:cs typeface="Times New Roman" panose="02020603050405020304" pitchFamily="18" charset="0"/>
              </a:rPr>
              <a:t>At the rate of ten per cent. therefore, the undertaker of the one will expect a yearly profit of about one hundred pounds only; while that of the other will expect about seven hundred and thirty pounds. But though their profits are so very different, their labour of inspection and direction may be either altogether or very nearly the same.</a:t>
            </a:r>
          </a:p>
        </p:txBody>
      </p:sp>
      <p:sp>
        <p:nvSpPr>
          <p:cNvPr id="3" name="TextBox 2">
            <a:extLst>
              <a:ext uri="{FF2B5EF4-FFF2-40B4-BE49-F238E27FC236}">
                <a16:creationId xmlns:a16="http://schemas.microsoft.com/office/drawing/2014/main" id="{F86A1F98-4B06-4243-90A3-243F61EAAA1C}"/>
              </a:ext>
            </a:extLst>
          </p:cNvPr>
          <p:cNvSpPr txBox="1"/>
          <p:nvPr/>
        </p:nvSpPr>
        <p:spPr>
          <a:xfrm>
            <a:off x="8579499" y="391887"/>
            <a:ext cx="2943808" cy="2554545"/>
          </a:xfrm>
          <a:prstGeom prst="rect">
            <a:avLst/>
          </a:prstGeom>
          <a:noFill/>
        </p:spPr>
        <p:txBody>
          <a:bodyPr wrap="square" rtlCol="0">
            <a:spAutoFit/>
          </a:bodyPr>
          <a:lstStyle/>
          <a:p>
            <a:r>
              <a:rPr lang="en-GB" sz="2000" dirty="0">
                <a:latin typeface="+mj-lt"/>
              </a:rPr>
              <a:t>The profit is regulated by the return on capital; a percentage applied to the value  of what the stock-owner commits to the business.</a:t>
            </a:r>
          </a:p>
          <a:p>
            <a:endParaRPr lang="en-GB" sz="2000" dirty="0">
              <a:latin typeface="+mj-lt"/>
            </a:endParaRPr>
          </a:p>
          <a:p>
            <a:r>
              <a:rPr lang="en-GB" sz="2000" dirty="0">
                <a:latin typeface="+mj-lt"/>
              </a:rPr>
              <a:t>A contradiction appears</a:t>
            </a:r>
            <a:endParaRPr lang="en-CA" sz="2000" dirty="0">
              <a:latin typeface="+mj-lt"/>
            </a:endParaRPr>
          </a:p>
        </p:txBody>
      </p:sp>
    </p:spTree>
    <p:extLst>
      <p:ext uri="{BB962C8B-B14F-4D97-AF65-F5344CB8AC3E}">
        <p14:creationId xmlns:p14="http://schemas.microsoft.com/office/powerpoint/2010/main" val="3267905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E1028-55ED-4212-A1D8-2032656A2937}"/>
              </a:ext>
            </a:extLst>
          </p:cNvPr>
          <p:cNvSpPr/>
          <p:nvPr/>
        </p:nvSpPr>
        <p:spPr>
          <a:xfrm>
            <a:off x="771331" y="557790"/>
            <a:ext cx="6096000" cy="3624710"/>
          </a:xfrm>
          <a:prstGeom prst="rect">
            <a:avLst/>
          </a:prstGeom>
        </p:spPr>
        <p:txBody>
          <a:bodyPr>
            <a:spAutoFit/>
          </a:bodyPr>
          <a:lstStyle/>
          <a:p>
            <a:pPr algn="just">
              <a:lnSpc>
                <a:spcPct val="105000"/>
              </a:lnSpc>
              <a:spcAft>
                <a:spcPts val="600"/>
              </a:spcAft>
            </a:pPr>
            <a:r>
              <a:rPr lang="en-CA" sz="2000" dirty="0">
                <a:latin typeface="+mj-lt"/>
                <a:ea typeface="Times New Roman" panose="02020603050405020304" pitchFamily="18" charset="0"/>
                <a:cs typeface="Times New Roman" panose="02020603050405020304" pitchFamily="18" charset="0"/>
              </a:rPr>
              <a:t>In this state of things</a:t>
            </a:r>
            <a:r>
              <a:rPr lang="en-CA" sz="2000" dirty="0">
                <a:highlight>
                  <a:srgbClr val="FF0000"/>
                </a:highlight>
                <a:latin typeface="+mj-lt"/>
                <a:ea typeface="Times New Roman" panose="02020603050405020304" pitchFamily="18" charset="0"/>
                <a:cs typeface="Times New Roman" panose="02020603050405020304" pitchFamily="18" charset="0"/>
              </a:rPr>
              <a:t>, the whole produce of labour does not always belong to the labourer</a:t>
            </a:r>
            <a:r>
              <a:rPr lang="en-CA" sz="2000" dirty="0">
                <a:latin typeface="+mj-lt"/>
                <a:ea typeface="Times New Roman" panose="02020603050405020304" pitchFamily="18" charset="0"/>
                <a:cs typeface="Times New Roman" panose="02020603050405020304" pitchFamily="18" charset="0"/>
              </a:rPr>
              <a:t>. He must in most cases share it with the owner of the stock which employs him. Neither is the quantity of labour commonly employed in acquiring or producing any commodity, the only circumstance which can regulate the quantity which it ought commonly to purchase, command or exchange for. </a:t>
            </a:r>
            <a:r>
              <a:rPr lang="en-CA" sz="2000" dirty="0">
                <a:highlight>
                  <a:srgbClr val="FF0000"/>
                </a:highlight>
                <a:latin typeface="+mj-lt"/>
                <a:ea typeface="Times New Roman" panose="02020603050405020304" pitchFamily="18" charset="0"/>
                <a:cs typeface="Times New Roman" panose="02020603050405020304" pitchFamily="18" charset="0"/>
              </a:rPr>
              <a:t>An additional quantity, it is evident, must be due for the profits of the stock which advanced the wages and furnished the materials of that labour. </a:t>
            </a:r>
          </a:p>
        </p:txBody>
      </p:sp>
      <p:sp>
        <p:nvSpPr>
          <p:cNvPr id="3" name="TextBox 2">
            <a:extLst>
              <a:ext uri="{FF2B5EF4-FFF2-40B4-BE49-F238E27FC236}">
                <a16:creationId xmlns:a16="http://schemas.microsoft.com/office/drawing/2014/main" id="{4E33D854-5FF6-4CD1-B179-D126E795691A}"/>
              </a:ext>
            </a:extLst>
          </p:cNvPr>
          <p:cNvSpPr txBox="1"/>
          <p:nvPr/>
        </p:nvSpPr>
        <p:spPr>
          <a:xfrm>
            <a:off x="7161244" y="557790"/>
            <a:ext cx="4334069" cy="5216813"/>
          </a:xfrm>
          <a:prstGeom prst="rect">
            <a:avLst/>
          </a:prstGeom>
          <a:noFill/>
        </p:spPr>
        <p:txBody>
          <a:bodyPr wrap="square" rtlCol="0">
            <a:spAutoFit/>
          </a:bodyPr>
          <a:lstStyle/>
          <a:p>
            <a:pPr>
              <a:spcAft>
                <a:spcPts val="900"/>
              </a:spcAft>
            </a:pPr>
            <a:r>
              <a:rPr lang="en-GB" dirty="0">
                <a:latin typeface="+mj-lt"/>
              </a:rPr>
              <a:t>A quantity is ‘due’ for the stock.</a:t>
            </a:r>
          </a:p>
          <a:p>
            <a:pPr>
              <a:spcAft>
                <a:spcPts val="900"/>
              </a:spcAft>
            </a:pPr>
            <a:r>
              <a:rPr lang="en-GB" dirty="0">
                <a:latin typeface="+mj-lt"/>
              </a:rPr>
              <a:t>Is this a </a:t>
            </a:r>
            <a:r>
              <a:rPr lang="en-GB" i="1" dirty="0">
                <a:latin typeface="+mj-lt"/>
              </a:rPr>
              <a:t>contribution </a:t>
            </a:r>
            <a:r>
              <a:rPr lang="en-GB" dirty="0">
                <a:latin typeface="+mj-lt"/>
              </a:rPr>
              <a:t>to value – or a deduction from it?</a:t>
            </a:r>
          </a:p>
          <a:p>
            <a:pPr>
              <a:spcAft>
                <a:spcPts val="900"/>
              </a:spcAft>
            </a:pPr>
            <a:r>
              <a:rPr lang="en-GB" dirty="0">
                <a:latin typeface="+mj-lt"/>
              </a:rPr>
              <a:t>If the former, there are two determinants of value</a:t>
            </a:r>
          </a:p>
          <a:p>
            <a:pPr>
              <a:spcAft>
                <a:spcPts val="900"/>
              </a:spcAft>
            </a:pPr>
            <a:r>
              <a:rPr lang="en-GB" dirty="0">
                <a:latin typeface="+mj-lt"/>
              </a:rPr>
              <a:t>If the latter, a potential injustice is done: the labourer does not receive what he produces.</a:t>
            </a:r>
          </a:p>
          <a:p>
            <a:pPr>
              <a:spcAft>
                <a:spcPts val="900"/>
              </a:spcAft>
            </a:pPr>
            <a:r>
              <a:rPr lang="en-GB" dirty="0">
                <a:latin typeface="+mj-lt"/>
              </a:rPr>
              <a:t>But if the capitalist is </a:t>
            </a:r>
            <a:r>
              <a:rPr lang="en-GB" i="1" dirty="0">
                <a:latin typeface="+mj-lt"/>
              </a:rPr>
              <a:t>necessary</a:t>
            </a:r>
            <a:r>
              <a:rPr lang="en-GB" dirty="0">
                <a:latin typeface="+mj-lt"/>
              </a:rPr>
              <a:t> this is not an injustice but an unavoidable requirement of getting the wealth.</a:t>
            </a:r>
          </a:p>
          <a:p>
            <a:pPr>
              <a:spcAft>
                <a:spcPts val="900"/>
              </a:spcAft>
            </a:pPr>
            <a:r>
              <a:rPr lang="en-GB" dirty="0">
                <a:latin typeface="+mj-lt"/>
              </a:rPr>
              <a:t>This contains an esoteric case in favour of the existence of the class of stockowners.</a:t>
            </a:r>
          </a:p>
          <a:p>
            <a:pPr>
              <a:spcAft>
                <a:spcPts val="900"/>
              </a:spcAft>
            </a:pPr>
            <a:r>
              <a:rPr lang="en-GB" dirty="0">
                <a:latin typeface="+mj-lt"/>
              </a:rPr>
              <a:t>But at the price of allowing a double determinant of value, contradicting the idea that labour is the only standard</a:t>
            </a:r>
          </a:p>
        </p:txBody>
      </p:sp>
    </p:spTree>
    <p:extLst>
      <p:ext uri="{BB962C8B-B14F-4D97-AF65-F5344CB8AC3E}">
        <p14:creationId xmlns:p14="http://schemas.microsoft.com/office/powerpoint/2010/main" val="2526179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9D2B4C-902F-4E61-A27E-DEADAE069073}"/>
              </a:ext>
            </a:extLst>
          </p:cNvPr>
          <p:cNvSpPr/>
          <p:nvPr/>
        </p:nvSpPr>
        <p:spPr>
          <a:xfrm>
            <a:off x="659363" y="433216"/>
            <a:ext cx="6096000" cy="4708981"/>
          </a:xfrm>
          <a:prstGeom prst="rect">
            <a:avLst/>
          </a:prstGeom>
        </p:spPr>
        <p:txBody>
          <a:bodyPr>
            <a:spAutoFit/>
          </a:bodyPr>
          <a:lstStyle/>
          <a:p>
            <a:pPr algn="just">
              <a:spcBef>
                <a:spcPts val="300"/>
              </a:spcBef>
              <a:spcAft>
                <a:spcPts val="300"/>
              </a:spcAft>
            </a:pPr>
            <a:r>
              <a:rPr lang="en-CA" sz="2000" dirty="0">
                <a:latin typeface="+mj-lt"/>
                <a:ea typeface="Times New Roman" panose="02020603050405020304" pitchFamily="18" charset="0"/>
              </a:rPr>
              <a:t>As soon as the land of any country has all become private property, the landlords, like all other men</a:t>
            </a:r>
            <a:r>
              <a:rPr lang="en-CA" sz="2000" dirty="0">
                <a:highlight>
                  <a:srgbClr val="FF0000"/>
                </a:highlight>
                <a:latin typeface="+mj-lt"/>
                <a:ea typeface="Times New Roman" panose="02020603050405020304" pitchFamily="18" charset="0"/>
              </a:rPr>
              <a:t>, love to reap where they never sowed, and demand a rent even for its natural produce.</a:t>
            </a:r>
            <a:r>
              <a:rPr lang="en-CA" sz="2000" dirty="0">
                <a:latin typeface="+mj-lt"/>
                <a:ea typeface="Times New Roman" panose="02020603050405020304" pitchFamily="18" charset="0"/>
              </a:rPr>
              <a:t> The wood of the forest, the grass of the field, and all the natural fruits of the earth, which, when land was in common, cost the labourer only the trouble of gathering them, come, even to him, to have an additional price fixed upon them. He must then pay for the licence to gather them, and must give up to the landlord a portion of what his labour either collects or produces. </a:t>
            </a:r>
            <a:r>
              <a:rPr lang="en-CA" sz="2000" dirty="0">
                <a:highlight>
                  <a:srgbClr val="FF0000"/>
                </a:highlight>
                <a:latin typeface="+mj-lt"/>
                <a:ea typeface="Times New Roman" panose="02020603050405020304" pitchFamily="18" charset="0"/>
              </a:rPr>
              <a:t>This portion, or, what comes to the same thing, the price of this portion, constitutes the rent of land, and in the price of the greater part of commodities, makes a third component part. </a:t>
            </a:r>
          </a:p>
        </p:txBody>
      </p:sp>
      <p:sp>
        <p:nvSpPr>
          <p:cNvPr id="3" name="TextBox 2">
            <a:extLst>
              <a:ext uri="{FF2B5EF4-FFF2-40B4-BE49-F238E27FC236}">
                <a16:creationId xmlns:a16="http://schemas.microsoft.com/office/drawing/2014/main" id="{5CDD4C2C-6FD1-432A-B714-1BA0DD90FA69}"/>
              </a:ext>
            </a:extLst>
          </p:cNvPr>
          <p:cNvSpPr txBox="1"/>
          <p:nvPr/>
        </p:nvSpPr>
        <p:spPr>
          <a:xfrm>
            <a:off x="7557795" y="536511"/>
            <a:ext cx="4124131" cy="4555093"/>
          </a:xfrm>
          <a:prstGeom prst="rect">
            <a:avLst/>
          </a:prstGeom>
          <a:noFill/>
        </p:spPr>
        <p:txBody>
          <a:bodyPr wrap="square" rtlCol="0">
            <a:spAutoFit/>
          </a:bodyPr>
          <a:lstStyle/>
          <a:p>
            <a:pPr>
              <a:spcAft>
                <a:spcPts val="900"/>
              </a:spcAft>
            </a:pPr>
            <a:r>
              <a:rPr lang="en-GB" sz="2000" dirty="0">
                <a:latin typeface="+mj-lt"/>
              </a:rPr>
              <a:t>The landlord expects his due</a:t>
            </a:r>
          </a:p>
          <a:p>
            <a:pPr>
              <a:spcAft>
                <a:spcPts val="900"/>
              </a:spcAft>
            </a:pPr>
            <a:r>
              <a:rPr lang="en-GB" sz="2000" dirty="0">
                <a:latin typeface="+mj-lt"/>
              </a:rPr>
              <a:t>But there is not much justification for it. He reaps where he has never sowed.</a:t>
            </a:r>
          </a:p>
          <a:p>
            <a:pPr>
              <a:spcAft>
                <a:spcPts val="900"/>
              </a:spcAft>
            </a:pPr>
            <a:r>
              <a:rPr lang="en-GB" sz="2000" dirty="0">
                <a:latin typeface="+mj-lt"/>
              </a:rPr>
              <a:t>Yet this is a third component of price – which, we recall, is just another measure  of value</a:t>
            </a:r>
          </a:p>
          <a:p>
            <a:pPr>
              <a:spcAft>
                <a:spcPts val="900"/>
              </a:spcAft>
            </a:pPr>
            <a:r>
              <a:rPr lang="en-GB" sz="2000" dirty="0">
                <a:latin typeface="+mj-lt"/>
              </a:rPr>
              <a:t>Esoterically, the landlord is not necessary. This argument makes the industrialist necessary while the landlord is a kind of idler.</a:t>
            </a:r>
          </a:p>
          <a:p>
            <a:pPr>
              <a:spcAft>
                <a:spcPts val="900"/>
              </a:spcAft>
            </a:pPr>
            <a:r>
              <a:rPr lang="en-GB" sz="2000" dirty="0">
                <a:latin typeface="+mj-lt"/>
              </a:rPr>
              <a:t>He is, however, allowed through the gates of value production</a:t>
            </a:r>
            <a:endParaRPr lang="en-CA" sz="2000" dirty="0">
              <a:latin typeface="+mj-lt"/>
            </a:endParaRPr>
          </a:p>
        </p:txBody>
      </p:sp>
    </p:spTree>
    <p:extLst>
      <p:ext uri="{BB962C8B-B14F-4D97-AF65-F5344CB8AC3E}">
        <p14:creationId xmlns:p14="http://schemas.microsoft.com/office/powerpoint/2010/main" val="62390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6AC323-EB48-484D-80E8-8446EA9650BB}"/>
              </a:ext>
            </a:extLst>
          </p:cNvPr>
          <p:cNvSpPr/>
          <p:nvPr/>
        </p:nvSpPr>
        <p:spPr>
          <a:xfrm>
            <a:off x="1032588" y="634396"/>
            <a:ext cx="6096000" cy="5339923"/>
          </a:xfrm>
          <a:prstGeom prst="rect">
            <a:avLst/>
          </a:prstGeom>
        </p:spPr>
        <p:txBody>
          <a:bodyPr>
            <a:spAutoFit/>
          </a:bodyPr>
          <a:lstStyle/>
          <a:p>
            <a:pPr algn="just">
              <a:spcBef>
                <a:spcPts val="300"/>
              </a:spcBef>
              <a:spcAft>
                <a:spcPts val="300"/>
              </a:spcAft>
            </a:pPr>
            <a:r>
              <a:rPr lang="en-CA" sz="2400" dirty="0">
                <a:latin typeface="Times New Roman" panose="02020603050405020304" pitchFamily="18" charset="0"/>
                <a:ea typeface="Times New Roman" panose="02020603050405020304" pitchFamily="18" charset="0"/>
              </a:rPr>
              <a:t>The real value of all the different component parts of price, it must be observed, is measured by the quantity of labour which they can, each of them, purchase or command. </a:t>
            </a:r>
            <a:r>
              <a:rPr lang="en-CA" sz="2400" dirty="0">
                <a:highlight>
                  <a:srgbClr val="FF0000"/>
                </a:highlight>
                <a:latin typeface="Times New Roman" panose="02020603050405020304" pitchFamily="18" charset="0"/>
                <a:ea typeface="Times New Roman" panose="02020603050405020304" pitchFamily="18" charset="0"/>
              </a:rPr>
              <a:t>Labour measures the value, not only of that part of price which resolves itself into labour, but of that which resolves itself into rent, and of that which resolves itself into profit. </a:t>
            </a:r>
          </a:p>
          <a:p>
            <a:pPr algn="just">
              <a:spcBef>
                <a:spcPts val="300"/>
              </a:spcBef>
              <a:spcAft>
                <a:spcPts val="300"/>
              </a:spcAft>
            </a:pPr>
            <a:r>
              <a:rPr lang="en-CA" sz="2400" dirty="0">
                <a:highlight>
                  <a:srgbClr val="FF0000"/>
                </a:highlight>
                <a:latin typeface="Times New Roman" panose="02020603050405020304" pitchFamily="18" charset="0"/>
                <a:ea typeface="Times New Roman" panose="02020603050405020304" pitchFamily="18" charset="0"/>
              </a:rPr>
              <a:t>In every society, the price of every commodity finally resolves itself into some one or other, or all of those three parts; and in every improved society, all the three enter, more or less, as component parts, into the price of the far greater part of commodities. </a:t>
            </a:r>
          </a:p>
        </p:txBody>
      </p:sp>
      <p:sp>
        <p:nvSpPr>
          <p:cNvPr id="3" name="TextBox 2">
            <a:extLst>
              <a:ext uri="{FF2B5EF4-FFF2-40B4-BE49-F238E27FC236}">
                <a16:creationId xmlns:a16="http://schemas.microsoft.com/office/drawing/2014/main" id="{6CB192C0-8608-4430-ADE4-5B2E52D71025}"/>
              </a:ext>
            </a:extLst>
          </p:cNvPr>
          <p:cNvSpPr txBox="1"/>
          <p:nvPr/>
        </p:nvSpPr>
        <p:spPr>
          <a:xfrm>
            <a:off x="7763069" y="718457"/>
            <a:ext cx="3508311" cy="3477875"/>
          </a:xfrm>
          <a:prstGeom prst="rect">
            <a:avLst/>
          </a:prstGeom>
          <a:noFill/>
        </p:spPr>
        <p:txBody>
          <a:bodyPr wrap="square" rtlCol="0">
            <a:spAutoFit/>
          </a:bodyPr>
          <a:lstStyle/>
          <a:p>
            <a:r>
              <a:rPr lang="en-GB" sz="2000" dirty="0">
                <a:latin typeface="+mj-lt"/>
              </a:rPr>
              <a:t>The escape route: the value contribution of rent and profit is the labour they command, not the labour they have taken.</a:t>
            </a:r>
          </a:p>
          <a:p>
            <a:endParaRPr lang="en-GB" sz="2000" dirty="0">
              <a:latin typeface="+mj-lt"/>
            </a:endParaRPr>
          </a:p>
          <a:p>
            <a:r>
              <a:rPr lang="en-GB" sz="2000" dirty="0">
                <a:latin typeface="+mj-lt"/>
              </a:rPr>
              <a:t>This is not entirely illogical, but leads to contradictions.</a:t>
            </a:r>
          </a:p>
          <a:p>
            <a:endParaRPr lang="en-GB" sz="2000" dirty="0">
              <a:latin typeface="+mj-lt"/>
            </a:endParaRPr>
          </a:p>
          <a:p>
            <a:r>
              <a:rPr lang="en-GB" sz="2000" dirty="0">
                <a:latin typeface="+mj-lt"/>
              </a:rPr>
              <a:t>QUESTION</a:t>
            </a:r>
          </a:p>
          <a:p>
            <a:r>
              <a:rPr lang="en-GB" sz="2000" dirty="0">
                <a:latin typeface="+mj-lt"/>
              </a:rPr>
              <a:t>Why is this a problem?</a:t>
            </a:r>
            <a:endParaRPr lang="en-CA" sz="2000" dirty="0">
              <a:latin typeface="+mj-lt"/>
            </a:endParaRPr>
          </a:p>
        </p:txBody>
      </p:sp>
    </p:spTree>
    <p:extLst>
      <p:ext uri="{BB962C8B-B14F-4D97-AF65-F5344CB8AC3E}">
        <p14:creationId xmlns:p14="http://schemas.microsoft.com/office/powerpoint/2010/main" val="420314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C89A-54D3-4DD7-8986-2DEA373BABAA}"/>
              </a:ext>
            </a:extLst>
          </p:cNvPr>
          <p:cNvSpPr>
            <a:spLocks noGrp="1"/>
          </p:cNvSpPr>
          <p:nvPr>
            <p:ph type="title"/>
          </p:nvPr>
        </p:nvSpPr>
        <p:spPr/>
        <p:txBody>
          <a:bodyPr/>
          <a:lstStyle/>
          <a:p>
            <a:r>
              <a:rPr lang="en-GB" dirty="0"/>
              <a:t>issues concerning Marx’s contemporaries</a:t>
            </a:r>
            <a:endParaRPr lang="en-CA" dirty="0"/>
          </a:p>
        </p:txBody>
      </p:sp>
      <p:sp>
        <p:nvSpPr>
          <p:cNvPr id="3" name="Content Placeholder 2">
            <a:extLst>
              <a:ext uri="{FF2B5EF4-FFF2-40B4-BE49-F238E27FC236}">
                <a16:creationId xmlns:a16="http://schemas.microsoft.com/office/drawing/2014/main" id="{BF36EF85-2884-4E6B-83C7-593AB6D271FE}"/>
              </a:ext>
            </a:extLst>
          </p:cNvPr>
          <p:cNvSpPr>
            <a:spLocks noGrp="1"/>
          </p:cNvSpPr>
          <p:nvPr>
            <p:ph idx="1"/>
          </p:nvPr>
        </p:nvSpPr>
        <p:spPr/>
        <p:txBody>
          <a:bodyPr>
            <a:normAutofit/>
          </a:bodyPr>
          <a:lstStyle/>
          <a:p>
            <a:r>
              <a:rPr lang="en-GB" dirty="0"/>
              <a:t>Where do incomes come from?</a:t>
            </a:r>
            <a:endParaRPr lang="en-CA" dirty="0"/>
          </a:p>
          <a:p>
            <a:r>
              <a:rPr lang="en-GB" dirty="0"/>
              <a:t>Where does wealth come from?</a:t>
            </a:r>
            <a:endParaRPr lang="en-CA" dirty="0"/>
          </a:p>
          <a:p>
            <a:r>
              <a:rPr lang="en-GB" dirty="0"/>
              <a:t>What is wealth, actually?</a:t>
            </a:r>
            <a:endParaRPr lang="en-CA" dirty="0"/>
          </a:p>
          <a:p>
            <a:r>
              <a:rPr lang="en-GB" dirty="0"/>
              <a:t>How do we measure it?</a:t>
            </a:r>
            <a:endParaRPr lang="en-CA" dirty="0"/>
          </a:p>
          <a:p>
            <a:r>
              <a:rPr lang="en-GB" dirty="0"/>
              <a:t>What causes growth?</a:t>
            </a:r>
            <a:endParaRPr lang="en-CA" dirty="0"/>
          </a:p>
          <a:p>
            <a:r>
              <a:rPr lang="en-GB" dirty="0"/>
              <a:t>What is money?</a:t>
            </a:r>
          </a:p>
          <a:p>
            <a:r>
              <a:rPr lang="en-GB" dirty="0"/>
              <a:t>Why do things go wrong?</a:t>
            </a:r>
            <a:endParaRPr lang="en-CA" dirty="0"/>
          </a:p>
          <a:p>
            <a:pPr marL="0" indent="0">
              <a:buNone/>
            </a:pPr>
            <a:endParaRPr lang="en-CA" dirty="0"/>
          </a:p>
        </p:txBody>
      </p:sp>
    </p:spTree>
    <p:extLst>
      <p:ext uri="{BB962C8B-B14F-4D97-AF65-F5344CB8AC3E}">
        <p14:creationId xmlns:p14="http://schemas.microsoft.com/office/powerpoint/2010/main" val="239639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4E394B-A8A1-4BB3-B43A-35126669A6A5}"/>
              </a:ext>
            </a:extLst>
          </p:cNvPr>
          <p:cNvSpPr>
            <a:spLocks noGrp="1"/>
          </p:cNvSpPr>
          <p:nvPr>
            <p:ph type="title"/>
          </p:nvPr>
        </p:nvSpPr>
        <p:spPr/>
        <p:txBody>
          <a:bodyPr/>
          <a:lstStyle/>
          <a:p>
            <a:pPr algn="ctr"/>
            <a:r>
              <a:rPr lang="en-GB" dirty="0"/>
              <a:t>Smith’s ‘adding up’ or ‘factors of production’ theory of value</a:t>
            </a:r>
            <a:endParaRPr lang="en-CA" dirty="0"/>
          </a:p>
        </p:txBody>
      </p:sp>
      <p:sp>
        <p:nvSpPr>
          <p:cNvPr id="6" name="Content Placeholder 5">
            <a:extLst>
              <a:ext uri="{FF2B5EF4-FFF2-40B4-BE49-F238E27FC236}">
                <a16:creationId xmlns:a16="http://schemas.microsoft.com/office/drawing/2014/main" id="{1A4F8734-0FEB-4AFB-B87A-827B626C28DB}"/>
              </a:ext>
            </a:extLst>
          </p:cNvPr>
          <p:cNvSpPr>
            <a:spLocks noGrp="1"/>
          </p:cNvSpPr>
          <p:nvPr>
            <p:ph idx="1"/>
          </p:nvPr>
        </p:nvSpPr>
        <p:spPr/>
        <p:txBody>
          <a:bodyPr>
            <a:normAutofit/>
          </a:bodyPr>
          <a:lstStyle/>
          <a:p>
            <a:pPr algn="ctr"/>
            <a:r>
              <a:rPr lang="en-CA" sz="2400" dirty="0">
                <a:ea typeface="Times New Roman" panose="02020603050405020304" pitchFamily="18" charset="0"/>
                <a:cs typeface="Times New Roman" panose="02020603050405020304" pitchFamily="18" charset="0"/>
              </a:rPr>
              <a:t>In the price of corn, for example, one part pays the rent of the landlord, another pays the wages or maintenance of the labourers and labouring cattle employed in producing it, and the third pays the profit of the farmer. These three parts seem either immediately or ultimately to make up the whole price of corn.</a:t>
            </a:r>
          </a:p>
        </p:txBody>
      </p:sp>
    </p:spTree>
    <p:extLst>
      <p:ext uri="{BB962C8B-B14F-4D97-AF65-F5344CB8AC3E}">
        <p14:creationId xmlns:p14="http://schemas.microsoft.com/office/powerpoint/2010/main" val="4262994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42F3-B323-4EC7-A569-2864E8CD8668}"/>
              </a:ext>
            </a:extLst>
          </p:cNvPr>
          <p:cNvSpPr>
            <a:spLocks noGrp="1"/>
          </p:cNvSpPr>
          <p:nvPr>
            <p:ph type="title"/>
          </p:nvPr>
        </p:nvSpPr>
        <p:spPr/>
        <p:txBody>
          <a:bodyPr/>
          <a:lstStyle/>
          <a:p>
            <a:r>
              <a:rPr lang="en-GB" dirty="0"/>
              <a:t>Ricardo</a:t>
            </a:r>
            <a:endParaRPr lang="en-CA" dirty="0"/>
          </a:p>
        </p:txBody>
      </p:sp>
    </p:spTree>
    <p:extLst>
      <p:ext uri="{BB962C8B-B14F-4D97-AF65-F5344CB8AC3E}">
        <p14:creationId xmlns:p14="http://schemas.microsoft.com/office/powerpoint/2010/main" val="201766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E95D9E-E895-4DFE-9539-6084903845FA}"/>
              </a:ext>
            </a:extLst>
          </p:cNvPr>
          <p:cNvSpPr/>
          <p:nvPr/>
        </p:nvSpPr>
        <p:spPr>
          <a:xfrm>
            <a:off x="788437" y="499189"/>
            <a:ext cx="6615404" cy="4835170"/>
          </a:xfrm>
          <a:prstGeom prst="rect">
            <a:avLst/>
          </a:prstGeom>
        </p:spPr>
        <p:txBody>
          <a:bodyPr wrap="square">
            <a:spAutoFit/>
          </a:bodyPr>
          <a:lstStyle/>
          <a:p>
            <a:pPr algn="just">
              <a:lnSpc>
                <a:spcPct val="105000"/>
              </a:lnSpc>
              <a:spcAft>
                <a:spcPts val="600"/>
              </a:spcAft>
            </a:pPr>
            <a:r>
              <a:rPr lang="en-CA" sz="2400" dirty="0">
                <a:latin typeface="Garamond" panose="02020404030301010803" pitchFamily="18" charset="0"/>
                <a:ea typeface="Times New Roman" panose="02020603050405020304" pitchFamily="18" charset="0"/>
                <a:cs typeface="Times New Roman" panose="02020603050405020304" pitchFamily="18" charset="0"/>
              </a:rPr>
              <a:t>T</a:t>
            </a:r>
            <a:r>
              <a:rPr lang="en-CA" sz="2000" dirty="0">
                <a:latin typeface="Garamond" panose="02020404030301010803" pitchFamily="18" charset="0"/>
                <a:ea typeface="Times New Roman" panose="02020603050405020304" pitchFamily="18" charset="0"/>
                <a:cs typeface="Times New Roman" panose="02020603050405020304" pitchFamily="18" charset="0"/>
              </a:rPr>
              <a:t>he produce of the earth—all that is derived from its surface by the united application of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labour, machinery, and capital</a:t>
            </a:r>
            <a:r>
              <a:rPr lang="en-CA" sz="2000" dirty="0">
                <a:latin typeface="Garamond" panose="02020404030301010803" pitchFamily="18" charset="0"/>
                <a:ea typeface="Times New Roman" panose="02020603050405020304" pitchFamily="18" charset="0"/>
                <a:cs typeface="Times New Roman" panose="02020603050405020304" pitchFamily="18" charset="0"/>
              </a:rPr>
              <a:t>, is divided among three classes of the community; namely, the proprietor of the land, the owner of the stock or capital necessary for its cultivation, and the labourers by whose industry it is cultivated.</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But in different stages of society, the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proportions of the whole produce of the earth which will be allotted to each of these classes, under the names of rent, profit, and wages</a:t>
            </a:r>
            <a:r>
              <a:rPr lang="en-CA" sz="2000" dirty="0">
                <a:latin typeface="Garamond" panose="02020404030301010803" pitchFamily="18" charset="0"/>
                <a:ea typeface="Times New Roman" panose="02020603050405020304" pitchFamily="18" charset="0"/>
                <a:cs typeface="Times New Roman" panose="02020603050405020304" pitchFamily="18" charset="0"/>
              </a:rPr>
              <a:t>, will be essentially different; depending mainly on the actual fertility of the soil, on the accumulation of capital and population, and on the skill, ingenuity, and instruments employed in agriculture.</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To determine the laws which regulate this distribution,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is the principal problem in Political Economy</a:t>
            </a:r>
            <a:endParaRPr lang="en-CA" sz="2000" dirty="0">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DE3E661-CBFB-4A70-A9EE-BE8448B2C79D}"/>
              </a:ext>
            </a:extLst>
          </p:cNvPr>
          <p:cNvSpPr/>
          <p:nvPr/>
        </p:nvSpPr>
        <p:spPr>
          <a:xfrm>
            <a:off x="8066315" y="558723"/>
            <a:ext cx="3918856" cy="4645887"/>
          </a:xfrm>
          <a:prstGeom prst="rect">
            <a:avLst/>
          </a:prstGeom>
        </p:spPr>
        <p:txBody>
          <a:bodyPr wrap="square">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Ricardo </a:t>
            </a:r>
            <a:r>
              <a:rPr lang="en-CA" sz="2000" dirty="0"/>
              <a:t>begins </a:t>
            </a:r>
            <a:r>
              <a:rPr lang="en-CA" sz="2000" dirty="0">
                <a:latin typeface="Garamond" panose="02020404030301010803" pitchFamily="18" charset="0"/>
                <a:ea typeface="Times New Roman" panose="02020603050405020304" pitchFamily="18" charset="0"/>
                <a:cs typeface="Times New Roman" panose="02020603050405020304" pitchFamily="18" charset="0"/>
              </a:rPr>
              <a:t>where Smith left off. </a:t>
            </a:r>
          </a:p>
          <a:p>
            <a:pPr algn="just">
              <a:lnSpc>
                <a:spcPct val="105000"/>
              </a:lnSpc>
              <a:spcAft>
                <a:spcPts val="600"/>
              </a:spcAft>
            </a:pPr>
            <a:r>
              <a:rPr lang="en-GB" sz="2000" dirty="0">
                <a:latin typeface="Garamond" panose="02020404030301010803" pitchFamily="18" charset="0"/>
                <a:ea typeface="Times New Roman" panose="02020603050405020304" pitchFamily="18" charset="0"/>
                <a:cs typeface="Times New Roman" panose="02020603050405020304" pitchFamily="18" charset="0"/>
              </a:rPr>
              <a:t>T</a:t>
            </a:r>
            <a:r>
              <a:rPr lang="en-CA" sz="2000" dirty="0">
                <a:latin typeface="Garamond" panose="02020404030301010803" pitchFamily="18" charset="0"/>
                <a:ea typeface="Times New Roman" panose="02020603050405020304" pitchFamily="18" charset="0"/>
                <a:cs typeface="Times New Roman" panose="02020603050405020304" pitchFamily="18" charset="0"/>
              </a:rPr>
              <a:t>he question is not how the value of a single commodity is made up but how the ‘whole produce of the earth’ gets to the three classes.</a:t>
            </a:r>
          </a:p>
          <a:p>
            <a:pPr algn="just">
              <a:lnSpc>
                <a:spcPct val="105000"/>
              </a:lnSpc>
              <a:spcAft>
                <a:spcPts val="600"/>
              </a:spcAft>
            </a:pPr>
            <a:r>
              <a:rPr lang="en-GB" sz="2000" dirty="0">
                <a:latin typeface="Garamond" panose="02020404030301010803" pitchFamily="18" charset="0"/>
                <a:ea typeface="Times New Roman" panose="02020603050405020304" pitchFamily="18" charset="0"/>
                <a:cs typeface="Times New Roman" panose="02020603050405020304" pitchFamily="18" charset="0"/>
              </a:rPr>
              <a:t>The issue is </a:t>
            </a:r>
            <a:r>
              <a:rPr lang="en-GB" sz="2000" i="1" dirty="0">
                <a:latin typeface="Garamond" panose="02020404030301010803" pitchFamily="18" charset="0"/>
                <a:ea typeface="Times New Roman" panose="02020603050405020304" pitchFamily="18" charset="0"/>
                <a:cs typeface="Times New Roman" panose="02020603050405020304" pitchFamily="18" charset="0"/>
              </a:rPr>
              <a:t>distribution.</a:t>
            </a:r>
          </a:p>
          <a:p>
            <a:pPr algn="just">
              <a:lnSpc>
                <a:spcPct val="105000"/>
              </a:lnSpc>
              <a:spcAft>
                <a:spcPts val="600"/>
              </a:spcAft>
            </a:pPr>
            <a:r>
              <a:rPr lang="en-GB" sz="2000" dirty="0">
                <a:latin typeface="Garamond" panose="02020404030301010803" pitchFamily="18" charset="0"/>
                <a:ea typeface="Times New Roman" panose="02020603050405020304" pitchFamily="18" charset="0"/>
                <a:cs typeface="Times New Roman" panose="02020603050405020304" pitchFamily="18" charset="0"/>
              </a:rPr>
              <a:t>Note also that land seems to play a different role from labour and machinery. </a:t>
            </a:r>
          </a:p>
          <a:p>
            <a:pPr algn="just">
              <a:lnSpc>
                <a:spcPct val="105000"/>
              </a:lnSpc>
              <a:spcAft>
                <a:spcPts val="600"/>
              </a:spcAft>
            </a:pPr>
            <a:r>
              <a:rPr lang="en-GB" sz="2000" dirty="0">
                <a:latin typeface="Garamond" panose="02020404030301010803" pitchFamily="18" charset="0"/>
                <a:ea typeface="Times New Roman" panose="02020603050405020304" pitchFamily="18" charset="0"/>
                <a:cs typeface="Times New Roman" panose="02020603050405020304" pitchFamily="18" charset="0"/>
              </a:rPr>
              <a:t>He could have said ‘the united application of labour, machinery and nature’, for example</a:t>
            </a:r>
            <a:endParaRPr lang="en-CA" sz="2000" dirty="0">
              <a:latin typeface="Garamond" panose="02020404030301010803" pitchFamily="18" charset="0"/>
              <a:ea typeface="Times New Roman" panose="02020603050405020304" pitchFamily="18" charset="0"/>
              <a:cs typeface="Times New Roman" panose="02020603050405020304" pitchFamily="18" charset="0"/>
            </a:endParaRPr>
          </a:p>
          <a:p>
            <a:pPr algn="just">
              <a:lnSpc>
                <a:spcPct val="105000"/>
              </a:lnSpc>
              <a:spcAft>
                <a:spcPts val="600"/>
              </a:spcAft>
            </a:pP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717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52DB6E-D7FD-4322-9676-77EBFAE96B37}"/>
              </a:ext>
            </a:extLst>
          </p:cNvPr>
          <p:cNvSpPr/>
          <p:nvPr/>
        </p:nvSpPr>
        <p:spPr>
          <a:xfrm>
            <a:off x="775996" y="545259"/>
            <a:ext cx="6096000" cy="4930068"/>
          </a:xfrm>
          <a:prstGeom prst="rect">
            <a:avLst/>
          </a:prstGeom>
        </p:spPr>
        <p:txBody>
          <a:bodyPr>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In 1815, Mr. Malthus in his "Inquiry into the Nature and Progress of Rent," and a Fellow of University College, Oxford, in his "Essay on the Application of Capital to Land," presented to the world, nearly at the same moment,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the true doctrine of rent; without a knowledge of which it is impossible to understand the effect of the progress of wealth on profits and wages, or to trace satisfactorily the influence of taxation on different classes of the community, </a:t>
            </a:r>
            <a:r>
              <a:rPr lang="en-CA" sz="2000" dirty="0">
                <a:latin typeface="Garamond" panose="02020404030301010803" pitchFamily="18" charset="0"/>
                <a:ea typeface="Times New Roman" panose="02020603050405020304" pitchFamily="18" charset="0"/>
                <a:cs typeface="Times New Roman" panose="02020603050405020304" pitchFamily="18" charset="0"/>
              </a:rPr>
              <a:t>particularly when the commodities taxed are the productions immediately derived from the surface of the earth.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Adam Smith, and the other able writers to whom I have alluded, not having viewed correctly the principles of rent, have, it appears to me, overlooked many important truths,</a:t>
            </a:r>
            <a:r>
              <a:rPr lang="en-CA" sz="2000" dirty="0">
                <a:latin typeface="Garamond" panose="02020404030301010803" pitchFamily="18" charset="0"/>
                <a:ea typeface="Times New Roman" panose="02020603050405020304" pitchFamily="18" charset="0"/>
                <a:cs typeface="Times New Roman" panose="02020603050405020304" pitchFamily="18" charset="0"/>
              </a:rPr>
              <a:t> which can only be discovered after the subject of rent is thoroughly understood.</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FA69170-17CF-4EB1-9D22-364538A2DAC8}"/>
              </a:ext>
            </a:extLst>
          </p:cNvPr>
          <p:cNvSpPr/>
          <p:nvPr/>
        </p:nvSpPr>
        <p:spPr>
          <a:xfrm>
            <a:off x="7200123" y="512601"/>
            <a:ext cx="4439816" cy="4565865"/>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Ricardo’s critique of Smith begins with the question of rent.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Rent is the source of the landowner’s income</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This affects wages and profits</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QUESTION</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How does this differ from Smith?</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Hint: what will happen to wages if rent rises?</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NOTE</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This has policy consequences: it informs taxation ‘on the different classes of the community’</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It thus relates also to the state.</a:t>
            </a:r>
            <a:endParaRPr lang="en-CA" dirty="0">
              <a:latin typeface="Garamond" panose="02020404030301010803" pitchFamily="18" charset="0"/>
              <a:ea typeface="Times New Roman" panose="02020603050405020304" pitchFamily="18" charset="0"/>
              <a:cs typeface="Times New Roman" panose="02020603050405020304" pitchFamily="18" charset="0"/>
            </a:endParaRPr>
          </a:p>
          <a:p>
            <a:pPr algn="just">
              <a:lnSpc>
                <a:spcPct val="105000"/>
              </a:lnSpc>
              <a:spcAft>
                <a:spcPts val="600"/>
              </a:spcAft>
            </a:pP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91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62552-28CF-4234-9126-2E99D981D16A}"/>
              </a:ext>
            </a:extLst>
          </p:cNvPr>
          <p:cNvSpPr/>
          <p:nvPr/>
        </p:nvSpPr>
        <p:spPr>
          <a:xfrm>
            <a:off x="575387" y="289885"/>
            <a:ext cx="6641841" cy="5339923"/>
          </a:xfrm>
          <a:prstGeom prst="rect">
            <a:avLst/>
          </a:prstGeom>
        </p:spPr>
        <p:txBody>
          <a:bodyPr wrap="square">
            <a:spAutoFit/>
          </a:bodyPr>
          <a:lstStyle/>
          <a:p>
            <a:pPr algn="just">
              <a:lnSpc>
                <a:spcPct val="105000"/>
              </a:lnSpc>
              <a:spcAft>
                <a:spcPts val="600"/>
              </a:spcAft>
            </a:pPr>
            <a:r>
              <a:rPr lang="en-CA" sz="2000" b="1" dirty="0">
                <a:latin typeface="Garamond" panose="02020404030301010803" pitchFamily="18" charset="0"/>
                <a:ea typeface="Times New Roman" panose="02020603050405020304" pitchFamily="18" charset="0"/>
                <a:cs typeface="Times New Roman" panose="02020603050405020304" pitchFamily="18" charset="0"/>
              </a:rPr>
              <a:t>I</a:t>
            </a:r>
            <a:r>
              <a:rPr lang="en-CA" sz="2000" dirty="0">
                <a:latin typeface="Garamond" panose="02020404030301010803" pitchFamily="18" charset="0"/>
                <a:ea typeface="Times New Roman" panose="02020603050405020304" pitchFamily="18" charset="0"/>
                <a:cs typeface="Times New Roman" panose="02020603050405020304" pitchFamily="18" charset="0"/>
              </a:rPr>
              <a:t>t has been observed by Adam Smith, that "the word Value has two different meanings, and sometimes expresses the utility of some particular object, and sometimes the power of purchasing other goods which the possession of that object conveys. The one may be called </a:t>
            </a:r>
            <a:r>
              <a:rPr lang="en-CA" sz="2000" i="1"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value in use</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 the other, </a:t>
            </a:r>
            <a:r>
              <a:rPr lang="en-CA" sz="2000" i="1"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value in exchange</a:t>
            </a:r>
            <a:r>
              <a:rPr lang="en-CA" sz="2000" dirty="0">
                <a:latin typeface="Garamond" panose="02020404030301010803" pitchFamily="18" charset="0"/>
                <a:ea typeface="Times New Roman" panose="02020603050405020304" pitchFamily="18" charset="0"/>
                <a:cs typeface="Times New Roman" panose="02020603050405020304" pitchFamily="18" charset="0"/>
              </a:rPr>
              <a:t>. …Water and air are abundantly useful; they are indeed indispensable to existence, yet, under ordinary circumstances, nothing can be obtained in exchange for them. Gold, on the contrary, though of little use compared with air or water, will exchange for a great quantity of other goods.</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Utility then is not the measure of exchangeable value, although it is absolutely essential to it</a:t>
            </a:r>
            <a:r>
              <a:rPr lang="en-CA" sz="2000" dirty="0">
                <a:latin typeface="Garamond" panose="02020404030301010803" pitchFamily="18" charset="0"/>
                <a:ea typeface="Times New Roman" panose="02020603050405020304" pitchFamily="18" charset="0"/>
                <a:cs typeface="Times New Roman" panose="02020603050405020304" pitchFamily="18" charset="0"/>
              </a:rPr>
              <a:t>. If a commodity were in no way useful—in other words, if it could in no way contribute to our gratification—it would be destitute of exchangeable value, however scarce it might be, or whatever quantity of labour might be necessary to procure it.</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7CBACF9-301E-4BF2-9B96-2F3AA8553DDB}"/>
              </a:ext>
            </a:extLst>
          </p:cNvPr>
          <p:cNvSpPr/>
          <p:nvPr/>
        </p:nvSpPr>
        <p:spPr>
          <a:xfrm>
            <a:off x="7800391" y="289885"/>
            <a:ext cx="3452327" cy="3890296"/>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This clear distinction between </a:t>
            </a:r>
            <a:r>
              <a:rPr lang="en-GB" dirty="0">
                <a:latin typeface="Garamond" panose="02020404030301010803" pitchFamily="18" charset="0"/>
                <a:ea typeface="Times New Roman" panose="02020603050405020304" pitchFamily="18" charset="0"/>
                <a:cs typeface="Times New Roman" panose="02020603050405020304" pitchFamily="18" charset="0"/>
              </a:rPr>
              <a:t>‘</a:t>
            </a:r>
            <a:r>
              <a:rPr lang="en-CA" dirty="0">
                <a:latin typeface="Garamond" panose="02020404030301010803" pitchFamily="18" charset="0"/>
                <a:ea typeface="Times New Roman" panose="02020603050405020304" pitchFamily="18" charset="0"/>
                <a:cs typeface="Times New Roman" panose="02020603050405020304" pitchFamily="18" charset="0"/>
              </a:rPr>
              <a:t>value in use’ and ‘value in exchange’’ is at the heart of the subsequent evolution of economic theory.</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a:t>
            </a:r>
            <a:r>
              <a:rPr lang="en-CA" dirty="0">
                <a:latin typeface="Garamond" panose="02020404030301010803" pitchFamily="18" charset="0"/>
                <a:ea typeface="Times New Roman" panose="02020603050405020304" pitchFamily="18" charset="0"/>
                <a:cs typeface="Times New Roman" panose="02020603050405020304" pitchFamily="18" charset="0"/>
              </a:rPr>
              <a:t>value in use’ becomes Marx’s ‘use value’ and the marginalist ‘utility’</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A </a:t>
            </a:r>
            <a:r>
              <a:rPr lang="en-CA" dirty="0">
                <a:latin typeface="Garamond" panose="02020404030301010803" pitchFamily="18" charset="0"/>
                <a:ea typeface="Times New Roman" panose="02020603050405020304" pitchFamily="18" charset="0"/>
                <a:cs typeface="Times New Roman" panose="02020603050405020304" pitchFamily="18" charset="0"/>
              </a:rPr>
              <a:t>further difference from Smith: Smith has three measures of value; Ricardo here rejects one of these.</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M</a:t>
            </a:r>
            <a:r>
              <a:rPr lang="en-CA" dirty="0" err="1">
                <a:latin typeface="Garamond" panose="02020404030301010803" pitchFamily="18" charset="0"/>
                <a:ea typeface="Times New Roman" panose="02020603050405020304" pitchFamily="18" charset="0"/>
                <a:cs typeface="Times New Roman" panose="02020603050405020304" pitchFamily="18" charset="0"/>
              </a:rPr>
              <a:t>arx</a:t>
            </a:r>
            <a:r>
              <a:rPr lang="en-CA" dirty="0">
                <a:latin typeface="Garamond" panose="02020404030301010803" pitchFamily="18" charset="0"/>
                <a:ea typeface="Times New Roman" panose="02020603050405020304" pitchFamily="18" charset="0"/>
                <a:cs typeface="Times New Roman" panose="02020603050405020304" pitchFamily="18" charset="0"/>
              </a:rPr>
              <a:t>, we will see, takes a more nuanced view..</a:t>
            </a:r>
          </a:p>
          <a:p>
            <a:pPr algn="just">
              <a:lnSpc>
                <a:spcPct val="105000"/>
              </a:lnSpc>
              <a:spcAft>
                <a:spcPts val="600"/>
              </a:spcAft>
            </a:pP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5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B004F-E5CE-4E2F-8DDE-038BE2794C61}"/>
              </a:ext>
            </a:extLst>
          </p:cNvPr>
          <p:cNvSpPr/>
          <p:nvPr/>
        </p:nvSpPr>
        <p:spPr>
          <a:xfrm>
            <a:off x="556727" y="422220"/>
            <a:ext cx="6683828" cy="5416868"/>
          </a:xfrm>
          <a:prstGeom prst="rect">
            <a:avLst/>
          </a:prstGeom>
        </p:spPr>
        <p:txBody>
          <a:bodyPr wrap="square">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Possessing utility, commodities derive their exchangeable value from two sources</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 from their scarcity</a:t>
            </a:r>
            <a:r>
              <a:rPr lang="en-CA" sz="2000" dirty="0">
                <a:latin typeface="Garamond" panose="02020404030301010803" pitchFamily="18" charset="0"/>
                <a:ea typeface="Times New Roman" panose="02020603050405020304" pitchFamily="18" charset="0"/>
                <a:cs typeface="Times New Roman" panose="02020603050405020304" pitchFamily="18" charset="0"/>
              </a:rPr>
              <a:t>, and from the quantity of labour required to obtain them…</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"The real price of every thing," says Adam Smith, "what every thing really costs to the man who wants to acquire it, is the toil and trouble of acquiring it … That this is really the foundation of the exchangeable value of all things, excepting those which cannot be increased by human industry, is a doctrine of the utmost importance in political economy; for from no source do so many errors, and so much difference of opinion in that science proceed, as from the vague ideas, which are attached to the word value.</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If the quantity of labour realized in commodities, regulate their exchangeable value, every increase of the quantity of labour must augment the value of that commodity on which it is exercised, as every diminution must lower it</a:t>
            </a:r>
            <a:r>
              <a:rPr lang="en-CA" sz="2000" dirty="0">
                <a:latin typeface="Garamond" panose="02020404030301010803" pitchFamily="18"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B722DF7-69BA-4104-BC01-27EC33E2C929}"/>
              </a:ext>
            </a:extLst>
          </p:cNvPr>
          <p:cNvSpPr/>
          <p:nvPr/>
        </p:nvSpPr>
        <p:spPr>
          <a:xfrm>
            <a:off x="7795642" y="354249"/>
            <a:ext cx="3993587" cy="5001369"/>
          </a:xfrm>
          <a:prstGeom prst="rect">
            <a:avLst/>
          </a:prstGeom>
        </p:spPr>
        <p:txBody>
          <a:bodyPr wrap="square">
            <a:spAutoFit/>
          </a:bodyPr>
          <a:lstStyle/>
          <a:p>
            <a:pPr marL="342900" indent="-342900" algn="just">
              <a:lnSpc>
                <a:spcPct val="105000"/>
              </a:lnSpc>
              <a:spcAft>
                <a:spcPts val="600"/>
              </a:spcAft>
              <a:buAutoNum type="arabicParenBoth"/>
            </a:pPr>
            <a:r>
              <a:rPr lang="en-GB" sz="2000" dirty="0">
                <a:latin typeface="+mj-lt"/>
                <a:ea typeface="Times New Roman" panose="02020603050405020304" pitchFamily="18" charset="0"/>
                <a:cs typeface="Times New Roman" panose="02020603050405020304" pitchFamily="18" charset="0"/>
              </a:rPr>
              <a:t>‘labour commanded’ has gone. It is the quantity of labour, not the cost of acquiring it, which ‘regulates’ their exchangeable value’</a:t>
            </a:r>
          </a:p>
          <a:p>
            <a:pPr marL="342900" indent="-342900" algn="just">
              <a:lnSpc>
                <a:spcPct val="105000"/>
              </a:lnSpc>
              <a:spcAft>
                <a:spcPts val="600"/>
              </a:spcAft>
              <a:buAutoNum type="arabicParenBoth"/>
            </a:pPr>
            <a:r>
              <a:rPr lang="en-GB" sz="2000" dirty="0">
                <a:latin typeface="+mj-lt"/>
                <a:ea typeface="Times New Roman" panose="02020603050405020304" pitchFamily="18" charset="0"/>
                <a:cs typeface="Times New Roman" panose="02020603050405020304" pitchFamily="18" charset="0"/>
              </a:rPr>
              <a:t>It is the ‘quantity’ of this labour which is a source of value</a:t>
            </a:r>
          </a:p>
          <a:p>
            <a:pPr marL="342900" indent="-342900" algn="just">
              <a:lnSpc>
                <a:spcPct val="105000"/>
              </a:lnSpc>
              <a:spcAft>
                <a:spcPts val="600"/>
              </a:spcAft>
              <a:buAutoNum type="arabicParenBoth"/>
            </a:pPr>
            <a:r>
              <a:rPr lang="en-GB" sz="2000" dirty="0">
                <a:latin typeface="+mj-lt"/>
                <a:ea typeface="Times New Roman" panose="02020603050405020304" pitchFamily="18" charset="0"/>
                <a:cs typeface="Times New Roman" panose="02020603050405020304" pitchFamily="18" charset="0"/>
              </a:rPr>
              <a:t>BUT ‘scarcity’ is still a source, even if it does not regulate.</a:t>
            </a:r>
          </a:p>
          <a:p>
            <a:pPr marL="342900" indent="-342900" algn="just">
              <a:lnSpc>
                <a:spcPct val="105000"/>
              </a:lnSpc>
              <a:spcAft>
                <a:spcPts val="600"/>
              </a:spcAft>
              <a:buAutoNum type="arabicParenBoth"/>
            </a:pPr>
            <a:r>
              <a:rPr lang="en-GB" sz="2000" dirty="0">
                <a:latin typeface="+mj-lt"/>
                <a:ea typeface="Times New Roman" panose="02020603050405020304" pitchFamily="18" charset="0"/>
                <a:cs typeface="Times New Roman" panose="02020603050405020304" pitchFamily="18" charset="0"/>
              </a:rPr>
              <a:t>‘Exchangeable value’ is not exactly the same as price, though Ricardo does not draw out the distinction.</a:t>
            </a:r>
          </a:p>
          <a:p>
            <a:pPr algn="just">
              <a:lnSpc>
                <a:spcPct val="105000"/>
              </a:lnSpc>
              <a:spcAft>
                <a:spcPts val="600"/>
              </a:spcAft>
            </a:pPr>
            <a:r>
              <a:rPr lang="en-GB" sz="2000" dirty="0">
                <a:latin typeface="+mj-lt"/>
                <a:ea typeface="Times New Roman" panose="02020603050405020304" pitchFamily="18" charset="0"/>
                <a:cs typeface="Times New Roman" panose="02020603050405020304" pitchFamily="18" charset="0"/>
              </a:rPr>
              <a:t>Value is, implicitly, the ‘substance that is exchanged’</a:t>
            </a:r>
          </a:p>
          <a:p>
            <a:pPr algn="just">
              <a:lnSpc>
                <a:spcPct val="105000"/>
              </a:lnSpc>
              <a:spcAft>
                <a:spcPts val="600"/>
              </a:spcAft>
            </a:pPr>
            <a:r>
              <a:rPr lang="en-GB" sz="2000" dirty="0">
                <a:latin typeface="+mj-lt"/>
                <a:ea typeface="Times New Roman" panose="02020603050405020304" pitchFamily="18" charset="0"/>
                <a:cs typeface="Times New Roman" panose="02020603050405020304" pitchFamily="18" charset="0"/>
              </a:rPr>
              <a:t>DISCUSS</a:t>
            </a:r>
          </a:p>
        </p:txBody>
      </p:sp>
    </p:spTree>
    <p:extLst>
      <p:ext uri="{BB962C8B-B14F-4D97-AF65-F5344CB8AC3E}">
        <p14:creationId xmlns:p14="http://schemas.microsoft.com/office/powerpoint/2010/main" val="879231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1D8393-5471-4BB6-84CB-DA059E12C543}"/>
              </a:ext>
            </a:extLst>
          </p:cNvPr>
          <p:cNvSpPr/>
          <p:nvPr/>
        </p:nvSpPr>
        <p:spPr>
          <a:xfrm>
            <a:off x="617376" y="427027"/>
            <a:ext cx="6096000" cy="5253233"/>
          </a:xfrm>
          <a:prstGeom prst="rect">
            <a:avLst/>
          </a:prstGeom>
        </p:spPr>
        <p:txBody>
          <a:bodyPr>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Adam Smith, who so accurately defined the original source of exchangeable value, and who was bound in consistency to maintain, that all things became more or less valuable in proportion as more or less labour was bestowed on their production,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has himself erected another standard measure of value, and speaks of things being more or less valuable, in proportion as they will exchange for more or less of this standard measure.</a:t>
            </a:r>
            <a:r>
              <a:rPr lang="en-CA" sz="2000" dirty="0">
                <a:latin typeface="Garamond" panose="02020404030301010803" pitchFamily="18" charset="0"/>
                <a:ea typeface="Times New Roman" panose="02020603050405020304" pitchFamily="18" charset="0"/>
                <a:cs typeface="Times New Roman" panose="02020603050405020304" pitchFamily="18" charset="0"/>
              </a:rPr>
              <a:t> Sometimes he speaks of corn, at other times of labour, as a standard measure; not the quantity of labour bestowed on the production of any object, but the quantity which it can command in the market: as if these were two equivalent expressions, and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as if because a man's labour had become doubly efficient, and he could therefore produce twice the quantity of a commodity, he would necessarily receive twice the former quantity in exchange for it.</a:t>
            </a:r>
            <a:endParaRPr lang="en-CA" sz="2000" dirty="0">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76F850-9D10-4C44-91EE-51334651EEAE}"/>
              </a:ext>
            </a:extLst>
          </p:cNvPr>
          <p:cNvSpPr txBox="1"/>
          <p:nvPr/>
        </p:nvSpPr>
        <p:spPr>
          <a:xfrm>
            <a:off x="7417837" y="471196"/>
            <a:ext cx="4152122" cy="2862322"/>
          </a:xfrm>
          <a:prstGeom prst="rect">
            <a:avLst/>
          </a:prstGeom>
          <a:noFill/>
        </p:spPr>
        <p:txBody>
          <a:bodyPr wrap="square" rtlCol="0">
            <a:spAutoFit/>
          </a:bodyPr>
          <a:lstStyle/>
          <a:p>
            <a:r>
              <a:rPr lang="en-GB" sz="2000" dirty="0"/>
              <a:t>Ricardo’s critique: if we say labour commanded is a measure of value, we must conclude that when labour becomes more productive, it creates more value.</a:t>
            </a:r>
          </a:p>
          <a:p>
            <a:endParaRPr lang="en-GB" sz="2000" dirty="0"/>
          </a:p>
          <a:p>
            <a:r>
              <a:rPr lang="en-GB" sz="2000" dirty="0"/>
              <a:t>Ricardo introduces this issue by charging Smith with having a double standard of value.</a:t>
            </a:r>
            <a:endParaRPr lang="en-CA" sz="2000" dirty="0"/>
          </a:p>
        </p:txBody>
      </p:sp>
    </p:spTree>
    <p:extLst>
      <p:ext uri="{BB962C8B-B14F-4D97-AF65-F5344CB8AC3E}">
        <p14:creationId xmlns:p14="http://schemas.microsoft.com/office/powerpoint/2010/main" val="2082517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791B0-F293-4107-845A-75431E0DAB5A}"/>
              </a:ext>
            </a:extLst>
          </p:cNvPr>
          <p:cNvSpPr/>
          <p:nvPr/>
        </p:nvSpPr>
        <p:spPr>
          <a:xfrm>
            <a:off x="799323" y="590447"/>
            <a:ext cx="6096000" cy="4346383"/>
          </a:xfrm>
          <a:prstGeom prst="rect">
            <a:avLst/>
          </a:prstGeom>
        </p:spPr>
        <p:txBody>
          <a:bodyPr>
            <a:spAutoFit/>
          </a:bodyPr>
          <a:lstStyle/>
          <a:p>
            <a:pPr algn="just">
              <a:lnSpc>
                <a:spcPct val="105000"/>
              </a:lnSpc>
              <a:spcAft>
                <a:spcPts val="600"/>
              </a:spcAft>
            </a:pPr>
            <a:r>
              <a:rPr lang="en-CA" sz="2400" dirty="0">
                <a:latin typeface="Garamond" panose="02020404030301010803" pitchFamily="18" charset="0"/>
                <a:ea typeface="Times New Roman" panose="02020603050405020304" pitchFamily="18" charset="0"/>
                <a:cs typeface="Times New Roman" panose="02020603050405020304" pitchFamily="18" charset="0"/>
              </a:rPr>
              <a:t>If this indeed were true, if the reward of the labourer were always in proportion to what he produced, the quantity of labour </a:t>
            </a:r>
            <a:r>
              <a:rPr lang="en-CA" sz="24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bestowed on a commodity</a:t>
            </a:r>
            <a:r>
              <a:rPr lang="en-CA" sz="2400" dirty="0">
                <a:latin typeface="Garamond" panose="02020404030301010803" pitchFamily="18" charset="0"/>
                <a:ea typeface="Times New Roman" panose="02020603050405020304" pitchFamily="18" charset="0"/>
                <a:cs typeface="Times New Roman" panose="02020603050405020304" pitchFamily="18" charset="0"/>
              </a:rPr>
              <a:t>, and the quantity of labour which that commodity </a:t>
            </a:r>
            <a:r>
              <a:rPr lang="en-CA" sz="24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would purchase</a:t>
            </a:r>
            <a:r>
              <a:rPr lang="en-CA" sz="2400" dirty="0">
                <a:latin typeface="Garamond" panose="02020404030301010803" pitchFamily="18" charset="0"/>
                <a:ea typeface="Times New Roman" panose="02020603050405020304" pitchFamily="18" charset="0"/>
                <a:cs typeface="Times New Roman" panose="02020603050405020304" pitchFamily="18" charset="0"/>
              </a:rPr>
              <a:t>, would be equal, and either might accurately measure the variations of other things: but they are not equal; the first is under many circumstances an invariable standard, indicating correctly the variations of other things; </a:t>
            </a:r>
            <a:r>
              <a:rPr lang="en-CA" sz="24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the latter is subject to as many fluctuations as the commodities compared with it. </a:t>
            </a:r>
            <a:endParaRPr lang="en-CA" sz="2400" dirty="0">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70A567-18AD-4E90-A735-D44BFEB56F4D}"/>
              </a:ext>
            </a:extLst>
          </p:cNvPr>
          <p:cNvSpPr txBox="1"/>
          <p:nvPr/>
        </p:nvSpPr>
        <p:spPr>
          <a:xfrm>
            <a:off x="7730411" y="713793"/>
            <a:ext cx="4138127" cy="4401205"/>
          </a:xfrm>
          <a:prstGeom prst="rect">
            <a:avLst/>
          </a:prstGeom>
          <a:noFill/>
        </p:spPr>
        <p:txBody>
          <a:bodyPr wrap="square" rtlCol="0">
            <a:spAutoFit/>
          </a:bodyPr>
          <a:lstStyle/>
          <a:p>
            <a:pPr>
              <a:spcAft>
                <a:spcPts val="600"/>
              </a:spcAft>
            </a:pPr>
            <a:r>
              <a:rPr lang="en-GB" sz="2000" dirty="0"/>
              <a:t>Ricardo throughout is concerned with distribution. He consistently argues that if wages change, this will not affect prices. This passage is a foundation of that conclusion.</a:t>
            </a:r>
          </a:p>
          <a:p>
            <a:pPr>
              <a:spcAft>
                <a:spcPts val="600"/>
              </a:spcAft>
            </a:pPr>
            <a:r>
              <a:rPr lang="en-GB" sz="2000" dirty="0"/>
              <a:t>This leads to an uncomfortable conclusion for the capitalist class, the main reason Ricardo is less celebrated than Smith.</a:t>
            </a:r>
          </a:p>
          <a:p>
            <a:pPr>
              <a:spcAft>
                <a:spcPts val="600"/>
              </a:spcAft>
            </a:pPr>
            <a:r>
              <a:rPr lang="en-GB" sz="2000" dirty="0"/>
              <a:t>QUESTION</a:t>
            </a:r>
          </a:p>
          <a:p>
            <a:pPr>
              <a:spcAft>
                <a:spcPts val="600"/>
              </a:spcAft>
            </a:pPr>
            <a:r>
              <a:rPr lang="en-GB" sz="2000" dirty="0"/>
              <a:t>Do you know which of Ricardo’s theories is the most celebrated?</a:t>
            </a:r>
          </a:p>
          <a:p>
            <a:pPr>
              <a:spcAft>
                <a:spcPts val="600"/>
              </a:spcAft>
            </a:pPr>
            <a:r>
              <a:rPr lang="en-GB" sz="2000" dirty="0"/>
              <a:t>Would you like to suggest why?</a:t>
            </a:r>
            <a:endParaRPr lang="en-CA" sz="2000" dirty="0"/>
          </a:p>
        </p:txBody>
      </p:sp>
    </p:spTree>
    <p:extLst>
      <p:ext uri="{BB962C8B-B14F-4D97-AF65-F5344CB8AC3E}">
        <p14:creationId xmlns:p14="http://schemas.microsoft.com/office/powerpoint/2010/main" val="57629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37FD05-60A5-46E6-A920-0F2EEED308E2}"/>
              </a:ext>
            </a:extLst>
          </p:cNvPr>
          <p:cNvSpPr/>
          <p:nvPr/>
        </p:nvSpPr>
        <p:spPr>
          <a:xfrm>
            <a:off x="589384" y="309594"/>
            <a:ext cx="6884436" cy="5262979"/>
          </a:xfrm>
          <a:prstGeom prst="rect">
            <a:avLst/>
          </a:prstGeom>
        </p:spPr>
        <p:txBody>
          <a:bodyPr wrap="square">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If the shoes and clothing of the labourer, could,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by improvements in machinery, </a:t>
            </a:r>
            <a:r>
              <a:rPr lang="en-CA" sz="2000" dirty="0">
                <a:latin typeface="Garamond" panose="02020404030301010803" pitchFamily="18" charset="0"/>
                <a:ea typeface="Times New Roman" panose="02020603050405020304" pitchFamily="18" charset="0"/>
                <a:cs typeface="Times New Roman" panose="02020603050405020304" pitchFamily="18" charset="0"/>
              </a:rPr>
              <a:t>be produced by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one fourth of the labour </a:t>
            </a:r>
            <a:r>
              <a:rPr lang="en-CA" sz="2000" dirty="0">
                <a:latin typeface="Garamond" panose="02020404030301010803" pitchFamily="18" charset="0"/>
                <a:ea typeface="Times New Roman" panose="02020603050405020304" pitchFamily="18" charset="0"/>
                <a:cs typeface="Times New Roman" panose="02020603050405020304" pitchFamily="18" charset="0"/>
              </a:rPr>
              <a:t>now necessary to their production, they would probably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fall 75 per cent.</a:t>
            </a:r>
            <a:r>
              <a:rPr lang="en-CA" sz="2000" dirty="0">
                <a:latin typeface="Garamond" panose="02020404030301010803" pitchFamily="18" charset="0"/>
                <a:ea typeface="Times New Roman" panose="02020603050405020304" pitchFamily="18" charset="0"/>
                <a:cs typeface="Times New Roman" panose="02020603050405020304" pitchFamily="18" charset="0"/>
              </a:rPr>
              <a:t>; but so far is it from being true, that the labourer would thereby be enabled permanently to consume four coats, or four pair of shoes, instead of one, that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his wages would in no long time be adjusted by the effects of competition, and the stimulus to population, to the new value of the necessaries on which they were expended. </a:t>
            </a:r>
            <a:r>
              <a:rPr lang="en-CA" sz="2000" dirty="0">
                <a:latin typeface="Garamond" panose="02020404030301010803" pitchFamily="18" charset="0"/>
                <a:ea typeface="Times New Roman" panose="02020603050405020304" pitchFamily="18" charset="0"/>
                <a:cs typeface="Times New Roman" panose="02020603050405020304" pitchFamily="18" charset="0"/>
              </a:rPr>
              <a:t>If these improvements extended to all the objects of the labourer's consumption,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we should find him probably at the end of a very few years, in possession of only a small, if any, addition to his enjoyments</a:t>
            </a:r>
            <a:r>
              <a:rPr lang="en-CA" sz="2000" dirty="0">
                <a:latin typeface="Garamond" panose="02020404030301010803" pitchFamily="18" charset="0"/>
                <a:ea typeface="Times New Roman" panose="02020603050405020304" pitchFamily="18" charset="0"/>
                <a:cs typeface="Times New Roman" panose="02020603050405020304" pitchFamily="18" charset="0"/>
              </a:rPr>
              <a:t>, although the exchangeable value of those commodities, compared with any other commodity, in the manufacture of which no such improvement were made, had sustained a very considerable reduction; and though they were the produce of a very considerably diminished quantity of labour.</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F4D3282-DA50-41CC-8B17-594AD2D02627}"/>
              </a:ext>
            </a:extLst>
          </p:cNvPr>
          <p:cNvSpPr/>
          <p:nvPr/>
        </p:nvSpPr>
        <p:spPr>
          <a:xfrm>
            <a:off x="7870371" y="309594"/>
            <a:ext cx="3867539" cy="4104200"/>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The effect of machinery is to increase production of ‘wealth’ but this is not passed on to the labourer.</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Smith is considered wrong on ‘logical’ grounds (that he has two measures of value), but there are implications of justice: </a:t>
            </a:r>
          </a:p>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(1) the improvements of machinery result in increased profits</a:t>
            </a:r>
          </a:p>
          <a:p>
            <a:pPr algn="just">
              <a:lnSpc>
                <a:spcPct val="105000"/>
              </a:lnSpc>
              <a:spcAft>
                <a:spcPts val="600"/>
              </a:spcAft>
            </a:pPr>
            <a:r>
              <a:rPr lang="en-GB" dirty="0">
                <a:latin typeface="Garamond" panose="02020404030301010803" pitchFamily="18" charset="0"/>
                <a:ea typeface="Times New Roman" panose="02020603050405020304" pitchFamily="18" charset="0"/>
                <a:cs typeface="Times New Roman" panose="02020603050405020304" pitchFamily="18" charset="0"/>
              </a:rPr>
              <a:t>(</a:t>
            </a:r>
            <a:r>
              <a:rPr lang="en-CA" dirty="0">
                <a:latin typeface="Garamond" panose="02020404030301010803" pitchFamily="18" charset="0"/>
                <a:ea typeface="Times New Roman" panose="02020603050405020304" pitchFamily="18" charset="0"/>
                <a:cs typeface="Times New Roman" panose="02020603050405020304" pitchFamily="18" charset="0"/>
              </a:rPr>
              <a:t>2) The material circumstances of the labourer do not improve – he can still buy only the same ‘amount’ of shoes and clothing.</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07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5993E5-9749-4DB2-93EA-EE08C30ED320}"/>
              </a:ext>
            </a:extLst>
          </p:cNvPr>
          <p:cNvSpPr/>
          <p:nvPr/>
        </p:nvSpPr>
        <p:spPr>
          <a:xfrm>
            <a:off x="659363" y="296398"/>
            <a:ext cx="5041641" cy="5327612"/>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It </a:t>
            </a:r>
            <a:r>
              <a:rPr lang="en-CA"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cannot then be correct, to say with Adam Smith, </a:t>
            </a:r>
            <a:r>
              <a:rPr lang="en-CA" dirty="0">
                <a:latin typeface="Garamond" panose="02020404030301010803" pitchFamily="18" charset="0"/>
                <a:ea typeface="Times New Roman" panose="02020603050405020304" pitchFamily="18" charset="0"/>
                <a:cs typeface="Times New Roman" panose="02020603050405020304" pitchFamily="18" charset="0"/>
              </a:rPr>
              <a:t>"that as labour may sometimes </a:t>
            </a:r>
            <a:r>
              <a:rPr lang="en-CA" i="1" dirty="0">
                <a:latin typeface="Garamond" panose="02020404030301010803" pitchFamily="18" charset="0"/>
                <a:ea typeface="Times New Roman" panose="02020603050405020304" pitchFamily="18" charset="0"/>
                <a:cs typeface="Times New Roman" panose="02020603050405020304" pitchFamily="18" charset="0"/>
              </a:rPr>
              <a:t>purchase</a:t>
            </a:r>
            <a:r>
              <a:rPr lang="en-CA" dirty="0">
                <a:latin typeface="Garamond" panose="02020404030301010803" pitchFamily="18" charset="0"/>
                <a:ea typeface="Times New Roman" panose="02020603050405020304" pitchFamily="18" charset="0"/>
                <a:cs typeface="Times New Roman" panose="02020603050405020304" pitchFamily="18" charset="0"/>
              </a:rPr>
              <a:t> a greater, and sometimes a smaller quantity of goods, it is their value which varies, not that of the labour which purchases them;" and therefore, "that labour </a:t>
            </a:r>
            <a:r>
              <a:rPr lang="en-CA" i="1" dirty="0">
                <a:latin typeface="Garamond" panose="02020404030301010803" pitchFamily="18" charset="0"/>
                <a:ea typeface="Times New Roman" panose="02020603050405020304" pitchFamily="18" charset="0"/>
                <a:cs typeface="Times New Roman" panose="02020603050405020304" pitchFamily="18" charset="0"/>
              </a:rPr>
              <a:t>alone never varying</a:t>
            </a:r>
            <a:r>
              <a:rPr lang="en-CA" dirty="0">
                <a:latin typeface="Garamond" panose="02020404030301010803" pitchFamily="18" charset="0"/>
                <a:ea typeface="Times New Roman" panose="02020603050405020304" pitchFamily="18" charset="0"/>
                <a:cs typeface="Times New Roman" panose="02020603050405020304" pitchFamily="18" charset="0"/>
              </a:rPr>
              <a:t> </a:t>
            </a:r>
            <a:r>
              <a:rPr lang="en-CA" i="1" dirty="0">
                <a:latin typeface="Garamond" panose="02020404030301010803" pitchFamily="18" charset="0"/>
                <a:ea typeface="Times New Roman" panose="02020603050405020304" pitchFamily="18" charset="0"/>
                <a:cs typeface="Times New Roman" panose="02020603050405020304" pitchFamily="18" charset="0"/>
              </a:rPr>
              <a:t>in its own value</a:t>
            </a:r>
            <a:r>
              <a:rPr lang="en-CA" dirty="0">
                <a:latin typeface="Garamond" panose="02020404030301010803" pitchFamily="18" charset="0"/>
                <a:ea typeface="Times New Roman" panose="02020603050405020304" pitchFamily="18" charset="0"/>
                <a:cs typeface="Times New Roman" panose="02020603050405020304" pitchFamily="18" charset="0"/>
              </a:rPr>
              <a:t>, is alone the ultimate and real standard by which the value of all commodities can at all times and places be estimated and compared;"—but </a:t>
            </a:r>
            <a:r>
              <a:rPr lang="en-CA"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it is correct to say, as Adam Smith had previously said, "that the proportion between the quantities of labour necessary for acquiring different objects, seems to be the only circumstance which can afford any rule for exchanging them for one another;" </a:t>
            </a:r>
            <a:r>
              <a:rPr lang="en-CA" dirty="0">
                <a:latin typeface="Garamond" panose="02020404030301010803" pitchFamily="18" charset="0"/>
                <a:ea typeface="Times New Roman" panose="02020603050405020304" pitchFamily="18" charset="0"/>
                <a:cs typeface="Times New Roman" panose="02020603050405020304" pitchFamily="18" charset="0"/>
              </a:rPr>
              <a:t>or in other words, that it is the comparative quantity of commodities which labour will produce, that determines their present or past relative value, and not the comparative quantities of commodities, which are given to the labourer in exchange for his labour.</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3DE310F-5D43-41C1-AFF1-8B6767F6B92C}"/>
              </a:ext>
            </a:extLst>
          </p:cNvPr>
          <p:cNvSpPr/>
          <p:nvPr/>
        </p:nvSpPr>
        <p:spPr>
          <a:xfrm>
            <a:off x="5814527" y="296398"/>
            <a:ext cx="6021355" cy="2786917"/>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It is according to the division of the whole produce of the land and labour of the country, between the three classes of landlords, capitalists, and labourers, that we are to judge of rent, profit, and wages, and not according to the value at which that produce may be estimated in a medium which is confessedly variable.</a:t>
            </a:r>
          </a:p>
          <a:p>
            <a:pPr algn="ctr">
              <a:lnSpc>
                <a:spcPct val="105000"/>
              </a:lnSpc>
              <a:spcAft>
                <a:spcPts val="600"/>
              </a:spcAft>
            </a:pPr>
            <a:r>
              <a:rPr lang="en-CA" dirty="0">
                <a:highlight>
                  <a:srgbClr val="FF0000"/>
                </a:highlight>
              </a:rPr>
              <a:t>It is not by the absolute quantity of produce obtained by either class, that we can correctly judge of the rate of profit, rent, and wages, but by the quantity of labour required to obtain that produce.</a:t>
            </a:r>
          </a:p>
        </p:txBody>
      </p:sp>
      <p:sp>
        <p:nvSpPr>
          <p:cNvPr id="4" name="TextBox 3">
            <a:extLst>
              <a:ext uri="{FF2B5EF4-FFF2-40B4-BE49-F238E27FC236}">
                <a16:creationId xmlns:a16="http://schemas.microsoft.com/office/drawing/2014/main" id="{6903433D-D342-481F-AF3D-F0CD6FB2D641}"/>
              </a:ext>
            </a:extLst>
          </p:cNvPr>
          <p:cNvSpPr txBox="1"/>
          <p:nvPr/>
        </p:nvSpPr>
        <p:spPr>
          <a:xfrm>
            <a:off x="6086669" y="3223726"/>
            <a:ext cx="5477069" cy="2554545"/>
          </a:xfrm>
          <a:prstGeom prst="rect">
            <a:avLst/>
          </a:prstGeom>
          <a:solidFill>
            <a:schemeClr val="accent1">
              <a:alpha val="54000"/>
            </a:schemeClr>
          </a:solidFill>
        </p:spPr>
        <p:txBody>
          <a:bodyPr wrap="square" rtlCol="0">
            <a:spAutoFit/>
          </a:bodyPr>
          <a:lstStyle/>
          <a:p>
            <a:pPr algn="ctr"/>
            <a:r>
              <a:rPr lang="en-GB" sz="2000" dirty="0"/>
              <a:t>Ricardo advances two arguments : the role  of labour in production, and the distribution of the result.</a:t>
            </a:r>
          </a:p>
          <a:p>
            <a:pPr algn="ctr"/>
            <a:endParaRPr lang="en-GB" sz="2000" dirty="0"/>
          </a:p>
          <a:p>
            <a:pPr algn="ctr"/>
            <a:r>
              <a:rPr lang="en-GB" sz="2000" dirty="0"/>
              <a:t>Marx  takes the  former as his starting point.</a:t>
            </a:r>
          </a:p>
          <a:p>
            <a:pPr algn="ctr"/>
            <a:endParaRPr lang="en-GB" sz="2000" dirty="0"/>
          </a:p>
          <a:p>
            <a:pPr algn="ctr"/>
            <a:r>
              <a:rPr lang="en-GB" sz="2000" dirty="0"/>
              <a:t>The ’neoricardians’ including the schools we will term ‘physicalist Marxists’ take the latter as their starting point. They drop the final paragraph</a:t>
            </a:r>
          </a:p>
        </p:txBody>
      </p:sp>
    </p:spTree>
    <p:extLst>
      <p:ext uri="{BB962C8B-B14F-4D97-AF65-F5344CB8AC3E}">
        <p14:creationId xmlns:p14="http://schemas.microsoft.com/office/powerpoint/2010/main" val="148354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5661-5258-49DE-902A-50B6D3DFA08E}"/>
              </a:ext>
            </a:extLst>
          </p:cNvPr>
          <p:cNvSpPr>
            <a:spLocks noGrp="1"/>
          </p:cNvSpPr>
          <p:nvPr>
            <p:ph type="title"/>
          </p:nvPr>
        </p:nvSpPr>
        <p:spPr/>
        <p:txBody>
          <a:bodyPr/>
          <a:lstStyle/>
          <a:p>
            <a:r>
              <a:rPr lang="en-GB" dirty="0"/>
              <a:t>Capitalism and its discontents</a:t>
            </a:r>
            <a:endParaRPr lang="en-CA" dirty="0"/>
          </a:p>
        </p:txBody>
      </p:sp>
      <p:sp>
        <p:nvSpPr>
          <p:cNvPr id="3" name="Content Placeholder 2">
            <a:extLst>
              <a:ext uri="{FF2B5EF4-FFF2-40B4-BE49-F238E27FC236}">
                <a16:creationId xmlns:a16="http://schemas.microsoft.com/office/drawing/2014/main" id="{839AAC73-8A8A-4B20-90D5-174F43D9C0EE}"/>
              </a:ext>
            </a:extLst>
          </p:cNvPr>
          <p:cNvSpPr>
            <a:spLocks noGrp="1"/>
          </p:cNvSpPr>
          <p:nvPr>
            <p:ph idx="1"/>
          </p:nvPr>
        </p:nvSpPr>
        <p:spPr/>
        <p:txBody>
          <a:bodyPr>
            <a:normAutofit fontScale="92500" lnSpcReduction="10000"/>
          </a:bodyPr>
          <a:lstStyle/>
          <a:p>
            <a:r>
              <a:rPr lang="en-GB" dirty="0"/>
              <a:t>Brought about amazing transformations</a:t>
            </a:r>
            <a:endParaRPr lang="en-CA" dirty="0"/>
          </a:p>
          <a:p>
            <a:r>
              <a:rPr lang="en-GB" dirty="0"/>
              <a:t>	Mechanization: the factory system</a:t>
            </a:r>
            <a:endParaRPr lang="en-CA" dirty="0"/>
          </a:p>
          <a:p>
            <a:r>
              <a:rPr lang="en-GB" dirty="0"/>
              <a:t>	Things becoming cheaper (cotton)</a:t>
            </a:r>
            <a:endParaRPr lang="en-CA" dirty="0"/>
          </a:p>
          <a:p>
            <a:r>
              <a:rPr lang="en-GB" dirty="0"/>
              <a:t>	Entirely new products (railways)</a:t>
            </a:r>
            <a:endParaRPr lang="en-CA" dirty="0"/>
          </a:p>
          <a:p>
            <a:r>
              <a:rPr lang="en-GB" dirty="0"/>
              <a:t>	Rise of nations that were once poor (Spain, England)</a:t>
            </a:r>
            <a:endParaRPr lang="en-CA" dirty="0"/>
          </a:p>
          <a:p>
            <a:r>
              <a:rPr lang="en-GB" dirty="0"/>
              <a:t>	Wage system</a:t>
            </a:r>
            <a:endParaRPr lang="en-CA" dirty="0"/>
          </a:p>
          <a:p>
            <a:r>
              <a:rPr lang="en-GB" dirty="0"/>
              <a:t>Brutal living conditions</a:t>
            </a:r>
            <a:endParaRPr lang="en-CA" dirty="0"/>
          </a:p>
          <a:p>
            <a:r>
              <a:rPr lang="en-GB" dirty="0"/>
              <a:t>Decline of the landed classes and rise of ‘money owners’</a:t>
            </a:r>
            <a:endParaRPr lang="en-CA" dirty="0"/>
          </a:p>
          <a:p>
            <a:r>
              <a:rPr lang="en-GB" dirty="0"/>
              <a:t>Entirely new types of crisis (internal)</a:t>
            </a:r>
            <a:endParaRPr lang="en-CA" dirty="0"/>
          </a:p>
          <a:p>
            <a:endParaRPr lang="en-CA" dirty="0"/>
          </a:p>
        </p:txBody>
      </p:sp>
    </p:spTree>
    <p:extLst>
      <p:ext uri="{BB962C8B-B14F-4D97-AF65-F5344CB8AC3E}">
        <p14:creationId xmlns:p14="http://schemas.microsoft.com/office/powerpoint/2010/main" val="1097468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6188A0-8BC8-46E7-A7BA-E306F2505FC1}"/>
              </a:ext>
            </a:extLst>
          </p:cNvPr>
          <p:cNvSpPr/>
          <p:nvPr/>
        </p:nvSpPr>
        <p:spPr>
          <a:xfrm>
            <a:off x="2439955" y="578498"/>
            <a:ext cx="7324531" cy="4447371"/>
          </a:xfrm>
          <a:prstGeom prst="rect">
            <a:avLst/>
          </a:prstGeom>
        </p:spPr>
        <p:txBody>
          <a:bodyPr wrap="square">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By improvements in machinery and agriculture, the whole produce may be doubled; but if wages, rent, and profit, be also doubled, these three will bear the same proportions to one another, and neither could be said to have relatively varied. But </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if wages partook not of the whole of this increase; if they, instead of being doubled, were only increased one half, if rent, instead of being doubled, were only increased three-fourths, and the remaining increase went to profit, it would, I apprehend, be correct for me to say, that rent and wages had fallen, while profits had risen;</a:t>
            </a:r>
            <a:endParaRPr lang="en-CA" sz="2000" dirty="0">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If then in this medium, which had not varied in value, the wages of the labourer should be found to have fallen, it will not the less be a real fall, because they might furnish him with a greater quantity of cheap commodities, than his former wages.</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991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87FB-4678-420A-80B2-6A6409158F5C}"/>
              </a:ext>
            </a:extLst>
          </p:cNvPr>
          <p:cNvSpPr>
            <a:spLocks noGrp="1"/>
          </p:cNvSpPr>
          <p:nvPr>
            <p:ph type="title"/>
          </p:nvPr>
        </p:nvSpPr>
        <p:spPr/>
        <p:txBody>
          <a:bodyPr/>
          <a:lstStyle/>
          <a:p>
            <a:r>
              <a:rPr lang="en-GB" dirty="0"/>
              <a:t>The problem of capital</a:t>
            </a:r>
            <a:endParaRPr lang="en-CA" dirty="0"/>
          </a:p>
        </p:txBody>
      </p:sp>
      <p:sp>
        <p:nvSpPr>
          <p:cNvPr id="3" name="Text Placeholder 2">
            <a:extLst>
              <a:ext uri="{FF2B5EF4-FFF2-40B4-BE49-F238E27FC236}">
                <a16:creationId xmlns:a16="http://schemas.microsoft.com/office/drawing/2014/main" id="{86485574-7C64-4CB9-BEBD-3B1C8C33A95B}"/>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3452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A898D8-58FD-46F5-88DD-EB06AC5997F3}"/>
              </a:ext>
            </a:extLst>
          </p:cNvPr>
          <p:cNvSpPr/>
          <p:nvPr/>
        </p:nvSpPr>
        <p:spPr>
          <a:xfrm>
            <a:off x="951722" y="517849"/>
            <a:ext cx="6452119" cy="4912567"/>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…though Adam Smith fully recognized the principle, that the proportion between the quantities of labour necessary for acquiring different objects, is the only circumstance which can afford any rule for our exchanging them for one another, yet </a:t>
            </a:r>
            <a:r>
              <a:rPr lang="en-CA"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he limits its application to "that early and rude state of society, which precedes both the accumulation of stock and the appropriation of land;" </a:t>
            </a:r>
            <a:r>
              <a:rPr lang="en-CA" dirty="0">
                <a:latin typeface="Garamond" panose="02020404030301010803" pitchFamily="18" charset="0"/>
                <a:ea typeface="Times New Roman" panose="02020603050405020304" pitchFamily="18" charset="0"/>
                <a:cs typeface="Times New Roman" panose="02020603050405020304" pitchFamily="18" charset="0"/>
              </a:rPr>
              <a:t>as if, when profits and rent were to be paid, they would have some influence on the relative value of commodities, independent of the mere quantity of labour that was necessary to their production.</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Adam Smith, however, has no where analyzed the effects of the accumulation of capital, and the appropriation of land, on relative value. It is of importance, therefore, to determine how far the effects which are avowedly produced on the exchangeable value of commodities, by the comparative quantity of labour bestowed on their production, </a:t>
            </a:r>
            <a:r>
              <a:rPr lang="en-CA"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are modified or altered by the accumulation of capital and the payment of rent.</a:t>
            </a:r>
            <a:endParaRPr lang="en-CA" dirty="0">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A89CA1-C4E7-4C4D-87E4-4B57B15BA736}"/>
              </a:ext>
            </a:extLst>
          </p:cNvPr>
          <p:cNvSpPr txBox="1"/>
          <p:nvPr/>
        </p:nvSpPr>
        <p:spPr>
          <a:xfrm>
            <a:off x="7800393" y="611155"/>
            <a:ext cx="4044820" cy="2816156"/>
          </a:xfrm>
          <a:prstGeom prst="rect">
            <a:avLst/>
          </a:prstGeom>
          <a:noFill/>
        </p:spPr>
        <p:txBody>
          <a:bodyPr wrap="square" rtlCol="0">
            <a:spAutoFit/>
          </a:bodyPr>
          <a:lstStyle/>
          <a:p>
            <a:pPr>
              <a:spcAft>
                <a:spcPts val="900"/>
              </a:spcAft>
            </a:pPr>
            <a:r>
              <a:rPr lang="en-GB" dirty="0"/>
              <a:t>Ricardo accuses Smith of deducing the value of a commodity in the absence of machinery and rent.</a:t>
            </a:r>
          </a:p>
          <a:p>
            <a:pPr>
              <a:spcAft>
                <a:spcPts val="900"/>
              </a:spcAft>
            </a:pPr>
            <a:r>
              <a:rPr lang="en-GB" dirty="0"/>
              <a:t>This, Ricardo says, is why he gives capital and land an independent role in the formation of value</a:t>
            </a:r>
          </a:p>
          <a:p>
            <a:pPr>
              <a:spcAft>
                <a:spcPts val="900"/>
              </a:spcAft>
            </a:pPr>
            <a:r>
              <a:rPr lang="en-GB" dirty="0"/>
              <a:t>Note the phrase ‘appropriation’ of the land. Rent arises from property in land – not from production.</a:t>
            </a:r>
            <a:endParaRPr lang="en-CA" dirty="0"/>
          </a:p>
        </p:txBody>
      </p:sp>
    </p:spTree>
    <p:extLst>
      <p:ext uri="{BB962C8B-B14F-4D97-AF65-F5344CB8AC3E}">
        <p14:creationId xmlns:p14="http://schemas.microsoft.com/office/powerpoint/2010/main" val="286135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D1A3A1-7A73-4F53-9366-899C8FD1E52F}"/>
              </a:ext>
            </a:extLst>
          </p:cNvPr>
          <p:cNvSpPr/>
          <p:nvPr/>
        </p:nvSpPr>
        <p:spPr>
          <a:xfrm>
            <a:off x="494523" y="396551"/>
            <a:ext cx="7324530" cy="5327612"/>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If we look to a state of society in which greater improvements have been made, and in which arts and commerce flourish, we shall still find that commodities vary in value conformably with this principle: </a:t>
            </a:r>
            <a:r>
              <a:rPr lang="en-CA"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in estimating the exchangeable value of stockings, for example, we shall find that their value, comparatively with other things, depends on the total quantity of labour necessary to manufacture them, and bring them to market</a:t>
            </a:r>
            <a:r>
              <a:rPr lang="en-CA" dirty="0">
                <a:latin typeface="Garamond" panose="02020404030301010803" pitchFamily="18" charset="0"/>
                <a:ea typeface="Times New Roman" panose="02020603050405020304" pitchFamily="18" charset="0"/>
                <a:cs typeface="Times New Roman" panose="02020603050405020304" pitchFamily="18" charset="0"/>
              </a:rPr>
              <a:t>. First, there is the labour necessary to cultivate the land on which the raw cotton is grown; secondly, the labour of conveying the cotton to the country where the stockings are to be manufactured, which includes a portion of the labour bestowed in building the ship in which it is conveyed, and which is charged in the freight of the goods; thirdly, the labour of the spinner and weaver; fourthly, a portion of the labour of the engineer, smith, and carpenter, who erected the buildings and machinery, by the help of which they are made; fifthly, the labour of the retail dealer, and of many others, whom it is unnecessary further to particularize. </a:t>
            </a:r>
            <a:r>
              <a:rPr lang="en-CA"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The aggregate sum of these various kinds of labour, determines the quantity of other things for which these stockings will exchange, </a:t>
            </a:r>
            <a:r>
              <a:rPr lang="en-CA" dirty="0">
                <a:latin typeface="Garamond" panose="02020404030301010803" pitchFamily="18" charset="0"/>
                <a:ea typeface="Times New Roman" panose="02020603050405020304" pitchFamily="18" charset="0"/>
                <a:cs typeface="Times New Roman" panose="02020603050405020304" pitchFamily="18" charset="0"/>
              </a:rPr>
              <a:t>while the same consideration of the various quantities of labour which have been bestowed on those other things, will equally govern the portion of them which will be given for the stockings.</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039F3C-68B1-4777-9050-E4244A2CB123}"/>
              </a:ext>
            </a:extLst>
          </p:cNvPr>
          <p:cNvSpPr txBox="1"/>
          <p:nvPr/>
        </p:nvSpPr>
        <p:spPr>
          <a:xfrm>
            <a:off x="8299580" y="541176"/>
            <a:ext cx="3419669" cy="2862322"/>
          </a:xfrm>
          <a:prstGeom prst="rect">
            <a:avLst/>
          </a:prstGeom>
          <a:noFill/>
        </p:spPr>
        <p:txBody>
          <a:bodyPr wrap="square" rtlCol="0">
            <a:spAutoFit/>
          </a:bodyPr>
          <a:lstStyle/>
          <a:p>
            <a:r>
              <a:rPr lang="en-GB" dirty="0"/>
              <a:t>Smith, says Ricardo, limits the contribution of present labour by ignoring the past labour.</a:t>
            </a:r>
          </a:p>
          <a:p>
            <a:endParaRPr lang="en-GB" dirty="0"/>
          </a:p>
          <a:p>
            <a:r>
              <a:rPr lang="en-GB" dirty="0"/>
              <a:t>It is the total of past and present labour which forms the value of the commodity.</a:t>
            </a:r>
          </a:p>
          <a:p>
            <a:endParaRPr lang="en-GB" dirty="0"/>
          </a:p>
          <a:p>
            <a:r>
              <a:rPr lang="en-GB" dirty="0"/>
              <a:t>This becomes Marx’s ‘constant capital’</a:t>
            </a:r>
            <a:endParaRPr lang="en-CA" dirty="0"/>
          </a:p>
        </p:txBody>
      </p:sp>
    </p:spTree>
    <p:extLst>
      <p:ext uri="{BB962C8B-B14F-4D97-AF65-F5344CB8AC3E}">
        <p14:creationId xmlns:p14="http://schemas.microsoft.com/office/powerpoint/2010/main" val="520940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2F29E-4682-4034-9630-7D48978AEFD4}"/>
              </a:ext>
            </a:extLst>
          </p:cNvPr>
          <p:cNvSpPr/>
          <p:nvPr/>
        </p:nvSpPr>
        <p:spPr>
          <a:xfrm>
            <a:off x="873967" y="484261"/>
            <a:ext cx="6096000" cy="4370427"/>
          </a:xfrm>
          <a:prstGeom prst="rect">
            <a:avLst/>
          </a:prstGeom>
        </p:spPr>
        <p:txBody>
          <a:bodyPr>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According as capital is rapidly perishable, and requires to be frequently reproduced, or is of slow consumption</a:t>
            </a:r>
            <a:r>
              <a:rPr lang="en-CA" sz="2000" dirty="0">
                <a:highlight>
                  <a:srgbClr val="FF0000"/>
                </a:highlight>
                <a:latin typeface="Garamond" panose="02020404030301010803" pitchFamily="18" charset="0"/>
                <a:ea typeface="Times New Roman" panose="02020603050405020304" pitchFamily="18" charset="0"/>
                <a:cs typeface="Times New Roman" panose="02020603050405020304" pitchFamily="18" charset="0"/>
              </a:rPr>
              <a:t>, it is classed under the heads of circulating, or of fixed capital. </a:t>
            </a:r>
            <a:r>
              <a:rPr lang="en-CA" sz="2000" dirty="0">
                <a:latin typeface="Garamond" panose="02020404030301010803" pitchFamily="18" charset="0"/>
                <a:ea typeface="Times New Roman" panose="02020603050405020304" pitchFamily="18" charset="0"/>
                <a:cs typeface="Times New Roman" panose="02020603050405020304" pitchFamily="18" charset="0"/>
              </a:rPr>
              <a:t>A brewer, whose buildings and machinery are valuable and durable, is said to employ a large portion of fixed capital: on the contrary, a shoemaker, whose capital is chiefly employed in the payment of wages, which are expended on food and clothing, commodities more perishable than buildings and machinery, is said to employ a large proportion of his capital as circulating capital.</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Two trades then may employ the same amount of capital; but it may be very differently divided with respect to the portion which is fixed, and that which is circulating.</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49B2D68-660B-4DB2-B776-A4C3AFA38EB3}"/>
              </a:ext>
            </a:extLst>
          </p:cNvPr>
          <p:cNvSpPr txBox="1"/>
          <p:nvPr/>
        </p:nvSpPr>
        <p:spPr>
          <a:xfrm>
            <a:off x="7842380" y="569167"/>
            <a:ext cx="3484983" cy="923330"/>
          </a:xfrm>
          <a:prstGeom prst="rect">
            <a:avLst/>
          </a:prstGeom>
          <a:noFill/>
        </p:spPr>
        <p:txBody>
          <a:bodyPr wrap="square" rtlCol="0">
            <a:spAutoFit/>
          </a:bodyPr>
          <a:lstStyle/>
          <a:p>
            <a:r>
              <a:rPr lang="en-GB" dirty="0"/>
              <a:t>Ricardo’s distinction between Fixed and Circulating capital is the  hurdle at which his value  theory falls</a:t>
            </a:r>
            <a:endParaRPr lang="en-CA" dirty="0"/>
          </a:p>
        </p:txBody>
      </p:sp>
    </p:spTree>
    <p:extLst>
      <p:ext uri="{BB962C8B-B14F-4D97-AF65-F5344CB8AC3E}">
        <p14:creationId xmlns:p14="http://schemas.microsoft.com/office/powerpoint/2010/main" val="34003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5EC8FFBB-A246-44CB-A55B-928FD8F77708}"/>
              </a:ext>
            </a:extLst>
          </p:cNvPr>
          <p:cNvGraphicFramePr>
            <a:graphicFrameLocks noChangeAspect="1"/>
          </p:cNvGraphicFramePr>
          <p:nvPr>
            <p:extLst>
              <p:ext uri="{D42A27DB-BD31-4B8C-83A1-F6EECF244321}">
                <p14:modId xmlns:p14="http://schemas.microsoft.com/office/powerpoint/2010/main" val="3642478939"/>
              </p:ext>
            </p:extLst>
          </p:nvPr>
        </p:nvGraphicFramePr>
        <p:xfrm>
          <a:off x="1596287" y="2090058"/>
          <a:ext cx="9317388" cy="3334042"/>
        </p:xfrm>
        <a:graphic>
          <a:graphicData uri="http://schemas.openxmlformats.org/presentationml/2006/ole">
            <mc:AlternateContent xmlns:mc="http://schemas.openxmlformats.org/markup-compatibility/2006">
              <mc:Choice xmlns:v="urn:schemas-microsoft-com:vml" Requires="v">
                <p:oleObj spid="_x0000_s1035" name="Document" r:id="rId3" imgW="5940848" imgH="2125243" progId="Word.Document.12">
                  <p:embed/>
                </p:oleObj>
              </mc:Choice>
              <mc:Fallback>
                <p:oleObj name="Document" r:id="rId3" imgW="5940848" imgH="2125243" progId="Word.Document.12">
                  <p:embed/>
                  <p:pic>
                    <p:nvPicPr>
                      <p:cNvPr id="0" name=""/>
                      <p:cNvPicPr/>
                      <p:nvPr/>
                    </p:nvPicPr>
                    <p:blipFill>
                      <a:blip r:embed="rId4"/>
                      <a:stretch>
                        <a:fillRect/>
                      </a:stretch>
                    </p:blipFill>
                    <p:spPr>
                      <a:xfrm>
                        <a:off x="1596287" y="2090058"/>
                        <a:ext cx="9317388" cy="3334042"/>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7AD53534-5007-4D9E-B8E2-C41588FFF7E6}"/>
              </a:ext>
            </a:extLst>
          </p:cNvPr>
          <p:cNvSpPr txBox="1"/>
          <p:nvPr/>
        </p:nvSpPr>
        <p:spPr>
          <a:xfrm>
            <a:off x="1045029" y="293914"/>
            <a:ext cx="10212355" cy="1477328"/>
          </a:xfrm>
          <a:prstGeom prst="rect">
            <a:avLst/>
          </a:prstGeom>
          <a:solidFill>
            <a:srgbClr val="FF0000">
              <a:alpha val="49000"/>
            </a:srgbClr>
          </a:solidFill>
        </p:spPr>
        <p:txBody>
          <a:bodyPr wrap="square" rtlCol="0">
            <a:spAutoFit/>
          </a:bodyPr>
          <a:lstStyle/>
          <a:p>
            <a:pPr>
              <a:spcAft>
                <a:spcPts val="600"/>
              </a:spcAft>
            </a:pPr>
            <a:r>
              <a:rPr lang="en-GB" sz="2000" dirty="0"/>
              <a:t>The contribution of capital is measured by what the capitalist must pay to produce it – not by the labour it passes to the product.</a:t>
            </a:r>
          </a:p>
          <a:p>
            <a:pPr>
              <a:spcAft>
                <a:spcPts val="600"/>
              </a:spcAft>
            </a:pPr>
            <a:r>
              <a:rPr lang="en-GB" sz="2000" dirty="0"/>
              <a:t>The ‘cost’ of replacing it is the sum of the cost of producing it, and the profit of 10%.</a:t>
            </a:r>
          </a:p>
          <a:p>
            <a:pPr>
              <a:spcAft>
                <a:spcPts val="600"/>
              </a:spcAft>
            </a:pPr>
            <a:r>
              <a:rPr lang="en-GB" sz="2000" dirty="0"/>
              <a:t>Marx’s alternative account becomes the centre of all subsequent controversy</a:t>
            </a:r>
          </a:p>
        </p:txBody>
      </p:sp>
    </p:spTree>
    <p:extLst>
      <p:ext uri="{BB962C8B-B14F-4D97-AF65-F5344CB8AC3E}">
        <p14:creationId xmlns:p14="http://schemas.microsoft.com/office/powerpoint/2010/main" val="526473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42EA1C-04EC-40E3-AD99-FD45769FDB1A}"/>
              </a:ext>
            </a:extLst>
          </p:cNvPr>
          <p:cNvSpPr/>
          <p:nvPr/>
        </p:nvSpPr>
        <p:spPr>
          <a:xfrm>
            <a:off x="636036" y="519421"/>
            <a:ext cx="6096000" cy="3314241"/>
          </a:xfrm>
          <a:prstGeom prst="rect">
            <a:avLst/>
          </a:prstGeom>
        </p:spPr>
        <p:txBody>
          <a:bodyPr>
            <a:spAutoFit/>
          </a:bodyPr>
          <a:lstStyle/>
          <a:p>
            <a:pPr algn="just">
              <a:lnSpc>
                <a:spcPct val="105000"/>
              </a:lnSpc>
              <a:spcAft>
                <a:spcPts val="600"/>
              </a:spcAft>
            </a:pPr>
            <a:r>
              <a:rPr lang="en-CA" sz="2000" b="1" dirty="0">
                <a:latin typeface="Garamond" panose="02020404030301010803" pitchFamily="18" charset="0"/>
                <a:ea typeface="Times New Roman" panose="02020603050405020304" pitchFamily="18" charset="0"/>
                <a:cs typeface="Times New Roman" panose="02020603050405020304" pitchFamily="18" charset="0"/>
              </a:rPr>
              <a:t>I</a:t>
            </a:r>
            <a:r>
              <a:rPr lang="en-CA" sz="2000" dirty="0">
                <a:latin typeface="Garamond" panose="02020404030301010803" pitchFamily="18" charset="0"/>
                <a:ea typeface="Times New Roman" panose="02020603050405020304" pitchFamily="18" charset="0"/>
                <a:cs typeface="Times New Roman" panose="02020603050405020304" pitchFamily="18" charset="0"/>
              </a:rPr>
              <a:t>t remains however to be considered, whether the appropriation of land, and the consequent creation of rent, will occasion any variation in the relative value of commodities, independently of the quantity of labour necessary to production. In order to understand this part of the subject, we must inquire into the nature of rent, and the laws by which its rise or fall is regulated. Rent is that portion of the produce of the earth, which is paid to the landlord for the use of the original and indestructible powers of the soil.</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8E7DDCA-5581-46AB-9297-8548D861C211}"/>
              </a:ext>
            </a:extLst>
          </p:cNvPr>
          <p:cNvSpPr/>
          <p:nvPr/>
        </p:nvSpPr>
        <p:spPr>
          <a:xfrm>
            <a:off x="7327641" y="519421"/>
            <a:ext cx="4643535" cy="1614673"/>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RENT</a:t>
            </a:r>
          </a:p>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No other contribution to value is made. This is a clear case that the landlord is unproductive, which Ricardo can make because he does not calculate the value of total produce by adding up</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359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6509E-F6E9-4F55-A60C-6BB33E0EBA46}"/>
              </a:ext>
            </a:extLst>
          </p:cNvPr>
          <p:cNvSpPr/>
          <p:nvPr/>
        </p:nvSpPr>
        <p:spPr>
          <a:xfrm>
            <a:off x="920621" y="479595"/>
            <a:ext cx="6096000" cy="4693593"/>
          </a:xfrm>
          <a:prstGeom prst="rect">
            <a:avLst/>
          </a:prstGeom>
        </p:spPr>
        <p:txBody>
          <a:bodyPr>
            <a:spAutoFit/>
          </a:bodyPr>
          <a:lstStyle/>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On the first settling of a country, in which there is an abundance of rich and fertile land, a very small proportion of which is required to be cultivated for the support of the actual population, or indeed can be cultivated with the capital which the population can command, there will be no rent; for no one would pay for the use of land, when there was an abundant quantity not yet appropriated, and therefore at the disposal of whosoever might choose to cultivate it.</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000" dirty="0">
                <a:latin typeface="Garamond" panose="02020404030301010803" pitchFamily="18" charset="0"/>
                <a:ea typeface="Times New Roman" panose="02020603050405020304" pitchFamily="18" charset="0"/>
                <a:cs typeface="Times New Roman" panose="02020603050405020304" pitchFamily="18" charset="0"/>
              </a:rPr>
              <a:t>On the common principles of supply and demand, no rent could be paid for such land, for the reason stated, why nothing is given for the use of air and water, or for any other of the gifts of nature which exist in boundless quantity.</a:t>
            </a: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3E9DA4-992F-48C6-AB1C-7B382A4C84F8}"/>
              </a:ext>
            </a:extLst>
          </p:cNvPr>
          <p:cNvSpPr txBox="1"/>
          <p:nvPr/>
        </p:nvSpPr>
        <p:spPr>
          <a:xfrm>
            <a:off x="7800392" y="541176"/>
            <a:ext cx="3550298" cy="2862322"/>
          </a:xfrm>
          <a:prstGeom prst="rect">
            <a:avLst/>
          </a:prstGeom>
          <a:noFill/>
        </p:spPr>
        <p:txBody>
          <a:bodyPr wrap="square" rtlCol="0">
            <a:spAutoFit/>
          </a:bodyPr>
          <a:lstStyle/>
          <a:p>
            <a:r>
              <a:rPr lang="en-GB" dirty="0"/>
              <a:t>Rent arises purely from private property in land</a:t>
            </a:r>
          </a:p>
          <a:p>
            <a:endParaRPr lang="en-GB" dirty="0"/>
          </a:p>
          <a:p>
            <a:r>
              <a:rPr lang="en-GB" dirty="0"/>
              <a:t>Landlord income is therefore a pure deduction from wages and profits</a:t>
            </a:r>
          </a:p>
          <a:p>
            <a:endParaRPr lang="en-GB" dirty="0"/>
          </a:p>
          <a:p>
            <a:r>
              <a:rPr lang="en-GB" dirty="0"/>
              <a:t>The Ricardian socialists went on to conclude that profits were also a pure deduction from the value produced by the workers</a:t>
            </a:r>
            <a:endParaRPr lang="en-CA" dirty="0"/>
          </a:p>
        </p:txBody>
      </p:sp>
    </p:spTree>
    <p:extLst>
      <p:ext uri="{BB962C8B-B14F-4D97-AF65-F5344CB8AC3E}">
        <p14:creationId xmlns:p14="http://schemas.microsoft.com/office/powerpoint/2010/main" val="1404189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E374C5-94E0-43E6-8F20-0F0CBB7FB263}"/>
              </a:ext>
            </a:extLst>
          </p:cNvPr>
          <p:cNvSpPr/>
          <p:nvPr/>
        </p:nvSpPr>
        <p:spPr>
          <a:xfrm>
            <a:off x="999930" y="649496"/>
            <a:ext cx="6096000" cy="3291670"/>
          </a:xfrm>
          <a:prstGeom prst="rect">
            <a:avLst/>
          </a:prstGeom>
        </p:spPr>
        <p:txBody>
          <a:bodyPr>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If all land had the same properties, if it were boundless in quantity, and uniform in quality, no charge could be made for its use, unless where it possessed peculiar advantages of situation. It is only then because land is of different qualities with respect to its productive powers, and because in the progress of population, land of an inferior quality, or less advantageously situated, is called into cultivation, that rent is ever paid for the use of it. When, in the progress of society, land of the second degree of fertility is taken into cultivation, rent immediately commences on that of the first quality, and the amount of that rent will depend on the difference in the quality of these two portions of land.</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A645D8-959D-48C6-9C7F-AE2BF600775E}"/>
              </a:ext>
            </a:extLst>
          </p:cNvPr>
          <p:cNvSpPr txBox="1"/>
          <p:nvPr/>
        </p:nvSpPr>
        <p:spPr>
          <a:xfrm>
            <a:off x="7716416" y="368559"/>
            <a:ext cx="3839547" cy="4801314"/>
          </a:xfrm>
          <a:prstGeom prst="rect">
            <a:avLst/>
          </a:prstGeom>
          <a:noFill/>
        </p:spPr>
        <p:txBody>
          <a:bodyPr wrap="square" rtlCol="0">
            <a:spAutoFit/>
          </a:bodyPr>
          <a:lstStyle/>
          <a:p>
            <a:r>
              <a:rPr lang="en-GB" dirty="0"/>
              <a:t>Ricardo’s marginal theory of rent</a:t>
            </a:r>
          </a:p>
          <a:p>
            <a:endParaRPr lang="en-GB" dirty="0"/>
          </a:p>
          <a:p>
            <a:r>
              <a:rPr lang="en-GB" dirty="0"/>
              <a:t>Also a branch point in later economics; the marginalists argued that all value arises from differences in the individual circumstances of the consumer.</a:t>
            </a:r>
          </a:p>
          <a:p>
            <a:endParaRPr lang="en-GB" dirty="0"/>
          </a:p>
          <a:p>
            <a:r>
              <a:rPr lang="en-GB" dirty="0"/>
              <a:t>However Ricardo’s analysis – which Marx shares and builds on – deals with differences in the individual circumstances of the owner of the means of production.</a:t>
            </a:r>
          </a:p>
          <a:p>
            <a:endParaRPr lang="en-GB" dirty="0"/>
          </a:p>
          <a:p>
            <a:r>
              <a:rPr lang="en-GB" dirty="0"/>
              <a:t>Neither Marx nor Ricardo reject marginal analysis, but they use it in very different ways from the modern marginalists</a:t>
            </a:r>
          </a:p>
        </p:txBody>
      </p:sp>
    </p:spTree>
    <p:extLst>
      <p:ext uri="{BB962C8B-B14F-4D97-AF65-F5344CB8AC3E}">
        <p14:creationId xmlns:p14="http://schemas.microsoft.com/office/powerpoint/2010/main" val="3718837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5B5D50-01FD-45CB-9F48-FE8CB7D397AA}"/>
              </a:ext>
            </a:extLst>
          </p:cNvPr>
          <p:cNvSpPr/>
          <p:nvPr/>
        </p:nvSpPr>
        <p:spPr>
          <a:xfrm>
            <a:off x="1032588" y="655199"/>
            <a:ext cx="6096000" cy="2160591"/>
          </a:xfrm>
          <a:prstGeom prst="rect">
            <a:avLst/>
          </a:prstGeom>
        </p:spPr>
        <p:txBody>
          <a:bodyPr>
            <a:spAutoFit/>
          </a:bodyPr>
          <a:lstStyle/>
          <a:p>
            <a:pPr algn="just">
              <a:lnSpc>
                <a:spcPct val="105000"/>
              </a:lnSpc>
              <a:spcAft>
                <a:spcPts val="600"/>
              </a:spcAft>
            </a:pPr>
            <a:r>
              <a:rPr lang="en-CA" sz="2000" b="1" cap="small" dirty="0">
                <a:latin typeface="Garamond" panose="02020404030301010803" pitchFamily="18" charset="0"/>
                <a:ea typeface="Times New Roman" panose="02020603050405020304" pitchFamily="18" charset="0"/>
                <a:cs typeface="Times New Roman" panose="02020603050405020304" pitchFamily="18" charset="0"/>
              </a:rPr>
              <a:t>I</a:t>
            </a:r>
            <a:r>
              <a:rPr lang="en-CA" cap="small" dirty="0">
                <a:latin typeface="Garamond" panose="02020404030301010803" pitchFamily="18" charset="0"/>
                <a:ea typeface="Times New Roman" panose="02020603050405020304" pitchFamily="18" charset="0"/>
                <a:cs typeface="Times New Roman" panose="02020603050405020304" pitchFamily="18" charset="0"/>
              </a:rPr>
              <a:t>n</a:t>
            </a:r>
            <a:r>
              <a:rPr lang="en-CA" dirty="0">
                <a:latin typeface="Garamond" panose="02020404030301010803" pitchFamily="18" charset="0"/>
                <a:ea typeface="Times New Roman" panose="02020603050405020304" pitchFamily="18" charset="0"/>
                <a:cs typeface="Times New Roman" panose="02020603050405020304" pitchFamily="18" charset="0"/>
              </a:rPr>
              <a:t> making labour the foundation of the value of commodities, and the comparative quantity of labour which is necessary to their production, the rule which determines the respective quantities of goods which shall be given in exchange for each other, we must not be supposed to deny the accidental and temporary deviations of the actual or market price of commodities from this, their primary and natural price.</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85BFD7-D92E-46AB-A9D7-5F9707FFE67F}"/>
              </a:ext>
            </a:extLst>
          </p:cNvPr>
          <p:cNvSpPr txBox="1"/>
          <p:nvPr/>
        </p:nvSpPr>
        <p:spPr>
          <a:xfrm>
            <a:off x="7557796" y="685800"/>
            <a:ext cx="3769567" cy="2031325"/>
          </a:xfrm>
          <a:prstGeom prst="rect">
            <a:avLst/>
          </a:prstGeom>
          <a:noFill/>
        </p:spPr>
        <p:txBody>
          <a:bodyPr wrap="square" rtlCol="0">
            <a:spAutoFit/>
          </a:bodyPr>
          <a:lstStyle/>
          <a:p>
            <a:r>
              <a:rPr lang="en-GB" dirty="0"/>
              <a:t>Natural price and deviations</a:t>
            </a:r>
          </a:p>
          <a:p>
            <a:endParaRPr lang="en-GB" dirty="0"/>
          </a:p>
          <a:p>
            <a:r>
              <a:rPr lang="en-GB" dirty="0"/>
              <a:t>Critical to Marx’s analysis of the dynamics of capitalism</a:t>
            </a:r>
          </a:p>
          <a:p>
            <a:endParaRPr lang="en-GB" dirty="0"/>
          </a:p>
          <a:p>
            <a:r>
              <a:rPr lang="en-GB" dirty="0"/>
              <a:t>Critical also to Marx’s concept of free will and conscious self-determination.</a:t>
            </a:r>
            <a:endParaRPr lang="en-CA" dirty="0"/>
          </a:p>
        </p:txBody>
      </p:sp>
    </p:spTree>
    <p:extLst>
      <p:ext uri="{BB962C8B-B14F-4D97-AF65-F5344CB8AC3E}">
        <p14:creationId xmlns:p14="http://schemas.microsoft.com/office/powerpoint/2010/main" val="323132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55C9-7218-4A72-B44F-1ACEDA804810}"/>
              </a:ext>
            </a:extLst>
          </p:cNvPr>
          <p:cNvSpPr>
            <a:spLocks noGrp="1"/>
          </p:cNvSpPr>
          <p:nvPr>
            <p:ph type="title"/>
          </p:nvPr>
        </p:nvSpPr>
        <p:spPr/>
        <p:txBody>
          <a:bodyPr/>
          <a:lstStyle/>
          <a:p>
            <a:r>
              <a:rPr lang="en-GB" dirty="0"/>
              <a:t>questions that still haunt economics</a:t>
            </a:r>
            <a:endParaRPr lang="en-CA" dirty="0"/>
          </a:p>
        </p:txBody>
      </p:sp>
      <p:sp>
        <p:nvSpPr>
          <p:cNvPr id="3" name="Content Placeholder 2">
            <a:extLst>
              <a:ext uri="{FF2B5EF4-FFF2-40B4-BE49-F238E27FC236}">
                <a16:creationId xmlns:a16="http://schemas.microsoft.com/office/drawing/2014/main" id="{3494C6E1-C0FC-4F07-B502-39F81F06AE83}"/>
              </a:ext>
            </a:extLst>
          </p:cNvPr>
          <p:cNvSpPr>
            <a:spLocks noGrp="1"/>
          </p:cNvSpPr>
          <p:nvPr>
            <p:ph idx="1"/>
          </p:nvPr>
        </p:nvSpPr>
        <p:spPr/>
        <p:txBody>
          <a:bodyPr>
            <a:normAutofit/>
          </a:bodyPr>
          <a:lstStyle/>
          <a:p>
            <a:r>
              <a:rPr lang="en-GB" sz="2400" dirty="0"/>
              <a:t>What makes nations wealthy?</a:t>
            </a:r>
          </a:p>
          <a:p>
            <a:r>
              <a:rPr lang="en-GB" sz="2400" dirty="0"/>
              <a:t>Why are some people rich and others poor – even in wealthy nations?</a:t>
            </a:r>
          </a:p>
          <a:p>
            <a:r>
              <a:rPr lang="en-GB" sz="2400" dirty="0"/>
              <a:t>Why do financial crashes happen?</a:t>
            </a:r>
          </a:p>
          <a:p>
            <a:r>
              <a:rPr lang="en-GB" sz="2400" dirty="0"/>
              <a:t>How can the state prevent crashes, secure justice, and raise prosperity?</a:t>
            </a:r>
          </a:p>
          <a:p>
            <a:r>
              <a:rPr lang="en-GB" sz="2400" dirty="0"/>
              <a:t>What should banks do?</a:t>
            </a:r>
          </a:p>
          <a:p>
            <a:r>
              <a:rPr lang="en-GB" sz="2400" dirty="0"/>
              <a:t>How can we be free to choose our economic destiny?</a:t>
            </a:r>
          </a:p>
        </p:txBody>
      </p:sp>
    </p:spTree>
    <p:extLst>
      <p:ext uri="{BB962C8B-B14F-4D97-AF65-F5344CB8AC3E}">
        <p14:creationId xmlns:p14="http://schemas.microsoft.com/office/powerpoint/2010/main" val="2168202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3A2FA2-0734-4EA4-B851-664E24326F5B}"/>
              </a:ext>
            </a:extLst>
          </p:cNvPr>
          <p:cNvSpPr/>
          <p:nvPr/>
        </p:nvSpPr>
        <p:spPr>
          <a:xfrm>
            <a:off x="485192" y="293915"/>
            <a:ext cx="7385179" cy="4899803"/>
          </a:xfrm>
          <a:prstGeom prst="rect">
            <a:avLst/>
          </a:prstGeom>
        </p:spPr>
        <p:txBody>
          <a:bodyPr wrap="square">
            <a:spAutoFit/>
          </a:bodyPr>
          <a:lstStyle/>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In the ordinary course of events, there is no commodity which continues for any length of time to be supplied precisely in that decree of abundance, which the wants and wishes of mankind require, and therefore there is none which is not subject to accidental and temporary variations of price.</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It is only in consequence of such variations, that capital is apportioned precisely, in the requisite abundance and no more, to the production of the different commodities which happen to be in demand. With the rise or fall of price, profits are elevated above, or depressed below their general level, and capital is either encouraged to enter into, or is warned to depart from the particular employment in which the variation has taken place.</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dirty="0">
                <a:latin typeface="Garamond" panose="02020404030301010803" pitchFamily="18" charset="0"/>
                <a:ea typeface="Times New Roman" panose="02020603050405020304" pitchFamily="18" charset="0"/>
                <a:cs typeface="Times New Roman" panose="02020603050405020304" pitchFamily="18" charset="0"/>
              </a:rPr>
              <a:t>Whilst every man is free to employ his capital where he pleases, he will naturally seek for it that employment which is most advantageous; he will naturally be dissatisfied with a profit of 10 per cent., if by removing his capital he can obtain a profit of 15 per cent. This restless desire on the part of all the employers of stock, to quit a less profitable for a more advantageous business, has a strong tendency to equalize the rate of profits of all</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9EC10C-25C9-452C-93F4-234DFBE76E58}"/>
              </a:ext>
            </a:extLst>
          </p:cNvPr>
          <p:cNvSpPr txBox="1"/>
          <p:nvPr/>
        </p:nvSpPr>
        <p:spPr>
          <a:xfrm>
            <a:off x="8280918" y="373224"/>
            <a:ext cx="3251719" cy="5078313"/>
          </a:xfrm>
          <a:prstGeom prst="rect">
            <a:avLst/>
          </a:prstGeom>
          <a:noFill/>
        </p:spPr>
        <p:txBody>
          <a:bodyPr wrap="square" rtlCol="0">
            <a:spAutoFit/>
          </a:bodyPr>
          <a:lstStyle/>
          <a:p>
            <a:r>
              <a:rPr lang="en-GB" dirty="0"/>
              <a:t>Value is ‘enforced’ by a blind mechanism.</a:t>
            </a:r>
          </a:p>
          <a:p>
            <a:endParaRPr lang="en-GB" dirty="0"/>
          </a:p>
          <a:p>
            <a:r>
              <a:rPr lang="en-GB" dirty="0"/>
              <a:t>This is a ‘law’- a social outcome of individual decisions</a:t>
            </a:r>
          </a:p>
          <a:p>
            <a:endParaRPr lang="en-GB" dirty="0"/>
          </a:p>
          <a:p>
            <a:r>
              <a:rPr lang="en-GB" dirty="0"/>
              <a:t>There is a tendency to form a single value</a:t>
            </a:r>
          </a:p>
          <a:p>
            <a:endParaRPr lang="en-GB" dirty="0"/>
          </a:p>
          <a:p>
            <a:r>
              <a:rPr lang="en-GB" dirty="0"/>
              <a:t>And a tendency for the rate of profit to equalise</a:t>
            </a:r>
          </a:p>
          <a:p>
            <a:endParaRPr lang="en-GB" dirty="0"/>
          </a:p>
          <a:p>
            <a:r>
              <a:rPr lang="en-GB" dirty="0"/>
              <a:t>The ‘natural price’ abstracts from the deviations</a:t>
            </a:r>
          </a:p>
          <a:p>
            <a:endParaRPr lang="en-GB" dirty="0"/>
          </a:p>
          <a:p>
            <a:r>
              <a:rPr lang="en-GB" dirty="0"/>
              <a:t>BUT there is a lurking problem – it is not equal to the labour time in a product.</a:t>
            </a:r>
            <a:endParaRPr lang="en-CA" dirty="0"/>
          </a:p>
        </p:txBody>
      </p:sp>
    </p:spTree>
    <p:extLst>
      <p:ext uri="{BB962C8B-B14F-4D97-AF65-F5344CB8AC3E}">
        <p14:creationId xmlns:p14="http://schemas.microsoft.com/office/powerpoint/2010/main" val="104541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9523E1-3EA2-4EDE-90CB-452394776FE5}"/>
              </a:ext>
            </a:extLst>
          </p:cNvPr>
          <p:cNvSpPr/>
          <p:nvPr/>
        </p:nvSpPr>
        <p:spPr>
          <a:xfrm>
            <a:off x="1825690" y="418146"/>
            <a:ext cx="8340012" cy="4811125"/>
          </a:xfrm>
          <a:prstGeom prst="rect">
            <a:avLst/>
          </a:prstGeom>
        </p:spPr>
        <p:txBody>
          <a:bodyPr wrap="square">
            <a:spAutoFit/>
          </a:bodyPr>
          <a:lstStyle/>
          <a:p>
            <a:pPr algn="just">
              <a:lnSpc>
                <a:spcPct val="105000"/>
              </a:lnSpc>
              <a:spcAft>
                <a:spcPts val="600"/>
              </a:spcAft>
            </a:pPr>
            <a:r>
              <a:rPr lang="en-CA" sz="2400" dirty="0">
                <a:latin typeface="Garamond" panose="02020404030301010803" pitchFamily="18" charset="0"/>
                <a:ea typeface="Times New Roman" panose="02020603050405020304" pitchFamily="18" charset="0"/>
                <a:cs typeface="Times New Roman" panose="02020603050405020304" pitchFamily="18" charset="0"/>
              </a:rPr>
              <a:t>Having fully acknowledged the temporary effects which, in particular employments of capital, may be produced on the prices of commodities, as well as on the wages of labour, and the profits of stock, by accidental causes, without influencing the general price of commodities, wages, or profits, since these effects are equally operative in all stages of society, we may be permitted to leave them entirely out of our consideration, whilst we are treating of the laws which regulate natural prices, natural wages, and natural profits,</a:t>
            </a:r>
            <a:endParaRPr lang="en-CA" sz="2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sz="2400" dirty="0">
                <a:latin typeface="Garamond" panose="02020404030301010803" pitchFamily="18" charset="0"/>
                <a:ea typeface="Times New Roman" panose="02020603050405020304" pitchFamily="18" charset="0"/>
                <a:cs typeface="Times New Roman" panose="02020603050405020304" pitchFamily="18" charset="0"/>
              </a:rPr>
              <a:t>In speaking then of the exchangeable value of commodities, or the power of purchasing possessed by any one commodity, I mean always that power which it would possess, if not disturbed by any temporary or accidental cause, and which is its natural price</a:t>
            </a:r>
            <a:endParaRPr lang="en-CA" sz="2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395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8486-B970-46E2-8B57-542D25905648}"/>
              </a:ext>
            </a:extLst>
          </p:cNvPr>
          <p:cNvSpPr>
            <a:spLocks noGrp="1"/>
          </p:cNvSpPr>
          <p:nvPr>
            <p:ph type="ctrTitle"/>
          </p:nvPr>
        </p:nvSpPr>
        <p:spPr/>
        <p:txBody>
          <a:bodyPr/>
          <a:lstStyle/>
          <a:p>
            <a:r>
              <a:rPr lang="en-GB" dirty="0"/>
              <a:t>Marx</a:t>
            </a:r>
            <a:endParaRPr lang="en-CA" dirty="0"/>
          </a:p>
        </p:txBody>
      </p:sp>
      <p:sp>
        <p:nvSpPr>
          <p:cNvPr id="3" name="Subtitle 2">
            <a:extLst>
              <a:ext uri="{FF2B5EF4-FFF2-40B4-BE49-F238E27FC236}">
                <a16:creationId xmlns:a16="http://schemas.microsoft.com/office/drawing/2014/main" id="{10874D0D-538A-450E-8571-1CCCDD894917}"/>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61870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FDBF-CF16-45CA-9F3D-94D148CE7A44}"/>
              </a:ext>
            </a:extLst>
          </p:cNvPr>
          <p:cNvSpPr>
            <a:spLocks noGrp="1"/>
          </p:cNvSpPr>
          <p:nvPr>
            <p:ph type="title"/>
          </p:nvPr>
        </p:nvSpPr>
        <p:spPr/>
        <p:txBody>
          <a:bodyPr/>
          <a:lstStyle/>
          <a:p>
            <a:r>
              <a:rPr lang="en-GB" dirty="0"/>
              <a:t>Method of presentation</a:t>
            </a:r>
            <a:endParaRPr lang="en-CA" dirty="0"/>
          </a:p>
        </p:txBody>
      </p:sp>
      <p:sp>
        <p:nvSpPr>
          <p:cNvPr id="3" name="Content Placeholder 2">
            <a:extLst>
              <a:ext uri="{FF2B5EF4-FFF2-40B4-BE49-F238E27FC236}">
                <a16:creationId xmlns:a16="http://schemas.microsoft.com/office/drawing/2014/main" id="{AED47CE1-18B4-466F-B459-789AFF592654}"/>
              </a:ext>
            </a:extLst>
          </p:cNvPr>
          <p:cNvSpPr>
            <a:spLocks noGrp="1"/>
          </p:cNvSpPr>
          <p:nvPr>
            <p:ph idx="1"/>
          </p:nvPr>
        </p:nvSpPr>
        <p:spPr/>
        <p:txBody>
          <a:bodyPr>
            <a:normAutofit/>
          </a:bodyPr>
          <a:lstStyle/>
          <a:p>
            <a:r>
              <a:rPr lang="en-GB" dirty="0"/>
              <a:t>Read the selected passages yourself</a:t>
            </a:r>
          </a:p>
          <a:p>
            <a:r>
              <a:rPr lang="en-GB" dirty="0"/>
              <a:t>We will address the following questions</a:t>
            </a:r>
          </a:p>
          <a:p>
            <a:pPr lvl="1"/>
            <a:r>
              <a:rPr lang="en-GB" dirty="0"/>
              <a:t>What is the relation between the commodity, and distribution, in Marx?</a:t>
            </a:r>
          </a:p>
          <a:p>
            <a:pPr lvl="1"/>
            <a:r>
              <a:rPr lang="en-GB" dirty="0"/>
              <a:t>Why does Marx distinguish between labour and labour power?</a:t>
            </a:r>
          </a:p>
          <a:p>
            <a:pPr lvl="1"/>
            <a:r>
              <a:rPr lang="en-GB" dirty="0"/>
              <a:t>How does Marx deal with fixed capital?</a:t>
            </a:r>
          </a:p>
          <a:p>
            <a:pPr lvl="1"/>
            <a:r>
              <a:rPr lang="en-GB" dirty="0"/>
              <a:t>How does Marx deal with the formation of an equal profit rate</a:t>
            </a:r>
          </a:p>
          <a:p>
            <a:pPr lvl="1"/>
            <a:r>
              <a:rPr lang="en-GB" dirty="0"/>
              <a:t>Why is money critical to  Marx’s theory of crisis?</a:t>
            </a:r>
          </a:p>
          <a:p>
            <a:pPr lvl="1"/>
            <a:r>
              <a:rPr lang="en-GB" dirty="0"/>
              <a:t>What is the basis for Marx’s objection to Mill’s concept of  an economic law?</a:t>
            </a:r>
          </a:p>
          <a:p>
            <a:r>
              <a:rPr lang="en-GB" dirty="0"/>
              <a:t>We will discuss both in this lecture, and the next.</a:t>
            </a:r>
            <a:endParaRPr lang="en-CA" dirty="0"/>
          </a:p>
        </p:txBody>
      </p:sp>
    </p:spTree>
    <p:extLst>
      <p:ext uri="{BB962C8B-B14F-4D97-AF65-F5344CB8AC3E}">
        <p14:creationId xmlns:p14="http://schemas.microsoft.com/office/powerpoint/2010/main" val="1381111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A15C-96BB-4281-9A32-20AB6F5535E5}"/>
              </a:ext>
            </a:extLst>
          </p:cNvPr>
          <p:cNvSpPr>
            <a:spLocks noGrp="1"/>
          </p:cNvSpPr>
          <p:nvPr>
            <p:ph type="title"/>
          </p:nvPr>
        </p:nvSpPr>
        <p:spPr/>
        <p:txBody>
          <a:bodyPr/>
          <a:lstStyle/>
          <a:p>
            <a:r>
              <a:rPr lang="en-GB" dirty="0"/>
              <a:t>A practical example</a:t>
            </a:r>
            <a:endParaRPr lang="en-CA" dirty="0"/>
          </a:p>
        </p:txBody>
      </p:sp>
      <p:sp>
        <p:nvSpPr>
          <p:cNvPr id="3" name="Content Placeholder 2">
            <a:extLst>
              <a:ext uri="{FF2B5EF4-FFF2-40B4-BE49-F238E27FC236}">
                <a16:creationId xmlns:a16="http://schemas.microsoft.com/office/drawing/2014/main" id="{94F312EF-380D-4880-AD31-AD5396E31991}"/>
              </a:ext>
            </a:extLst>
          </p:cNvPr>
          <p:cNvSpPr>
            <a:spLocks noGrp="1"/>
          </p:cNvSpPr>
          <p:nvPr>
            <p:ph idx="1"/>
          </p:nvPr>
        </p:nvSpPr>
        <p:spPr/>
        <p:txBody>
          <a:bodyPr>
            <a:normAutofit/>
          </a:bodyPr>
          <a:lstStyle/>
          <a:p>
            <a:r>
              <a:rPr lang="en-GB" dirty="0"/>
              <a:t>Fixed capital $1000</a:t>
            </a:r>
          </a:p>
          <a:p>
            <a:r>
              <a:rPr lang="en-GB" dirty="0"/>
              <a:t>Circulating capital $500</a:t>
            </a:r>
          </a:p>
          <a:p>
            <a:r>
              <a:rPr lang="en-GB" dirty="0"/>
              <a:t>Labour 100 hours</a:t>
            </a:r>
          </a:p>
          <a:p>
            <a:r>
              <a:rPr lang="en-GB" dirty="0"/>
              <a:t>Land 2 acres</a:t>
            </a:r>
          </a:p>
          <a:p>
            <a:r>
              <a:rPr lang="en-GB" dirty="0"/>
              <a:t>Rent $50 per acre</a:t>
            </a:r>
          </a:p>
          <a:p>
            <a:r>
              <a:rPr lang="en-GB" dirty="0"/>
              <a:t>Product 2000 pounds of corn</a:t>
            </a:r>
          </a:p>
          <a:p>
            <a:r>
              <a:rPr lang="en-GB" dirty="0"/>
              <a:t>Rate of interest 10%</a:t>
            </a:r>
          </a:p>
          <a:p>
            <a:r>
              <a:rPr lang="en-GB" dirty="0"/>
              <a:t>At the start, $1 represents 1 hour of labour time</a:t>
            </a:r>
            <a:endParaRPr lang="en-CA" dirty="0"/>
          </a:p>
        </p:txBody>
      </p:sp>
    </p:spTree>
    <p:extLst>
      <p:ext uri="{BB962C8B-B14F-4D97-AF65-F5344CB8AC3E}">
        <p14:creationId xmlns:p14="http://schemas.microsoft.com/office/powerpoint/2010/main" val="303439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60BE20-06A7-4C72-B862-5525676FDD39}"/>
              </a:ext>
            </a:extLst>
          </p:cNvPr>
          <p:cNvSpPr/>
          <p:nvPr/>
        </p:nvSpPr>
        <p:spPr>
          <a:xfrm>
            <a:off x="440094" y="232267"/>
            <a:ext cx="6096000" cy="4976747"/>
          </a:xfrm>
          <a:prstGeom prst="rect">
            <a:avLst/>
          </a:prstGeom>
        </p:spPr>
        <p:txBody>
          <a:bodyPr>
            <a:spAutoFit/>
          </a:bodyPr>
          <a:lstStyle/>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Every man is rich or poor according to the degree in which he can afford to enjoy the necessaries, </a:t>
            </a:r>
            <a:r>
              <a:rPr lang="en-CA" dirty="0" err="1">
                <a:latin typeface="Times New Roman" panose="02020603050405020304" pitchFamily="18" charset="0"/>
                <a:ea typeface="Times New Roman" panose="02020603050405020304" pitchFamily="18" charset="0"/>
                <a:cs typeface="Times New Roman" panose="02020603050405020304" pitchFamily="18" charset="0"/>
              </a:rPr>
              <a:t>conveniencies</a:t>
            </a:r>
            <a:r>
              <a:rPr lang="en-CA" dirty="0">
                <a:latin typeface="Times New Roman" panose="02020603050405020304" pitchFamily="18" charset="0"/>
                <a:ea typeface="Times New Roman" panose="02020603050405020304" pitchFamily="18" charset="0"/>
                <a:cs typeface="Times New Roman" panose="02020603050405020304" pitchFamily="18" charset="0"/>
              </a:rPr>
              <a:t>, and amusements of human life. </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But </a:t>
            </a:r>
            <a:r>
              <a:rPr lang="en-CA" dirty="0">
                <a:highlight>
                  <a:srgbClr val="FF0000"/>
                </a:highlight>
                <a:latin typeface="Times New Roman" panose="02020603050405020304" pitchFamily="18" charset="0"/>
                <a:ea typeface="Times New Roman" panose="02020603050405020304" pitchFamily="18" charset="0"/>
                <a:cs typeface="Times New Roman" panose="02020603050405020304" pitchFamily="18" charset="0"/>
              </a:rPr>
              <a:t>after the division of labour has once thoroughly taken place, it is but a very small part of these with which a man's own labour can supply him. </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 The far greater part of them he must derive from the</a:t>
            </a:r>
            <a:r>
              <a:rPr lang="en-CA" dirty="0">
                <a:highlight>
                  <a:srgbClr val="FF0000"/>
                </a:highlight>
                <a:latin typeface="Times New Roman" panose="02020603050405020304" pitchFamily="18" charset="0"/>
                <a:ea typeface="Times New Roman" panose="02020603050405020304" pitchFamily="18" charset="0"/>
                <a:cs typeface="Times New Roman" panose="02020603050405020304" pitchFamily="18" charset="0"/>
              </a:rPr>
              <a:t> labour of other people</a:t>
            </a:r>
            <a:r>
              <a:rPr lang="en-CA" dirty="0">
                <a:latin typeface="Times New Roman" panose="02020603050405020304" pitchFamily="18" charset="0"/>
                <a:ea typeface="Times New Roman" panose="02020603050405020304" pitchFamily="18" charset="0"/>
                <a:cs typeface="Times New Roman" panose="02020603050405020304" pitchFamily="18" charset="0"/>
              </a:rPr>
              <a:t>, and he must be rich or poor according to the quantity of that labour which he can command, or which he can afford to purchase. </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The value of any commodity, therefore, to the person who possesses it, and who means not to use or consume it himself, but to exchange it for other commodities, </a:t>
            </a:r>
            <a:r>
              <a:rPr lang="en-CA" dirty="0">
                <a:highlight>
                  <a:srgbClr val="FF0000"/>
                </a:highlight>
                <a:latin typeface="Times New Roman" panose="02020603050405020304" pitchFamily="18" charset="0"/>
                <a:ea typeface="Times New Roman" panose="02020603050405020304" pitchFamily="18" charset="0"/>
                <a:cs typeface="Times New Roman" panose="02020603050405020304" pitchFamily="18" charset="0"/>
              </a:rPr>
              <a:t>is equal to the quantity of labour which it enables him to purchase or command. Labour therefore, is the real measure of the exchangeable value of all commodities.</a:t>
            </a:r>
          </a:p>
        </p:txBody>
      </p:sp>
      <p:sp>
        <p:nvSpPr>
          <p:cNvPr id="4" name="Rectangle 3">
            <a:extLst>
              <a:ext uri="{FF2B5EF4-FFF2-40B4-BE49-F238E27FC236}">
                <a16:creationId xmlns:a16="http://schemas.microsoft.com/office/drawing/2014/main" id="{CA526E5A-2687-49B6-B1AD-D288E1C99DA1}"/>
              </a:ext>
            </a:extLst>
          </p:cNvPr>
          <p:cNvSpPr/>
          <p:nvPr/>
        </p:nvSpPr>
        <p:spPr>
          <a:xfrm>
            <a:off x="7067939" y="390098"/>
            <a:ext cx="4343400" cy="4508927"/>
          </a:xfrm>
          <a:prstGeom prst="rect">
            <a:avLst/>
          </a:prstGeom>
        </p:spPr>
        <p:txBody>
          <a:bodyPr wrap="square">
            <a:spAutoFit/>
          </a:bodyPr>
          <a:lstStyle/>
          <a:p>
            <a:pPr marL="342900" lvl="0" indent="-342900" algn="just">
              <a:spcBef>
                <a:spcPts val="300"/>
              </a:spcBef>
              <a:spcAft>
                <a:spcPts val="300"/>
              </a:spcAft>
              <a:buFont typeface="+mj-lt"/>
              <a:buAutoNum type="arabicParenR"/>
            </a:pPr>
            <a:r>
              <a:rPr lang="en-CA" dirty="0">
                <a:latin typeface="Times New Roman" panose="02020603050405020304" pitchFamily="18" charset="0"/>
                <a:ea typeface="Times New Roman" panose="02020603050405020304" pitchFamily="18" charset="0"/>
              </a:rPr>
              <a:t>Where does wealth come from? From Labour</a:t>
            </a:r>
          </a:p>
          <a:p>
            <a:pPr marL="342900" lvl="0" indent="-342900" algn="just">
              <a:spcBef>
                <a:spcPts val="300"/>
              </a:spcBef>
              <a:spcAft>
                <a:spcPts val="300"/>
              </a:spcAft>
              <a:buFont typeface="+mj-lt"/>
              <a:buAutoNum type="arabicParenR"/>
            </a:pPr>
            <a:r>
              <a:rPr lang="en-CA" dirty="0">
                <a:latin typeface="Times New Roman" panose="02020603050405020304" pitchFamily="18" charset="0"/>
                <a:ea typeface="Times New Roman" panose="02020603050405020304" pitchFamily="18" charset="0"/>
              </a:rPr>
              <a:t>Socially specific: this is because of the division of labour</a:t>
            </a:r>
          </a:p>
          <a:p>
            <a:pPr marL="342900" lvl="0" indent="-342900" algn="just">
              <a:spcBef>
                <a:spcPts val="300"/>
              </a:spcBef>
              <a:spcAft>
                <a:spcPts val="300"/>
              </a:spcAft>
              <a:buFont typeface="+mj-lt"/>
              <a:buAutoNum type="arabicParenR"/>
            </a:pPr>
            <a:r>
              <a:rPr lang="en-CA" dirty="0">
                <a:latin typeface="Times New Roman" panose="02020603050405020304" pitchFamily="18" charset="0"/>
                <a:ea typeface="Times New Roman" panose="02020603050405020304" pitchFamily="18" charset="0"/>
              </a:rPr>
              <a:t>Wealth is defined – as ‘necessaries’,</a:t>
            </a:r>
            <a:r>
              <a:rPr lang="en-CA" dirty="0" err="1">
                <a:latin typeface="Times New Roman" panose="02020603050405020304" pitchFamily="18" charset="0"/>
                <a:ea typeface="Times New Roman" panose="02020603050405020304" pitchFamily="18" charset="0"/>
              </a:rPr>
              <a:t>etc</a:t>
            </a:r>
            <a:r>
              <a:rPr lang="en-CA" dirty="0">
                <a:latin typeface="Times New Roman" panose="02020603050405020304" pitchFamily="18" charset="0"/>
                <a:ea typeface="Times New Roman" panose="02020603050405020304" pitchFamily="18" charset="0"/>
              </a:rPr>
              <a:t> - not the labour itself, but that that labour yields.</a:t>
            </a:r>
          </a:p>
          <a:p>
            <a:pPr lvl="0" algn="just">
              <a:spcBef>
                <a:spcPts val="300"/>
              </a:spcBef>
              <a:spcAft>
                <a:spcPts val="300"/>
              </a:spcAft>
            </a:pPr>
            <a:r>
              <a:rPr lang="en-GB" dirty="0">
                <a:latin typeface="Times New Roman" panose="02020603050405020304" pitchFamily="18" charset="0"/>
                <a:ea typeface="Times New Roman" panose="02020603050405020304" pitchFamily="18" charset="0"/>
              </a:rPr>
              <a:t>NOTE</a:t>
            </a:r>
            <a:endParaRPr lang="en-CA" dirty="0">
              <a:latin typeface="Times New Roman" panose="02020603050405020304" pitchFamily="18" charset="0"/>
              <a:ea typeface="Times New Roman" panose="02020603050405020304" pitchFamily="18" charset="0"/>
            </a:endParaRPr>
          </a:p>
          <a:p>
            <a:pPr lvl="1" algn="just">
              <a:spcBef>
                <a:spcPts val="300"/>
              </a:spcBef>
              <a:spcAft>
                <a:spcPts val="300"/>
              </a:spcAft>
            </a:pPr>
            <a:r>
              <a:rPr lang="en-GB" dirty="0">
                <a:latin typeface="Times New Roman" panose="02020603050405020304" pitchFamily="18" charset="0"/>
                <a:ea typeface="Times New Roman" panose="02020603050405020304" pitchFamily="18" charset="0"/>
              </a:rPr>
              <a:t>L</a:t>
            </a:r>
            <a:r>
              <a:rPr lang="en-CA" dirty="0" err="1">
                <a:latin typeface="Times New Roman" panose="02020603050405020304" pitchFamily="18" charset="0"/>
                <a:ea typeface="Times New Roman" panose="02020603050405020304" pitchFamily="18" charset="0"/>
              </a:rPr>
              <a:t>abour</a:t>
            </a:r>
            <a:r>
              <a:rPr lang="en-CA" dirty="0">
                <a:latin typeface="Times New Roman" panose="02020603050405020304" pitchFamily="18" charset="0"/>
                <a:ea typeface="Times New Roman" panose="02020603050405020304" pitchFamily="18" charset="0"/>
              </a:rPr>
              <a:t> ‘commanded’ is not the same as labour discharged</a:t>
            </a:r>
          </a:p>
          <a:p>
            <a:pPr lvl="0" algn="just">
              <a:spcBef>
                <a:spcPts val="300"/>
              </a:spcBef>
              <a:spcAft>
                <a:spcPts val="300"/>
              </a:spcAft>
            </a:pPr>
            <a:r>
              <a:rPr lang="en-GB" dirty="0">
                <a:latin typeface="Times New Roman" panose="02020603050405020304" pitchFamily="18" charset="0"/>
                <a:ea typeface="Times New Roman" panose="02020603050405020304" pitchFamily="18" charset="0"/>
              </a:rPr>
              <a:t>Q</a:t>
            </a:r>
            <a:r>
              <a:rPr lang="en-CA" dirty="0">
                <a:latin typeface="Times New Roman" panose="02020603050405020304" pitchFamily="18" charset="0"/>
                <a:ea typeface="Times New Roman" panose="02020603050405020304" pitchFamily="18" charset="0"/>
              </a:rPr>
              <a:t>UESTION</a:t>
            </a:r>
          </a:p>
          <a:p>
            <a:pPr lvl="1" algn="just">
              <a:spcBef>
                <a:spcPts val="300"/>
              </a:spcBef>
              <a:spcAft>
                <a:spcPts val="300"/>
              </a:spcAft>
            </a:pPr>
            <a:r>
              <a:rPr lang="en-CA" dirty="0">
                <a:latin typeface="Times New Roman" panose="02020603050405020304" pitchFamily="18" charset="0"/>
                <a:ea typeface="Times New Roman" panose="02020603050405020304" pitchFamily="18" charset="0"/>
              </a:rPr>
              <a:t>What happens if wages fall? Will people become richer?</a:t>
            </a:r>
          </a:p>
          <a:p>
            <a:pPr lvl="0" algn="just">
              <a:spcBef>
                <a:spcPts val="300"/>
              </a:spcBef>
              <a:spcAft>
                <a:spcPts val="300"/>
              </a:spcAft>
            </a:pPr>
            <a:endParaRPr lang="en-CA"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721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C1168-0ED1-4299-A05A-838D8029677B}"/>
              </a:ext>
            </a:extLst>
          </p:cNvPr>
          <p:cNvSpPr/>
          <p:nvPr/>
        </p:nvSpPr>
        <p:spPr>
          <a:xfrm>
            <a:off x="687355" y="565590"/>
            <a:ext cx="6096000" cy="3477875"/>
          </a:xfrm>
          <a:prstGeom prst="rect">
            <a:avLst/>
          </a:prstGeom>
        </p:spPr>
        <p:txBody>
          <a:bodyPr>
            <a:spAutoFit/>
          </a:bodyPr>
          <a:lstStyle/>
          <a:p>
            <a:pPr algn="just">
              <a:spcBef>
                <a:spcPts val="300"/>
              </a:spcBef>
              <a:spcAft>
                <a:spcPts val="300"/>
              </a:spcAft>
            </a:pPr>
            <a:r>
              <a:rPr lang="en-CA" sz="2000" dirty="0">
                <a:latin typeface="Times New Roman" panose="02020603050405020304" pitchFamily="18" charset="0"/>
                <a:ea typeface="Times New Roman" panose="02020603050405020304" pitchFamily="18" charset="0"/>
              </a:rPr>
              <a:t>The power which that possession [of a fortune] immediately and directly conveys to him, is the power of purchasing a certain command </a:t>
            </a:r>
            <a:r>
              <a:rPr lang="en-CA" sz="2000" dirty="0">
                <a:highlight>
                  <a:srgbClr val="FF0000"/>
                </a:highlight>
                <a:latin typeface="Times New Roman" panose="02020603050405020304" pitchFamily="18" charset="0"/>
                <a:ea typeface="Times New Roman" panose="02020603050405020304" pitchFamily="18" charset="0"/>
              </a:rPr>
              <a:t>over all the labour, or over all the produce of labour </a:t>
            </a:r>
            <a:r>
              <a:rPr lang="en-CA" sz="2000" dirty="0">
                <a:latin typeface="Times New Roman" panose="02020603050405020304" pitchFamily="18" charset="0"/>
                <a:ea typeface="Times New Roman" panose="02020603050405020304" pitchFamily="18" charset="0"/>
              </a:rPr>
              <a:t>which is then in the market. His fortune is greater or less, precisely in proportion to the extent of this power, or to </a:t>
            </a:r>
            <a:r>
              <a:rPr lang="en-CA" sz="2000" dirty="0">
                <a:highlight>
                  <a:srgbClr val="FF0000"/>
                </a:highlight>
                <a:latin typeface="Times New Roman" panose="02020603050405020304" pitchFamily="18" charset="0"/>
                <a:ea typeface="Times New Roman" panose="02020603050405020304" pitchFamily="18" charset="0"/>
              </a:rPr>
              <a:t>the quantity either of other men's labour, or, what is the same thing, of the produce of other men's labour,</a:t>
            </a:r>
            <a:r>
              <a:rPr lang="en-CA" sz="2000" dirty="0">
                <a:latin typeface="Times New Roman" panose="02020603050405020304" pitchFamily="18" charset="0"/>
                <a:ea typeface="Times New Roman" panose="02020603050405020304" pitchFamily="18" charset="0"/>
              </a:rPr>
              <a:t> which it enables him to purchase or command. The exchangeable value of every thing must always be precisely equal to the extent of this power which it conveys to its owner. </a:t>
            </a:r>
          </a:p>
        </p:txBody>
      </p:sp>
      <p:sp>
        <p:nvSpPr>
          <p:cNvPr id="3" name="Rectangle 2">
            <a:extLst>
              <a:ext uri="{FF2B5EF4-FFF2-40B4-BE49-F238E27FC236}">
                <a16:creationId xmlns:a16="http://schemas.microsoft.com/office/drawing/2014/main" id="{E640DDB2-EC67-42CA-9D7C-BAF709A4E8F5}"/>
              </a:ext>
            </a:extLst>
          </p:cNvPr>
          <p:cNvSpPr/>
          <p:nvPr/>
        </p:nvSpPr>
        <p:spPr>
          <a:xfrm>
            <a:off x="7142582" y="565590"/>
            <a:ext cx="4730621" cy="2726900"/>
          </a:xfrm>
          <a:prstGeom prst="rect">
            <a:avLst/>
          </a:prstGeom>
        </p:spPr>
        <p:txBody>
          <a:bodyPr wrap="square">
            <a:spAutoFit/>
          </a:bodyPr>
          <a:lstStyle/>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NOTE</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‘Exchangeable Value’ is defined</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Question</a:t>
            </a:r>
            <a:endParaRPr lang="en-CA"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Is the produce of labour really the same as the labour itself?</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If wages fall, even though we receive the same produce for our wealth, does that make us wealthier?</a:t>
            </a:r>
            <a:endParaRPr lang="en-CA"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42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F3F7A-19D2-4EB4-BA4A-6ACDFCDCCF98}"/>
              </a:ext>
            </a:extLst>
          </p:cNvPr>
          <p:cNvSpPr/>
          <p:nvPr/>
        </p:nvSpPr>
        <p:spPr>
          <a:xfrm>
            <a:off x="813318" y="570986"/>
            <a:ext cx="6096000" cy="3626442"/>
          </a:xfrm>
          <a:prstGeom prst="rect">
            <a:avLst/>
          </a:prstGeom>
        </p:spPr>
        <p:txBody>
          <a:bodyPr>
            <a:spAutoFit/>
          </a:bodyPr>
          <a:lstStyle/>
          <a:p>
            <a:pPr algn="just">
              <a:lnSpc>
                <a:spcPct val="105000"/>
              </a:lnSpc>
              <a:spcAft>
                <a:spcPts val="600"/>
              </a:spcAft>
            </a:pPr>
            <a:r>
              <a:rPr lang="en-CA" sz="2000" dirty="0">
                <a:latin typeface="Times New Roman" panose="02020603050405020304" pitchFamily="18" charset="0"/>
                <a:ea typeface="Times New Roman" panose="02020603050405020304" pitchFamily="18" charset="0"/>
                <a:cs typeface="Times New Roman" panose="02020603050405020304" pitchFamily="18" charset="0"/>
              </a:rPr>
              <a:t>Every commodity, besides, is more frequently exchanged for, and thereby compared with, other commodities, than with labour. It is more natural, therefore, to estimate its exchangeable value by the quantity of some other commodity, than by that of the labour which it can produce. The greater part of people, too, understand better what is meant by a quantity of a particular commodity, than by a quantity of labour. The one is a plain palpable object; the other an abstract notion, which though it can be made sufficiently intelligible, is not altogether so natural and obvious.</a:t>
            </a:r>
          </a:p>
        </p:txBody>
      </p:sp>
      <p:sp>
        <p:nvSpPr>
          <p:cNvPr id="3" name="Rectangle 2">
            <a:extLst>
              <a:ext uri="{FF2B5EF4-FFF2-40B4-BE49-F238E27FC236}">
                <a16:creationId xmlns:a16="http://schemas.microsoft.com/office/drawing/2014/main" id="{4014BAE9-93C6-4C7C-A4E8-378107C2C134}"/>
              </a:ext>
            </a:extLst>
          </p:cNvPr>
          <p:cNvSpPr/>
          <p:nvPr/>
        </p:nvSpPr>
        <p:spPr>
          <a:xfrm>
            <a:off x="7246776" y="570986"/>
            <a:ext cx="4262535" cy="3248582"/>
          </a:xfrm>
          <a:prstGeom prst="rect">
            <a:avLst/>
          </a:prstGeom>
        </p:spPr>
        <p:txBody>
          <a:bodyPr wrap="square">
            <a:spAutoFit/>
          </a:bodyPr>
          <a:lstStyle/>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A commodity has two measures</a:t>
            </a:r>
          </a:p>
          <a:p>
            <a:pPr marL="285750" indent="-285750" algn="just">
              <a:lnSpc>
                <a:spcPct val="105000"/>
              </a:lnSpc>
              <a:spcAft>
                <a:spcPts val="600"/>
              </a:spcAft>
              <a:buFontTx/>
              <a:buChar char="-"/>
            </a:pPr>
            <a:r>
              <a:rPr lang="en-CA" dirty="0">
                <a:latin typeface="Times New Roman" panose="02020603050405020304" pitchFamily="18" charset="0"/>
                <a:ea typeface="Times New Roman" panose="02020603050405020304" pitchFamily="18" charset="0"/>
                <a:cs typeface="Times New Roman" panose="02020603050405020304" pitchFamily="18" charset="0"/>
              </a:rPr>
              <a:t>The labour that produced it</a:t>
            </a:r>
          </a:p>
          <a:p>
            <a:pPr marL="285750" indent="-285750" algn="just">
              <a:lnSpc>
                <a:spcPct val="105000"/>
              </a:lnSpc>
              <a:spcAft>
                <a:spcPts val="600"/>
              </a:spcAft>
              <a:buFontTx/>
              <a:buChar char="-"/>
            </a:pPr>
            <a:r>
              <a:rPr lang="en-CA" dirty="0">
                <a:latin typeface="Times New Roman" panose="02020603050405020304" pitchFamily="18" charset="0"/>
                <a:ea typeface="Times New Roman" panose="02020603050405020304" pitchFamily="18" charset="0"/>
                <a:cs typeface="Times New Roman" panose="02020603050405020304" pitchFamily="18" charset="0"/>
              </a:rPr>
              <a:t>The  ‘plain palpable objects’ for which it can be exchanged</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T</a:t>
            </a:r>
            <a:r>
              <a:rPr lang="en-CA" dirty="0">
                <a:latin typeface="Times New Roman" panose="02020603050405020304" pitchFamily="18" charset="0"/>
                <a:ea typeface="Times New Roman" panose="02020603050405020304" pitchFamily="18" charset="0"/>
                <a:cs typeface="Times New Roman" panose="02020603050405020304" pitchFamily="18" charset="0"/>
              </a:rPr>
              <a:t>he latter is what people ‘understand’</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T</a:t>
            </a:r>
            <a:r>
              <a:rPr lang="en-CA" dirty="0">
                <a:latin typeface="Times New Roman" panose="02020603050405020304" pitchFamily="18" charset="0"/>
                <a:ea typeface="Times New Roman" panose="02020603050405020304" pitchFamily="18" charset="0"/>
                <a:cs typeface="Times New Roman" panose="02020603050405020304" pitchFamily="18" charset="0"/>
              </a:rPr>
              <a:t>he labour is ‘concealed’</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QUESTION</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Is this labour unknown?</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What is required, to know it?</a:t>
            </a:r>
            <a:endParaRPr lang="en-CA"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5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00942C-2123-443F-BA7B-291DD0F55E79}"/>
              </a:ext>
            </a:extLst>
          </p:cNvPr>
          <p:cNvSpPr/>
          <p:nvPr/>
        </p:nvSpPr>
        <p:spPr>
          <a:xfrm>
            <a:off x="817983" y="679887"/>
            <a:ext cx="6096000" cy="3945504"/>
          </a:xfrm>
          <a:prstGeom prst="rect">
            <a:avLst/>
          </a:prstGeom>
        </p:spPr>
        <p:txBody>
          <a:bodyPr>
            <a:spAutoFit/>
          </a:bodyPr>
          <a:lstStyle/>
          <a:p>
            <a:pPr algn="just">
              <a:lnSpc>
                <a:spcPct val="105000"/>
              </a:lnSpc>
              <a:spcAft>
                <a:spcPts val="600"/>
              </a:spcAft>
            </a:pPr>
            <a:r>
              <a:rPr lang="en-CA" sz="2400" dirty="0">
                <a:latin typeface="Times New Roman" panose="02020603050405020304" pitchFamily="18" charset="0"/>
                <a:ea typeface="Times New Roman" panose="02020603050405020304" pitchFamily="18" charset="0"/>
                <a:cs typeface="Times New Roman" panose="02020603050405020304" pitchFamily="18" charset="0"/>
              </a:rPr>
              <a:t>But when barter ceases, and money has become the common instrument of commerce, every particular commodity is more frequently exchanged for money than for any other commodity. The butcher seldom carries his beef or his mutton to the baker or the brewer, in order to exchange them for bread or for beer; but he carries them to the market, where he exchanges them for money, and afterwards exchanges that money for bread and for beer.</a:t>
            </a:r>
          </a:p>
        </p:txBody>
      </p:sp>
      <p:sp>
        <p:nvSpPr>
          <p:cNvPr id="3" name="Rectangle 2">
            <a:extLst>
              <a:ext uri="{FF2B5EF4-FFF2-40B4-BE49-F238E27FC236}">
                <a16:creationId xmlns:a16="http://schemas.microsoft.com/office/drawing/2014/main" id="{7BEB453F-2FFA-4302-B44D-D76A15CE3400}"/>
              </a:ext>
            </a:extLst>
          </p:cNvPr>
          <p:cNvSpPr/>
          <p:nvPr/>
        </p:nvSpPr>
        <p:spPr>
          <a:xfrm>
            <a:off x="7609113" y="638034"/>
            <a:ext cx="3998167" cy="3094693"/>
          </a:xfrm>
          <a:prstGeom prst="rect">
            <a:avLst/>
          </a:prstGeom>
        </p:spPr>
        <p:txBody>
          <a:bodyPr wrap="square">
            <a:spAutoFit/>
          </a:bodyPr>
          <a:lstStyle/>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NOTE</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The means of purchase is not just another commodity. It is a specific commodity, money. </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L</a:t>
            </a:r>
            <a:r>
              <a:rPr lang="en-CA" dirty="0" err="1">
                <a:latin typeface="Times New Roman" panose="02020603050405020304" pitchFamily="18" charset="0"/>
                <a:ea typeface="Times New Roman" panose="02020603050405020304" pitchFamily="18" charset="0"/>
                <a:cs typeface="Times New Roman" panose="02020603050405020304" pitchFamily="18" charset="0"/>
              </a:rPr>
              <a:t>ooking</a:t>
            </a:r>
            <a:r>
              <a:rPr lang="en-CA" dirty="0">
                <a:latin typeface="Times New Roman" panose="02020603050405020304" pitchFamily="18" charset="0"/>
                <a:ea typeface="Times New Roman" panose="02020603050405020304" pitchFamily="18" charset="0"/>
                <a:cs typeface="Times New Roman" panose="02020603050405020304" pitchFamily="18" charset="0"/>
              </a:rPr>
              <a:t> forward: Marx’s C-M-C</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QUESTION</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Will  money be used for anything else?</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‘When barter ceases’ – is this a logical or a historical time?</a:t>
            </a:r>
            <a:endParaRPr lang="en-CA"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98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167236-BC0E-40A7-BC06-D41754266003}"/>
              </a:ext>
            </a:extLst>
          </p:cNvPr>
          <p:cNvSpPr/>
          <p:nvPr/>
        </p:nvSpPr>
        <p:spPr>
          <a:xfrm>
            <a:off x="612710" y="545183"/>
            <a:ext cx="6096000" cy="4093428"/>
          </a:xfrm>
          <a:prstGeom prst="rect">
            <a:avLst/>
          </a:prstGeom>
        </p:spPr>
        <p:txBody>
          <a:bodyPr>
            <a:spAutoFit/>
          </a:bodyPr>
          <a:lstStyle/>
          <a:p>
            <a:pPr algn="just">
              <a:spcBef>
                <a:spcPts val="300"/>
              </a:spcBef>
              <a:spcAft>
                <a:spcPts val="300"/>
              </a:spcAft>
            </a:pPr>
            <a:r>
              <a:rPr lang="en-CA" sz="2000" dirty="0">
                <a:latin typeface="Times New Roman" panose="02020603050405020304" pitchFamily="18" charset="0"/>
                <a:ea typeface="Times New Roman" panose="02020603050405020304" pitchFamily="18" charset="0"/>
              </a:rPr>
              <a:t>It is more natural and obvious to him, therefore, to estimate their value by the quantity of money, the commodity for which he immediately exchanges them, than by that of bread and beer, the commodities for which he can exchange them only by the intervention of another commodity; and rather to say that his butcher's meat is worth three-pence or fourpence a-pound, than that it is worth three or four pounds of bread, or three or four quarts of small beer. </a:t>
            </a:r>
            <a:r>
              <a:rPr lang="en-CA" sz="2000" dirty="0">
                <a:highlight>
                  <a:srgbClr val="FF0000"/>
                </a:highlight>
                <a:latin typeface="Times New Roman" panose="02020603050405020304" pitchFamily="18" charset="0"/>
                <a:ea typeface="Times New Roman" panose="02020603050405020304" pitchFamily="18" charset="0"/>
              </a:rPr>
              <a:t>Hence it comes to pass, that the exchangeable value of every commodity is more frequently estimated by the quantity of money, than by the quantity either of labour or of any other commodity which can be had in exchange for it. </a:t>
            </a:r>
          </a:p>
        </p:txBody>
      </p:sp>
      <p:sp>
        <p:nvSpPr>
          <p:cNvPr id="3" name="Rectangle 2">
            <a:extLst>
              <a:ext uri="{FF2B5EF4-FFF2-40B4-BE49-F238E27FC236}">
                <a16:creationId xmlns:a16="http://schemas.microsoft.com/office/drawing/2014/main" id="{7D72FC63-3802-4F80-B652-53B686EBB86C}"/>
              </a:ext>
            </a:extLst>
          </p:cNvPr>
          <p:cNvSpPr/>
          <p:nvPr/>
        </p:nvSpPr>
        <p:spPr>
          <a:xfrm>
            <a:off x="7050832" y="545183"/>
            <a:ext cx="4808375" cy="5438412"/>
          </a:xfrm>
          <a:prstGeom prst="rect">
            <a:avLst/>
          </a:prstGeom>
        </p:spPr>
        <p:txBody>
          <a:bodyPr wrap="square">
            <a:spAutoFit/>
          </a:bodyPr>
          <a:lstStyle/>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NOTE</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Money now has a second function. It is used as a means of payment, and now as measure of value. </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P</a:t>
            </a:r>
            <a:r>
              <a:rPr lang="en-CA" dirty="0">
                <a:latin typeface="Times New Roman" panose="02020603050405020304" pitchFamily="18" charset="0"/>
                <a:ea typeface="Times New Roman" panose="02020603050405020304" pitchFamily="18" charset="0"/>
                <a:cs typeface="Times New Roman" panose="02020603050405020304" pitchFamily="18" charset="0"/>
              </a:rPr>
              <a:t>rice becomes and independent measure of value: money price</a:t>
            </a:r>
          </a:p>
          <a:p>
            <a:pPr algn="just">
              <a:lnSpc>
                <a:spcPct val="105000"/>
              </a:lnSpc>
              <a:spcAft>
                <a:spcPts val="600"/>
              </a:spcAft>
            </a:pPr>
            <a:r>
              <a:rPr lang="en-CA" dirty="0">
                <a:latin typeface="Times New Roman" panose="02020603050405020304" pitchFamily="18" charset="0"/>
                <a:ea typeface="Times New Roman" panose="02020603050405020304" pitchFamily="18" charset="0"/>
                <a:cs typeface="Times New Roman" panose="02020603050405020304" pitchFamily="18" charset="0"/>
              </a:rPr>
              <a:t>It is a measure of value, not something distinct from value</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V</a:t>
            </a:r>
            <a:r>
              <a:rPr lang="en-CA" dirty="0" err="1">
                <a:latin typeface="Times New Roman" panose="02020603050405020304" pitchFamily="18" charset="0"/>
                <a:ea typeface="Times New Roman" panose="02020603050405020304" pitchFamily="18" charset="0"/>
                <a:cs typeface="Times New Roman" panose="02020603050405020304" pitchFamily="18" charset="0"/>
              </a:rPr>
              <a:t>alue</a:t>
            </a:r>
            <a:r>
              <a:rPr lang="en-CA" dirty="0">
                <a:latin typeface="Times New Roman" panose="02020603050405020304" pitchFamily="18" charset="0"/>
                <a:ea typeface="Times New Roman" panose="02020603050405020304" pitchFamily="18" charset="0"/>
                <a:cs typeface="Times New Roman" panose="02020603050405020304" pitchFamily="18" charset="0"/>
              </a:rPr>
              <a:t> now has two measures, perhaps three:</a:t>
            </a:r>
          </a:p>
          <a:p>
            <a:pPr marL="342900" indent="-342900" algn="just">
              <a:lnSpc>
                <a:spcPct val="105000"/>
              </a:lnSpc>
              <a:spcAft>
                <a:spcPts val="600"/>
              </a:spcAft>
              <a:buAutoNum type="arabicParenBoth"/>
            </a:pPr>
            <a:r>
              <a:rPr lang="en-CA" dirty="0">
                <a:latin typeface="Times New Roman" panose="02020603050405020304" pitchFamily="18" charset="0"/>
                <a:ea typeface="Times New Roman" panose="02020603050405020304" pitchFamily="18" charset="0"/>
                <a:cs typeface="Times New Roman" panose="02020603050405020304" pitchFamily="18" charset="0"/>
              </a:rPr>
              <a:t>A quantity of labour</a:t>
            </a:r>
          </a:p>
          <a:p>
            <a:pPr marL="342900" indent="-342900" algn="just">
              <a:lnSpc>
                <a:spcPct val="105000"/>
              </a:lnSpc>
              <a:spcAft>
                <a:spcPts val="600"/>
              </a:spcAft>
              <a:buAutoNum type="arabicParenBoth"/>
            </a:pPr>
            <a:r>
              <a:rPr lang="en-GB" dirty="0">
                <a:latin typeface="Times New Roman" panose="02020603050405020304" pitchFamily="18" charset="0"/>
                <a:ea typeface="Times New Roman" panose="02020603050405020304" pitchFamily="18" charset="0"/>
                <a:cs typeface="Times New Roman" panose="02020603050405020304" pitchFamily="18" charset="0"/>
              </a:rPr>
              <a:t>A</a:t>
            </a:r>
            <a:r>
              <a:rPr lang="en-CA" dirty="0">
                <a:latin typeface="Times New Roman" panose="02020603050405020304" pitchFamily="18" charset="0"/>
                <a:ea typeface="Times New Roman" panose="02020603050405020304" pitchFamily="18" charset="0"/>
                <a:cs typeface="Times New Roman" panose="02020603050405020304" pitchFamily="18" charset="0"/>
              </a:rPr>
              <a:t> quantity of money</a:t>
            </a:r>
          </a:p>
          <a:p>
            <a:pPr marL="342900" indent="-342900" algn="just">
              <a:lnSpc>
                <a:spcPct val="105000"/>
              </a:lnSpc>
              <a:spcAft>
                <a:spcPts val="600"/>
              </a:spcAft>
              <a:buAutoNum type="arabicParenBoth"/>
            </a:pPr>
            <a:r>
              <a:rPr lang="en-GB" dirty="0">
                <a:latin typeface="Times New Roman" panose="02020603050405020304" pitchFamily="18" charset="0"/>
                <a:ea typeface="Times New Roman" panose="02020603050405020304" pitchFamily="18" charset="0"/>
                <a:cs typeface="Times New Roman" panose="02020603050405020304" pitchFamily="18" charset="0"/>
              </a:rPr>
              <a:t>T</a:t>
            </a:r>
            <a:r>
              <a:rPr lang="en-CA" dirty="0">
                <a:latin typeface="Times New Roman" panose="02020603050405020304" pitchFamily="18" charset="0"/>
                <a:ea typeface="Times New Roman" panose="02020603050405020304" pitchFamily="18" charset="0"/>
                <a:cs typeface="Times New Roman" panose="02020603050405020304" pitchFamily="18" charset="0"/>
              </a:rPr>
              <a:t>he quantity of other commodities to which it is equivalent</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‘[Less] frequently estimated’ is not the same as ‘concealed’ or ‘different from’</a:t>
            </a:r>
          </a:p>
          <a:p>
            <a:pPr algn="just">
              <a:lnSpc>
                <a:spcPct val="105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Price cannot depart from value. It is just another measure of the same thing</a:t>
            </a:r>
            <a:endParaRPr lang="en-CA"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9928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477</TotalTime>
  <Words>6986</Words>
  <Application>Microsoft Office PowerPoint</Application>
  <PresentationFormat>Widescreen</PresentationFormat>
  <Paragraphs>274</Paragraphs>
  <Slides>44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Calibri</vt:lpstr>
      <vt:lpstr>Cambria</vt:lpstr>
      <vt:lpstr>Franklin Gothic Book</vt:lpstr>
      <vt:lpstr>Garamond</vt:lpstr>
      <vt:lpstr>Times New Roman</vt:lpstr>
      <vt:lpstr>Crop</vt:lpstr>
      <vt:lpstr>Document</vt:lpstr>
      <vt:lpstr>Unit 1</vt:lpstr>
      <vt:lpstr>issues concerning Marx’s contemporaries</vt:lpstr>
      <vt:lpstr>Capitalism and its discontents</vt:lpstr>
      <vt:lpstr>questions that still haunt economics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Smith’s ‘adding up’ or ‘factors of production’ theory of value</vt:lpstr>
      <vt:lpstr>Ricardo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problem of capital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Marx</vt:lpstr>
      <vt:lpstr>Method of presentation</vt:lpstr>
      <vt:lpstr>A practical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77</cp:revision>
  <dcterms:created xsi:type="dcterms:W3CDTF">2017-06-27T02:32:14Z</dcterms:created>
  <dcterms:modified xsi:type="dcterms:W3CDTF">2017-07-14T04:54:37Z</dcterms:modified>
</cp:coreProperties>
</file>