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3"/>
  </p:notesMasterIdLst>
  <p:sldIdLst>
    <p:sldId id="259" r:id="rId2"/>
    <p:sldId id="260" r:id="rId3"/>
    <p:sldId id="261" r:id="rId4"/>
    <p:sldId id="262" r:id="rId5"/>
    <p:sldId id="263" r:id="rId6"/>
    <p:sldId id="264" r:id="rId7"/>
    <p:sldId id="265" r:id="rId8"/>
    <p:sldId id="266" r:id="rId9"/>
    <p:sldId id="267" r:id="rId10"/>
    <p:sldId id="268" r:id="rId11"/>
    <p:sldId id="279" r:id="rId12"/>
    <p:sldId id="278" r:id="rId13"/>
    <p:sldId id="280" r:id="rId14"/>
    <p:sldId id="270" r:id="rId15"/>
    <p:sldId id="277"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2017-07-05</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2017-07-05</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2017-07-05</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2017-07-05</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2017-07-05</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AD5701-6639-418D-B648-51ED5A141F13}"/>
              </a:ext>
            </a:extLst>
          </p:cNvPr>
          <p:cNvSpPr>
            <a:spLocks noGrp="1"/>
          </p:cNvSpPr>
          <p:nvPr>
            <p:ph type="ctrTitle"/>
          </p:nvPr>
        </p:nvSpPr>
        <p:spPr/>
        <p:txBody>
          <a:bodyPr>
            <a:normAutofit/>
          </a:bodyPr>
          <a:lstStyle/>
          <a:p>
            <a:pPr algn="l"/>
            <a:r>
              <a:rPr lang="en-GB" dirty="0"/>
              <a:t>Unit 2</a:t>
            </a:r>
            <a:endParaRPr lang="en-CA" dirty="0"/>
          </a:p>
        </p:txBody>
      </p:sp>
      <p:sp>
        <p:nvSpPr>
          <p:cNvPr id="7" name="Subtitle 6">
            <a:extLst>
              <a:ext uri="{FF2B5EF4-FFF2-40B4-BE49-F238E27FC236}">
                <a16:creationId xmlns:a16="http://schemas.microsoft.com/office/drawing/2014/main" id="{0A295393-F560-4835-BCC4-BB47120EF8CF}"/>
              </a:ext>
            </a:extLst>
          </p:cNvPr>
          <p:cNvSpPr>
            <a:spLocks noGrp="1"/>
          </p:cNvSpPr>
          <p:nvPr>
            <p:ph type="subTitle" idx="1"/>
          </p:nvPr>
        </p:nvSpPr>
        <p:spPr>
          <a:xfrm>
            <a:off x="2679906" y="3956280"/>
            <a:ext cx="8274233" cy="862982"/>
          </a:xfrm>
        </p:spPr>
        <p:txBody>
          <a:bodyPr>
            <a:normAutofit lnSpcReduction="10000"/>
          </a:bodyPr>
          <a:lstStyle/>
          <a:p>
            <a:pPr algn="r"/>
            <a:r>
              <a:rPr lang="en-GB" dirty="0"/>
              <a:t>Law, determination and conscious action in Marx and in Marxism</a:t>
            </a:r>
            <a:endParaRPr lang="en-CA" dirty="0"/>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A850-FF04-48CB-8F67-A6D0D745D0D9}"/>
              </a:ext>
            </a:extLst>
          </p:cNvPr>
          <p:cNvSpPr>
            <a:spLocks noGrp="1"/>
          </p:cNvSpPr>
          <p:nvPr>
            <p:ph type="title"/>
          </p:nvPr>
        </p:nvSpPr>
        <p:spPr/>
        <p:txBody>
          <a:bodyPr/>
          <a:lstStyle/>
          <a:p>
            <a:r>
              <a:rPr lang="en-GB" dirty="0"/>
              <a:t>The positivist tradition in Marxism</a:t>
            </a:r>
            <a:endParaRPr lang="en-CA" dirty="0"/>
          </a:p>
        </p:txBody>
      </p:sp>
      <p:sp>
        <p:nvSpPr>
          <p:cNvPr id="3" name="Content Placeholder 2">
            <a:extLst>
              <a:ext uri="{FF2B5EF4-FFF2-40B4-BE49-F238E27FC236}">
                <a16:creationId xmlns:a16="http://schemas.microsoft.com/office/drawing/2014/main" id="{701B24A7-2C46-49A2-B3B9-CCB8B855F524}"/>
              </a:ext>
            </a:extLst>
          </p:cNvPr>
          <p:cNvSpPr>
            <a:spLocks noGrp="1"/>
          </p:cNvSpPr>
          <p:nvPr>
            <p:ph idx="1"/>
          </p:nvPr>
        </p:nvSpPr>
        <p:spPr>
          <a:xfrm>
            <a:off x="1371600" y="1614196"/>
            <a:ext cx="10095722" cy="4758612"/>
          </a:xfrm>
        </p:spPr>
        <p:txBody>
          <a:bodyPr>
            <a:normAutofit/>
          </a:bodyPr>
          <a:lstStyle/>
          <a:p>
            <a:r>
              <a:rPr lang="en-GB" dirty="0"/>
              <a:t>What is a law? Something that operates as long as commodity relation blinds us</a:t>
            </a:r>
            <a:endParaRPr lang="en-CA" dirty="0"/>
          </a:p>
          <a:p>
            <a:r>
              <a:rPr lang="en-GB" dirty="0"/>
              <a:t>Positivism treats a law as ‘something we cannot change’ (eg ‘globalization’)</a:t>
            </a:r>
            <a:endParaRPr lang="en-CA" dirty="0"/>
          </a:p>
          <a:p>
            <a:r>
              <a:rPr lang="en-GB" dirty="0"/>
              <a:t>How does this express itself in theory?</a:t>
            </a:r>
          </a:p>
          <a:p>
            <a:r>
              <a:rPr lang="en-GB" dirty="0"/>
              <a:t>In theories in which price and value are fully determined (simultaneism)</a:t>
            </a:r>
          </a:p>
          <a:p>
            <a:r>
              <a:rPr lang="en-GB" dirty="0"/>
              <a:t>In theories of the ‘inevitable’ or ‘impossible’ </a:t>
            </a:r>
          </a:p>
          <a:p>
            <a:pPr lvl="1"/>
            <a:r>
              <a:rPr lang="en-GB" dirty="0"/>
              <a:t>‘Iron law of wages’</a:t>
            </a:r>
          </a:p>
          <a:p>
            <a:pPr lvl="1"/>
            <a:r>
              <a:rPr lang="en-GB" dirty="0"/>
              <a:t>‘Impossibility’ of a Falling Profit Rate</a:t>
            </a:r>
          </a:p>
          <a:p>
            <a:pPr lvl="1"/>
            <a:r>
              <a:rPr lang="en-GB" dirty="0"/>
              <a:t>‘Inevitability’ of a Falling Profit Rate</a:t>
            </a:r>
          </a:p>
          <a:p>
            <a:r>
              <a:rPr lang="en-GB" dirty="0"/>
              <a:t>In attempts to eliminate deviation from the law or reduce it to accident</a:t>
            </a:r>
          </a:p>
          <a:p>
            <a:r>
              <a:rPr lang="en-GB" dirty="0"/>
              <a:t>What is needed instead is a theory of motion, in which conscious action of classes and institutions (exogenous) is distinguished from the lawlike workings of the system</a:t>
            </a:r>
          </a:p>
          <a:p>
            <a:endParaRPr lang="en-CA" dirty="0"/>
          </a:p>
          <a:p>
            <a:endParaRPr lang="en-CA" dirty="0"/>
          </a:p>
        </p:txBody>
      </p:sp>
    </p:spTree>
    <p:extLst>
      <p:ext uri="{BB962C8B-B14F-4D97-AF65-F5344CB8AC3E}">
        <p14:creationId xmlns:p14="http://schemas.microsoft.com/office/powerpoint/2010/main" val="724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10BE-3034-4267-8F6D-253E38252704}"/>
              </a:ext>
            </a:extLst>
          </p:cNvPr>
          <p:cNvSpPr>
            <a:spLocks noGrp="1"/>
          </p:cNvSpPr>
          <p:nvPr>
            <p:ph type="title"/>
          </p:nvPr>
        </p:nvSpPr>
        <p:spPr/>
        <p:txBody>
          <a:bodyPr/>
          <a:lstStyle/>
          <a:p>
            <a:r>
              <a:rPr lang="en-GB" dirty="0"/>
              <a:t>Naturalisation and eternalisation</a:t>
            </a:r>
            <a:endParaRPr lang="en-CA" dirty="0"/>
          </a:p>
        </p:txBody>
      </p:sp>
      <p:sp>
        <p:nvSpPr>
          <p:cNvPr id="3" name="Content Placeholder 2">
            <a:extLst>
              <a:ext uri="{FF2B5EF4-FFF2-40B4-BE49-F238E27FC236}">
                <a16:creationId xmlns:a16="http://schemas.microsoft.com/office/drawing/2014/main" id="{FBACAAA3-6BBA-4942-B0DE-28562704DE08}"/>
              </a:ext>
            </a:extLst>
          </p:cNvPr>
          <p:cNvSpPr>
            <a:spLocks noGrp="1"/>
          </p:cNvSpPr>
          <p:nvPr>
            <p:ph idx="1"/>
          </p:nvPr>
        </p:nvSpPr>
        <p:spPr>
          <a:xfrm>
            <a:off x="1338943" y="1665514"/>
            <a:ext cx="9755155" cy="4912568"/>
          </a:xfrm>
        </p:spPr>
        <p:txBody>
          <a:bodyPr>
            <a:normAutofit fontScale="92500"/>
          </a:bodyPr>
          <a:lstStyle/>
          <a:p>
            <a:r>
              <a:rPr lang="en-GB" sz="2400" dirty="0"/>
              <a:t>Naturalisation means ‘making something appear as if it was natural’ – that is, outside our control. Eternalisation means ‘making something appear as if it will go on forever’</a:t>
            </a:r>
          </a:p>
          <a:p>
            <a:r>
              <a:rPr lang="en-GB" sz="2400" dirty="0"/>
              <a:t>Triumphant capitalist classes favoured positivist economic theories because they make the capitalist economy seem like a work of nature</a:t>
            </a:r>
          </a:p>
          <a:p>
            <a:r>
              <a:rPr lang="en-GB" sz="2400" dirty="0"/>
              <a:t>They favoured ‘equilibrium’ theories because they make it seem as if capitalism will go on forever.</a:t>
            </a:r>
          </a:p>
          <a:p>
            <a:r>
              <a:rPr lang="en-GB" sz="2400" dirty="0"/>
              <a:t>Equilibrium takes on the added meaning of ‘market perfection’</a:t>
            </a:r>
          </a:p>
          <a:p>
            <a:r>
              <a:rPr lang="en-GB" sz="2400" dirty="0"/>
              <a:t>Crisis cannot be deduced from an equilibrium theory: so when anything goes wrong, capitalism cannot be blamed (it must be ‘exogenous’)</a:t>
            </a:r>
          </a:p>
          <a:p>
            <a:r>
              <a:rPr lang="en-GB" sz="2400" dirty="0"/>
              <a:t>‘Equilibrium’ takes on a religious significance (see ‘Heavens Above’)</a:t>
            </a:r>
            <a:endParaRPr lang="en-CA" sz="2400" dirty="0"/>
          </a:p>
        </p:txBody>
      </p:sp>
    </p:spTree>
    <p:extLst>
      <p:ext uri="{BB962C8B-B14F-4D97-AF65-F5344CB8AC3E}">
        <p14:creationId xmlns:p14="http://schemas.microsoft.com/office/powerpoint/2010/main" val="162682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4C75-FD27-4336-8888-B6DD290B0CAA}"/>
              </a:ext>
            </a:extLst>
          </p:cNvPr>
          <p:cNvSpPr>
            <a:spLocks noGrp="1"/>
          </p:cNvSpPr>
          <p:nvPr>
            <p:ph type="title"/>
          </p:nvPr>
        </p:nvSpPr>
        <p:spPr/>
        <p:txBody>
          <a:bodyPr/>
          <a:lstStyle/>
          <a:p>
            <a:r>
              <a:rPr lang="en-GB" dirty="0"/>
              <a:t>Revolutionary fatalism</a:t>
            </a:r>
            <a:endParaRPr lang="en-CA" dirty="0"/>
          </a:p>
        </p:txBody>
      </p:sp>
      <p:sp>
        <p:nvSpPr>
          <p:cNvPr id="3" name="Content Placeholder 2">
            <a:extLst>
              <a:ext uri="{FF2B5EF4-FFF2-40B4-BE49-F238E27FC236}">
                <a16:creationId xmlns:a16="http://schemas.microsoft.com/office/drawing/2014/main" id="{AE440984-07C3-40AD-B610-2CAF2C3B5C71}"/>
              </a:ext>
            </a:extLst>
          </p:cNvPr>
          <p:cNvSpPr>
            <a:spLocks noGrp="1"/>
          </p:cNvSpPr>
          <p:nvPr>
            <p:ph idx="1"/>
          </p:nvPr>
        </p:nvSpPr>
        <p:spPr>
          <a:xfrm>
            <a:off x="1413588" y="1488233"/>
            <a:ext cx="10268339" cy="5248469"/>
          </a:xfrm>
        </p:spPr>
        <p:txBody>
          <a:bodyPr>
            <a:normAutofit fontScale="92500" lnSpcReduction="10000"/>
          </a:bodyPr>
          <a:lstStyle/>
          <a:p>
            <a:r>
              <a:rPr lang="en-GB" sz="2400" dirty="0"/>
              <a:t>Early working class experienced extreme brutality but had not seen success. Attractive to think capitalism was doomed, and their day must inevitably come. </a:t>
            </a:r>
          </a:p>
          <a:p>
            <a:r>
              <a:rPr lang="en-GB" sz="2400" dirty="0"/>
              <a:t>During the Depression Years (1870-1893), millions became members of trade unions, joined Socialist Parties, and turned to Marxism.</a:t>
            </a:r>
          </a:p>
          <a:p>
            <a:r>
              <a:rPr lang="en-GB" sz="2400" dirty="0" err="1"/>
              <a:t>Marxisms</a:t>
            </a:r>
            <a:r>
              <a:rPr lang="en-GB" sz="2400" dirty="0"/>
              <a:t> arose in which socialism was historically inevitable – for example, the ‘stages’ theory that antiquity, feudalism, capitalism, socialism would always, everywhere, follow each other</a:t>
            </a:r>
          </a:p>
          <a:p>
            <a:r>
              <a:rPr lang="en-GB" sz="2400" dirty="0"/>
              <a:t>Left-wing currents were attracted to the ‘collapse of capitalism’ – that it would destroy itself. Marxism had lively discussions on this</a:t>
            </a:r>
          </a:p>
          <a:p>
            <a:pPr lvl="1"/>
            <a:r>
              <a:rPr lang="en-GB" sz="2400" dirty="0"/>
              <a:t>The ‘Reproduction debate’ (Luxemburg-Bukharin-Bauer-Grossman)</a:t>
            </a:r>
          </a:p>
          <a:p>
            <a:pPr lvl="1"/>
            <a:r>
              <a:rPr lang="en-GB" sz="2400" dirty="0"/>
              <a:t>The idea that the Falling Rate of Profit was a positive law</a:t>
            </a:r>
          </a:p>
          <a:p>
            <a:r>
              <a:rPr lang="en-GB" sz="2400" dirty="0"/>
              <a:t>Today this discussion continues</a:t>
            </a:r>
          </a:p>
          <a:p>
            <a:pPr lvl="1"/>
            <a:r>
              <a:rPr lang="en-GB" sz="2400" dirty="0"/>
              <a:t>Heinrich-Kliman et al-Carchedi and Roberts</a:t>
            </a:r>
          </a:p>
        </p:txBody>
      </p:sp>
    </p:spTree>
    <p:extLst>
      <p:ext uri="{BB962C8B-B14F-4D97-AF65-F5344CB8AC3E}">
        <p14:creationId xmlns:p14="http://schemas.microsoft.com/office/powerpoint/2010/main" val="232629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8806-910D-44D5-9D9E-3D6E361C5927}"/>
              </a:ext>
            </a:extLst>
          </p:cNvPr>
          <p:cNvSpPr>
            <a:spLocks noGrp="1"/>
          </p:cNvSpPr>
          <p:nvPr>
            <p:ph type="title"/>
          </p:nvPr>
        </p:nvSpPr>
        <p:spPr/>
        <p:txBody>
          <a:bodyPr/>
          <a:lstStyle/>
          <a:p>
            <a:r>
              <a:rPr lang="en-GB" dirty="0"/>
              <a:t>The outcome of crisis</a:t>
            </a:r>
            <a:endParaRPr lang="en-CA" dirty="0"/>
          </a:p>
        </p:txBody>
      </p:sp>
      <p:sp>
        <p:nvSpPr>
          <p:cNvPr id="3" name="Content Placeholder 2">
            <a:extLst>
              <a:ext uri="{FF2B5EF4-FFF2-40B4-BE49-F238E27FC236}">
                <a16:creationId xmlns:a16="http://schemas.microsoft.com/office/drawing/2014/main" id="{40C25673-74F3-4881-8587-AAF3CBBC9C32}"/>
              </a:ext>
            </a:extLst>
          </p:cNvPr>
          <p:cNvSpPr>
            <a:spLocks noGrp="1"/>
          </p:cNvSpPr>
          <p:nvPr>
            <p:ph idx="1"/>
          </p:nvPr>
        </p:nvSpPr>
        <p:spPr>
          <a:xfrm>
            <a:off x="1306285" y="1684176"/>
            <a:ext cx="9783147" cy="4767942"/>
          </a:xfrm>
        </p:spPr>
        <p:txBody>
          <a:bodyPr>
            <a:normAutofit lnSpcReduction="10000"/>
          </a:bodyPr>
          <a:lstStyle/>
          <a:p>
            <a:r>
              <a:rPr lang="en-GB" sz="2400" dirty="0"/>
              <a:t>Crisis does not lead to capitalists giving up</a:t>
            </a:r>
          </a:p>
          <a:p>
            <a:r>
              <a:rPr lang="en-GB" sz="2400" dirty="0"/>
              <a:t>It leads to ‘the invisible hand becoming visible’</a:t>
            </a:r>
          </a:p>
          <a:p>
            <a:r>
              <a:rPr lang="en-GB" sz="2400" dirty="0"/>
              <a:t>Classes take conscious action</a:t>
            </a:r>
          </a:p>
          <a:p>
            <a:r>
              <a:rPr lang="en-GB" sz="2400" dirty="0"/>
              <a:t>The capitalist response is generally barbaric and brutal (for example imperialism, fascism, Donald Trump, etc)</a:t>
            </a:r>
          </a:p>
          <a:p>
            <a:r>
              <a:rPr lang="en-GB" sz="2400" dirty="0"/>
              <a:t>The issue for Marx was ‘how does the working class prepare to rule?’ (‘the first task is to win the battle of democracy’)</a:t>
            </a:r>
          </a:p>
          <a:p>
            <a:r>
              <a:rPr lang="en-GB" sz="2400" dirty="0"/>
              <a:t>Generally speaking, Marx and Lenin concluded that this would call for a different type of state</a:t>
            </a:r>
          </a:p>
          <a:p>
            <a:r>
              <a:rPr lang="en-GB" sz="2400" dirty="0"/>
              <a:t>Interestingly, the differences between Marx and Keynes on what to do is not great. The difference is about what kind of state is needed to do it</a:t>
            </a:r>
            <a:endParaRPr lang="en-CA" sz="2400" dirty="0"/>
          </a:p>
        </p:txBody>
      </p:sp>
    </p:spTree>
    <p:extLst>
      <p:ext uri="{BB962C8B-B14F-4D97-AF65-F5344CB8AC3E}">
        <p14:creationId xmlns:p14="http://schemas.microsoft.com/office/powerpoint/2010/main" val="97328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E2AA-D459-4CB6-ABBB-90AE19A57439}"/>
              </a:ext>
            </a:extLst>
          </p:cNvPr>
          <p:cNvSpPr>
            <a:spLocks noGrp="1"/>
          </p:cNvSpPr>
          <p:nvPr>
            <p:ph type="title"/>
          </p:nvPr>
        </p:nvSpPr>
        <p:spPr/>
        <p:txBody>
          <a:bodyPr/>
          <a:lstStyle/>
          <a:p>
            <a:r>
              <a:rPr lang="en-GB" dirty="0"/>
              <a:t>The role of deviations</a:t>
            </a:r>
            <a:endParaRPr lang="en-CA" dirty="0"/>
          </a:p>
        </p:txBody>
      </p:sp>
      <p:sp>
        <p:nvSpPr>
          <p:cNvPr id="3" name="Content Placeholder 2">
            <a:extLst>
              <a:ext uri="{FF2B5EF4-FFF2-40B4-BE49-F238E27FC236}">
                <a16:creationId xmlns:a16="http://schemas.microsoft.com/office/drawing/2014/main" id="{55F31D42-195B-482A-8FA6-10AEFF6FE788}"/>
              </a:ext>
            </a:extLst>
          </p:cNvPr>
          <p:cNvSpPr>
            <a:spLocks noGrp="1"/>
          </p:cNvSpPr>
          <p:nvPr>
            <p:ph idx="1"/>
          </p:nvPr>
        </p:nvSpPr>
        <p:spPr>
          <a:xfrm>
            <a:off x="1796143" y="1667846"/>
            <a:ext cx="9074020" cy="4718957"/>
          </a:xfrm>
        </p:spPr>
        <p:txBody>
          <a:bodyPr>
            <a:noAutofit/>
          </a:bodyPr>
          <a:lstStyle/>
          <a:p>
            <a:r>
              <a:rPr lang="en-GB" sz="2800" dirty="0"/>
              <a:t>Surplus profit: the driver of change</a:t>
            </a:r>
            <a:endParaRPr lang="en-CA" sz="2800" dirty="0"/>
          </a:p>
          <a:p>
            <a:r>
              <a:rPr lang="en-GB" sz="2800" dirty="0"/>
              <a:t>Consciousness expressed in the actions of states</a:t>
            </a:r>
          </a:p>
          <a:p>
            <a:r>
              <a:rPr lang="en-GB" sz="2800" dirty="0"/>
              <a:t>Rent is only the earliest example</a:t>
            </a:r>
          </a:p>
          <a:p>
            <a:r>
              <a:rPr lang="en-GB" sz="2800" dirty="0"/>
              <a:t>Money becomes a terrain of struggle</a:t>
            </a:r>
          </a:p>
          <a:p>
            <a:pPr lvl="1"/>
            <a:r>
              <a:rPr lang="en-GB" sz="2800" dirty="0"/>
              <a:t>Monetary fluctuations strongly affect the distribution of value</a:t>
            </a:r>
          </a:p>
          <a:p>
            <a:pPr lvl="1"/>
            <a:r>
              <a:rPr lang="en-GB" sz="2800" dirty="0"/>
              <a:t>State and bank action has a big  impact</a:t>
            </a:r>
          </a:p>
          <a:p>
            <a:pPr lvl="1"/>
            <a:r>
              <a:rPr lang="en-GB" sz="2800" dirty="0"/>
              <a:t>A ‘financial class’ arises early on</a:t>
            </a:r>
          </a:p>
          <a:p>
            <a:pPr lvl="1"/>
            <a:r>
              <a:rPr lang="en-GB" sz="2800" dirty="0"/>
              <a:t>Marx ‘Civil War in France’</a:t>
            </a:r>
          </a:p>
          <a:p>
            <a:endParaRPr lang="en-CA" sz="2800" dirty="0"/>
          </a:p>
        </p:txBody>
      </p:sp>
    </p:spTree>
    <p:extLst>
      <p:ext uri="{BB962C8B-B14F-4D97-AF65-F5344CB8AC3E}">
        <p14:creationId xmlns:p14="http://schemas.microsoft.com/office/powerpoint/2010/main" val="47505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553C-DFB3-4B78-93AB-7D1459AA7F2E}"/>
              </a:ext>
            </a:extLst>
          </p:cNvPr>
          <p:cNvSpPr>
            <a:spLocks noGrp="1"/>
          </p:cNvSpPr>
          <p:nvPr>
            <p:ph type="title"/>
          </p:nvPr>
        </p:nvSpPr>
        <p:spPr/>
        <p:txBody>
          <a:bodyPr/>
          <a:lstStyle/>
          <a:p>
            <a:r>
              <a:rPr lang="en-GB" dirty="0"/>
              <a:t>The ‘centre of gravity’ debate</a:t>
            </a:r>
            <a:endParaRPr lang="en-CA" dirty="0"/>
          </a:p>
        </p:txBody>
      </p:sp>
      <p:sp>
        <p:nvSpPr>
          <p:cNvPr id="3" name="Content Placeholder 2">
            <a:extLst>
              <a:ext uri="{FF2B5EF4-FFF2-40B4-BE49-F238E27FC236}">
                <a16:creationId xmlns:a16="http://schemas.microsoft.com/office/drawing/2014/main" id="{6C19C9FF-55B8-4C63-B3F4-1926308136AB}"/>
              </a:ext>
            </a:extLst>
          </p:cNvPr>
          <p:cNvSpPr>
            <a:spLocks noGrp="1"/>
          </p:cNvSpPr>
          <p:nvPr>
            <p:ph idx="1"/>
          </p:nvPr>
        </p:nvSpPr>
        <p:spPr/>
        <p:txBody>
          <a:bodyPr/>
          <a:lstStyle/>
          <a:p>
            <a:r>
              <a:rPr lang="en-GB" dirty="0"/>
              <a:t>Mongiovi and others: equilibrium price is the ‘centre of gravity’ around actual prices move</a:t>
            </a:r>
          </a:p>
          <a:p>
            <a:r>
              <a:rPr lang="en-GB" dirty="0"/>
              <a:t>Problem1: the centre is produced by the deviations</a:t>
            </a:r>
          </a:p>
          <a:p>
            <a:r>
              <a:rPr lang="en-GB" dirty="0"/>
              <a:t>Problem 2: actually, this is a metaphor not a proof</a:t>
            </a:r>
          </a:p>
          <a:p>
            <a:r>
              <a:rPr lang="en-GB" dirty="0"/>
              <a:t>Centre of gravity is not a concept that applies to oscillations</a:t>
            </a:r>
          </a:p>
          <a:p>
            <a:r>
              <a:rPr lang="en-GB" dirty="0"/>
              <a:t>Where is the centre of gravity of the solar system?</a:t>
            </a:r>
          </a:p>
          <a:p>
            <a:r>
              <a:rPr lang="en-GB" dirty="0"/>
              <a:t>Behind this lies the notion of cycles and self-restoration</a:t>
            </a:r>
            <a:endParaRPr lang="en-CA" dirty="0"/>
          </a:p>
        </p:txBody>
      </p:sp>
    </p:spTree>
    <p:extLst>
      <p:ext uri="{BB962C8B-B14F-4D97-AF65-F5344CB8AC3E}">
        <p14:creationId xmlns:p14="http://schemas.microsoft.com/office/powerpoint/2010/main" val="259305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37C9-D996-4186-95F7-7AEB62DDAFE6}"/>
              </a:ext>
            </a:extLst>
          </p:cNvPr>
          <p:cNvSpPr>
            <a:spLocks noGrp="1"/>
          </p:cNvSpPr>
          <p:nvPr>
            <p:ph type="title"/>
          </p:nvPr>
        </p:nvSpPr>
        <p:spPr/>
        <p:txBody>
          <a:bodyPr/>
          <a:lstStyle/>
          <a:p>
            <a:r>
              <a:rPr lang="en-GB" dirty="0"/>
              <a:t>Technical superprofit</a:t>
            </a:r>
            <a:endParaRPr lang="en-CA" dirty="0"/>
          </a:p>
        </p:txBody>
      </p:sp>
      <p:sp>
        <p:nvSpPr>
          <p:cNvPr id="3" name="Content Placeholder 2">
            <a:extLst>
              <a:ext uri="{FF2B5EF4-FFF2-40B4-BE49-F238E27FC236}">
                <a16:creationId xmlns:a16="http://schemas.microsoft.com/office/drawing/2014/main" id="{116B4173-81D9-4218-94E5-1D2582F3D679}"/>
              </a:ext>
            </a:extLst>
          </p:cNvPr>
          <p:cNvSpPr>
            <a:spLocks noGrp="1"/>
          </p:cNvSpPr>
          <p:nvPr>
            <p:ph idx="1"/>
          </p:nvPr>
        </p:nvSpPr>
        <p:spPr>
          <a:xfrm>
            <a:off x="1404256" y="1329612"/>
            <a:ext cx="10044405" cy="5164494"/>
          </a:xfrm>
        </p:spPr>
        <p:txBody>
          <a:bodyPr>
            <a:normAutofit/>
          </a:bodyPr>
          <a:lstStyle/>
          <a:p>
            <a:pPr>
              <a:lnSpc>
                <a:spcPct val="120000"/>
              </a:lnSpc>
            </a:pPr>
            <a:r>
              <a:rPr lang="en-GB" dirty="0"/>
              <a:t>Suppose two producers of the same commodity A and B</a:t>
            </a:r>
          </a:p>
          <a:p>
            <a:pPr>
              <a:lnSpc>
                <a:spcPct val="120000"/>
              </a:lnSpc>
            </a:pPr>
            <a:r>
              <a:rPr lang="en-GB" dirty="0"/>
              <a:t>A makes 1000 units with value  $1,000,000</a:t>
            </a:r>
          </a:p>
          <a:p>
            <a:pPr>
              <a:lnSpc>
                <a:spcPct val="120000"/>
              </a:lnSpc>
            </a:pPr>
            <a:r>
              <a:rPr lang="en-GB" dirty="0"/>
              <a:t>B makes 2000 units with value $1,700,000</a:t>
            </a:r>
          </a:p>
          <a:p>
            <a:pPr>
              <a:lnSpc>
                <a:spcPct val="120000"/>
              </a:lnSpc>
            </a:pPr>
            <a:r>
              <a:rPr lang="en-GB" dirty="0"/>
              <a:t>There are 3000 units with value $2,700,000</a:t>
            </a:r>
          </a:p>
          <a:p>
            <a:pPr>
              <a:lnSpc>
                <a:spcPct val="120000"/>
              </a:lnSpc>
            </a:pPr>
            <a:r>
              <a:rPr lang="en-GB" dirty="0"/>
              <a:t>The average value is $900</a:t>
            </a:r>
          </a:p>
          <a:p>
            <a:pPr>
              <a:lnSpc>
                <a:spcPct val="120000"/>
              </a:lnSpc>
            </a:pPr>
            <a:r>
              <a:rPr lang="en-GB" dirty="0"/>
              <a:t>A is forced to sell at $900,000 and loses $100,000</a:t>
            </a:r>
          </a:p>
          <a:p>
            <a:pPr>
              <a:lnSpc>
                <a:spcPct val="120000"/>
              </a:lnSpc>
            </a:pPr>
            <a:r>
              <a:rPr lang="en-GB" dirty="0"/>
              <a:t>B is able to sell at $1,800,000 and gains $100,000</a:t>
            </a:r>
          </a:p>
          <a:p>
            <a:pPr>
              <a:lnSpc>
                <a:spcPct val="120000"/>
              </a:lnSpc>
            </a:pPr>
            <a:r>
              <a:rPr lang="en-GB" dirty="0"/>
              <a:t>Over time, capital will migrate to B’s technology</a:t>
            </a:r>
          </a:p>
          <a:p>
            <a:pPr>
              <a:lnSpc>
                <a:spcPct val="120000"/>
              </a:lnSpc>
            </a:pPr>
            <a:r>
              <a:rPr lang="en-GB" dirty="0"/>
              <a:t>But during this time, B will grow at the expense of A as long as there are two technologies in existence.</a:t>
            </a:r>
            <a:endParaRPr lang="en-CA" dirty="0"/>
          </a:p>
        </p:txBody>
      </p:sp>
    </p:spTree>
    <p:extLst>
      <p:ext uri="{BB962C8B-B14F-4D97-AF65-F5344CB8AC3E}">
        <p14:creationId xmlns:p14="http://schemas.microsoft.com/office/powerpoint/2010/main" val="323863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0FC2C-4B3E-444F-8955-E62AE410EA50}"/>
              </a:ext>
            </a:extLst>
          </p:cNvPr>
          <p:cNvSpPr>
            <a:spLocks noGrp="1"/>
          </p:cNvSpPr>
          <p:nvPr>
            <p:ph type="title"/>
          </p:nvPr>
        </p:nvSpPr>
        <p:spPr/>
        <p:txBody>
          <a:bodyPr/>
          <a:lstStyle/>
          <a:p>
            <a:r>
              <a:rPr lang="en-GB" dirty="0"/>
              <a:t>Mercantile superprofit</a:t>
            </a:r>
            <a:endParaRPr lang="en-CA" dirty="0"/>
          </a:p>
        </p:txBody>
      </p:sp>
      <p:sp>
        <p:nvSpPr>
          <p:cNvPr id="3" name="Content Placeholder 2">
            <a:extLst>
              <a:ext uri="{FF2B5EF4-FFF2-40B4-BE49-F238E27FC236}">
                <a16:creationId xmlns:a16="http://schemas.microsoft.com/office/drawing/2014/main" id="{7903B06C-2B5A-48AE-8F98-AE0065710054}"/>
              </a:ext>
            </a:extLst>
          </p:cNvPr>
          <p:cNvSpPr>
            <a:spLocks noGrp="1"/>
          </p:cNvSpPr>
          <p:nvPr>
            <p:ph idx="1"/>
          </p:nvPr>
        </p:nvSpPr>
        <p:spPr>
          <a:xfrm>
            <a:off x="1371599" y="1945433"/>
            <a:ext cx="9755156" cy="3921967"/>
          </a:xfrm>
        </p:spPr>
        <p:txBody>
          <a:bodyPr>
            <a:normAutofit/>
          </a:bodyPr>
          <a:lstStyle/>
          <a:p>
            <a:r>
              <a:rPr lang="en-GB" sz="2400" dirty="0"/>
              <a:t>A produces iPads of value $1,000,000</a:t>
            </a:r>
          </a:p>
          <a:p>
            <a:r>
              <a:rPr lang="en-GB" sz="2400" dirty="0"/>
              <a:t>B produces silicon of value$1,000,000</a:t>
            </a:r>
          </a:p>
          <a:p>
            <a:r>
              <a:rPr lang="en-GB" sz="2400" dirty="0"/>
              <a:t>A sells the iPads to B for $1,500,000</a:t>
            </a:r>
          </a:p>
          <a:p>
            <a:r>
              <a:rPr lang="en-GB" sz="2400" dirty="0"/>
              <a:t>A buys the silicon for $500,000</a:t>
            </a:r>
          </a:p>
          <a:p>
            <a:r>
              <a:rPr lang="en-GB" sz="2400" dirty="0"/>
              <a:t>A has gained $1,000,000 from B</a:t>
            </a:r>
            <a:endParaRPr lang="en-CA" sz="2400" dirty="0"/>
          </a:p>
        </p:txBody>
      </p:sp>
    </p:spTree>
    <p:extLst>
      <p:ext uri="{BB962C8B-B14F-4D97-AF65-F5344CB8AC3E}">
        <p14:creationId xmlns:p14="http://schemas.microsoft.com/office/powerpoint/2010/main" val="26269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6C32-6D16-4D2E-A3F9-639E8EEF3CE7}"/>
              </a:ext>
            </a:extLst>
          </p:cNvPr>
          <p:cNvSpPr>
            <a:spLocks noGrp="1"/>
          </p:cNvSpPr>
          <p:nvPr>
            <p:ph type="title"/>
          </p:nvPr>
        </p:nvSpPr>
        <p:spPr/>
        <p:txBody>
          <a:bodyPr/>
          <a:lstStyle/>
          <a:p>
            <a:r>
              <a:rPr lang="en-GB" dirty="0"/>
              <a:t>Superprofit, state policy and class conflict</a:t>
            </a:r>
            <a:endParaRPr lang="en-CA" dirty="0"/>
          </a:p>
        </p:txBody>
      </p:sp>
      <p:sp>
        <p:nvSpPr>
          <p:cNvPr id="3" name="Content Placeholder 2">
            <a:extLst>
              <a:ext uri="{FF2B5EF4-FFF2-40B4-BE49-F238E27FC236}">
                <a16:creationId xmlns:a16="http://schemas.microsoft.com/office/drawing/2014/main" id="{427E51CB-EC90-4AE3-91C9-2846B9D1270B}"/>
              </a:ext>
            </a:extLst>
          </p:cNvPr>
          <p:cNvSpPr>
            <a:spLocks noGrp="1"/>
          </p:cNvSpPr>
          <p:nvPr>
            <p:ph idx="1"/>
          </p:nvPr>
        </p:nvSpPr>
        <p:spPr>
          <a:xfrm>
            <a:off x="1371600" y="1959429"/>
            <a:ext cx="10179698" cy="4767941"/>
          </a:xfrm>
        </p:spPr>
        <p:txBody>
          <a:bodyPr>
            <a:normAutofit fontScale="92500" lnSpcReduction="20000"/>
          </a:bodyPr>
          <a:lstStyle/>
          <a:p>
            <a:r>
              <a:rPr lang="en-GB" sz="2400" dirty="0"/>
              <a:t>Branches of the capitalist class specialise in types of ownership</a:t>
            </a:r>
          </a:p>
          <a:p>
            <a:pPr lvl="1"/>
            <a:r>
              <a:rPr lang="en-GB" sz="2400" dirty="0"/>
              <a:t>Landlords (including mining and capitalist agriculture)</a:t>
            </a:r>
          </a:p>
          <a:p>
            <a:pPr lvl="1"/>
            <a:r>
              <a:rPr lang="en-GB" sz="2400" dirty="0"/>
              <a:t>Trade</a:t>
            </a:r>
          </a:p>
          <a:p>
            <a:pPr lvl="1"/>
            <a:r>
              <a:rPr lang="en-GB" sz="2400" dirty="0"/>
              <a:t>Banking and money-dealing</a:t>
            </a:r>
          </a:p>
          <a:p>
            <a:pPr lvl="1"/>
            <a:r>
              <a:rPr lang="en-GB" sz="2400" dirty="0"/>
              <a:t>Industrialists themselves</a:t>
            </a:r>
          </a:p>
          <a:p>
            <a:r>
              <a:rPr lang="en-GB" sz="2400" dirty="0"/>
              <a:t>These classes organise to secure legislation that benefits them</a:t>
            </a:r>
          </a:p>
          <a:p>
            <a:r>
              <a:rPr lang="en-GB" sz="2400" dirty="0"/>
              <a:t>They mobilise states to assist them</a:t>
            </a:r>
          </a:p>
          <a:p>
            <a:pPr lvl="1"/>
            <a:r>
              <a:rPr lang="en-GB" sz="2400" dirty="0"/>
              <a:t>Colonialism</a:t>
            </a:r>
          </a:p>
          <a:p>
            <a:pPr lvl="1"/>
            <a:r>
              <a:rPr lang="en-GB" sz="2400" dirty="0"/>
              <a:t>GATT and WTO</a:t>
            </a:r>
          </a:p>
          <a:p>
            <a:pPr lvl="1"/>
            <a:r>
              <a:rPr lang="en-GB" sz="2400" dirty="0"/>
              <a:t>Financialisation</a:t>
            </a:r>
          </a:p>
          <a:p>
            <a:pPr lvl="1"/>
            <a:r>
              <a:rPr lang="en-GB" sz="2400" dirty="0"/>
              <a:t>Germany, Japan, and Technical Superprofit</a:t>
            </a:r>
          </a:p>
          <a:p>
            <a:pPr lvl="1"/>
            <a:r>
              <a:rPr lang="en-GB" sz="2400" dirty="0"/>
              <a:t>Systematic attempt to maintain monopoly over branches of superprofit</a:t>
            </a:r>
          </a:p>
          <a:p>
            <a:pPr lvl="1"/>
            <a:r>
              <a:rPr lang="en-GB" sz="2400" dirty="0"/>
              <a:t>Major implications for China</a:t>
            </a:r>
          </a:p>
          <a:p>
            <a:endParaRPr lang="en-CA" dirty="0"/>
          </a:p>
        </p:txBody>
      </p:sp>
    </p:spTree>
    <p:extLst>
      <p:ext uri="{BB962C8B-B14F-4D97-AF65-F5344CB8AC3E}">
        <p14:creationId xmlns:p14="http://schemas.microsoft.com/office/powerpoint/2010/main" val="315065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5326-7E5F-4181-B9A5-96CF8C98EC50}"/>
              </a:ext>
            </a:extLst>
          </p:cNvPr>
          <p:cNvSpPr>
            <a:spLocks noGrp="1"/>
          </p:cNvSpPr>
          <p:nvPr>
            <p:ph type="title"/>
          </p:nvPr>
        </p:nvSpPr>
        <p:spPr/>
        <p:txBody>
          <a:bodyPr/>
          <a:lstStyle/>
          <a:p>
            <a:r>
              <a:rPr lang="en-GB" dirty="0" err="1"/>
              <a:t>Econophysics</a:t>
            </a:r>
            <a:r>
              <a:rPr lang="en-GB" dirty="0"/>
              <a:t> and statistical determination</a:t>
            </a:r>
            <a:endParaRPr lang="en-CA" dirty="0"/>
          </a:p>
        </p:txBody>
      </p:sp>
      <p:sp>
        <p:nvSpPr>
          <p:cNvPr id="3" name="Content Placeholder 2">
            <a:extLst>
              <a:ext uri="{FF2B5EF4-FFF2-40B4-BE49-F238E27FC236}">
                <a16:creationId xmlns:a16="http://schemas.microsoft.com/office/drawing/2014/main" id="{6FCF48B0-B2DD-4DEA-868B-E71C97FD22E5}"/>
              </a:ext>
            </a:extLst>
          </p:cNvPr>
          <p:cNvSpPr>
            <a:spLocks noGrp="1"/>
          </p:cNvSpPr>
          <p:nvPr>
            <p:ph idx="1"/>
          </p:nvPr>
        </p:nvSpPr>
        <p:spPr/>
        <p:txBody>
          <a:bodyPr/>
          <a:lstStyle/>
          <a:p>
            <a:r>
              <a:rPr lang="en-GB" dirty="0"/>
              <a:t>Farjoun and Machover</a:t>
            </a:r>
          </a:p>
          <a:p>
            <a:r>
              <a:rPr lang="en-GB" dirty="0"/>
              <a:t>Value is a </a:t>
            </a:r>
            <a:r>
              <a:rPr lang="en-GB" i="1" dirty="0"/>
              <a:t>distribution </a:t>
            </a:r>
            <a:r>
              <a:rPr lang="en-GB" dirty="0"/>
              <a:t>not a fixed amount</a:t>
            </a:r>
          </a:p>
          <a:p>
            <a:r>
              <a:rPr lang="en-GB" dirty="0"/>
              <a:t>Study the shape of the distribution</a:t>
            </a:r>
          </a:p>
          <a:p>
            <a:r>
              <a:rPr lang="en-GB" dirty="0"/>
              <a:t>Compatible with Marx</a:t>
            </a:r>
          </a:p>
          <a:p>
            <a:r>
              <a:rPr lang="en-GB" dirty="0"/>
              <a:t>Marx was very aware of statistical discoveries of his time</a:t>
            </a:r>
          </a:p>
          <a:p>
            <a:r>
              <a:rPr lang="en-GB" dirty="0"/>
              <a:t>Influence of </a:t>
            </a:r>
            <a:r>
              <a:rPr lang="en-GB" dirty="0" err="1"/>
              <a:t>Quetelet</a:t>
            </a:r>
            <a:endParaRPr lang="en-GB" dirty="0"/>
          </a:p>
          <a:p>
            <a:r>
              <a:rPr lang="en-GB" dirty="0"/>
              <a:t>See Wells on the profit rate distribution – not uniform</a:t>
            </a:r>
            <a:endParaRPr lang="en-CA" dirty="0"/>
          </a:p>
        </p:txBody>
      </p:sp>
    </p:spTree>
    <p:extLst>
      <p:ext uri="{BB962C8B-B14F-4D97-AF65-F5344CB8AC3E}">
        <p14:creationId xmlns:p14="http://schemas.microsoft.com/office/powerpoint/2010/main" val="90491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20F1-ECF5-4A53-BCC2-462D00FD484D}"/>
              </a:ext>
            </a:extLst>
          </p:cNvPr>
          <p:cNvSpPr>
            <a:spLocks noGrp="1"/>
          </p:cNvSpPr>
          <p:nvPr>
            <p:ph type="title"/>
          </p:nvPr>
        </p:nvSpPr>
        <p:spPr/>
        <p:txBody>
          <a:bodyPr/>
          <a:lstStyle/>
          <a:p>
            <a:r>
              <a:rPr lang="en-GB" dirty="0"/>
              <a:t>What we will cover</a:t>
            </a:r>
            <a:endParaRPr lang="en-CA" dirty="0"/>
          </a:p>
        </p:txBody>
      </p:sp>
      <p:sp>
        <p:nvSpPr>
          <p:cNvPr id="3" name="Content Placeholder 2">
            <a:extLst>
              <a:ext uri="{FF2B5EF4-FFF2-40B4-BE49-F238E27FC236}">
                <a16:creationId xmlns:a16="http://schemas.microsoft.com/office/drawing/2014/main" id="{7713C755-4ACB-4E0C-9D08-FF8D9294A44A}"/>
              </a:ext>
            </a:extLst>
          </p:cNvPr>
          <p:cNvSpPr>
            <a:spLocks noGrp="1"/>
          </p:cNvSpPr>
          <p:nvPr>
            <p:ph idx="1"/>
          </p:nvPr>
        </p:nvSpPr>
        <p:spPr>
          <a:xfrm>
            <a:off x="1334278" y="1428750"/>
            <a:ext cx="10375640" cy="5135336"/>
          </a:xfrm>
        </p:spPr>
        <p:txBody>
          <a:bodyPr>
            <a:normAutofit/>
          </a:bodyPr>
          <a:lstStyle/>
          <a:p>
            <a:r>
              <a:rPr lang="en-GB" sz="2400" dirty="0"/>
              <a:t>Marx, free will, and ‘determinism’</a:t>
            </a:r>
            <a:endParaRPr lang="en-CA" sz="2400" dirty="0"/>
          </a:p>
          <a:p>
            <a:r>
              <a:rPr lang="en-GB" sz="2400" dirty="0"/>
              <a:t>Positivism within Marxism: Comte, Laplace and Lasalle</a:t>
            </a:r>
          </a:p>
          <a:p>
            <a:r>
              <a:rPr lang="en-GB" sz="2400" dirty="0"/>
              <a:t>Statistical theories of value (‘</a:t>
            </a:r>
            <a:r>
              <a:rPr lang="en-GB" sz="2400" dirty="0" err="1"/>
              <a:t>econophysics</a:t>
            </a:r>
            <a:r>
              <a:rPr lang="en-GB" sz="2400" dirty="0"/>
              <a:t>’)</a:t>
            </a:r>
            <a:endParaRPr lang="en-CA" sz="2400" dirty="0"/>
          </a:p>
          <a:p>
            <a:r>
              <a:rPr lang="en-GB" sz="2400" dirty="0"/>
              <a:t>The ‘Centre of Gravity’ debate: what are the role of economic fluctuations?</a:t>
            </a:r>
            <a:endParaRPr lang="en-CA" sz="2400" dirty="0"/>
          </a:p>
          <a:p>
            <a:r>
              <a:rPr lang="en-GB" sz="2400" dirty="0"/>
              <a:t>Marxist debates on crisis; Heinrich, Roberts and ‘</a:t>
            </a:r>
            <a:r>
              <a:rPr lang="en-GB" sz="2400" dirty="0" err="1"/>
              <a:t>impossibilism</a:t>
            </a:r>
            <a:r>
              <a:rPr lang="en-GB" sz="2400" dirty="0"/>
              <a:t> versus </a:t>
            </a:r>
            <a:r>
              <a:rPr lang="en-GB" sz="2400" dirty="0" err="1"/>
              <a:t>inevitabilism</a:t>
            </a:r>
            <a:r>
              <a:rPr lang="en-GB" sz="2400" dirty="0"/>
              <a:t>’</a:t>
            </a:r>
            <a:endParaRPr lang="en-CA" sz="2400" dirty="0"/>
          </a:p>
          <a:p>
            <a:r>
              <a:rPr lang="en-GB" sz="2400" dirty="0"/>
              <a:t>Endogenous and exogenous factors in economic theory</a:t>
            </a:r>
          </a:p>
          <a:p>
            <a:r>
              <a:rPr lang="en-GB" sz="2400" dirty="0"/>
              <a:t>Schumpeter and self-restoration</a:t>
            </a:r>
            <a:endParaRPr lang="en-CA" sz="2400" dirty="0"/>
          </a:p>
          <a:p>
            <a:r>
              <a:rPr lang="en-GB" sz="2400" dirty="0"/>
              <a:t>Keynes, Marx and the state</a:t>
            </a:r>
            <a:endParaRPr lang="en-CA" sz="2400" dirty="0"/>
          </a:p>
        </p:txBody>
      </p:sp>
    </p:spTree>
    <p:extLst>
      <p:ext uri="{BB962C8B-B14F-4D97-AF65-F5344CB8AC3E}">
        <p14:creationId xmlns:p14="http://schemas.microsoft.com/office/powerpoint/2010/main" val="3024625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87AE-1F44-487C-B044-9101D51E5769}"/>
              </a:ext>
            </a:extLst>
          </p:cNvPr>
          <p:cNvSpPr>
            <a:spLocks noGrp="1"/>
          </p:cNvSpPr>
          <p:nvPr>
            <p:ph type="title"/>
          </p:nvPr>
        </p:nvSpPr>
        <p:spPr/>
        <p:txBody>
          <a:bodyPr/>
          <a:lstStyle/>
          <a:p>
            <a:r>
              <a:rPr lang="en-GB" dirty="0"/>
              <a:t>Financial superprofit and crisis</a:t>
            </a:r>
            <a:endParaRPr lang="en-CA" dirty="0"/>
          </a:p>
        </p:txBody>
      </p:sp>
      <p:sp>
        <p:nvSpPr>
          <p:cNvPr id="3" name="Content Placeholder 2">
            <a:extLst>
              <a:ext uri="{FF2B5EF4-FFF2-40B4-BE49-F238E27FC236}">
                <a16:creationId xmlns:a16="http://schemas.microsoft.com/office/drawing/2014/main" id="{977CA87E-6257-4DF3-83A6-838E6B7F0BA8}"/>
              </a:ext>
            </a:extLst>
          </p:cNvPr>
          <p:cNvSpPr>
            <a:spLocks noGrp="1"/>
          </p:cNvSpPr>
          <p:nvPr>
            <p:ph idx="1"/>
          </p:nvPr>
        </p:nvSpPr>
        <p:spPr>
          <a:xfrm>
            <a:off x="1371600" y="1623527"/>
            <a:ext cx="10207690" cy="4763277"/>
          </a:xfrm>
        </p:spPr>
        <p:txBody>
          <a:bodyPr>
            <a:normAutofit/>
          </a:bodyPr>
          <a:lstStyle/>
          <a:p>
            <a:r>
              <a:rPr lang="en-GB" sz="2400" dirty="0"/>
              <a:t>How does a falling profit rate bring about a crisis?</a:t>
            </a:r>
          </a:p>
          <a:p>
            <a:r>
              <a:rPr lang="en-GB" sz="2400" dirty="0"/>
              <a:t>Only if capital does something other than accumulate productive assets</a:t>
            </a:r>
          </a:p>
          <a:p>
            <a:r>
              <a:rPr lang="en-GB" sz="2400" dirty="0"/>
              <a:t>Primary expression is the accumulation of financial assets</a:t>
            </a:r>
          </a:p>
          <a:p>
            <a:r>
              <a:rPr lang="en-GB" sz="2400" dirty="0"/>
              <a:t>Creates a financial class</a:t>
            </a:r>
          </a:p>
          <a:p>
            <a:r>
              <a:rPr lang="en-GB" sz="2400" dirty="0"/>
              <a:t>These secure </a:t>
            </a:r>
            <a:r>
              <a:rPr lang="en-GB" sz="2400" i="1" dirty="0"/>
              <a:t>excess </a:t>
            </a:r>
            <a:r>
              <a:rPr lang="en-GB" sz="2400" dirty="0"/>
              <a:t>profit through asset bubbles</a:t>
            </a:r>
          </a:p>
          <a:p>
            <a:r>
              <a:rPr lang="en-GB" sz="2400" dirty="0"/>
              <a:t>Its revenue is a deduction from profit created elsewhere</a:t>
            </a:r>
          </a:p>
          <a:p>
            <a:r>
              <a:rPr lang="en-GB" sz="2400" dirty="0"/>
              <a:t>But they don’t see this and justify themselves as productive</a:t>
            </a:r>
          </a:p>
          <a:p>
            <a:r>
              <a:rPr lang="en-GB" sz="2400" dirty="0"/>
              <a:t>Only possible if we recognise the independent role of money</a:t>
            </a:r>
            <a:endParaRPr lang="en-CA" sz="2400" dirty="0"/>
          </a:p>
        </p:txBody>
      </p:sp>
    </p:spTree>
    <p:extLst>
      <p:ext uri="{BB962C8B-B14F-4D97-AF65-F5344CB8AC3E}">
        <p14:creationId xmlns:p14="http://schemas.microsoft.com/office/powerpoint/2010/main" val="1233657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8AB0-A518-499E-9553-AC6E3AEAF8E9}"/>
              </a:ext>
            </a:extLst>
          </p:cNvPr>
          <p:cNvSpPr>
            <a:spLocks noGrp="1"/>
          </p:cNvSpPr>
          <p:nvPr>
            <p:ph type="title"/>
          </p:nvPr>
        </p:nvSpPr>
        <p:spPr/>
        <p:txBody>
          <a:bodyPr/>
          <a:lstStyle/>
          <a:p>
            <a:r>
              <a:rPr lang="en-GB" dirty="0"/>
              <a:t>Key conclusions </a:t>
            </a:r>
            <a:endParaRPr lang="en-CA" dirty="0"/>
          </a:p>
        </p:txBody>
      </p:sp>
      <p:sp>
        <p:nvSpPr>
          <p:cNvPr id="3" name="Content Placeholder 2">
            <a:extLst>
              <a:ext uri="{FF2B5EF4-FFF2-40B4-BE49-F238E27FC236}">
                <a16:creationId xmlns:a16="http://schemas.microsoft.com/office/drawing/2014/main" id="{91B518FD-251F-4B9B-9154-AF744F6B89DE}"/>
              </a:ext>
            </a:extLst>
          </p:cNvPr>
          <p:cNvSpPr>
            <a:spLocks noGrp="1"/>
          </p:cNvSpPr>
          <p:nvPr>
            <p:ph idx="1"/>
          </p:nvPr>
        </p:nvSpPr>
        <p:spPr>
          <a:xfrm>
            <a:off x="1306285" y="1805472"/>
            <a:ext cx="10025743" cy="4767943"/>
          </a:xfrm>
        </p:spPr>
        <p:txBody>
          <a:bodyPr>
            <a:normAutofit/>
          </a:bodyPr>
          <a:lstStyle/>
          <a:p>
            <a:r>
              <a:rPr lang="en-GB" sz="2400" dirty="0"/>
              <a:t>Profit rate cannot be assumed uniform</a:t>
            </a:r>
          </a:p>
          <a:p>
            <a:r>
              <a:rPr lang="en-GB" sz="2400" dirty="0"/>
              <a:t>Price must be allowed to  fluctuate independent of value</a:t>
            </a:r>
          </a:p>
          <a:p>
            <a:r>
              <a:rPr lang="en-GB" sz="2400" dirty="0"/>
              <a:t>Money plays an independent role</a:t>
            </a:r>
          </a:p>
          <a:p>
            <a:r>
              <a:rPr lang="en-GB" sz="2400" dirty="0"/>
              <a:t>Marx conceives of crisis as a suspension or cessation of law</a:t>
            </a:r>
          </a:p>
          <a:p>
            <a:r>
              <a:rPr lang="en-GB" sz="2400" dirty="0"/>
              <a:t>There is no guaranteed restoration</a:t>
            </a:r>
          </a:p>
          <a:p>
            <a:r>
              <a:rPr lang="en-GB" sz="2400" dirty="0"/>
              <a:t>At the point of crisis, conscious action becomes the determinate factor</a:t>
            </a:r>
          </a:p>
          <a:p>
            <a:r>
              <a:rPr lang="en-GB" sz="2400"/>
              <a:t>The action of states cannot be reduced to monopoly; they mobilize specific laws of superprofit, to favour definite national classes</a:t>
            </a:r>
          </a:p>
        </p:txBody>
      </p:sp>
    </p:spTree>
    <p:extLst>
      <p:ext uri="{BB962C8B-B14F-4D97-AF65-F5344CB8AC3E}">
        <p14:creationId xmlns:p14="http://schemas.microsoft.com/office/powerpoint/2010/main" val="75576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D43D6-C001-4946-8D30-2784F95F3963}"/>
              </a:ext>
            </a:extLst>
          </p:cNvPr>
          <p:cNvSpPr>
            <a:spLocks noGrp="1"/>
          </p:cNvSpPr>
          <p:nvPr>
            <p:ph idx="1"/>
          </p:nvPr>
        </p:nvSpPr>
        <p:spPr>
          <a:xfrm>
            <a:off x="2915817" y="751114"/>
            <a:ext cx="3424333" cy="5481735"/>
          </a:xfrm>
        </p:spPr>
        <p:txBody>
          <a:bodyPr>
            <a:noAutofit/>
          </a:bodyPr>
          <a:lstStyle/>
          <a:p>
            <a:pPr marL="0" indent="0">
              <a:buNone/>
            </a:pPr>
            <a:r>
              <a:rPr lang="en-GB" sz="2400" b="1" dirty="0"/>
              <a:t>Some Words</a:t>
            </a:r>
          </a:p>
          <a:p>
            <a:pPr marL="0" indent="0">
              <a:buNone/>
            </a:pPr>
            <a:r>
              <a:rPr lang="en-GB" sz="2400" dirty="0"/>
              <a:t>Fetishism</a:t>
            </a:r>
            <a:endParaRPr lang="en-CA" sz="2400" dirty="0"/>
          </a:p>
          <a:p>
            <a:pPr marL="0" indent="0">
              <a:buNone/>
            </a:pPr>
            <a:r>
              <a:rPr lang="en-GB" sz="2400" dirty="0"/>
              <a:t>Antediluvian</a:t>
            </a:r>
            <a:endParaRPr lang="en-CA" sz="2400" dirty="0"/>
          </a:p>
          <a:p>
            <a:pPr marL="0" indent="0">
              <a:buNone/>
            </a:pPr>
            <a:r>
              <a:rPr lang="en-GB" sz="2400" dirty="0"/>
              <a:t>Marginal</a:t>
            </a:r>
            <a:endParaRPr lang="en-CA" sz="2400" dirty="0"/>
          </a:p>
          <a:p>
            <a:pPr marL="0" indent="0">
              <a:buNone/>
            </a:pPr>
            <a:r>
              <a:rPr lang="en-GB" sz="2400" dirty="0"/>
              <a:t>Diminishing Returns</a:t>
            </a:r>
            <a:endParaRPr lang="en-CA" sz="2400" dirty="0"/>
          </a:p>
          <a:p>
            <a:pPr marL="0" indent="0">
              <a:buNone/>
            </a:pPr>
            <a:r>
              <a:rPr lang="en-GB" sz="2400" dirty="0"/>
              <a:t>Abstract</a:t>
            </a:r>
            <a:endParaRPr lang="en-CA" sz="2400" dirty="0"/>
          </a:p>
          <a:p>
            <a:pPr marL="0" indent="0">
              <a:buNone/>
            </a:pPr>
            <a:r>
              <a:rPr lang="en-GB" sz="2400" dirty="0"/>
              <a:t>Socially Necessary</a:t>
            </a:r>
          </a:p>
          <a:p>
            <a:pPr marL="0" indent="0">
              <a:buNone/>
            </a:pPr>
            <a:r>
              <a:rPr lang="en-GB" sz="2400" dirty="0"/>
              <a:t>Positivism</a:t>
            </a:r>
          </a:p>
          <a:p>
            <a:pPr marL="0" indent="0">
              <a:buNone/>
            </a:pPr>
            <a:r>
              <a:rPr lang="en-GB" sz="2400" dirty="0"/>
              <a:t>Determinism</a:t>
            </a:r>
          </a:p>
          <a:p>
            <a:pPr marL="0" indent="0">
              <a:buNone/>
            </a:pPr>
            <a:r>
              <a:rPr lang="en-GB" sz="2400" dirty="0"/>
              <a:t>Endogenous</a:t>
            </a:r>
          </a:p>
          <a:p>
            <a:pPr marL="0" indent="0">
              <a:buNone/>
            </a:pPr>
            <a:r>
              <a:rPr lang="en-GB" sz="2400" dirty="0"/>
              <a:t>Exogenous</a:t>
            </a:r>
            <a:endParaRPr lang="en-CA" sz="2400" dirty="0"/>
          </a:p>
          <a:p>
            <a:pPr marL="0" indent="0">
              <a:buNone/>
            </a:pPr>
            <a:endParaRPr lang="en-CA" sz="2400" dirty="0"/>
          </a:p>
        </p:txBody>
      </p:sp>
      <p:sp>
        <p:nvSpPr>
          <p:cNvPr id="4" name="TextBox 3">
            <a:extLst>
              <a:ext uri="{FF2B5EF4-FFF2-40B4-BE49-F238E27FC236}">
                <a16:creationId xmlns:a16="http://schemas.microsoft.com/office/drawing/2014/main" id="{DAFD3571-D6B8-4E27-B1DC-0262F11D38F1}"/>
              </a:ext>
            </a:extLst>
          </p:cNvPr>
          <p:cNvSpPr txBox="1"/>
          <p:nvPr/>
        </p:nvSpPr>
        <p:spPr>
          <a:xfrm>
            <a:off x="7291874" y="648477"/>
            <a:ext cx="3275045" cy="3348609"/>
          </a:xfrm>
          <a:prstGeom prst="rect">
            <a:avLst/>
          </a:prstGeom>
          <a:noFill/>
        </p:spPr>
        <p:txBody>
          <a:bodyPr wrap="square" rtlCol="0">
            <a:spAutoFit/>
          </a:bodyPr>
          <a:lstStyle/>
          <a:p>
            <a:pPr>
              <a:lnSpc>
                <a:spcPct val="150000"/>
              </a:lnSpc>
            </a:pPr>
            <a:r>
              <a:rPr lang="en-GB" sz="2400" b="1" dirty="0"/>
              <a:t>Made-up words</a:t>
            </a:r>
          </a:p>
          <a:p>
            <a:pPr>
              <a:lnSpc>
                <a:spcPct val="150000"/>
              </a:lnSpc>
            </a:pPr>
            <a:r>
              <a:rPr lang="en-GB" sz="2400" b="1" dirty="0" err="1"/>
              <a:t>Impossibilism</a:t>
            </a:r>
            <a:endParaRPr lang="en-GB" sz="2400" b="1" dirty="0"/>
          </a:p>
          <a:p>
            <a:pPr>
              <a:lnSpc>
                <a:spcPct val="150000"/>
              </a:lnSpc>
            </a:pPr>
            <a:r>
              <a:rPr lang="en-GB" sz="2400" b="1" dirty="0" err="1"/>
              <a:t>Inevitabilism</a:t>
            </a:r>
            <a:endParaRPr lang="en-GB" sz="2400" b="1" dirty="0"/>
          </a:p>
          <a:p>
            <a:pPr>
              <a:lnSpc>
                <a:spcPct val="150000"/>
              </a:lnSpc>
            </a:pPr>
            <a:r>
              <a:rPr lang="en-GB" sz="2400" b="1" dirty="0"/>
              <a:t>Simultaneism</a:t>
            </a:r>
          </a:p>
          <a:p>
            <a:pPr>
              <a:lnSpc>
                <a:spcPct val="150000"/>
              </a:lnSpc>
            </a:pPr>
            <a:r>
              <a:rPr lang="en-GB" sz="2400" b="1" dirty="0"/>
              <a:t>Physicalism</a:t>
            </a:r>
          </a:p>
          <a:p>
            <a:pPr>
              <a:lnSpc>
                <a:spcPct val="150000"/>
              </a:lnSpc>
            </a:pPr>
            <a:endParaRPr lang="en-CA" sz="2400" b="1" dirty="0"/>
          </a:p>
        </p:txBody>
      </p:sp>
    </p:spTree>
    <p:extLst>
      <p:ext uri="{BB962C8B-B14F-4D97-AF65-F5344CB8AC3E}">
        <p14:creationId xmlns:p14="http://schemas.microsoft.com/office/powerpoint/2010/main" val="67733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7CFD-C22C-4039-93C5-9CBE892B75C2}"/>
              </a:ext>
            </a:extLst>
          </p:cNvPr>
          <p:cNvSpPr>
            <a:spLocks noGrp="1"/>
          </p:cNvSpPr>
          <p:nvPr>
            <p:ph type="title"/>
          </p:nvPr>
        </p:nvSpPr>
        <p:spPr/>
        <p:txBody>
          <a:bodyPr/>
          <a:lstStyle/>
          <a:p>
            <a:r>
              <a:rPr lang="en-GB" dirty="0"/>
              <a:t>Marx and Free Will</a:t>
            </a:r>
            <a:endParaRPr lang="en-CA" dirty="0"/>
          </a:p>
        </p:txBody>
      </p:sp>
      <p:sp>
        <p:nvSpPr>
          <p:cNvPr id="3" name="Content Placeholder 2">
            <a:extLst>
              <a:ext uri="{FF2B5EF4-FFF2-40B4-BE49-F238E27FC236}">
                <a16:creationId xmlns:a16="http://schemas.microsoft.com/office/drawing/2014/main" id="{BDC55A5D-C6AF-46A1-9907-F05E2115188B}"/>
              </a:ext>
            </a:extLst>
          </p:cNvPr>
          <p:cNvSpPr>
            <a:spLocks noGrp="1"/>
          </p:cNvSpPr>
          <p:nvPr>
            <p:ph idx="1"/>
          </p:nvPr>
        </p:nvSpPr>
        <p:spPr>
          <a:xfrm>
            <a:off x="1371600" y="1428749"/>
            <a:ext cx="9601200" cy="5289291"/>
          </a:xfrm>
        </p:spPr>
        <p:txBody>
          <a:bodyPr>
            <a:normAutofit fontScale="92500"/>
          </a:bodyPr>
          <a:lstStyle/>
          <a:p>
            <a:pPr marL="0" indent="0" algn="ctr">
              <a:lnSpc>
                <a:spcPct val="114000"/>
              </a:lnSpc>
              <a:buNone/>
            </a:pPr>
            <a:r>
              <a:rPr lang="en-US" sz="2400" dirty="0"/>
              <a:t>“Mill commits the mistake – like the school of Ricardo in general – of stating the abstract law without the change or continual supersession of this law through which alone it comes into being. If it is a constant law that, for example, the cost of production in the last instance – or rather when demand and supply are in equilibrium which occurs sporadically, fortuitously – determines the price (value</a:t>
            </a:r>
            <a:r>
              <a:rPr lang="en-US" sz="2400" dirty="0">
                <a:highlight>
                  <a:srgbClr val="FFFF00"/>
                </a:highlight>
              </a:rPr>
              <a:t>), it is just as much a constant law that they are not in equilibrium, and that therefore value and cost of production stand in no necessary </a:t>
            </a:r>
            <a:r>
              <a:rPr lang="en-CA" sz="2400" dirty="0">
                <a:highlight>
                  <a:srgbClr val="FFFF00"/>
                </a:highlight>
              </a:rPr>
              <a:t>relationship.”</a:t>
            </a:r>
          </a:p>
          <a:p>
            <a:pPr marL="0" indent="0" algn="ctr">
              <a:lnSpc>
                <a:spcPct val="114000"/>
              </a:lnSpc>
              <a:buNone/>
            </a:pPr>
            <a:r>
              <a:rPr lang="en-CA" sz="2400" dirty="0"/>
              <a:t>“</a:t>
            </a:r>
            <a:r>
              <a:rPr lang="en-CA" sz="2400" dirty="0">
                <a:highlight>
                  <a:srgbClr val="FFFF00"/>
                </a:highlight>
              </a:rPr>
              <a:t>The true </a:t>
            </a:r>
            <a:r>
              <a:rPr lang="en-US" sz="2400" dirty="0">
                <a:highlight>
                  <a:srgbClr val="FFFF00"/>
                </a:highlight>
              </a:rPr>
              <a:t>law of political economy is chance, from whose movement we, the scientific men, isolate certain factors arbitrarily in the form of laws</a:t>
            </a:r>
            <a:r>
              <a:rPr lang="en-US" sz="2400" dirty="0"/>
              <a:t>.”</a:t>
            </a:r>
          </a:p>
          <a:p>
            <a:pPr marL="0" indent="0" algn="r">
              <a:lnSpc>
                <a:spcPct val="114000"/>
              </a:lnSpc>
              <a:buNone/>
            </a:pPr>
            <a:r>
              <a:rPr lang="en-US" sz="2400" dirty="0"/>
              <a:t>- Marx on James Mill</a:t>
            </a:r>
            <a:endParaRPr lang="en-CA" sz="2400" dirty="0"/>
          </a:p>
        </p:txBody>
      </p:sp>
    </p:spTree>
    <p:extLst>
      <p:ext uri="{BB962C8B-B14F-4D97-AF65-F5344CB8AC3E}">
        <p14:creationId xmlns:p14="http://schemas.microsoft.com/office/powerpoint/2010/main" val="190300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69FD-BF1D-435A-9244-4256039DD03D}"/>
              </a:ext>
            </a:extLst>
          </p:cNvPr>
          <p:cNvSpPr>
            <a:spLocks noGrp="1"/>
          </p:cNvSpPr>
          <p:nvPr>
            <p:ph type="title"/>
          </p:nvPr>
        </p:nvSpPr>
        <p:spPr/>
        <p:txBody>
          <a:bodyPr/>
          <a:lstStyle/>
          <a:p>
            <a:r>
              <a:rPr lang="en-GB" dirty="0"/>
              <a:t>Law as alienated being</a:t>
            </a:r>
            <a:endParaRPr lang="en-CA" dirty="0"/>
          </a:p>
        </p:txBody>
      </p:sp>
      <p:sp>
        <p:nvSpPr>
          <p:cNvPr id="3" name="Content Placeholder 2">
            <a:extLst>
              <a:ext uri="{FF2B5EF4-FFF2-40B4-BE49-F238E27FC236}">
                <a16:creationId xmlns:a16="http://schemas.microsoft.com/office/drawing/2014/main" id="{21C9BA9A-6B54-4C59-8AA6-44F306C4F5EC}"/>
              </a:ext>
            </a:extLst>
          </p:cNvPr>
          <p:cNvSpPr>
            <a:spLocks noGrp="1"/>
          </p:cNvSpPr>
          <p:nvPr>
            <p:ph idx="1"/>
          </p:nvPr>
        </p:nvSpPr>
        <p:spPr/>
        <p:txBody>
          <a:bodyPr>
            <a:normAutofit/>
          </a:bodyPr>
          <a:lstStyle/>
          <a:p>
            <a:pPr marL="0" indent="0" algn="ctr">
              <a:buNone/>
            </a:pPr>
            <a:r>
              <a:rPr lang="en-US" sz="2800" dirty="0"/>
              <a:t>“The essence of money is not, in the first place, that property is alienated in it, but that the mediating activity or movement, the human, social act by which man's products mutually complement one another, is estranged from man and becomes the attribute of money, a material thing outside man. Since man alienates this mediating activity itself, he is active here only as a man who has lost himself and is dehumanized”</a:t>
            </a:r>
            <a:endParaRPr lang="en-CA" sz="2800" dirty="0"/>
          </a:p>
        </p:txBody>
      </p:sp>
    </p:spTree>
    <p:extLst>
      <p:ext uri="{BB962C8B-B14F-4D97-AF65-F5344CB8AC3E}">
        <p14:creationId xmlns:p14="http://schemas.microsoft.com/office/powerpoint/2010/main" val="300191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B340-1F44-4BB8-8031-9B50C1C3E542}"/>
              </a:ext>
            </a:extLst>
          </p:cNvPr>
          <p:cNvSpPr>
            <a:spLocks noGrp="1"/>
          </p:cNvSpPr>
          <p:nvPr>
            <p:ph type="title"/>
          </p:nvPr>
        </p:nvSpPr>
        <p:spPr>
          <a:xfrm>
            <a:off x="1371600" y="685800"/>
            <a:ext cx="10151706" cy="1371600"/>
          </a:xfrm>
        </p:spPr>
        <p:txBody>
          <a:bodyPr/>
          <a:lstStyle/>
          <a:p>
            <a:r>
              <a:rPr lang="en-GB" dirty="0"/>
              <a:t>The loss of humanity through money</a:t>
            </a:r>
            <a:endParaRPr lang="en-CA" dirty="0"/>
          </a:p>
        </p:txBody>
      </p:sp>
      <p:sp>
        <p:nvSpPr>
          <p:cNvPr id="3" name="Content Placeholder 2">
            <a:extLst>
              <a:ext uri="{FF2B5EF4-FFF2-40B4-BE49-F238E27FC236}">
                <a16:creationId xmlns:a16="http://schemas.microsoft.com/office/drawing/2014/main" id="{F8392940-116B-4828-BFB8-C1B91805A342}"/>
              </a:ext>
            </a:extLst>
          </p:cNvPr>
          <p:cNvSpPr>
            <a:spLocks noGrp="1"/>
          </p:cNvSpPr>
          <p:nvPr>
            <p:ph idx="1"/>
          </p:nvPr>
        </p:nvSpPr>
        <p:spPr>
          <a:xfrm>
            <a:off x="1371600" y="1502229"/>
            <a:ext cx="9601200" cy="4365171"/>
          </a:xfrm>
        </p:spPr>
        <p:txBody>
          <a:bodyPr>
            <a:normAutofit/>
          </a:bodyPr>
          <a:lstStyle/>
          <a:p>
            <a:pPr marL="0" indent="0" algn="ctr">
              <a:lnSpc>
                <a:spcPct val="114000"/>
              </a:lnSpc>
              <a:buNone/>
            </a:pPr>
            <a:r>
              <a:rPr lang="en-US" sz="2400" dirty="0"/>
              <a:t>Why must private property develop into the money system? Because man as a social being must proceed to exchange and because exchange – private property being presupposed – must evolve value. </a:t>
            </a:r>
            <a:r>
              <a:rPr lang="en-US" sz="2400" dirty="0">
                <a:highlight>
                  <a:srgbClr val="FFFF00"/>
                </a:highlight>
              </a:rPr>
              <a:t>The mediating process between men engaged in exchange is not a social or human process, not human relationship; it is the abstract relationship of private property to private property, and the expression of this abstract relationship is value, whose actual existence as value constitutes money.</a:t>
            </a:r>
            <a:r>
              <a:rPr lang="en-US" sz="2400" dirty="0"/>
              <a:t> Since men engaged in exchange do not relate to each other as men, things lose the significance of human, personal property.</a:t>
            </a:r>
            <a:endParaRPr lang="en-CA" sz="2400" dirty="0"/>
          </a:p>
        </p:txBody>
      </p:sp>
    </p:spTree>
    <p:extLst>
      <p:ext uri="{BB962C8B-B14F-4D97-AF65-F5344CB8AC3E}">
        <p14:creationId xmlns:p14="http://schemas.microsoft.com/office/powerpoint/2010/main" val="132384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ECDC-7956-40E0-930E-B7ADFAC07E20}"/>
              </a:ext>
            </a:extLst>
          </p:cNvPr>
          <p:cNvSpPr>
            <a:spLocks noGrp="1"/>
          </p:cNvSpPr>
          <p:nvPr>
            <p:ph type="title"/>
          </p:nvPr>
        </p:nvSpPr>
        <p:spPr/>
        <p:txBody>
          <a:bodyPr/>
          <a:lstStyle/>
          <a:p>
            <a:r>
              <a:rPr lang="en-GB" dirty="0"/>
              <a:t>“</a:t>
            </a:r>
            <a:r>
              <a:rPr lang="en-CA" dirty="0"/>
              <a:t>Let us suppose that we had carried out production as human beings</a:t>
            </a:r>
            <a:r>
              <a:rPr lang="en-GB" dirty="0"/>
              <a:t>”</a:t>
            </a:r>
            <a:endParaRPr lang="en-CA" dirty="0"/>
          </a:p>
        </p:txBody>
      </p:sp>
      <p:sp>
        <p:nvSpPr>
          <p:cNvPr id="3" name="Content Placeholder 2">
            <a:extLst>
              <a:ext uri="{FF2B5EF4-FFF2-40B4-BE49-F238E27FC236}">
                <a16:creationId xmlns:a16="http://schemas.microsoft.com/office/drawing/2014/main" id="{42A63BBD-70EB-445C-9E3F-AC92DFB0CCA0}"/>
              </a:ext>
            </a:extLst>
          </p:cNvPr>
          <p:cNvSpPr>
            <a:spLocks noGrp="1"/>
          </p:cNvSpPr>
          <p:nvPr>
            <p:ph idx="1"/>
          </p:nvPr>
        </p:nvSpPr>
        <p:spPr/>
        <p:txBody>
          <a:bodyPr>
            <a:normAutofit/>
          </a:bodyPr>
          <a:lstStyle/>
          <a:p>
            <a:pPr marL="0" indent="0">
              <a:buNone/>
            </a:pPr>
            <a:r>
              <a:rPr lang="en-CA" dirty="0"/>
              <a:t>Each of us would have in two ways affirmed himself and the other person. </a:t>
            </a:r>
          </a:p>
          <a:p>
            <a:pPr marL="0" indent="0">
              <a:buNone/>
            </a:pPr>
            <a:r>
              <a:rPr lang="en-CA" dirty="0"/>
              <a:t>1) In my production I would have objectified my individuality…</a:t>
            </a:r>
          </a:p>
          <a:p>
            <a:pPr marL="0" indent="0">
              <a:buNone/>
            </a:pPr>
            <a:r>
              <a:rPr lang="en-CA" dirty="0"/>
              <a:t>2) In your enjoyment or use of my product I would have the direct enjoyment both of being conscious of having satisfied a human need by my work… </a:t>
            </a:r>
          </a:p>
          <a:p>
            <a:pPr marL="0" indent="0">
              <a:buNone/>
            </a:pPr>
            <a:r>
              <a:rPr lang="en-CA" dirty="0"/>
              <a:t> This relationship would moreover be reciprocal; what occurs on my side has also to occur on yours</a:t>
            </a:r>
            <a:r>
              <a:rPr lang="en-CA" dirty="0">
                <a:highlight>
                  <a:srgbClr val="FFFF00"/>
                </a:highlight>
              </a:rPr>
              <a:t>… My work would be a free manifestation of life, hence an enjoyment of life.</a:t>
            </a:r>
          </a:p>
          <a:p>
            <a:pPr marL="0" indent="0">
              <a:buNone/>
            </a:pPr>
            <a:r>
              <a:rPr lang="en-CA" dirty="0"/>
              <a:t>Presupposing private property, my work is an alienation of life, for I work in order to live, in order to obtain for myself the means of life. My work is not my life.</a:t>
            </a:r>
          </a:p>
        </p:txBody>
      </p:sp>
    </p:spTree>
    <p:extLst>
      <p:ext uri="{BB962C8B-B14F-4D97-AF65-F5344CB8AC3E}">
        <p14:creationId xmlns:p14="http://schemas.microsoft.com/office/powerpoint/2010/main" val="232993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E9C5-4BDB-48AD-B8EF-333CDDA2B246}"/>
              </a:ext>
            </a:extLst>
          </p:cNvPr>
          <p:cNvSpPr>
            <a:spLocks noGrp="1"/>
          </p:cNvSpPr>
          <p:nvPr>
            <p:ph type="title"/>
          </p:nvPr>
        </p:nvSpPr>
        <p:spPr/>
        <p:txBody>
          <a:bodyPr/>
          <a:lstStyle/>
          <a:p>
            <a:r>
              <a:rPr lang="en-GB" dirty="0"/>
              <a:t>Comte</a:t>
            </a:r>
            <a:endParaRPr lang="en-CA" dirty="0"/>
          </a:p>
        </p:txBody>
      </p:sp>
      <p:sp>
        <p:nvSpPr>
          <p:cNvPr id="3" name="Content Placeholder 2">
            <a:extLst>
              <a:ext uri="{FF2B5EF4-FFF2-40B4-BE49-F238E27FC236}">
                <a16:creationId xmlns:a16="http://schemas.microsoft.com/office/drawing/2014/main" id="{5B253708-73F7-4C04-9B2C-FB95333E3E9A}"/>
              </a:ext>
            </a:extLst>
          </p:cNvPr>
          <p:cNvSpPr>
            <a:spLocks noGrp="1"/>
          </p:cNvSpPr>
          <p:nvPr>
            <p:ph idx="1"/>
          </p:nvPr>
        </p:nvSpPr>
        <p:spPr>
          <a:xfrm>
            <a:off x="1371600" y="1408922"/>
            <a:ext cx="9601200" cy="4458478"/>
          </a:xfrm>
        </p:spPr>
        <p:txBody>
          <a:bodyPr>
            <a:normAutofit lnSpcReduction="10000"/>
          </a:bodyPr>
          <a:lstStyle/>
          <a:p>
            <a:pPr marL="0" indent="0" algn="ctr">
              <a:lnSpc>
                <a:spcPct val="114000"/>
              </a:lnSpc>
              <a:buNone/>
            </a:pPr>
            <a:r>
              <a:rPr lang="en-CA" sz="2400" dirty="0"/>
              <a:t>To understand this economy aright, we must remember that it embraces not merely the inorganic world, but also the phenomena of human life … The possibility of moral unity depends, therefore, even in the case of the individual, but still more in that of society, </a:t>
            </a:r>
            <a:r>
              <a:rPr lang="en-CA" sz="2400" dirty="0">
                <a:highlight>
                  <a:srgbClr val="FFFF00"/>
                </a:highlight>
              </a:rPr>
              <a:t>upon the necessity of recognising our subjection to an external power. </a:t>
            </a:r>
            <a:r>
              <a:rPr lang="en-CA" sz="2400" dirty="0"/>
              <a:t>By this means our self ‐ regarding instincts are rendered susceptible of discipline. In themselves they are strong enough to neutralise all sympathetic tendencies, were it not for the support that the latter find in this External Order. Its discovery is due to the intellect; which is thus enlisted in the service of feeling, with the ultimate purpose of regulating action </a:t>
            </a:r>
          </a:p>
        </p:txBody>
      </p:sp>
    </p:spTree>
    <p:extLst>
      <p:ext uri="{BB962C8B-B14F-4D97-AF65-F5344CB8AC3E}">
        <p14:creationId xmlns:p14="http://schemas.microsoft.com/office/powerpoint/2010/main" val="332328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CEE9-2791-4BFF-B5AB-E0CAE6B452B7}"/>
              </a:ext>
            </a:extLst>
          </p:cNvPr>
          <p:cNvSpPr>
            <a:spLocks noGrp="1"/>
          </p:cNvSpPr>
          <p:nvPr>
            <p:ph type="title"/>
          </p:nvPr>
        </p:nvSpPr>
        <p:spPr/>
        <p:txBody>
          <a:bodyPr/>
          <a:lstStyle/>
          <a:p>
            <a:r>
              <a:rPr lang="en-GB" dirty="0"/>
              <a:t>Lasalle</a:t>
            </a:r>
            <a:endParaRPr lang="en-CA" dirty="0"/>
          </a:p>
        </p:txBody>
      </p:sp>
      <p:sp>
        <p:nvSpPr>
          <p:cNvPr id="3" name="Content Placeholder 2">
            <a:extLst>
              <a:ext uri="{FF2B5EF4-FFF2-40B4-BE49-F238E27FC236}">
                <a16:creationId xmlns:a16="http://schemas.microsoft.com/office/drawing/2014/main" id="{6FC4BE23-09B4-4B74-8983-135D342379FF}"/>
              </a:ext>
            </a:extLst>
          </p:cNvPr>
          <p:cNvSpPr>
            <a:spLocks noGrp="1"/>
          </p:cNvSpPr>
          <p:nvPr>
            <p:ph idx="1"/>
          </p:nvPr>
        </p:nvSpPr>
        <p:spPr>
          <a:xfrm>
            <a:off x="1371600" y="1483567"/>
            <a:ext cx="9601200" cy="4383833"/>
          </a:xfrm>
        </p:spPr>
        <p:txBody>
          <a:bodyPr>
            <a:normAutofit/>
          </a:bodyPr>
          <a:lstStyle/>
          <a:p>
            <a:r>
              <a:rPr lang="en-GB" sz="2800" dirty="0"/>
              <a:t>Concept of the ‘Iron Law of Wages’</a:t>
            </a:r>
          </a:p>
          <a:p>
            <a:r>
              <a:rPr lang="en-GB" sz="2800" dirty="0"/>
              <a:t>No point in trade union struggle</a:t>
            </a:r>
          </a:p>
          <a:p>
            <a:r>
              <a:rPr lang="en-GB" sz="2800" dirty="0"/>
              <a:t>Became dominant in German Social Democracy</a:t>
            </a:r>
          </a:p>
          <a:p>
            <a:r>
              <a:rPr lang="en-GB" sz="2800" dirty="0"/>
              <a:t>Marx: ‘moral and historical component’ of the wage</a:t>
            </a:r>
          </a:p>
          <a:p>
            <a:r>
              <a:rPr lang="en-GB" sz="2800" dirty="0"/>
              <a:t>Through struggle, class ‘in itself’ becomes ‘for itself’</a:t>
            </a:r>
          </a:p>
          <a:p>
            <a:r>
              <a:rPr lang="en-GB" sz="2800" dirty="0"/>
              <a:t>Becomes a conscious agent of change</a:t>
            </a:r>
          </a:p>
          <a:p>
            <a:endParaRPr lang="en-CA" sz="2800" dirty="0"/>
          </a:p>
        </p:txBody>
      </p:sp>
    </p:spTree>
    <p:extLst>
      <p:ext uri="{BB962C8B-B14F-4D97-AF65-F5344CB8AC3E}">
        <p14:creationId xmlns:p14="http://schemas.microsoft.com/office/powerpoint/2010/main" val="14871438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636</TotalTime>
  <Words>1757</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Schoolbook</vt:lpstr>
      <vt:lpstr>Franklin Gothic Book</vt:lpstr>
      <vt:lpstr>Crop</vt:lpstr>
      <vt:lpstr>Unit 2</vt:lpstr>
      <vt:lpstr>What we will cover</vt:lpstr>
      <vt:lpstr>PowerPoint Presentation</vt:lpstr>
      <vt:lpstr>Marx and Free Will</vt:lpstr>
      <vt:lpstr>Law as alienated being</vt:lpstr>
      <vt:lpstr>The loss of humanity through money</vt:lpstr>
      <vt:lpstr>“Let us suppose that we had carried out production as human beings”</vt:lpstr>
      <vt:lpstr>Comte</vt:lpstr>
      <vt:lpstr>Lasalle</vt:lpstr>
      <vt:lpstr>The positivist tradition in Marxism</vt:lpstr>
      <vt:lpstr>Naturalisation and eternalisation</vt:lpstr>
      <vt:lpstr>Revolutionary fatalism</vt:lpstr>
      <vt:lpstr>The outcome of crisis</vt:lpstr>
      <vt:lpstr>The role of deviations</vt:lpstr>
      <vt:lpstr>The ‘centre of gravity’ debate</vt:lpstr>
      <vt:lpstr>Technical superprofit</vt:lpstr>
      <vt:lpstr>Mercantile superprofit</vt:lpstr>
      <vt:lpstr>Superprofit, state policy and class conflict</vt:lpstr>
      <vt:lpstr>Econophysics and statistical determination</vt:lpstr>
      <vt:lpstr>Financial superprofit and crisis</vt:lpstr>
      <vt:lpstr>Key 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108</cp:revision>
  <dcterms:created xsi:type="dcterms:W3CDTF">2017-06-27T02:32:14Z</dcterms:created>
  <dcterms:modified xsi:type="dcterms:W3CDTF">2017-07-04T21:54:44Z</dcterms:modified>
</cp:coreProperties>
</file>