
<file path=[Content_Types].xml><?xml version="1.0" encoding="utf-8"?>
<Types xmlns="http://schemas.openxmlformats.org/package/2006/content-types">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5"/>
  </p:notesMasterIdLst>
  <p:sldIdLst>
    <p:sldId id="259" r:id="rId2"/>
    <p:sldId id="263" r:id="rId3"/>
    <p:sldId id="260" r:id="rId4"/>
    <p:sldId id="261" r:id="rId5"/>
    <p:sldId id="262" r:id="rId6"/>
    <p:sldId id="264" r:id="rId7"/>
    <p:sldId id="265" r:id="rId8"/>
    <p:sldId id="266" r:id="rId9"/>
    <p:sldId id="267" r:id="rId10"/>
    <p:sldId id="268" r:id="rId11"/>
    <p:sldId id="270" r:id="rId12"/>
    <p:sldId id="269" r:id="rId13"/>
    <p:sldId id="271" r:id="rId14"/>
    <p:sldId id="272" r:id="rId15"/>
    <p:sldId id="273" r:id="rId16"/>
    <p:sldId id="282" r:id="rId17"/>
    <p:sldId id="284" r:id="rId18"/>
    <p:sldId id="285" r:id="rId19"/>
    <p:sldId id="286" r:id="rId20"/>
    <p:sldId id="281" r:id="rId21"/>
    <p:sldId id="287" r:id="rId22"/>
    <p:sldId id="275" r:id="rId23"/>
    <p:sldId id="276" r:id="rId24"/>
    <p:sldId id="277" r:id="rId25"/>
    <p:sldId id="274" r:id="rId26"/>
    <p:sldId id="278" r:id="rId27"/>
    <p:sldId id="279" r:id="rId28"/>
    <p:sldId id="280" r:id="rId29"/>
    <p:sldId id="291" r:id="rId30"/>
    <p:sldId id="283" r:id="rId31"/>
    <p:sldId id="288" r:id="rId32"/>
    <p:sldId id="289"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26" y="-1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1D0E3-E613-4D10-957D-C4CB998EEF9E}" type="datetimeFigureOut">
              <a:rPr lang="en-CA" smtClean="0"/>
              <a:t>07/07/2017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1DBBD-13C2-400D-9436-4C518F00E20B}" type="slidenum">
              <a:rPr lang="en-CA" smtClean="0"/>
              <a:t>‹#›</a:t>
            </a:fld>
            <a:endParaRPr lang="en-CA"/>
          </a:p>
        </p:txBody>
      </p:sp>
    </p:spTree>
    <p:extLst>
      <p:ext uri="{BB962C8B-B14F-4D97-AF65-F5344CB8AC3E}">
        <p14:creationId xmlns:p14="http://schemas.microsoft.com/office/powerpoint/2010/main" val="275068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91DBBD-13C2-400D-9436-4C518F00E20B}" type="slidenum">
              <a:rPr lang="en-CA" smtClean="0"/>
              <a:t>33</a:t>
            </a:fld>
            <a:endParaRPr lang="en-CA"/>
          </a:p>
        </p:txBody>
      </p:sp>
    </p:spTree>
    <p:extLst>
      <p:ext uri="{BB962C8B-B14F-4D97-AF65-F5344CB8AC3E}">
        <p14:creationId xmlns:p14="http://schemas.microsoft.com/office/powerpoint/2010/main" val="52965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4568E0-8BED-4FC7-A548-E500E307B86A}" type="datetimeFigureOut">
              <a:rPr lang="en-CA" smtClean="0"/>
              <a:t>07/07/2017</a:t>
            </a:fld>
            <a:endParaRPr lang="en-CA"/>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9045785-7480-4457-9A58-57352862F5C2}" type="slidenum">
              <a:rPr lang="en-CA" smtClean="0"/>
              <a:t>‹#›</a:t>
            </a:fld>
            <a:endParaRPr lang="en-CA"/>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1308097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07/07/2017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95192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07/07/2017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58576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07/07/2017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411653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4568E0-8BED-4FC7-A548-E500E307B86A}" type="datetimeFigureOut">
              <a:rPr lang="en-CA" smtClean="0"/>
              <a:t>07/07/2017</a:t>
            </a:fld>
            <a:endParaRPr lang="en-CA"/>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32836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568E0-8BED-4FC7-A548-E500E307B86A}" type="datetimeFigureOut">
              <a:rPr lang="en-CA" smtClean="0"/>
              <a:t>07/07/2017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68624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568E0-8BED-4FC7-A548-E500E307B86A}" type="datetimeFigureOut">
              <a:rPr lang="en-CA" smtClean="0"/>
              <a:t>07/07/2017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8900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568E0-8BED-4FC7-A548-E500E307B86A}" type="datetimeFigureOut">
              <a:rPr lang="en-CA" smtClean="0"/>
              <a:t>07/07/2017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72248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568E0-8BED-4FC7-A548-E500E307B86A}" type="datetimeFigureOut">
              <a:rPr lang="en-CA" smtClean="0"/>
              <a:t>07/07/2017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0519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07/07/2017</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717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07/07/2017</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957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4568E0-8BED-4FC7-A548-E500E307B86A}" type="datetimeFigureOut">
              <a:rPr lang="en-CA" smtClean="0"/>
              <a:t>07/07/2017</a:t>
            </a:fld>
            <a:endParaRPr lang="en-CA"/>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CA"/>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9045785-7480-4457-9A58-57352862F5C2}" type="slidenum">
              <a:rPr lang="en-CA" smtClean="0"/>
              <a:t>‹#›</a:t>
            </a:fld>
            <a:endParaRPr lang="en-CA"/>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0203850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BDAD5701-6639-418D-B648-51ED5A141F13}"/>
              </a:ext>
            </a:extLst>
          </p:cNvPr>
          <p:cNvSpPr>
            <a:spLocks noGrp="1"/>
          </p:cNvSpPr>
          <p:nvPr>
            <p:ph type="ctrTitle"/>
          </p:nvPr>
        </p:nvSpPr>
        <p:spPr/>
        <p:txBody>
          <a:bodyPr>
            <a:normAutofit/>
          </a:bodyPr>
          <a:lstStyle/>
          <a:p>
            <a:pPr algn="l"/>
            <a:r>
              <a:rPr lang="en-GB" dirty="0"/>
              <a:t>Unit 3</a:t>
            </a:r>
            <a:endParaRPr lang="en-CA" dirty="0"/>
          </a:p>
        </p:txBody>
      </p:sp>
      <p:sp>
        <p:nvSpPr>
          <p:cNvPr id="7" name="Subtitle 6">
            <a:extLst>
              <a:ext uri="{FF2B5EF4-FFF2-40B4-BE49-F238E27FC236}">
                <a16:creationId xmlns:a16="http://schemas.microsoft.com/office/drawing/2014/main" xmlns="" id="{0A295393-F560-4835-BCC4-BB47120EF8CF}"/>
              </a:ext>
            </a:extLst>
          </p:cNvPr>
          <p:cNvSpPr>
            <a:spLocks noGrp="1"/>
          </p:cNvSpPr>
          <p:nvPr>
            <p:ph type="subTitle" idx="1"/>
          </p:nvPr>
        </p:nvSpPr>
        <p:spPr>
          <a:xfrm>
            <a:off x="2679906" y="3956280"/>
            <a:ext cx="8274233" cy="862982"/>
          </a:xfrm>
        </p:spPr>
        <p:txBody>
          <a:bodyPr>
            <a:normAutofit/>
          </a:bodyPr>
          <a:lstStyle/>
          <a:p>
            <a:pPr algn="r"/>
            <a:r>
              <a:rPr lang="en-GB" dirty="0"/>
              <a:t>The simultaneist counter-revolution</a:t>
            </a:r>
            <a:endParaRPr lang="en-CA" dirty="0"/>
          </a:p>
        </p:txBody>
      </p:sp>
    </p:spTree>
    <p:extLst>
      <p:ext uri="{BB962C8B-B14F-4D97-AF65-F5344CB8AC3E}">
        <p14:creationId xmlns:p14="http://schemas.microsoft.com/office/powerpoint/2010/main" val="403222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C84C02-8AE4-436E-BFF1-471872AD5344}"/>
              </a:ext>
            </a:extLst>
          </p:cNvPr>
          <p:cNvSpPr>
            <a:spLocks noGrp="1"/>
          </p:cNvSpPr>
          <p:nvPr>
            <p:ph type="title"/>
          </p:nvPr>
        </p:nvSpPr>
        <p:spPr/>
        <p:txBody>
          <a:bodyPr/>
          <a:lstStyle/>
          <a:p>
            <a:r>
              <a:rPr lang="en-GB" dirty="0"/>
              <a:t>Money and value</a:t>
            </a:r>
            <a:endParaRPr lang="en-CA" dirty="0"/>
          </a:p>
        </p:txBody>
      </p:sp>
      <p:sp>
        <p:nvSpPr>
          <p:cNvPr id="3" name="Content Placeholder 2">
            <a:extLst>
              <a:ext uri="{FF2B5EF4-FFF2-40B4-BE49-F238E27FC236}">
                <a16:creationId xmlns:a16="http://schemas.microsoft.com/office/drawing/2014/main" xmlns="" id="{9F9B6EC4-5A66-4528-A0A7-55B5C37DEFD2}"/>
              </a:ext>
            </a:extLst>
          </p:cNvPr>
          <p:cNvSpPr>
            <a:spLocks noGrp="1"/>
          </p:cNvSpPr>
          <p:nvPr>
            <p:ph idx="1"/>
          </p:nvPr>
        </p:nvSpPr>
        <p:spPr>
          <a:xfrm>
            <a:off x="1371599" y="1469571"/>
            <a:ext cx="9839131" cy="5057191"/>
          </a:xfrm>
        </p:spPr>
        <p:txBody>
          <a:bodyPr>
            <a:normAutofit/>
          </a:bodyPr>
          <a:lstStyle/>
          <a:p>
            <a:pPr lvl="0"/>
            <a:r>
              <a:rPr lang="en-GB" sz="2800" dirty="0"/>
              <a:t>Money price can rise above and below value</a:t>
            </a:r>
            <a:endParaRPr lang="en-CA" sz="2800" dirty="0"/>
          </a:p>
          <a:p>
            <a:pPr lvl="0"/>
            <a:r>
              <a:rPr lang="en-GB" sz="2800" dirty="0"/>
              <a:t>Money represents value by virtue of its purchasing capacity not its intrinsic value</a:t>
            </a:r>
          </a:p>
          <a:p>
            <a:pPr lvl="0"/>
            <a:r>
              <a:rPr lang="en-GB" sz="2800" dirty="0"/>
              <a:t>Total value is given by production</a:t>
            </a:r>
          </a:p>
          <a:p>
            <a:pPr lvl="0"/>
            <a:r>
              <a:rPr lang="en-GB" sz="2800" dirty="0"/>
              <a:t>All other fluctuations including price merely re-distribute it</a:t>
            </a:r>
          </a:p>
          <a:p>
            <a:pPr lvl="0"/>
            <a:r>
              <a:rPr lang="en-GB" sz="2800" dirty="0"/>
              <a:t>The real issue is that in distribution, value is transferred</a:t>
            </a:r>
          </a:p>
          <a:p>
            <a:pPr lvl="0"/>
            <a:r>
              <a:rPr lang="en-GB" sz="2800" dirty="0"/>
              <a:t>So distribution actually modifies value </a:t>
            </a:r>
            <a:r>
              <a:rPr lang="en-GB" sz="2800" i="1" dirty="0"/>
              <a:t>ownership</a:t>
            </a:r>
          </a:p>
          <a:p>
            <a:pPr lvl="0"/>
            <a:r>
              <a:rPr lang="en-GB" sz="2800" dirty="0"/>
              <a:t>But not value production</a:t>
            </a:r>
            <a:endParaRPr lang="en-CA" sz="2800" dirty="0"/>
          </a:p>
        </p:txBody>
      </p:sp>
    </p:spTree>
    <p:extLst>
      <p:ext uri="{BB962C8B-B14F-4D97-AF65-F5344CB8AC3E}">
        <p14:creationId xmlns:p14="http://schemas.microsoft.com/office/powerpoint/2010/main" val="203118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3258AB-F18E-42E0-AF92-43F4F1D10CDB}"/>
              </a:ext>
            </a:extLst>
          </p:cNvPr>
          <p:cNvSpPr>
            <a:spLocks noGrp="1"/>
          </p:cNvSpPr>
          <p:nvPr>
            <p:ph type="title"/>
          </p:nvPr>
        </p:nvSpPr>
        <p:spPr/>
        <p:txBody>
          <a:bodyPr/>
          <a:lstStyle/>
          <a:p>
            <a:r>
              <a:rPr lang="en-GB" dirty="0"/>
              <a:t>Marx’s marginalism</a:t>
            </a:r>
            <a:endParaRPr lang="en-CA" dirty="0"/>
          </a:p>
        </p:txBody>
      </p:sp>
      <p:sp>
        <p:nvSpPr>
          <p:cNvPr id="3" name="Content Placeholder 2">
            <a:extLst>
              <a:ext uri="{FF2B5EF4-FFF2-40B4-BE49-F238E27FC236}">
                <a16:creationId xmlns:a16="http://schemas.microsoft.com/office/drawing/2014/main" xmlns="" id="{9ECA751E-0612-4CE4-B3D2-8FD0C0DB76B4}"/>
              </a:ext>
            </a:extLst>
          </p:cNvPr>
          <p:cNvSpPr>
            <a:spLocks noGrp="1"/>
          </p:cNvSpPr>
          <p:nvPr>
            <p:ph idx="1"/>
          </p:nvPr>
        </p:nvSpPr>
        <p:spPr>
          <a:xfrm>
            <a:off x="1436914" y="1408923"/>
            <a:ext cx="9862457" cy="5346440"/>
          </a:xfrm>
        </p:spPr>
        <p:txBody>
          <a:bodyPr>
            <a:normAutofit/>
          </a:bodyPr>
          <a:lstStyle/>
          <a:p>
            <a:r>
              <a:rPr lang="en-GB" sz="2400" dirty="0"/>
              <a:t>Already in Ricardo’s theory of rent</a:t>
            </a:r>
          </a:p>
          <a:p>
            <a:r>
              <a:rPr lang="en-GB" sz="2400" dirty="0"/>
              <a:t>The higher productivity of the best land gives it an extra profit</a:t>
            </a:r>
            <a:endParaRPr lang="en-CA" sz="2400" dirty="0"/>
          </a:p>
          <a:p>
            <a:r>
              <a:rPr lang="en-CA" sz="2400" dirty="0"/>
              <a:t>In Marx, superior technology gives an extra profit</a:t>
            </a:r>
          </a:p>
          <a:p>
            <a:r>
              <a:rPr lang="en-CA" sz="2400" dirty="0"/>
              <a:t>But this affects distribution of a pre-existing product</a:t>
            </a:r>
          </a:p>
          <a:p>
            <a:r>
              <a:rPr lang="en-GB" sz="2400" dirty="0"/>
              <a:t>T</a:t>
            </a:r>
            <a:r>
              <a:rPr lang="en-CA" sz="2400" dirty="0"/>
              <a:t>he superior technology attracts value created elsewhere</a:t>
            </a:r>
          </a:p>
          <a:p>
            <a:pPr lvl="1"/>
            <a:r>
              <a:rPr lang="en-GB" sz="2400" dirty="0"/>
              <a:t>I</a:t>
            </a:r>
            <a:r>
              <a:rPr lang="en-CA" sz="2400" dirty="0"/>
              <a:t>t does not create value</a:t>
            </a:r>
          </a:p>
          <a:p>
            <a:pPr lvl="1"/>
            <a:r>
              <a:rPr lang="en-GB" sz="2400" dirty="0"/>
              <a:t>B</a:t>
            </a:r>
            <a:r>
              <a:rPr lang="en-CA" sz="2400" dirty="0" err="1"/>
              <a:t>ut</a:t>
            </a:r>
            <a:r>
              <a:rPr lang="en-CA" sz="2400" dirty="0"/>
              <a:t> is the engine of tech</a:t>
            </a:r>
            <a:r>
              <a:rPr lang="en-GB" sz="2400" dirty="0" err="1"/>
              <a:t>nical</a:t>
            </a:r>
            <a:r>
              <a:rPr lang="en-GB" sz="2400" dirty="0"/>
              <a:t> advance and capitalist success</a:t>
            </a:r>
          </a:p>
          <a:p>
            <a:r>
              <a:rPr lang="en-GB" sz="2400" dirty="0"/>
              <a:t>Leads to ‘Capital Worship’ among some Marxists</a:t>
            </a:r>
          </a:p>
          <a:p>
            <a:r>
              <a:rPr lang="en-GB" sz="2400" dirty="0"/>
              <a:t>Actually it is central to explaining crisis</a:t>
            </a:r>
          </a:p>
          <a:p>
            <a:pPr lvl="1"/>
            <a:r>
              <a:rPr lang="en-GB" sz="2400" dirty="0"/>
              <a:t>Capitalists can’t tell unproductive from productive superprofit</a:t>
            </a:r>
          </a:p>
          <a:p>
            <a:pPr lvl="1"/>
            <a:r>
              <a:rPr lang="en-GB" sz="2400" dirty="0"/>
              <a:t>In crisis, unproductive assets are accumulated</a:t>
            </a:r>
          </a:p>
          <a:p>
            <a:pPr lvl="1"/>
            <a:endParaRPr lang="en-GB" sz="2400" dirty="0"/>
          </a:p>
          <a:p>
            <a:pPr lvl="1"/>
            <a:endParaRPr lang="en-CA" sz="2400" dirty="0"/>
          </a:p>
          <a:p>
            <a:pPr marL="0" indent="0">
              <a:buNone/>
            </a:pPr>
            <a:endParaRPr lang="en-CA" dirty="0"/>
          </a:p>
        </p:txBody>
      </p:sp>
    </p:spTree>
    <p:extLst>
      <p:ext uri="{BB962C8B-B14F-4D97-AF65-F5344CB8AC3E}">
        <p14:creationId xmlns:p14="http://schemas.microsoft.com/office/powerpoint/2010/main" val="4036528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D81573-08D2-4B7A-B7E4-EDE00FD0E834}"/>
              </a:ext>
            </a:extLst>
          </p:cNvPr>
          <p:cNvSpPr>
            <a:spLocks noGrp="1"/>
          </p:cNvSpPr>
          <p:nvPr>
            <p:ph type="title"/>
          </p:nvPr>
        </p:nvSpPr>
        <p:spPr/>
        <p:txBody>
          <a:bodyPr/>
          <a:lstStyle/>
          <a:p>
            <a:r>
              <a:rPr lang="en-GB" dirty="0"/>
              <a:t>The reaction to Ricardo fails</a:t>
            </a:r>
            <a:endParaRPr lang="en-CA" dirty="0"/>
          </a:p>
        </p:txBody>
      </p:sp>
      <p:sp>
        <p:nvSpPr>
          <p:cNvPr id="3" name="Content Placeholder 2">
            <a:extLst>
              <a:ext uri="{FF2B5EF4-FFF2-40B4-BE49-F238E27FC236}">
                <a16:creationId xmlns:a16="http://schemas.microsoft.com/office/drawing/2014/main" xmlns="" id="{0AE4CAB1-8D56-4ED2-91F9-1CF4BA3E6FE4}"/>
              </a:ext>
            </a:extLst>
          </p:cNvPr>
          <p:cNvSpPr>
            <a:spLocks noGrp="1"/>
          </p:cNvSpPr>
          <p:nvPr>
            <p:ph idx="1"/>
          </p:nvPr>
        </p:nvSpPr>
        <p:spPr>
          <a:xfrm>
            <a:off x="1371600" y="1637522"/>
            <a:ext cx="9601200" cy="4229878"/>
          </a:xfrm>
        </p:spPr>
        <p:txBody>
          <a:bodyPr>
            <a:normAutofit/>
          </a:bodyPr>
          <a:lstStyle/>
          <a:p>
            <a:pPr lvl="0"/>
            <a:r>
              <a:rPr lang="en-GB" dirty="0"/>
              <a:t>Longfield and Marginal productivity theory of the wage</a:t>
            </a:r>
          </a:p>
          <a:p>
            <a:pPr lvl="1"/>
            <a:r>
              <a:rPr lang="en-GB" dirty="0"/>
              <a:t>The capitalist adds value by making the worker more productive</a:t>
            </a:r>
          </a:p>
          <a:p>
            <a:pPr lvl="1"/>
            <a:r>
              <a:rPr lang="en-GB" dirty="0"/>
              <a:t>His contribution is the marginal increase in </a:t>
            </a:r>
            <a:r>
              <a:rPr lang="en-GB" dirty="0" err="1"/>
              <a:t>productivityy</a:t>
            </a:r>
            <a:endParaRPr lang="en-CA" dirty="0"/>
          </a:p>
          <a:p>
            <a:pPr lvl="1"/>
            <a:r>
              <a:rPr lang="en-GB" dirty="0"/>
              <a:t>We revert to ‘adding up’</a:t>
            </a:r>
            <a:endParaRPr lang="en-CA" dirty="0"/>
          </a:p>
          <a:p>
            <a:pPr lvl="0"/>
            <a:r>
              <a:rPr lang="en-GB" dirty="0"/>
              <a:t>Abstinence theory stumbles on inherited wealth</a:t>
            </a:r>
          </a:p>
          <a:p>
            <a:pPr lvl="0"/>
            <a:r>
              <a:rPr lang="en-GB" dirty="0"/>
              <a:t>Side note:</a:t>
            </a:r>
            <a:endParaRPr lang="en-CA" dirty="0"/>
          </a:p>
          <a:p>
            <a:pPr lvl="1"/>
            <a:r>
              <a:rPr lang="en-GB" dirty="0"/>
              <a:t>Capitalists also reproduce outside of the economy</a:t>
            </a:r>
          </a:p>
          <a:p>
            <a:pPr lvl="1"/>
            <a:r>
              <a:rPr lang="en-GB" dirty="0"/>
              <a:t>Social reproduction goes on alongside economic reproduction </a:t>
            </a:r>
          </a:p>
          <a:p>
            <a:pPr lvl="1"/>
            <a:r>
              <a:rPr lang="en-GB" dirty="0"/>
              <a:t>Is not governed by supply and demand</a:t>
            </a:r>
            <a:endParaRPr lang="en-CA" dirty="0"/>
          </a:p>
          <a:p>
            <a:pPr lvl="0"/>
            <a:r>
              <a:rPr lang="en-GB" dirty="0"/>
              <a:t>Really all this is nibbling at the margins (</a:t>
            </a:r>
            <a:r>
              <a:rPr lang="en-GB" dirty="0">
                <a:sym typeface="Segoe UI Emoji" panose="020B0502040204020203" pitchFamily="34" charset="0"/>
              </a:rPr>
              <a:t>😊</a:t>
            </a:r>
            <a:r>
              <a:rPr lang="en-GB" dirty="0"/>
              <a:t>). </a:t>
            </a:r>
            <a:endParaRPr lang="en-CA" dirty="0"/>
          </a:p>
          <a:p>
            <a:endParaRPr lang="en-CA" dirty="0"/>
          </a:p>
        </p:txBody>
      </p:sp>
    </p:spTree>
    <p:extLst>
      <p:ext uri="{BB962C8B-B14F-4D97-AF65-F5344CB8AC3E}">
        <p14:creationId xmlns:p14="http://schemas.microsoft.com/office/powerpoint/2010/main" val="2035237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01DBD7-EA3C-467E-89F8-DF8171D640A3}"/>
              </a:ext>
            </a:extLst>
          </p:cNvPr>
          <p:cNvSpPr>
            <a:spLocks noGrp="1"/>
          </p:cNvSpPr>
          <p:nvPr>
            <p:ph type="title"/>
          </p:nvPr>
        </p:nvSpPr>
        <p:spPr/>
        <p:txBody>
          <a:bodyPr/>
          <a:lstStyle/>
          <a:p>
            <a:r>
              <a:rPr lang="en-GB" dirty="0"/>
              <a:t>Jevons, </a:t>
            </a:r>
            <a:r>
              <a:rPr lang="en-GB" dirty="0" err="1"/>
              <a:t>Menger</a:t>
            </a:r>
            <a:r>
              <a:rPr lang="en-GB" dirty="0"/>
              <a:t> and the problem of production</a:t>
            </a:r>
            <a:endParaRPr lang="en-CA" dirty="0"/>
          </a:p>
        </p:txBody>
      </p:sp>
      <p:sp>
        <p:nvSpPr>
          <p:cNvPr id="3" name="Content Placeholder 2">
            <a:extLst>
              <a:ext uri="{FF2B5EF4-FFF2-40B4-BE49-F238E27FC236}">
                <a16:creationId xmlns:a16="http://schemas.microsoft.com/office/drawing/2014/main" xmlns="" id="{92564A19-8C5A-44EF-850E-A0E5EA6BA324}"/>
              </a:ext>
            </a:extLst>
          </p:cNvPr>
          <p:cNvSpPr>
            <a:spLocks noGrp="1"/>
          </p:cNvSpPr>
          <p:nvPr>
            <p:ph idx="1"/>
          </p:nvPr>
        </p:nvSpPr>
        <p:spPr>
          <a:xfrm>
            <a:off x="1371600" y="2286000"/>
            <a:ext cx="9801808" cy="4072812"/>
          </a:xfrm>
        </p:spPr>
        <p:txBody>
          <a:bodyPr>
            <a:normAutofit lnSpcReduction="10000"/>
          </a:bodyPr>
          <a:lstStyle/>
          <a:p>
            <a:r>
              <a:rPr lang="en-GB" sz="2400" dirty="0"/>
              <a:t>The term ‘marginalist revolution’ is a misnomer</a:t>
            </a:r>
          </a:p>
          <a:p>
            <a:r>
              <a:rPr lang="en-GB" sz="2400" dirty="0"/>
              <a:t>More accurate would be the ‘use-value revolution’</a:t>
            </a:r>
          </a:p>
          <a:p>
            <a:r>
              <a:rPr lang="en-GB" sz="2400" dirty="0"/>
              <a:t>Origin is in the attempt to make use-value the basis of value</a:t>
            </a:r>
          </a:p>
          <a:p>
            <a:r>
              <a:rPr lang="en-GB" sz="2400" dirty="0"/>
              <a:t>Jevons and </a:t>
            </a:r>
            <a:r>
              <a:rPr lang="en-GB" sz="2400" dirty="0" err="1"/>
              <a:t>Menger</a:t>
            </a:r>
            <a:r>
              <a:rPr lang="en-GB" sz="2400" dirty="0"/>
              <a:t> want prices to be formed by supply and demand</a:t>
            </a:r>
          </a:p>
          <a:p>
            <a:r>
              <a:rPr lang="en-GB" sz="2400" dirty="0"/>
              <a:t>They must remove the idea that value determines the magnitude of price</a:t>
            </a:r>
          </a:p>
          <a:p>
            <a:r>
              <a:rPr lang="en-GB" sz="2400" dirty="0"/>
              <a:t>They have a theory of  consumption</a:t>
            </a:r>
          </a:p>
          <a:p>
            <a:r>
              <a:rPr lang="en-GB" sz="2400" dirty="0"/>
              <a:t>The problem is then the theory of production</a:t>
            </a:r>
          </a:p>
          <a:p>
            <a:endParaRPr lang="en-CA" sz="2400" dirty="0"/>
          </a:p>
        </p:txBody>
      </p:sp>
    </p:spTree>
    <p:extLst>
      <p:ext uri="{BB962C8B-B14F-4D97-AF65-F5344CB8AC3E}">
        <p14:creationId xmlns:p14="http://schemas.microsoft.com/office/powerpoint/2010/main" val="324336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A16B41-D535-4339-B112-9413D8CDC093}"/>
              </a:ext>
            </a:extLst>
          </p:cNvPr>
          <p:cNvSpPr>
            <a:spLocks noGrp="1"/>
          </p:cNvSpPr>
          <p:nvPr>
            <p:ph type="title"/>
          </p:nvPr>
        </p:nvSpPr>
        <p:spPr/>
        <p:txBody>
          <a:bodyPr/>
          <a:lstStyle/>
          <a:p>
            <a:r>
              <a:rPr lang="en-GB" dirty="0"/>
              <a:t>On the use of copper</a:t>
            </a:r>
            <a:endParaRPr lang="en-CA" dirty="0"/>
          </a:p>
        </p:txBody>
      </p:sp>
      <p:sp>
        <p:nvSpPr>
          <p:cNvPr id="3" name="Content Placeholder 2">
            <a:extLst>
              <a:ext uri="{FF2B5EF4-FFF2-40B4-BE49-F238E27FC236}">
                <a16:creationId xmlns:a16="http://schemas.microsoft.com/office/drawing/2014/main" xmlns="" id="{6DF4DD5A-4803-4836-9917-6E09DF364838}"/>
              </a:ext>
            </a:extLst>
          </p:cNvPr>
          <p:cNvSpPr>
            <a:spLocks noGrp="1"/>
          </p:cNvSpPr>
          <p:nvPr>
            <p:ph idx="1"/>
          </p:nvPr>
        </p:nvSpPr>
        <p:spPr>
          <a:xfrm>
            <a:off x="1371600" y="1659467"/>
            <a:ext cx="9601200" cy="3581400"/>
          </a:xfrm>
        </p:spPr>
        <p:txBody>
          <a:bodyPr>
            <a:normAutofit/>
          </a:bodyPr>
          <a:lstStyle/>
          <a:p>
            <a:r>
              <a:rPr lang="en-GB" sz="2400" dirty="0"/>
              <a:t>We don’t consume copper</a:t>
            </a:r>
          </a:p>
          <a:p>
            <a:r>
              <a:rPr lang="en-GB" sz="2400" dirty="0"/>
              <a:t>Production consumes copper</a:t>
            </a:r>
          </a:p>
          <a:p>
            <a:r>
              <a:rPr lang="en-GB" sz="2400" dirty="0"/>
              <a:t>Actually, about 60% of all value consists of production goods</a:t>
            </a:r>
          </a:p>
          <a:p>
            <a:r>
              <a:rPr lang="en-GB" sz="2400" dirty="0"/>
              <a:t>So how does the consumer determine the value of copper?</a:t>
            </a:r>
          </a:p>
          <a:p>
            <a:r>
              <a:rPr lang="en-GB" sz="2400" dirty="0" err="1"/>
              <a:t>Menger</a:t>
            </a:r>
            <a:r>
              <a:rPr lang="en-GB" sz="2400" dirty="0"/>
              <a:t>: ‘second order goods’</a:t>
            </a:r>
          </a:p>
          <a:p>
            <a:r>
              <a:rPr lang="en-GB" sz="2400" dirty="0"/>
              <a:t>The value of copper is ‘imputed’ from the demand for products that contain copper, such as wires or ornaments</a:t>
            </a:r>
          </a:p>
          <a:p>
            <a:endParaRPr lang="en-CA" sz="2400" dirty="0"/>
          </a:p>
        </p:txBody>
      </p:sp>
    </p:spTree>
    <p:extLst>
      <p:ext uri="{BB962C8B-B14F-4D97-AF65-F5344CB8AC3E}">
        <p14:creationId xmlns:p14="http://schemas.microsoft.com/office/powerpoint/2010/main" val="18361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C5554A-C459-4862-905C-938582A648B2}"/>
              </a:ext>
            </a:extLst>
          </p:cNvPr>
          <p:cNvSpPr>
            <a:spLocks noGrp="1"/>
          </p:cNvSpPr>
          <p:nvPr>
            <p:ph type="title"/>
          </p:nvPr>
        </p:nvSpPr>
        <p:spPr>
          <a:xfrm>
            <a:off x="1371600" y="685800"/>
            <a:ext cx="9601200" cy="668867"/>
          </a:xfrm>
        </p:spPr>
        <p:txBody>
          <a:bodyPr>
            <a:normAutofit fontScale="90000"/>
          </a:bodyPr>
          <a:lstStyle/>
          <a:p>
            <a:r>
              <a:rPr lang="en-GB" dirty="0"/>
              <a:t>Marshall and the catena of causation</a:t>
            </a:r>
            <a:endParaRPr lang="en-CA" dirty="0"/>
          </a:p>
        </p:txBody>
      </p:sp>
      <p:sp>
        <p:nvSpPr>
          <p:cNvPr id="3" name="Content Placeholder 2">
            <a:extLst>
              <a:ext uri="{FF2B5EF4-FFF2-40B4-BE49-F238E27FC236}">
                <a16:creationId xmlns:a16="http://schemas.microsoft.com/office/drawing/2014/main" xmlns="" id="{04FBADF0-3548-4D2C-A1B6-8BA9E0AC5777}"/>
              </a:ext>
            </a:extLst>
          </p:cNvPr>
          <p:cNvSpPr>
            <a:spLocks noGrp="1"/>
          </p:cNvSpPr>
          <p:nvPr>
            <p:ph idx="1"/>
          </p:nvPr>
        </p:nvSpPr>
        <p:spPr>
          <a:xfrm>
            <a:off x="1371600" y="1316567"/>
            <a:ext cx="9601200" cy="5168900"/>
          </a:xfrm>
        </p:spPr>
        <p:txBody>
          <a:bodyPr>
            <a:normAutofit/>
          </a:bodyPr>
          <a:lstStyle/>
          <a:p>
            <a:r>
              <a:rPr lang="en-GB" sz="2400" dirty="0"/>
              <a:t>Jevons states :</a:t>
            </a:r>
            <a:endParaRPr lang="en-CA" sz="2400" dirty="0"/>
          </a:p>
          <a:p>
            <a:pPr lvl="1"/>
            <a:r>
              <a:rPr lang="en-GB" sz="2400" dirty="0"/>
              <a:t>Cost of production determines value</a:t>
            </a:r>
            <a:endParaRPr lang="en-CA" sz="2400" dirty="0"/>
          </a:p>
          <a:p>
            <a:pPr lvl="1"/>
            <a:r>
              <a:rPr lang="en-GB" sz="2400" dirty="0"/>
              <a:t>Supply determines final degree of utility</a:t>
            </a:r>
            <a:endParaRPr lang="en-CA" sz="2400" dirty="0"/>
          </a:p>
          <a:p>
            <a:pPr lvl="1"/>
            <a:r>
              <a:rPr lang="en-GB" sz="2400" dirty="0"/>
              <a:t>Final degree of utility determines demand</a:t>
            </a:r>
            <a:endParaRPr lang="en-CA" sz="2400" dirty="0"/>
          </a:p>
          <a:p>
            <a:pPr marL="0" indent="0" algn="ctr">
              <a:buNone/>
            </a:pPr>
            <a:r>
              <a:rPr lang="en-GB" sz="2400" dirty="0">
                <a:highlight>
                  <a:srgbClr val="FFFF00"/>
                </a:highlight>
              </a:rPr>
              <a:t>“if this series of causation really existed, there could be no great harm in omitting the intermediate states and saying that the cost of production determines value. For if A is the cause of B, which is the cause of C, which is the cause of D, then A is the cause of D.” </a:t>
            </a:r>
          </a:p>
        </p:txBody>
      </p:sp>
    </p:spTree>
    <p:extLst>
      <p:ext uri="{BB962C8B-B14F-4D97-AF65-F5344CB8AC3E}">
        <p14:creationId xmlns:p14="http://schemas.microsoft.com/office/powerpoint/2010/main" val="1801598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132276-79E5-432C-ABEA-7DA78A13AB89}"/>
              </a:ext>
            </a:extLst>
          </p:cNvPr>
          <p:cNvSpPr>
            <a:spLocks noGrp="1"/>
          </p:cNvSpPr>
          <p:nvPr>
            <p:ph type="title"/>
          </p:nvPr>
        </p:nvSpPr>
        <p:spPr/>
        <p:txBody>
          <a:bodyPr/>
          <a:lstStyle/>
          <a:p>
            <a:r>
              <a:rPr lang="en-GB" dirty="0"/>
              <a:t>Marshall’s alternative</a:t>
            </a:r>
            <a:endParaRPr lang="en-CA" dirty="0"/>
          </a:p>
        </p:txBody>
      </p:sp>
      <p:sp>
        <p:nvSpPr>
          <p:cNvPr id="3" name="Content Placeholder 2">
            <a:extLst>
              <a:ext uri="{FF2B5EF4-FFF2-40B4-BE49-F238E27FC236}">
                <a16:creationId xmlns:a16="http://schemas.microsoft.com/office/drawing/2014/main" xmlns="" id="{E8BA8BFB-9A1D-4757-A1FF-C8796F29868E}"/>
              </a:ext>
            </a:extLst>
          </p:cNvPr>
          <p:cNvSpPr>
            <a:spLocks noGrp="1"/>
          </p:cNvSpPr>
          <p:nvPr>
            <p:ph idx="1"/>
          </p:nvPr>
        </p:nvSpPr>
        <p:spPr>
          <a:xfrm>
            <a:off x="1264298" y="1450910"/>
            <a:ext cx="9708502" cy="4416490"/>
          </a:xfrm>
        </p:spPr>
        <p:txBody>
          <a:bodyPr>
            <a:normAutofit fontScale="92500" lnSpcReduction="20000"/>
          </a:bodyPr>
          <a:lstStyle/>
          <a:p>
            <a:r>
              <a:rPr lang="en-GB" dirty="0"/>
              <a:t>What we really  need is</a:t>
            </a:r>
          </a:p>
          <a:p>
            <a:pPr lvl="1"/>
            <a:r>
              <a:rPr lang="en-GB" dirty="0"/>
              <a:t>Utility determines the amount that has to be supplied</a:t>
            </a:r>
            <a:endParaRPr lang="en-CA" dirty="0"/>
          </a:p>
          <a:p>
            <a:pPr lvl="1"/>
            <a:r>
              <a:rPr lang="en-GB" dirty="0"/>
              <a:t>The amount that has to be supplied determines cost of production</a:t>
            </a:r>
            <a:endParaRPr lang="en-CA" dirty="0"/>
          </a:p>
          <a:p>
            <a:pPr lvl="1"/>
            <a:r>
              <a:rPr lang="en-GB" dirty="0"/>
              <a:t>Cost of production determines value</a:t>
            </a:r>
            <a:endParaRPr lang="en-CA" dirty="0"/>
          </a:p>
          <a:p>
            <a:pPr marL="0" indent="0" algn="ctr">
              <a:buNone/>
            </a:pPr>
            <a:r>
              <a:rPr lang="en-GB" dirty="0"/>
              <a:t>“Because it determines the supply price which is required to make the producers keep to their work”</a:t>
            </a:r>
            <a:endParaRPr lang="en-CA" dirty="0"/>
          </a:p>
          <a:p>
            <a:r>
              <a:rPr lang="en-GB" dirty="0"/>
              <a:t>But this does not follow the sequence in time: actually, consumption comes after production</a:t>
            </a:r>
          </a:p>
          <a:p>
            <a:r>
              <a:rPr lang="en-GB" dirty="0"/>
              <a:t>Marshall’s answer: we have to suppose ‘mutual’ determination</a:t>
            </a:r>
          </a:p>
          <a:p>
            <a:r>
              <a:rPr lang="en-GB" dirty="0"/>
              <a:t>Which means that production today has to be determined by consumption tomorrow.</a:t>
            </a:r>
          </a:p>
          <a:p>
            <a:r>
              <a:rPr lang="en-GB" dirty="0"/>
              <a:t>Only possible if we suppose the economy does not change</a:t>
            </a:r>
          </a:p>
          <a:p>
            <a:r>
              <a:rPr lang="en-GB" dirty="0"/>
              <a:t>‘Static ‘equilibrium’</a:t>
            </a:r>
            <a:endParaRPr lang="en-CA" dirty="0"/>
          </a:p>
        </p:txBody>
      </p:sp>
    </p:spTree>
    <p:extLst>
      <p:ext uri="{BB962C8B-B14F-4D97-AF65-F5344CB8AC3E}">
        <p14:creationId xmlns:p14="http://schemas.microsoft.com/office/powerpoint/2010/main" val="1513058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77214B-D58A-4BA2-B474-1128B641535A}"/>
              </a:ext>
            </a:extLst>
          </p:cNvPr>
          <p:cNvSpPr>
            <a:spLocks noGrp="1"/>
          </p:cNvSpPr>
          <p:nvPr>
            <p:ph type="title"/>
          </p:nvPr>
        </p:nvSpPr>
        <p:spPr>
          <a:xfrm>
            <a:off x="1371600" y="685800"/>
            <a:ext cx="9601200" cy="774441"/>
          </a:xfrm>
        </p:spPr>
        <p:txBody>
          <a:bodyPr>
            <a:normAutofit/>
          </a:bodyPr>
          <a:lstStyle/>
          <a:p>
            <a:r>
              <a:rPr lang="en-GB" dirty="0"/>
              <a:t>Physicalism: the futility of utility</a:t>
            </a:r>
            <a:endParaRPr lang="en-CA" dirty="0"/>
          </a:p>
        </p:txBody>
      </p:sp>
      <p:sp>
        <p:nvSpPr>
          <p:cNvPr id="3" name="Content Placeholder 2">
            <a:extLst>
              <a:ext uri="{FF2B5EF4-FFF2-40B4-BE49-F238E27FC236}">
                <a16:creationId xmlns:a16="http://schemas.microsoft.com/office/drawing/2014/main" xmlns="" id="{457DA117-28DE-4143-8BE1-32A62B246A13}"/>
              </a:ext>
            </a:extLst>
          </p:cNvPr>
          <p:cNvSpPr>
            <a:spLocks noGrp="1"/>
          </p:cNvSpPr>
          <p:nvPr>
            <p:ph idx="1"/>
          </p:nvPr>
        </p:nvSpPr>
        <p:spPr>
          <a:xfrm>
            <a:off x="1413587" y="1590869"/>
            <a:ext cx="9862457" cy="4856584"/>
          </a:xfrm>
        </p:spPr>
        <p:txBody>
          <a:bodyPr>
            <a:normAutofit fontScale="92500" lnSpcReduction="20000"/>
          </a:bodyPr>
          <a:lstStyle/>
          <a:p>
            <a:r>
              <a:rPr lang="en-GB" dirty="0"/>
              <a:t>An old concept; main proponent is Bentham. </a:t>
            </a:r>
          </a:p>
          <a:p>
            <a:pPr lvl="1"/>
            <a:r>
              <a:rPr lang="en-GB" dirty="0"/>
              <a:t>But he promotes ‘cardinal utility’ (a number, not a preference)</a:t>
            </a:r>
          </a:p>
          <a:p>
            <a:pPr lvl="1"/>
            <a:r>
              <a:rPr lang="en-GB" dirty="0"/>
              <a:t>Linear measure(No diminishing returns, that is, no margins)</a:t>
            </a:r>
          </a:p>
          <a:p>
            <a:pPr lvl="1"/>
            <a:r>
              <a:rPr lang="en-GB" dirty="0"/>
              <a:t>Objective: utility is the same for every one</a:t>
            </a:r>
          </a:p>
          <a:p>
            <a:r>
              <a:rPr lang="en-GB" dirty="0"/>
              <a:t>The idea is that this is a ‘universal measure of usefulness’</a:t>
            </a:r>
          </a:p>
          <a:p>
            <a:pPr lvl="1"/>
            <a:r>
              <a:rPr lang="en-GB" dirty="0"/>
              <a:t>Can be used for policy –we can try to maximise it socially (Kaldor-Hicks)</a:t>
            </a:r>
          </a:p>
          <a:p>
            <a:r>
              <a:rPr lang="en-GB" dirty="0"/>
              <a:t>The ‘marginalists’ say </a:t>
            </a:r>
          </a:p>
          <a:p>
            <a:pPr lvl="1"/>
            <a:r>
              <a:rPr lang="en-GB" dirty="0"/>
              <a:t>It is cardinal (same as Bentham, changes later to ordinal)</a:t>
            </a:r>
          </a:p>
          <a:p>
            <a:pPr lvl="1"/>
            <a:r>
              <a:rPr lang="en-GB" dirty="0"/>
              <a:t>Non-linear (depends on quantity)</a:t>
            </a:r>
          </a:p>
          <a:p>
            <a:pPr lvl="1"/>
            <a:r>
              <a:rPr lang="en-GB" dirty="0"/>
              <a:t>Subjective (depends on the person)</a:t>
            </a:r>
          </a:p>
          <a:p>
            <a:r>
              <a:rPr lang="en-GB" dirty="0"/>
              <a:t>This is not a value measure at all: all that remains is the name</a:t>
            </a:r>
          </a:p>
          <a:p>
            <a:pPr lvl="1"/>
            <a:r>
              <a:rPr lang="en-GB" dirty="0"/>
              <a:t>It does not measure the outcome of production (‘quantity’ produced)</a:t>
            </a:r>
          </a:p>
          <a:p>
            <a:pPr lvl="1"/>
            <a:r>
              <a:rPr lang="en-GB" dirty="0"/>
              <a:t>In practice, neoclassical economics resorts to ‘Real Product’</a:t>
            </a:r>
          </a:p>
          <a:p>
            <a:pPr lvl="1"/>
            <a:r>
              <a:rPr lang="en-GB" dirty="0"/>
              <a:t>And this itself is a price measure</a:t>
            </a:r>
          </a:p>
          <a:p>
            <a:endParaRPr lang="en-GB" dirty="0"/>
          </a:p>
          <a:p>
            <a:endParaRPr lang="en-CA" dirty="0"/>
          </a:p>
        </p:txBody>
      </p:sp>
      <p:sp>
        <p:nvSpPr>
          <p:cNvPr id="5" name="Star: 6 Points 4">
            <a:extLst>
              <a:ext uri="{FF2B5EF4-FFF2-40B4-BE49-F238E27FC236}">
                <a16:creationId xmlns:a16="http://schemas.microsoft.com/office/drawing/2014/main" xmlns="" id="{BA1D1579-724B-4DD2-B71C-8454D8DDE235}"/>
              </a:ext>
            </a:extLst>
          </p:cNvPr>
          <p:cNvSpPr/>
          <p:nvPr/>
        </p:nvSpPr>
        <p:spPr>
          <a:xfrm>
            <a:off x="10678885" y="247260"/>
            <a:ext cx="1357605" cy="1399593"/>
          </a:xfrm>
          <a:prstGeom prst="star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New Slide</a:t>
            </a:r>
            <a:endParaRPr lang="en-CA" dirty="0"/>
          </a:p>
        </p:txBody>
      </p:sp>
    </p:spTree>
    <p:extLst>
      <p:ext uri="{BB962C8B-B14F-4D97-AF65-F5344CB8AC3E}">
        <p14:creationId xmlns:p14="http://schemas.microsoft.com/office/powerpoint/2010/main" val="3537026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169058-C4A6-4225-961F-34B50A63F496}"/>
              </a:ext>
            </a:extLst>
          </p:cNvPr>
          <p:cNvSpPr>
            <a:spLocks noGrp="1"/>
          </p:cNvSpPr>
          <p:nvPr>
            <p:ph type="title"/>
          </p:nvPr>
        </p:nvSpPr>
        <p:spPr>
          <a:xfrm>
            <a:off x="1371600" y="685800"/>
            <a:ext cx="9601200" cy="881743"/>
          </a:xfrm>
        </p:spPr>
        <p:txBody>
          <a:bodyPr>
            <a:normAutofit/>
          </a:bodyPr>
          <a:lstStyle/>
          <a:p>
            <a:r>
              <a:rPr lang="en-GB" sz="4000" dirty="0"/>
              <a:t>Use-value, concealed meaning of utility</a:t>
            </a:r>
            <a:endParaRPr lang="en-CA" sz="4000" dirty="0"/>
          </a:p>
        </p:txBody>
      </p:sp>
      <p:sp>
        <p:nvSpPr>
          <p:cNvPr id="3" name="Content Placeholder 2">
            <a:extLst>
              <a:ext uri="{FF2B5EF4-FFF2-40B4-BE49-F238E27FC236}">
                <a16:creationId xmlns:a16="http://schemas.microsoft.com/office/drawing/2014/main" xmlns="" id="{6C112758-E9A4-4FE2-8B43-BE1BCE865B60}"/>
              </a:ext>
            </a:extLst>
          </p:cNvPr>
          <p:cNvSpPr>
            <a:spLocks noGrp="1"/>
          </p:cNvSpPr>
          <p:nvPr>
            <p:ph idx="1"/>
          </p:nvPr>
        </p:nvSpPr>
        <p:spPr>
          <a:xfrm>
            <a:off x="1604864" y="1492898"/>
            <a:ext cx="9367935" cy="4861249"/>
          </a:xfrm>
        </p:spPr>
        <p:txBody>
          <a:bodyPr/>
          <a:lstStyle/>
          <a:p>
            <a:r>
              <a:rPr lang="en-GB" dirty="0"/>
              <a:t>The esoteric project of Jevons, </a:t>
            </a:r>
            <a:r>
              <a:rPr lang="en-GB" dirty="0" err="1"/>
              <a:t>Menger</a:t>
            </a:r>
            <a:r>
              <a:rPr lang="en-GB" dirty="0"/>
              <a:t>, Bohm-</a:t>
            </a:r>
            <a:r>
              <a:rPr lang="en-GB" dirty="0" err="1"/>
              <a:t>Bawerk</a:t>
            </a:r>
            <a:r>
              <a:rPr lang="en-GB" dirty="0"/>
              <a:t> and Marshall</a:t>
            </a:r>
          </a:p>
          <a:p>
            <a:r>
              <a:rPr lang="en-GB" dirty="0"/>
              <a:t>They need to displace labour completely as the origin of value</a:t>
            </a:r>
          </a:p>
          <a:p>
            <a:r>
              <a:rPr lang="en-GB" dirty="0"/>
              <a:t>To do so, they reduce it to its Ricardian function, to ‘predict’ prices</a:t>
            </a:r>
          </a:p>
          <a:p>
            <a:r>
              <a:rPr lang="en-GB" dirty="0"/>
              <a:t>Marx has already gone beyond this, by clearly distinguishing</a:t>
            </a:r>
          </a:p>
          <a:p>
            <a:pPr lvl="1"/>
            <a:r>
              <a:rPr lang="en-GB" dirty="0"/>
              <a:t>Value: that which owners acquire as a result of production</a:t>
            </a:r>
          </a:p>
          <a:p>
            <a:pPr lvl="1"/>
            <a:r>
              <a:rPr lang="en-GB" dirty="0"/>
              <a:t>Price: the value which owners possess after distribution  (See Unit 6)</a:t>
            </a:r>
          </a:p>
          <a:p>
            <a:r>
              <a:rPr lang="en-GB" dirty="0"/>
              <a:t>They claim to be able to predict prices without referring to labour</a:t>
            </a:r>
          </a:p>
          <a:p>
            <a:pPr lvl="1"/>
            <a:r>
              <a:rPr lang="en-GB" dirty="0"/>
              <a:t>This means doing it in terms of ‘physical quantity’</a:t>
            </a:r>
          </a:p>
          <a:p>
            <a:pPr lvl="1"/>
            <a:r>
              <a:rPr lang="en-GB" dirty="0"/>
              <a:t>However, this is impossible with objective cardinal utility</a:t>
            </a:r>
          </a:p>
          <a:p>
            <a:r>
              <a:rPr lang="en-GB" dirty="0"/>
              <a:t>Marginal utility doesn’t in fact ‘predict’ prices –you cannot measure it</a:t>
            </a:r>
          </a:p>
          <a:p>
            <a:r>
              <a:rPr lang="en-GB" dirty="0"/>
              <a:t>It is a metaphor: it is an ideological explanation, not a theory</a:t>
            </a:r>
            <a:endParaRPr lang="en-CA" dirty="0"/>
          </a:p>
        </p:txBody>
      </p:sp>
      <p:sp>
        <p:nvSpPr>
          <p:cNvPr id="5" name="Star: 6 Points 4">
            <a:extLst>
              <a:ext uri="{FF2B5EF4-FFF2-40B4-BE49-F238E27FC236}">
                <a16:creationId xmlns:a16="http://schemas.microsoft.com/office/drawing/2014/main" xmlns="" id="{A0495D3E-1DCB-4133-9183-485347737E48}"/>
              </a:ext>
            </a:extLst>
          </p:cNvPr>
          <p:cNvSpPr/>
          <p:nvPr/>
        </p:nvSpPr>
        <p:spPr>
          <a:xfrm>
            <a:off x="10678885" y="247260"/>
            <a:ext cx="1357605" cy="1399593"/>
          </a:xfrm>
          <a:prstGeom prst="star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New Slide</a:t>
            </a:r>
            <a:endParaRPr lang="en-CA" dirty="0"/>
          </a:p>
        </p:txBody>
      </p:sp>
    </p:spTree>
    <p:extLst>
      <p:ext uri="{BB962C8B-B14F-4D97-AF65-F5344CB8AC3E}">
        <p14:creationId xmlns:p14="http://schemas.microsoft.com/office/powerpoint/2010/main" val="387009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BE00BC-6A22-4D60-AF11-1DBEBD8E898A}"/>
              </a:ext>
            </a:extLst>
          </p:cNvPr>
          <p:cNvSpPr>
            <a:spLocks noGrp="1"/>
          </p:cNvSpPr>
          <p:nvPr>
            <p:ph type="title"/>
          </p:nvPr>
        </p:nvSpPr>
        <p:spPr>
          <a:xfrm>
            <a:off x="1371600" y="685800"/>
            <a:ext cx="9601200" cy="914400"/>
          </a:xfrm>
        </p:spPr>
        <p:txBody>
          <a:bodyPr/>
          <a:lstStyle/>
          <a:p>
            <a:r>
              <a:rPr lang="en-GB" dirty="0"/>
              <a:t>The urge to prove Marx inconsistent</a:t>
            </a:r>
            <a:endParaRPr lang="en-CA" dirty="0"/>
          </a:p>
        </p:txBody>
      </p:sp>
      <p:sp>
        <p:nvSpPr>
          <p:cNvPr id="3" name="Content Placeholder 2">
            <a:extLst>
              <a:ext uri="{FF2B5EF4-FFF2-40B4-BE49-F238E27FC236}">
                <a16:creationId xmlns:a16="http://schemas.microsoft.com/office/drawing/2014/main" xmlns="" id="{DA516CB8-EE68-429A-A695-9A8C7E13ED36}"/>
              </a:ext>
            </a:extLst>
          </p:cNvPr>
          <p:cNvSpPr>
            <a:spLocks noGrp="1"/>
          </p:cNvSpPr>
          <p:nvPr>
            <p:ph idx="1"/>
          </p:nvPr>
        </p:nvSpPr>
        <p:spPr>
          <a:xfrm>
            <a:off x="1371600" y="1768150"/>
            <a:ext cx="9601200" cy="4099249"/>
          </a:xfrm>
        </p:spPr>
        <p:txBody>
          <a:bodyPr/>
          <a:lstStyle/>
          <a:p>
            <a:r>
              <a:rPr lang="en-GB" dirty="0"/>
              <a:t>The basic problem: marginal theory is not a theory at all</a:t>
            </a:r>
          </a:p>
          <a:p>
            <a:r>
              <a:rPr lang="en-GB" dirty="0"/>
              <a:t>It is an ideological justification</a:t>
            </a:r>
          </a:p>
          <a:p>
            <a:r>
              <a:rPr lang="en-GB" dirty="0"/>
              <a:t>But it’s a very good one</a:t>
            </a:r>
          </a:p>
          <a:p>
            <a:r>
              <a:rPr lang="en-GB" dirty="0"/>
              <a:t>It shows labour is not the origin of value</a:t>
            </a:r>
          </a:p>
          <a:p>
            <a:r>
              <a:rPr lang="en-GB" dirty="0"/>
              <a:t>It conforms to vulgar perception (the ‘quantity’ of a thing is what we see)</a:t>
            </a:r>
          </a:p>
          <a:p>
            <a:r>
              <a:rPr lang="en-GB" dirty="0"/>
              <a:t>And it has picked up simultaneism on the way</a:t>
            </a:r>
          </a:p>
          <a:p>
            <a:r>
              <a:rPr lang="en-GB" dirty="0"/>
              <a:t>But for this reason it cannot possibly explain reality (eg crisis)</a:t>
            </a:r>
          </a:p>
          <a:p>
            <a:r>
              <a:rPr lang="en-GB" dirty="0"/>
              <a:t>Marx can</a:t>
            </a:r>
          </a:p>
          <a:p>
            <a:r>
              <a:rPr lang="en-GB" dirty="0"/>
              <a:t>The solution: prove he is </a:t>
            </a:r>
            <a:r>
              <a:rPr lang="en-GB" i="1" dirty="0"/>
              <a:t>logically inconsistent. </a:t>
            </a:r>
            <a:r>
              <a:rPr lang="en-GB" dirty="0"/>
              <a:t>(see Kliman 2007)</a:t>
            </a:r>
            <a:endParaRPr lang="en-CA" dirty="0"/>
          </a:p>
        </p:txBody>
      </p:sp>
      <p:sp>
        <p:nvSpPr>
          <p:cNvPr id="4" name="Star: 6 Points 3">
            <a:extLst>
              <a:ext uri="{FF2B5EF4-FFF2-40B4-BE49-F238E27FC236}">
                <a16:creationId xmlns:a16="http://schemas.microsoft.com/office/drawing/2014/main" xmlns="" id="{B479713A-6BFE-4130-8D3A-9B55289F7B74}"/>
              </a:ext>
            </a:extLst>
          </p:cNvPr>
          <p:cNvSpPr/>
          <p:nvPr/>
        </p:nvSpPr>
        <p:spPr>
          <a:xfrm>
            <a:off x="10678885" y="247260"/>
            <a:ext cx="1357605" cy="1399593"/>
          </a:xfrm>
          <a:prstGeom prst="star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New Slide</a:t>
            </a:r>
            <a:endParaRPr lang="en-CA" dirty="0"/>
          </a:p>
        </p:txBody>
      </p:sp>
    </p:spTree>
    <p:extLst>
      <p:ext uri="{BB962C8B-B14F-4D97-AF65-F5344CB8AC3E}">
        <p14:creationId xmlns:p14="http://schemas.microsoft.com/office/powerpoint/2010/main" val="1245870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73D6CB-D869-4FE5-89E6-AF08BA2B9144}"/>
              </a:ext>
            </a:extLst>
          </p:cNvPr>
          <p:cNvSpPr>
            <a:spLocks noGrp="1"/>
          </p:cNvSpPr>
          <p:nvPr>
            <p:ph type="title"/>
          </p:nvPr>
        </p:nvSpPr>
        <p:spPr/>
        <p:txBody>
          <a:bodyPr/>
          <a:lstStyle/>
          <a:p>
            <a:r>
              <a:rPr lang="en-GB" dirty="0"/>
              <a:t>Words</a:t>
            </a:r>
            <a:endParaRPr lang="en-CA" dirty="0"/>
          </a:p>
        </p:txBody>
      </p:sp>
      <p:sp>
        <p:nvSpPr>
          <p:cNvPr id="3" name="Content Placeholder 2">
            <a:extLst>
              <a:ext uri="{FF2B5EF4-FFF2-40B4-BE49-F238E27FC236}">
                <a16:creationId xmlns:a16="http://schemas.microsoft.com/office/drawing/2014/main" xmlns="" id="{B2797574-1A9A-4AC1-A736-F0F69FB60C0D}"/>
              </a:ext>
            </a:extLst>
          </p:cNvPr>
          <p:cNvSpPr>
            <a:spLocks noGrp="1"/>
          </p:cNvSpPr>
          <p:nvPr>
            <p:ph sz="half" idx="1"/>
          </p:nvPr>
        </p:nvSpPr>
        <p:spPr/>
        <p:txBody>
          <a:bodyPr/>
          <a:lstStyle/>
          <a:p>
            <a:r>
              <a:rPr lang="en-GB" dirty="0"/>
              <a:t>Folklore</a:t>
            </a:r>
          </a:p>
          <a:p>
            <a:r>
              <a:rPr lang="en-GB" dirty="0"/>
              <a:t>Utility</a:t>
            </a:r>
          </a:p>
          <a:p>
            <a:r>
              <a:rPr lang="en-GB" dirty="0"/>
              <a:t>Esoteric</a:t>
            </a:r>
          </a:p>
          <a:p>
            <a:endParaRPr lang="en-GB" dirty="0"/>
          </a:p>
          <a:p>
            <a:endParaRPr lang="en-GB" dirty="0"/>
          </a:p>
          <a:p>
            <a:endParaRPr lang="en-CA" dirty="0"/>
          </a:p>
        </p:txBody>
      </p:sp>
      <p:sp>
        <p:nvSpPr>
          <p:cNvPr id="4" name="Content Placeholder 3">
            <a:extLst>
              <a:ext uri="{FF2B5EF4-FFF2-40B4-BE49-F238E27FC236}">
                <a16:creationId xmlns:a16="http://schemas.microsoft.com/office/drawing/2014/main" xmlns="" id="{77D74494-C33C-4D52-A3F5-AA70EBB11D89}"/>
              </a:ext>
            </a:extLst>
          </p:cNvPr>
          <p:cNvSpPr>
            <a:spLocks noGrp="1"/>
          </p:cNvSpPr>
          <p:nvPr>
            <p:ph sz="half" idx="2"/>
          </p:nvPr>
        </p:nvSpPr>
        <p:spPr/>
        <p:txBody>
          <a:bodyPr/>
          <a:lstStyle/>
          <a:p>
            <a:r>
              <a:rPr lang="en-GB" dirty="0"/>
              <a:t>Temporalism</a:t>
            </a:r>
          </a:p>
          <a:p>
            <a:endParaRPr lang="en-CA" dirty="0"/>
          </a:p>
        </p:txBody>
      </p:sp>
    </p:spTree>
    <p:extLst>
      <p:ext uri="{BB962C8B-B14F-4D97-AF65-F5344CB8AC3E}">
        <p14:creationId xmlns:p14="http://schemas.microsoft.com/office/powerpoint/2010/main" val="44481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DDA4AD-D0AD-4A9C-AF1A-FDA75AD28AA7}"/>
              </a:ext>
            </a:extLst>
          </p:cNvPr>
          <p:cNvSpPr>
            <a:spLocks noGrp="1"/>
          </p:cNvSpPr>
          <p:nvPr>
            <p:ph type="title"/>
          </p:nvPr>
        </p:nvSpPr>
        <p:spPr>
          <a:xfrm>
            <a:off x="1371600" y="685800"/>
            <a:ext cx="9601200" cy="928396"/>
          </a:xfrm>
        </p:spPr>
        <p:txBody>
          <a:bodyPr>
            <a:noAutofit/>
          </a:bodyPr>
          <a:lstStyle/>
          <a:p>
            <a:r>
              <a:rPr lang="en-GB" sz="3600" dirty="0"/>
              <a:t>Bohm-</a:t>
            </a:r>
            <a:r>
              <a:rPr lang="en-GB" sz="3600" dirty="0" err="1"/>
              <a:t>Bawerk</a:t>
            </a:r>
            <a:r>
              <a:rPr lang="en-GB" sz="3600" dirty="0"/>
              <a:t> on close of Marx’s System</a:t>
            </a:r>
            <a:endParaRPr lang="en-CA" sz="3600" dirty="0"/>
          </a:p>
        </p:txBody>
      </p:sp>
      <p:sp>
        <p:nvSpPr>
          <p:cNvPr id="3" name="Content Placeholder 2">
            <a:extLst>
              <a:ext uri="{FF2B5EF4-FFF2-40B4-BE49-F238E27FC236}">
                <a16:creationId xmlns:a16="http://schemas.microsoft.com/office/drawing/2014/main" xmlns="" id="{66B6D8E4-4A53-4404-AFBC-E264E0DC789A}"/>
              </a:ext>
            </a:extLst>
          </p:cNvPr>
          <p:cNvSpPr>
            <a:spLocks noGrp="1"/>
          </p:cNvSpPr>
          <p:nvPr>
            <p:ph idx="1"/>
          </p:nvPr>
        </p:nvSpPr>
        <p:spPr>
          <a:xfrm>
            <a:off x="1371600" y="1329611"/>
            <a:ext cx="10310327" cy="4819261"/>
          </a:xfrm>
        </p:spPr>
        <p:txBody>
          <a:bodyPr>
            <a:normAutofit lnSpcReduction="10000"/>
          </a:bodyPr>
          <a:lstStyle/>
          <a:p>
            <a:r>
              <a:rPr lang="en-GB" sz="2400" dirty="0"/>
              <a:t>Finance Minister in several Austrian governments; written while in office</a:t>
            </a:r>
          </a:p>
          <a:p>
            <a:r>
              <a:rPr lang="en-GB" sz="2400" dirty="0"/>
              <a:t>Marxism gaining in working class; capitalist economic theory is unpopular because capitalist economic policy is unpopular</a:t>
            </a:r>
          </a:p>
          <a:p>
            <a:r>
              <a:rPr lang="en-GB" sz="2400" dirty="0"/>
              <a:t>Not enough to defend the theory; have to  attack Marx</a:t>
            </a:r>
          </a:p>
          <a:p>
            <a:r>
              <a:rPr lang="en-GB" sz="2400" dirty="0"/>
              <a:t>The key ‘Marx is inconsistent’</a:t>
            </a:r>
          </a:p>
          <a:p>
            <a:r>
              <a:rPr lang="en-GB" sz="2400" dirty="0"/>
              <a:t>If his theory is inconsistent, it cannot be true</a:t>
            </a:r>
          </a:p>
          <a:p>
            <a:r>
              <a:rPr lang="en-GB" sz="2400" dirty="0"/>
              <a:t>Most Marxists since then have accepted inconsistency</a:t>
            </a:r>
          </a:p>
          <a:p>
            <a:r>
              <a:rPr lang="en-GB" sz="2400" dirty="0"/>
              <a:t>But only because they accept the interpretation that von Bortkiewicz provides</a:t>
            </a:r>
          </a:p>
          <a:p>
            <a:r>
              <a:rPr lang="en-GB" sz="2400" dirty="0"/>
              <a:t>This is a ‘simultaneist’ interpretation</a:t>
            </a:r>
          </a:p>
          <a:p>
            <a:endParaRPr lang="en-CA" sz="2400" dirty="0"/>
          </a:p>
        </p:txBody>
      </p:sp>
    </p:spTree>
    <p:extLst>
      <p:ext uri="{BB962C8B-B14F-4D97-AF65-F5344CB8AC3E}">
        <p14:creationId xmlns:p14="http://schemas.microsoft.com/office/powerpoint/2010/main" val="3016336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42CE91-4F50-4A0E-A43E-50F72D1A0530}"/>
              </a:ext>
            </a:extLst>
          </p:cNvPr>
          <p:cNvSpPr>
            <a:spLocks noGrp="1"/>
          </p:cNvSpPr>
          <p:nvPr>
            <p:ph type="title"/>
          </p:nvPr>
        </p:nvSpPr>
        <p:spPr/>
        <p:txBody>
          <a:bodyPr/>
          <a:lstStyle/>
          <a:p>
            <a:r>
              <a:rPr lang="en-GB" dirty="0" err="1"/>
              <a:t>Understannding</a:t>
            </a:r>
            <a:r>
              <a:rPr lang="en-GB" dirty="0"/>
              <a:t>  temporalism</a:t>
            </a:r>
            <a:endParaRPr lang="en-CA" dirty="0"/>
          </a:p>
        </p:txBody>
      </p:sp>
      <p:sp>
        <p:nvSpPr>
          <p:cNvPr id="3" name="Text Placeholder 2">
            <a:extLst>
              <a:ext uri="{FF2B5EF4-FFF2-40B4-BE49-F238E27FC236}">
                <a16:creationId xmlns:a16="http://schemas.microsoft.com/office/drawing/2014/main" xmlns="" id="{4E6AAC07-7512-462C-9F69-810953F36CE8}"/>
              </a:ext>
            </a:extLst>
          </p:cNvPr>
          <p:cNvSpPr>
            <a:spLocks noGrp="1"/>
          </p:cNvSpPr>
          <p:nvPr>
            <p:ph type="body" idx="1"/>
          </p:nvPr>
        </p:nvSpPr>
        <p:spPr/>
        <p:txBody>
          <a:bodyPr/>
          <a:lstStyle/>
          <a:p>
            <a:r>
              <a:rPr lang="en-GB" dirty="0"/>
              <a:t>Some worked examples</a:t>
            </a:r>
            <a:endParaRPr lang="en-CA" dirty="0"/>
          </a:p>
        </p:txBody>
      </p:sp>
      <p:sp>
        <p:nvSpPr>
          <p:cNvPr id="4" name="Star: 6 Points 3">
            <a:extLst>
              <a:ext uri="{FF2B5EF4-FFF2-40B4-BE49-F238E27FC236}">
                <a16:creationId xmlns:a16="http://schemas.microsoft.com/office/drawing/2014/main" xmlns="" id="{A2B889E5-B8AC-44BF-93CB-120754693DE8}"/>
              </a:ext>
            </a:extLst>
          </p:cNvPr>
          <p:cNvSpPr/>
          <p:nvPr/>
        </p:nvSpPr>
        <p:spPr>
          <a:xfrm>
            <a:off x="10377997" y="247260"/>
            <a:ext cx="1658494" cy="1707503"/>
          </a:xfrm>
          <a:prstGeom prst="star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a:t>New Section</a:t>
            </a:r>
            <a:endParaRPr lang="en-CA" dirty="0"/>
          </a:p>
        </p:txBody>
      </p:sp>
    </p:spTree>
    <p:extLst>
      <p:ext uri="{BB962C8B-B14F-4D97-AF65-F5344CB8AC3E}">
        <p14:creationId xmlns:p14="http://schemas.microsoft.com/office/powerpoint/2010/main" val="10063298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EA6DCE-6D50-4DDB-BEC2-98063979C58D}"/>
              </a:ext>
            </a:extLst>
          </p:cNvPr>
          <p:cNvSpPr>
            <a:spLocks noGrp="1"/>
          </p:cNvSpPr>
          <p:nvPr>
            <p:ph type="title"/>
          </p:nvPr>
        </p:nvSpPr>
        <p:spPr/>
        <p:txBody>
          <a:bodyPr/>
          <a:lstStyle/>
          <a:p>
            <a:r>
              <a:rPr lang="en-GB" dirty="0"/>
              <a:t>Worked Single Commodity Example</a:t>
            </a:r>
            <a:endParaRPr lang="en-CA" dirty="0"/>
          </a:p>
        </p:txBody>
      </p:sp>
      <p:sp>
        <p:nvSpPr>
          <p:cNvPr id="3" name="Content Placeholder 2">
            <a:extLst>
              <a:ext uri="{FF2B5EF4-FFF2-40B4-BE49-F238E27FC236}">
                <a16:creationId xmlns:a16="http://schemas.microsoft.com/office/drawing/2014/main" xmlns="" id="{4DC0F8CA-F875-4B46-98F0-22218C643564}"/>
              </a:ext>
            </a:extLst>
          </p:cNvPr>
          <p:cNvSpPr>
            <a:spLocks noGrp="1"/>
          </p:cNvSpPr>
          <p:nvPr>
            <p:ph idx="1"/>
          </p:nvPr>
        </p:nvSpPr>
        <p:spPr>
          <a:xfrm>
            <a:off x="1519766" y="1841500"/>
            <a:ext cx="9601200" cy="4550833"/>
          </a:xfrm>
        </p:spPr>
        <p:txBody>
          <a:bodyPr/>
          <a:lstStyle/>
          <a:p>
            <a:r>
              <a:rPr lang="en-CA" dirty="0"/>
              <a:t>Suppose the only producers are farmers, </a:t>
            </a:r>
          </a:p>
          <a:p>
            <a:r>
              <a:rPr lang="en-CA" dirty="0"/>
              <a:t>They plant 170 tons of corn in year 0, </a:t>
            </a:r>
          </a:p>
          <a:p>
            <a:r>
              <a:rPr lang="en-CA" dirty="0"/>
              <a:t>They employ 340 labourers</a:t>
            </a:r>
          </a:p>
          <a:p>
            <a:r>
              <a:rPr lang="en-CA" dirty="0"/>
              <a:t>They grow 510 tons of corn. </a:t>
            </a:r>
          </a:p>
          <a:p>
            <a:r>
              <a:rPr lang="en-CA" dirty="0"/>
              <a:t>The labourers consume 170 tons of corn</a:t>
            </a:r>
          </a:p>
          <a:p>
            <a:r>
              <a:rPr lang="en-GB" dirty="0"/>
              <a:t>W</a:t>
            </a:r>
            <a:r>
              <a:rPr lang="en-CA" dirty="0"/>
              <a:t>hat is the value produced?</a:t>
            </a:r>
          </a:p>
          <a:p>
            <a:pPr lvl="1"/>
            <a:r>
              <a:rPr lang="en-GB" dirty="0"/>
              <a:t>(</a:t>
            </a:r>
            <a:r>
              <a:rPr lang="en-CA" dirty="0"/>
              <a:t>Hint: it is independent of the wage)</a:t>
            </a:r>
          </a:p>
          <a:p>
            <a:r>
              <a:rPr lang="en-GB" dirty="0"/>
              <a:t>W</a:t>
            </a:r>
            <a:r>
              <a:rPr lang="en-CA" dirty="0"/>
              <a:t>hat are profits?</a:t>
            </a:r>
          </a:p>
          <a:p>
            <a:r>
              <a:rPr lang="en-GB" dirty="0"/>
              <a:t>F</a:t>
            </a:r>
            <a:r>
              <a:rPr lang="en-CA" dirty="0" err="1"/>
              <a:t>irst</a:t>
            </a:r>
            <a:r>
              <a:rPr lang="en-CA" dirty="0"/>
              <a:t>, the temporalist answer (spreadsheet)</a:t>
            </a:r>
          </a:p>
          <a:p>
            <a:pPr lvl="1"/>
            <a:r>
              <a:rPr lang="en-GB" dirty="0"/>
              <a:t>(</a:t>
            </a:r>
            <a:r>
              <a:rPr lang="en-CA" dirty="0"/>
              <a:t>Hint: we have to assume an initial value of corn)</a:t>
            </a:r>
          </a:p>
        </p:txBody>
      </p:sp>
    </p:spTree>
    <p:extLst>
      <p:ext uri="{BB962C8B-B14F-4D97-AF65-F5344CB8AC3E}">
        <p14:creationId xmlns:p14="http://schemas.microsoft.com/office/powerpoint/2010/main" val="1044222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BB3C9D-24AB-4235-8E0D-BF8275EF3F92}"/>
              </a:ext>
            </a:extLst>
          </p:cNvPr>
          <p:cNvSpPr>
            <a:spLocks noGrp="1"/>
          </p:cNvSpPr>
          <p:nvPr>
            <p:ph type="title"/>
          </p:nvPr>
        </p:nvSpPr>
        <p:spPr/>
        <p:txBody>
          <a:bodyPr/>
          <a:lstStyle/>
          <a:p>
            <a:r>
              <a:rPr lang="en-GB" dirty="0"/>
              <a:t>Spreadsheet</a:t>
            </a:r>
            <a:endParaRPr lang="en-CA" dirty="0"/>
          </a:p>
        </p:txBody>
      </p:sp>
      <p:sp>
        <p:nvSpPr>
          <p:cNvPr id="3" name="TextBox 2">
            <a:extLst>
              <a:ext uri="{FF2B5EF4-FFF2-40B4-BE49-F238E27FC236}">
                <a16:creationId xmlns:a16="http://schemas.microsoft.com/office/drawing/2014/main" xmlns="" id="{845E76AA-81ED-4118-BC9F-EDF219BCF946}"/>
              </a:ext>
            </a:extLst>
          </p:cNvPr>
          <p:cNvSpPr txBox="1"/>
          <p:nvPr/>
        </p:nvSpPr>
        <p:spPr>
          <a:xfrm>
            <a:off x="4222102" y="2635897"/>
            <a:ext cx="3792894" cy="369332"/>
          </a:xfrm>
          <a:prstGeom prst="rect">
            <a:avLst/>
          </a:prstGeom>
          <a:noFill/>
        </p:spPr>
        <p:txBody>
          <a:bodyPr wrap="square" rtlCol="0">
            <a:spAutoFit/>
          </a:bodyPr>
          <a:lstStyle/>
          <a:p>
            <a:r>
              <a:rPr lang="en-GB" dirty="0"/>
              <a:t>Refer to the separate spreadsheet</a:t>
            </a:r>
            <a:endParaRPr lang="en-CA" dirty="0"/>
          </a:p>
        </p:txBody>
      </p:sp>
    </p:spTree>
    <p:extLst>
      <p:ext uri="{BB962C8B-B14F-4D97-AF65-F5344CB8AC3E}">
        <p14:creationId xmlns:p14="http://schemas.microsoft.com/office/powerpoint/2010/main" val="2456463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777FE-9FFA-4B26-B394-408E07A1CE26}"/>
              </a:ext>
            </a:extLst>
          </p:cNvPr>
          <p:cNvSpPr>
            <a:spLocks noGrp="1"/>
          </p:cNvSpPr>
          <p:nvPr>
            <p:ph type="title"/>
          </p:nvPr>
        </p:nvSpPr>
        <p:spPr/>
        <p:txBody>
          <a:bodyPr/>
          <a:lstStyle/>
          <a:p>
            <a:r>
              <a:rPr lang="en-GB" dirty="0"/>
              <a:t>Temporalist calculation in algebra</a:t>
            </a:r>
            <a:endParaRPr lang="en-CA" dirty="0"/>
          </a:p>
        </p:txBody>
      </p:sp>
      <p:sp>
        <p:nvSpPr>
          <p:cNvPr id="3" name="Content Placeholder 2">
            <a:extLst>
              <a:ext uri="{FF2B5EF4-FFF2-40B4-BE49-F238E27FC236}">
                <a16:creationId xmlns:a16="http://schemas.microsoft.com/office/drawing/2014/main" xmlns="" id="{B1B356E7-A9B0-4A5F-9C18-27FDDAD086C0}"/>
              </a:ext>
            </a:extLst>
          </p:cNvPr>
          <p:cNvSpPr>
            <a:spLocks noGrp="1"/>
          </p:cNvSpPr>
          <p:nvPr>
            <p:ph idx="1"/>
          </p:nvPr>
        </p:nvSpPr>
        <p:spPr>
          <a:xfrm>
            <a:off x="1371600" y="1455575"/>
            <a:ext cx="9937102" cy="5183155"/>
          </a:xfrm>
        </p:spPr>
        <p:txBody>
          <a:bodyPr>
            <a:normAutofit/>
          </a:bodyPr>
          <a:lstStyle/>
          <a:p>
            <a:r>
              <a:rPr lang="en-GB" sz="2400" dirty="0"/>
              <a:t>Let </a:t>
            </a:r>
            <a:r>
              <a:rPr lang="en-GB" sz="2400" i="1" dirty="0"/>
              <a:t>C</a:t>
            </a:r>
            <a:r>
              <a:rPr lang="en-GB" sz="2400" dirty="0"/>
              <a:t> be the input</a:t>
            </a:r>
          </a:p>
          <a:p>
            <a:r>
              <a:rPr lang="en-GB" sz="2400" dirty="0"/>
              <a:t>Let </a:t>
            </a:r>
            <a:r>
              <a:rPr lang="en-GB" sz="2400" i="1" dirty="0"/>
              <a:t>L</a:t>
            </a:r>
            <a:r>
              <a:rPr lang="en-GB" sz="2400" dirty="0"/>
              <a:t> be labour time</a:t>
            </a:r>
          </a:p>
          <a:p>
            <a:r>
              <a:rPr lang="en-GB" sz="2400" dirty="0"/>
              <a:t>Let </a:t>
            </a:r>
            <a:r>
              <a:rPr lang="en-GB" sz="2400" i="1" dirty="0"/>
              <a:t>X</a:t>
            </a:r>
            <a:r>
              <a:rPr lang="en-GB" sz="2400" dirty="0"/>
              <a:t> be the output</a:t>
            </a:r>
          </a:p>
          <a:p>
            <a:r>
              <a:rPr lang="en-GB" sz="2400" dirty="0"/>
              <a:t>Let </a:t>
            </a:r>
            <a:r>
              <a:rPr lang="en-GB" sz="2400" i="1" dirty="0" err="1"/>
              <a:t>v</a:t>
            </a:r>
            <a:r>
              <a:rPr lang="en-GB" sz="2400" i="1" baseline="-25000" dirty="0" err="1"/>
              <a:t>t</a:t>
            </a:r>
            <a:r>
              <a:rPr lang="en-GB" sz="2400" i="1" baseline="-25000" dirty="0"/>
              <a:t> </a:t>
            </a:r>
            <a:r>
              <a:rPr lang="en-GB" sz="2400" dirty="0"/>
              <a:t>be unit value at time </a:t>
            </a:r>
            <a:r>
              <a:rPr lang="en-GB" sz="2400" i="1" dirty="0"/>
              <a:t>t</a:t>
            </a:r>
          </a:p>
          <a:p>
            <a:r>
              <a:rPr lang="en-GB" sz="2400" dirty="0"/>
              <a:t>Let </a:t>
            </a:r>
            <a:r>
              <a:rPr lang="en-GB" sz="2400" i="1" dirty="0"/>
              <a:t>v</a:t>
            </a:r>
            <a:r>
              <a:rPr lang="en-GB" sz="2400" i="1" baseline="-25000" dirty="0"/>
              <a:t>0</a:t>
            </a:r>
            <a:r>
              <a:rPr lang="en-GB" sz="2400" i="1" dirty="0"/>
              <a:t> </a:t>
            </a:r>
            <a:r>
              <a:rPr lang="en-GB" sz="2400" dirty="0"/>
              <a:t>be unit value at time </a:t>
            </a:r>
            <a:r>
              <a:rPr lang="en-GB" sz="2400" i="1" dirty="0"/>
              <a:t>0</a:t>
            </a:r>
          </a:p>
          <a:p>
            <a:pPr marL="0" indent="0" algn="ctr">
              <a:buNone/>
            </a:pPr>
            <a:r>
              <a:rPr lang="en-GB" sz="2400" i="1" dirty="0"/>
              <a:t>v</a:t>
            </a:r>
            <a:r>
              <a:rPr lang="en-GB" sz="2400" i="1" baseline="-25000" dirty="0"/>
              <a:t>1 </a:t>
            </a:r>
            <a:r>
              <a:rPr lang="en-GB" sz="2400" i="1" dirty="0"/>
              <a:t>X</a:t>
            </a:r>
            <a:r>
              <a:rPr lang="en-GB" sz="2400" i="1" baseline="-25000" dirty="0"/>
              <a:t> </a:t>
            </a:r>
            <a:r>
              <a:rPr lang="en-GB" sz="2400" i="1" dirty="0"/>
              <a:t>= v</a:t>
            </a:r>
            <a:r>
              <a:rPr lang="en-GB" sz="2400" i="1" baseline="-25000" dirty="0"/>
              <a:t>0 </a:t>
            </a:r>
            <a:r>
              <a:rPr lang="en-GB" sz="2400" i="1" dirty="0"/>
              <a:t>C</a:t>
            </a:r>
            <a:r>
              <a:rPr lang="en-GB" sz="2400" i="1" dirty="0" smtClean="0"/>
              <a:t>+L</a:t>
            </a:r>
            <a:endParaRPr lang="en-GB" sz="2400" i="1" dirty="0"/>
          </a:p>
          <a:p>
            <a:pPr marL="0" indent="0" algn="ctr">
              <a:buNone/>
            </a:pPr>
            <a:r>
              <a:rPr lang="en-GB" sz="2400" i="1" dirty="0"/>
              <a:t>v</a:t>
            </a:r>
            <a:r>
              <a:rPr lang="en-GB" sz="2400" i="1" baseline="-25000" dirty="0"/>
              <a:t>2 </a:t>
            </a:r>
            <a:r>
              <a:rPr lang="en-GB" sz="2400" i="1" dirty="0"/>
              <a:t>X</a:t>
            </a:r>
            <a:r>
              <a:rPr lang="en-GB" sz="2400" i="1" baseline="-25000" dirty="0"/>
              <a:t> </a:t>
            </a:r>
            <a:r>
              <a:rPr lang="en-GB" sz="2400" i="1" dirty="0"/>
              <a:t>= v</a:t>
            </a:r>
            <a:r>
              <a:rPr lang="en-GB" sz="2400" i="1" baseline="-25000" dirty="0"/>
              <a:t>1 </a:t>
            </a:r>
            <a:r>
              <a:rPr lang="en-GB" sz="2400" i="1" dirty="0"/>
              <a:t>C</a:t>
            </a:r>
            <a:r>
              <a:rPr lang="en-GB" sz="2400" i="1" dirty="0" smtClean="0"/>
              <a:t>+L</a:t>
            </a:r>
            <a:endParaRPr lang="en-GB" sz="2400" i="1" dirty="0"/>
          </a:p>
          <a:p>
            <a:pPr marL="0" indent="0" algn="ctr">
              <a:buNone/>
            </a:pPr>
            <a:r>
              <a:rPr lang="en-GB" sz="2400" i="1" dirty="0"/>
              <a:t>….</a:t>
            </a:r>
          </a:p>
          <a:p>
            <a:pPr marL="0" indent="0">
              <a:buNone/>
            </a:pPr>
            <a:r>
              <a:rPr lang="en-GB" sz="2400" dirty="0"/>
              <a:t>When there are many commodities </a:t>
            </a:r>
            <a:r>
              <a:rPr lang="en-GB" sz="2400" i="1" dirty="0"/>
              <a:t>C</a:t>
            </a:r>
            <a:r>
              <a:rPr lang="en-GB" sz="2400" dirty="0" smtClean="0"/>
              <a:t> </a:t>
            </a:r>
            <a:r>
              <a:rPr lang="en-GB" sz="2400" dirty="0"/>
              <a:t>is a matrix and </a:t>
            </a:r>
            <a:r>
              <a:rPr lang="en-GB" sz="2400" i="1" dirty="0"/>
              <a:t>X,L </a:t>
            </a:r>
            <a:r>
              <a:rPr lang="en-GB" sz="2400" dirty="0"/>
              <a:t>are vectors</a:t>
            </a:r>
          </a:p>
          <a:p>
            <a:pPr marL="0" indent="0">
              <a:buNone/>
            </a:pPr>
            <a:r>
              <a:rPr lang="en-GB" sz="2400" dirty="0"/>
              <a:t>Then, however, prices affect the outcome (Unit 6)</a:t>
            </a:r>
          </a:p>
          <a:p>
            <a:pPr marL="0" indent="0" algn="ctr">
              <a:buNone/>
            </a:pPr>
            <a:endParaRPr lang="en-CA" sz="2400" dirty="0"/>
          </a:p>
        </p:txBody>
      </p:sp>
    </p:spTree>
    <p:extLst>
      <p:ext uri="{BB962C8B-B14F-4D97-AF65-F5344CB8AC3E}">
        <p14:creationId xmlns:p14="http://schemas.microsoft.com/office/powerpoint/2010/main" val="2607069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871C47-4BFB-421D-9DEA-FF3863C69B82}"/>
              </a:ext>
            </a:extLst>
          </p:cNvPr>
          <p:cNvSpPr>
            <a:spLocks noGrp="1"/>
          </p:cNvSpPr>
          <p:nvPr>
            <p:ph type="title"/>
          </p:nvPr>
        </p:nvSpPr>
        <p:spPr/>
        <p:txBody>
          <a:bodyPr/>
          <a:lstStyle/>
          <a:p>
            <a:r>
              <a:rPr lang="en-GB" dirty="0"/>
              <a:t>Marx ‘needs mutual causation’</a:t>
            </a:r>
            <a:endParaRPr lang="en-CA" dirty="0"/>
          </a:p>
        </p:txBody>
      </p:sp>
      <p:sp>
        <p:nvSpPr>
          <p:cNvPr id="3" name="Content Placeholder 2">
            <a:extLst>
              <a:ext uri="{FF2B5EF4-FFF2-40B4-BE49-F238E27FC236}">
                <a16:creationId xmlns:a16="http://schemas.microsoft.com/office/drawing/2014/main" xmlns="" id="{49BA0103-4F41-41D1-84EB-D8897B73BAC4}"/>
              </a:ext>
            </a:extLst>
          </p:cNvPr>
          <p:cNvSpPr>
            <a:spLocks noGrp="1"/>
          </p:cNvSpPr>
          <p:nvPr>
            <p:ph idx="1"/>
          </p:nvPr>
        </p:nvSpPr>
        <p:spPr>
          <a:xfrm>
            <a:off x="1418166" y="1511300"/>
            <a:ext cx="9880601" cy="4902200"/>
          </a:xfrm>
        </p:spPr>
        <p:txBody>
          <a:bodyPr>
            <a:normAutofit/>
          </a:bodyPr>
          <a:lstStyle/>
          <a:p>
            <a:pPr marL="0" indent="0">
              <a:buNone/>
            </a:pPr>
            <a:r>
              <a:rPr lang="en-CA" sz="2400" dirty="0"/>
              <a:t>Alfred Marshall said once of Ricardo: ‘He does not state clearly, and in some cases he perhaps did not fully and clearly perceive how, in the problem of normal value, the various elements govern one another </a:t>
            </a:r>
            <a:r>
              <a:rPr lang="en-CA" sz="2400" i="1" dirty="0"/>
              <a:t>mutually</a:t>
            </a:r>
            <a:r>
              <a:rPr lang="en-CA" sz="2400" dirty="0"/>
              <a:t>, not </a:t>
            </a:r>
            <a:r>
              <a:rPr lang="en-CA" sz="2400" i="1" dirty="0"/>
              <a:t>successively</a:t>
            </a:r>
            <a:r>
              <a:rPr lang="en-CA" sz="2400" dirty="0"/>
              <a:t>, in a long chain of causation’. </a:t>
            </a:r>
          </a:p>
          <a:p>
            <a:pPr marL="0" indent="0">
              <a:buNone/>
            </a:pPr>
            <a:r>
              <a:rPr lang="en-CA" sz="2400" dirty="0"/>
              <a:t>This description applies even more to </a:t>
            </a:r>
            <a:r>
              <a:rPr lang="en-CA" sz="2400" dirty="0">
                <a:highlight>
                  <a:srgbClr val="FFFF00"/>
                </a:highlight>
              </a:rPr>
              <a:t>Marx … [who] held firmly to the view that the elements concerned must be regarded as a kind of causal chain, in which each link is determined, in its composition and its magnitude, only by the preceding links </a:t>
            </a:r>
            <a:r>
              <a:rPr lang="en-CA" sz="2400" dirty="0"/>
              <a:t>… Modern economics is beginning to free itself gradually from the </a:t>
            </a:r>
            <a:r>
              <a:rPr lang="en-CA" sz="2400" dirty="0">
                <a:highlight>
                  <a:srgbClr val="FFFF00"/>
                </a:highlight>
              </a:rPr>
              <a:t>successivist </a:t>
            </a:r>
            <a:r>
              <a:rPr lang="en-CA" sz="2400" dirty="0"/>
              <a:t>prejudice, the chief merit being due to the mathematical school led by Léon Walras. </a:t>
            </a:r>
          </a:p>
          <a:p>
            <a:pPr marL="0" indent="0" algn="r">
              <a:buNone/>
            </a:pPr>
            <a:r>
              <a:rPr lang="en-CA" sz="2400" dirty="0"/>
              <a:t>Bortkiewicz 1952:23-24)</a:t>
            </a:r>
          </a:p>
        </p:txBody>
      </p:sp>
    </p:spTree>
    <p:extLst>
      <p:ext uri="{BB962C8B-B14F-4D97-AF65-F5344CB8AC3E}">
        <p14:creationId xmlns:p14="http://schemas.microsoft.com/office/powerpoint/2010/main" val="1525945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CFB736-499D-42D8-B3CB-E2805FD8247A}"/>
              </a:ext>
            </a:extLst>
          </p:cNvPr>
          <p:cNvSpPr>
            <a:spLocks noGrp="1"/>
          </p:cNvSpPr>
          <p:nvPr>
            <p:ph type="title"/>
          </p:nvPr>
        </p:nvSpPr>
        <p:spPr/>
        <p:txBody>
          <a:bodyPr/>
          <a:lstStyle/>
          <a:p>
            <a:r>
              <a:rPr lang="en-GB" dirty="0"/>
              <a:t>The simultaneist calculation</a:t>
            </a:r>
            <a:endParaRPr lang="en-CA" dirty="0"/>
          </a:p>
        </p:txBody>
      </p:sp>
      <p:sp>
        <p:nvSpPr>
          <p:cNvPr id="3" name="Content Placeholder 2">
            <a:extLst>
              <a:ext uri="{FF2B5EF4-FFF2-40B4-BE49-F238E27FC236}">
                <a16:creationId xmlns:a16="http://schemas.microsoft.com/office/drawing/2014/main" xmlns="" id="{94FD77EA-E33F-41A6-8524-DC26B7A6FB44}"/>
              </a:ext>
            </a:extLst>
          </p:cNvPr>
          <p:cNvSpPr>
            <a:spLocks noGrp="1"/>
          </p:cNvSpPr>
          <p:nvPr>
            <p:ph idx="1"/>
          </p:nvPr>
        </p:nvSpPr>
        <p:spPr>
          <a:xfrm>
            <a:off x="1464906" y="1660849"/>
            <a:ext cx="9699172" cy="4963886"/>
          </a:xfrm>
        </p:spPr>
        <p:txBody>
          <a:bodyPr>
            <a:normAutofit/>
          </a:bodyPr>
          <a:lstStyle/>
          <a:p>
            <a:pPr marL="0" indent="0" algn="ctr">
              <a:buNone/>
            </a:pPr>
            <a:r>
              <a:rPr lang="en-GB" i="1" dirty="0"/>
              <a:t>v</a:t>
            </a:r>
            <a:r>
              <a:rPr lang="en-GB" i="1" baseline="-25000" dirty="0"/>
              <a:t>1 </a:t>
            </a:r>
            <a:r>
              <a:rPr lang="en-GB" i="1" dirty="0"/>
              <a:t>X</a:t>
            </a:r>
            <a:r>
              <a:rPr lang="en-GB" i="1" baseline="-25000" dirty="0"/>
              <a:t> </a:t>
            </a:r>
            <a:r>
              <a:rPr lang="en-GB" i="1" dirty="0"/>
              <a:t>= v</a:t>
            </a:r>
            <a:r>
              <a:rPr lang="en-GB" i="1" baseline="-25000" dirty="0"/>
              <a:t>1 </a:t>
            </a:r>
            <a:r>
              <a:rPr lang="en-GB" i="1" dirty="0"/>
              <a:t>A+L</a:t>
            </a:r>
          </a:p>
          <a:p>
            <a:pPr marL="0" indent="0" algn="ctr">
              <a:buNone/>
            </a:pPr>
            <a:r>
              <a:rPr lang="en-GB" i="1" dirty="0"/>
              <a:t>v</a:t>
            </a:r>
            <a:r>
              <a:rPr lang="en-GB" i="1" baseline="-25000" dirty="0"/>
              <a:t>2 </a:t>
            </a:r>
            <a:r>
              <a:rPr lang="en-GB" i="1" dirty="0"/>
              <a:t>X</a:t>
            </a:r>
            <a:r>
              <a:rPr lang="en-GB" i="1" baseline="-25000" dirty="0"/>
              <a:t> </a:t>
            </a:r>
            <a:r>
              <a:rPr lang="en-GB" i="1" dirty="0"/>
              <a:t>= v</a:t>
            </a:r>
            <a:r>
              <a:rPr lang="en-GB" i="1" baseline="-25000" dirty="0"/>
              <a:t>2 </a:t>
            </a:r>
            <a:r>
              <a:rPr lang="en-GB" i="1" dirty="0"/>
              <a:t>A+L</a:t>
            </a:r>
          </a:p>
          <a:p>
            <a:pPr marL="0" indent="0" algn="ctr">
              <a:buNone/>
            </a:pPr>
            <a:r>
              <a:rPr lang="en-GB" i="1" dirty="0"/>
              <a:t>…..</a:t>
            </a:r>
          </a:p>
          <a:p>
            <a:pPr marL="0" indent="0">
              <a:buNone/>
            </a:pPr>
            <a:r>
              <a:rPr lang="en-GB" dirty="0"/>
              <a:t>Usually people say ‘values at the end of the period are the same as values at the start of the period’ and ‘prices at the end of the period are the same as prices at the start of the period’</a:t>
            </a:r>
          </a:p>
          <a:p>
            <a:pPr marL="0" indent="0">
              <a:buNone/>
            </a:pPr>
            <a:r>
              <a:rPr lang="en-GB" dirty="0"/>
              <a:t>Many logical problems: for example how do the capitalists in 2000 know what prices are going to be in 2001?</a:t>
            </a:r>
          </a:p>
          <a:p>
            <a:pPr marL="0" indent="0">
              <a:buNone/>
            </a:pPr>
            <a:r>
              <a:rPr lang="en-GB" dirty="0"/>
              <a:t>Equilibrium says ‘although it is not true, the  economy behaves as if it was’.</a:t>
            </a:r>
          </a:p>
          <a:p>
            <a:pPr marL="0" indent="0">
              <a:buNone/>
            </a:pPr>
            <a:r>
              <a:rPr lang="en-GB" dirty="0"/>
              <a:t>Real prices are assumed to fluctuate around the equilibrium prices</a:t>
            </a:r>
          </a:p>
          <a:p>
            <a:pPr marL="0" indent="0">
              <a:buNone/>
            </a:pPr>
            <a:r>
              <a:rPr lang="en-GB" dirty="0"/>
              <a:t>The equilibrium prices become a substitute for Ricardo/Smith ‘natural price’</a:t>
            </a:r>
          </a:p>
          <a:p>
            <a:pPr marL="0" indent="0">
              <a:buNone/>
            </a:pPr>
            <a:r>
              <a:rPr lang="en-GB" dirty="0"/>
              <a:t>The ‘natural state’ of the economy is market perfection.</a:t>
            </a:r>
          </a:p>
          <a:p>
            <a:pPr marL="0" indent="0" algn="ctr">
              <a:buNone/>
            </a:pPr>
            <a:endParaRPr lang="en-CA" dirty="0"/>
          </a:p>
        </p:txBody>
      </p:sp>
    </p:spTree>
    <p:extLst>
      <p:ext uri="{BB962C8B-B14F-4D97-AF65-F5344CB8AC3E}">
        <p14:creationId xmlns:p14="http://schemas.microsoft.com/office/powerpoint/2010/main" val="18740585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0CC13E-2134-4FA5-8604-25930683587D}"/>
              </a:ext>
            </a:extLst>
          </p:cNvPr>
          <p:cNvSpPr>
            <a:spLocks noGrp="1"/>
          </p:cNvSpPr>
          <p:nvPr>
            <p:ph type="title"/>
          </p:nvPr>
        </p:nvSpPr>
        <p:spPr>
          <a:xfrm>
            <a:off x="1310951" y="354564"/>
            <a:ext cx="9601200" cy="1485900"/>
          </a:xfrm>
        </p:spPr>
        <p:txBody>
          <a:bodyPr/>
          <a:lstStyle/>
          <a:p>
            <a:r>
              <a:rPr lang="en-GB" dirty="0"/>
              <a:t>Bortkiewicz on transformation</a:t>
            </a:r>
            <a:endParaRPr lang="en-CA" dirty="0"/>
          </a:p>
        </p:txBody>
      </p:sp>
      <p:pic>
        <p:nvPicPr>
          <p:cNvPr id="9" name="Content Placeholder 8" descr="Screen Clipping">
            <a:extLst>
              <a:ext uri="{FF2B5EF4-FFF2-40B4-BE49-F238E27FC236}">
                <a16:creationId xmlns:a16="http://schemas.microsoft.com/office/drawing/2014/main" xmlns="" id="{6CD71755-00B5-43A7-8946-5F6AB76F827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88960" y="1348273"/>
            <a:ext cx="6984856" cy="5153915"/>
          </a:xfrm>
        </p:spPr>
      </p:pic>
    </p:spTree>
    <p:extLst>
      <p:ext uri="{BB962C8B-B14F-4D97-AF65-F5344CB8AC3E}">
        <p14:creationId xmlns:p14="http://schemas.microsoft.com/office/powerpoint/2010/main" val="5865317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EC68B6-06A6-42D6-8394-C7BA81F89677}"/>
              </a:ext>
            </a:extLst>
          </p:cNvPr>
          <p:cNvSpPr>
            <a:spLocks noGrp="1"/>
          </p:cNvSpPr>
          <p:nvPr>
            <p:ph type="title"/>
          </p:nvPr>
        </p:nvSpPr>
        <p:spPr/>
        <p:txBody>
          <a:bodyPr/>
          <a:lstStyle/>
          <a:p>
            <a:r>
              <a:rPr lang="en-GB" dirty="0"/>
              <a:t>Bortkiewicz objection</a:t>
            </a:r>
            <a:endParaRPr lang="en-CA" dirty="0"/>
          </a:p>
        </p:txBody>
      </p:sp>
      <p:pic>
        <p:nvPicPr>
          <p:cNvPr id="5" name="Content Placeholder 4" descr="Screen Clipping">
            <a:extLst>
              <a:ext uri="{FF2B5EF4-FFF2-40B4-BE49-F238E27FC236}">
                <a16:creationId xmlns:a16="http://schemas.microsoft.com/office/drawing/2014/main" xmlns="" id="{6ABA5B23-8FE1-4647-BE5B-AEB33FCDC3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2946" y="1478649"/>
            <a:ext cx="8518964" cy="1707753"/>
          </a:xfrm>
        </p:spPr>
      </p:pic>
      <p:sp>
        <p:nvSpPr>
          <p:cNvPr id="6" name="TextBox 5">
            <a:extLst>
              <a:ext uri="{FF2B5EF4-FFF2-40B4-BE49-F238E27FC236}">
                <a16:creationId xmlns:a16="http://schemas.microsoft.com/office/drawing/2014/main" xmlns="" id="{E429C086-6C35-460B-B5B9-6880D77CEF5C}"/>
              </a:ext>
            </a:extLst>
          </p:cNvPr>
          <p:cNvSpPr txBox="1"/>
          <p:nvPr/>
        </p:nvSpPr>
        <p:spPr>
          <a:xfrm>
            <a:off x="1254967" y="3317033"/>
            <a:ext cx="10114384"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400" dirty="0"/>
              <a:t>‘Marx forgot to transform the inputs’</a:t>
            </a:r>
          </a:p>
          <a:p>
            <a:pPr marL="285750" indent="-285750">
              <a:lnSpc>
                <a:spcPct val="150000"/>
              </a:lnSpc>
              <a:buFont typeface="Arial" panose="020B0604020202020204" pitchFamily="34" charset="0"/>
              <a:buChar char="•"/>
            </a:pPr>
            <a:r>
              <a:rPr lang="en-GB" sz="2400" dirty="0"/>
              <a:t>But if we read the equations as a temporal system, </a:t>
            </a:r>
            <a:r>
              <a:rPr lang="en-GB" sz="2400" i="1" dirty="0"/>
              <a:t>and </a:t>
            </a:r>
            <a:r>
              <a:rPr lang="en-GB" sz="2400" dirty="0"/>
              <a:t>if we recognise prices modify values, the problem does not arise</a:t>
            </a:r>
          </a:p>
          <a:p>
            <a:pPr marL="285750" indent="-285750">
              <a:lnSpc>
                <a:spcPct val="150000"/>
              </a:lnSpc>
              <a:buFont typeface="Arial" panose="020B0604020202020204" pitchFamily="34" charset="0"/>
              <a:buChar char="•"/>
            </a:pPr>
            <a:r>
              <a:rPr lang="en-GB" sz="2400" dirty="0"/>
              <a:t>Even in Volume 1, commodities </a:t>
            </a:r>
            <a:r>
              <a:rPr lang="en-GB" sz="2400" i="1" dirty="0"/>
              <a:t>purchased </a:t>
            </a:r>
            <a:r>
              <a:rPr lang="en-GB" sz="2400" dirty="0"/>
              <a:t>at transformed prices.</a:t>
            </a:r>
          </a:p>
          <a:p>
            <a:pPr marL="285750" indent="-285750">
              <a:lnSpc>
                <a:spcPct val="150000"/>
              </a:lnSpc>
              <a:buFont typeface="Arial" panose="020B0604020202020204" pitchFamily="34" charset="0"/>
              <a:buChar char="•"/>
            </a:pPr>
            <a:r>
              <a:rPr lang="en-GB" sz="2400" dirty="0"/>
              <a:t>The only restriction is that they are not</a:t>
            </a:r>
            <a:r>
              <a:rPr lang="en-GB" sz="2400" i="1" dirty="0"/>
              <a:t> sold</a:t>
            </a:r>
            <a:r>
              <a:rPr lang="en-GB" sz="2400" dirty="0"/>
              <a:t> at transformed prices</a:t>
            </a:r>
            <a:endParaRPr lang="en-CA" sz="2400" dirty="0"/>
          </a:p>
        </p:txBody>
      </p:sp>
    </p:spTree>
    <p:extLst>
      <p:ext uri="{BB962C8B-B14F-4D97-AF65-F5344CB8AC3E}">
        <p14:creationId xmlns:p14="http://schemas.microsoft.com/office/powerpoint/2010/main" val="21630352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685800"/>
            <a:ext cx="9799320" cy="1508760"/>
          </a:xfrm>
        </p:spPr>
        <p:txBody>
          <a:bodyPr/>
          <a:lstStyle/>
          <a:p>
            <a:r>
              <a:rPr lang="en-US" altLang="zh-CN" dirty="0" smtClean="0"/>
              <a:t>Marx on value and price in volume 1</a:t>
            </a:r>
            <a:endParaRPr lang="zh-CN" altLang="en-US" dirty="0"/>
          </a:p>
        </p:txBody>
      </p:sp>
      <p:sp>
        <p:nvSpPr>
          <p:cNvPr id="3" name="内容占位符 2"/>
          <p:cNvSpPr>
            <a:spLocks noGrp="1"/>
          </p:cNvSpPr>
          <p:nvPr>
            <p:ph idx="1"/>
          </p:nvPr>
        </p:nvSpPr>
        <p:spPr/>
        <p:txBody>
          <a:bodyPr/>
          <a:lstStyle/>
          <a:p>
            <a:r>
              <a:rPr lang="en-US" altLang="zh-CN" dirty="0" smtClean="0"/>
              <a:t>The possibility, therefore, of a quantitative incongruity between price and magnitude of value, </a:t>
            </a:r>
            <a:r>
              <a:rPr lang="en-US" altLang="zh-CN" dirty="0" err="1" smtClean="0"/>
              <a:t>ie</a:t>
            </a:r>
            <a:r>
              <a:rPr lang="en-US" altLang="zh-CN" dirty="0" smtClean="0"/>
              <a:t> the possibility that price may diverge from the magnitude of value, is inherent in the price form itself. This is not a defect…</a:t>
            </a:r>
            <a:endParaRPr lang="zh-CN" altLang="en-US" dirty="0"/>
          </a:p>
        </p:txBody>
      </p:sp>
    </p:spTree>
    <p:extLst>
      <p:ext uri="{BB962C8B-B14F-4D97-AF65-F5344CB8AC3E}">
        <p14:creationId xmlns:p14="http://schemas.microsoft.com/office/powerpoint/2010/main" val="48828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3B689-2069-4062-A114-917280BD3C75}"/>
              </a:ext>
            </a:extLst>
          </p:cNvPr>
          <p:cNvSpPr>
            <a:spLocks noGrp="1"/>
          </p:cNvSpPr>
          <p:nvPr>
            <p:ph type="title"/>
          </p:nvPr>
        </p:nvSpPr>
        <p:spPr/>
        <p:txBody>
          <a:bodyPr/>
          <a:lstStyle/>
          <a:p>
            <a:r>
              <a:rPr lang="en-GB" dirty="0"/>
              <a:t>What we will cover</a:t>
            </a:r>
            <a:endParaRPr lang="en-CA" dirty="0"/>
          </a:p>
        </p:txBody>
      </p:sp>
      <p:sp>
        <p:nvSpPr>
          <p:cNvPr id="3" name="Content Placeholder 2">
            <a:extLst>
              <a:ext uri="{FF2B5EF4-FFF2-40B4-BE49-F238E27FC236}">
                <a16:creationId xmlns:a16="http://schemas.microsoft.com/office/drawing/2014/main" xmlns="" id="{DC9AA882-C1CA-4D55-B929-FE8432AA8935}"/>
              </a:ext>
            </a:extLst>
          </p:cNvPr>
          <p:cNvSpPr>
            <a:spLocks noGrp="1"/>
          </p:cNvSpPr>
          <p:nvPr>
            <p:ph idx="1"/>
          </p:nvPr>
        </p:nvSpPr>
        <p:spPr>
          <a:xfrm>
            <a:off x="1427585" y="1600199"/>
            <a:ext cx="9801808" cy="4865915"/>
          </a:xfrm>
        </p:spPr>
        <p:txBody>
          <a:bodyPr>
            <a:normAutofit lnSpcReduction="10000"/>
          </a:bodyPr>
          <a:lstStyle/>
          <a:p>
            <a:r>
              <a:rPr lang="en-GB" sz="2400" dirty="0"/>
              <a:t>Böhm-Bawerk, the Austrian school and the assault on Marx. </a:t>
            </a:r>
          </a:p>
          <a:p>
            <a:r>
              <a:rPr lang="en-GB" sz="2400" dirty="0"/>
              <a:t>Substitution of use-value for exchange-value </a:t>
            </a:r>
          </a:p>
          <a:p>
            <a:r>
              <a:rPr lang="en-GB" sz="2400" dirty="0"/>
              <a:t>Marshall and the defeat of temporalism; why use-value can only serve as the foundation of an economic system in a simultaneist framework. </a:t>
            </a:r>
          </a:p>
          <a:p>
            <a:r>
              <a:rPr lang="en-GB" sz="2400" dirty="0"/>
              <a:t>The ideological function of equilibrium theory: externalisation of the causes of crisis, conversion of the market into an alien natural force</a:t>
            </a:r>
            <a:endParaRPr lang="en-CA" sz="2400" dirty="0"/>
          </a:p>
          <a:p>
            <a:r>
              <a:rPr lang="en-GB" sz="2400" dirty="0"/>
              <a:t>Triumph of equilibrium as the general method of 20</a:t>
            </a:r>
            <a:r>
              <a:rPr lang="en-GB" sz="2400" baseline="30000" dirty="0"/>
              <a:t>th</a:t>
            </a:r>
            <a:r>
              <a:rPr lang="en-GB" sz="2400" dirty="0"/>
              <a:t> Century  economics; the conversion of economics into a positivist body dominated by esoteric concerns</a:t>
            </a:r>
            <a:endParaRPr lang="en-CA" sz="2400" dirty="0"/>
          </a:p>
          <a:p>
            <a:r>
              <a:rPr lang="en-GB" sz="2400" dirty="0"/>
              <a:t>Bortkiewicz and the reconstruction of Marx as an equilibrium theorist </a:t>
            </a:r>
            <a:endParaRPr lang="en-CA" sz="2400" dirty="0"/>
          </a:p>
        </p:txBody>
      </p:sp>
    </p:spTree>
    <p:extLst>
      <p:ext uri="{BB962C8B-B14F-4D97-AF65-F5344CB8AC3E}">
        <p14:creationId xmlns:p14="http://schemas.microsoft.com/office/powerpoint/2010/main" val="2409730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73E5C-315C-4EC5-80B2-17A2C5DB14CE}"/>
              </a:ext>
            </a:extLst>
          </p:cNvPr>
          <p:cNvSpPr>
            <a:spLocks noGrp="1"/>
          </p:cNvSpPr>
          <p:nvPr>
            <p:ph type="title"/>
          </p:nvPr>
        </p:nvSpPr>
        <p:spPr/>
        <p:txBody>
          <a:bodyPr/>
          <a:lstStyle/>
          <a:p>
            <a:r>
              <a:rPr lang="en-GB" dirty="0"/>
              <a:t>Bortkiewicz Solution</a:t>
            </a:r>
            <a:endParaRPr lang="en-CA" dirty="0"/>
          </a:p>
        </p:txBody>
      </p:sp>
      <p:pic>
        <p:nvPicPr>
          <p:cNvPr id="5" name="Content Placeholder 4" descr="Screen Clipping">
            <a:extLst>
              <a:ext uri="{FF2B5EF4-FFF2-40B4-BE49-F238E27FC236}">
                <a16:creationId xmlns:a16="http://schemas.microsoft.com/office/drawing/2014/main" xmlns="" id="{BCF99198-9265-4CE6-AF3C-B97FD0833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9083" y="1735494"/>
            <a:ext cx="8228925" cy="3022171"/>
          </a:xfrm>
        </p:spPr>
      </p:pic>
      <p:sp>
        <p:nvSpPr>
          <p:cNvPr id="6" name="TextBox 5">
            <a:extLst>
              <a:ext uri="{FF2B5EF4-FFF2-40B4-BE49-F238E27FC236}">
                <a16:creationId xmlns:a16="http://schemas.microsoft.com/office/drawing/2014/main" xmlns="" id="{7C71C545-DFB2-4365-BBA9-CDD3EE028FF0}"/>
              </a:ext>
            </a:extLst>
          </p:cNvPr>
          <p:cNvSpPr txBox="1"/>
          <p:nvPr/>
        </p:nvSpPr>
        <p:spPr>
          <a:xfrm>
            <a:off x="1674845" y="5019869"/>
            <a:ext cx="8658808" cy="1477328"/>
          </a:xfrm>
          <a:prstGeom prst="rect">
            <a:avLst/>
          </a:prstGeom>
          <a:noFill/>
        </p:spPr>
        <p:txBody>
          <a:bodyPr wrap="square" rtlCol="0">
            <a:spAutoFit/>
          </a:bodyPr>
          <a:lstStyle/>
          <a:p>
            <a:r>
              <a:rPr lang="en-GB" dirty="0"/>
              <a:t>‘Simultaneous’ solution</a:t>
            </a:r>
          </a:p>
          <a:p>
            <a:endParaRPr lang="en-GB" dirty="0"/>
          </a:p>
          <a:p>
            <a:r>
              <a:rPr lang="en-GB" dirty="0"/>
              <a:t>All quantities are assumed not to change during the period</a:t>
            </a:r>
          </a:p>
          <a:p>
            <a:endParaRPr lang="en-GB" dirty="0"/>
          </a:p>
          <a:p>
            <a:r>
              <a:rPr lang="en-GB" dirty="0"/>
              <a:t>‘Output prices equal </a:t>
            </a:r>
            <a:r>
              <a:rPr lang="en-GB"/>
              <a:t>input prices’</a:t>
            </a:r>
            <a:endParaRPr lang="en-CA"/>
          </a:p>
        </p:txBody>
      </p:sp>
    </p:spTree>
    <p:extLst>
      <p:ext uri="{BB962C8B-B14F-4D97-AF65-F5344CB8AC3E}">
        <p14:creationId xmlns:p14="http://schemas.microsoft.com/office/powerpoint/2010/main" val="39755425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FA1334-10D0-436F-845D-5F93E37B80D2}"/>
              </a:ext>
            </a:extLst>
          </p:cNvPr>
          <p:cNvSpPr>
            <a:spLocks noGrp="1"/>
          </p:cNvSpPr>
          <p:nvPr>
            <p:ph type="title"/>
          </p:nvPr>
        </p:nvSpPr>
        <p:spPr>
          <a:xfrm>
            <a:off x="1371600" y="685800"/>
            <a:ext cx="9601200" cy="765110"/>
          </a:xfrm>
        </p:spPr>
        <p:txBody>
          <a:bodyPr/>
          <a:lstStyle/>
          <a:p>
            <a:r>
              <a:rPr lang="en-GB" dirty="0"/>
              <a:t>Bortkiewicz’s numerical example</a:t>
            </a:r>
            <a:endParaRPr lang="en-CA" dirty="0"/>
          </a:p>
        </p:txBody>
      </p:sp>
      <p:pic>
        <p:nvPicPr>
          <p:cNvPr id="7" name="Picture 6" descr="Screen Clipping">
            <a:extLst>
              <a:ext uri="{FF2B5EF4-FFF2-40B4-BE49-F238E27FC236}">
                <a16:creationId xmlns:a16="http://schemas.microsoft.com/office/drawing/2014/main" xmlns="" id="{A7C1DCCF-605E-48C9-8D4A-159C673DB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955" y="1356219"/>
            <a:ext cx="6771812" cy="4007325"/>
          </a:xfrm>
          <a:prstGeom prst="rect">
            <a:avLst/>
          </a:prstGeom>
        </p:spPr>
      </p:pic>
      <p:sp>
        <p:nvSpPr>
          <p:cNvPr id="8" name="TextBox 7">
            <a:extLst>
              <a:ext uri="{FF2B5EF4-FFF2-40B4-BE49-F238E27FC236}">
                <a16:creationId xmlns:a16="http://schemas.microsoft.com/office/drawing/2014/main" xmlns="" id="{5B9CB75B-36A7-42C9-B042-502955982A95}"/>
              </a:ext>
            </a:extLst>
          </p:cNvPr>
          <p:cNvSpPr txBox="1"/>
          <p:nvPr/>
        </p:nvSpPr>
        <p:spPr>
          <a:xfrm>
            <a:off x="7907694" y="1390262"/>
            <a:ext cx="4030824" cy="4770537"/>
          </a:xfrm>
          <a:prstGeom prst="rect">
            <a:avLst/>
          </a:prstGeom>
          <a:noFill/>
        </p:spPr>
        <p:txBody>
          <a:bodyPr wrap="square" rtlCol="0">
            <a:spAutoFit/>
          </a:bodyPr>
          <a:lstStyle/>
          <a:p>
            <a:r>
              <a:rPr lang="en-GB" sz="1600" dirty="0"/>
              <a:t>Not really a ‘calculation’ at all</a:t>
            </a:r>
          </a:p>
          <a:p>
            <a:endParaRPr lang="en-GB" sz="1600" dirty="0"/>
          </a:p>
          <a:p>
            <a:r>
              <a:rPr lang="en-GB" sz="1600" dirty="0"/>
              <a:t>c</a:t>
            </a:r>
            <a:r>
              <a:rPr lang="en-GB" sz="1600" baseline="-25000" dirty="0"/>
              <a:t>1</a:t>
            </a:r>
            <a:r>
              <a:rPr lang="en-GB" sz="1600" dirty="0"/>
              <a:t> etc are just labels</a:t>
            </a:r>
          </a:p>
          <a:p>
            <a:r>
              <a:rPr lang="en-GB" sz="1600" dirty="0"/>
              <a:t>f</a:t>
            </a:r>
            <a:r>
              <a:rPr lang="en-GB" sz="1600" baseline="-25000" dirty="0"/>
              <a:t>1 </a:t>
            </a:r>
            <a:r>
              <a:rPr lang="en-GB" sz="1600" dirty="0"/>
              <a:t>etc are the rates of surplus value</a:t>
            </a:r>
          </a:p>
          <a:p>
            <a:r>
              <a:rPr lang="en-GB" sz="1600" dirty="0"/>
              <a:t>g</a:t>
            </a:r>
            <a:r>
              <a:rPr lang="en-GB" sz="1600" baseline="-25000" dirty="0"/>
              <a:t>1</a:t>
            </a:r>
            <a:r>
              <a:rPr lang="en-GB" sz="1600" dirty="0"/>
              <a:t> etc helps his price calculation</a:t>
            </a:r>
          </a:p>
          <a:p>
            <a:endParaRPr lang="en-GB" sz="1600" dirty="0"/>
          </a:p>
          <a:p>
            <a:r>
              <a:rPr lang="en-GB" sz="1600" dirty="0"/>
              <a:t>His real purpose is to calculate ‘prices’. These are the rates at which a system with these proportions would reproduce itself.</a:t>
            </a:r>
          </a:p>
          <a:p>
            <a:endParaRPr lang="en-GB" sz="1600" dirty="0"/>
          </a:p>
          <a:p>
            <a:r>
              <a:rPr lang="en-GB" sz="1600" dirty="0"/>
              <a:t>The system is not Marx’s: it is required to reproduce. That is why total C equals the output of Department I,  for example.</a:t>
            </a:r>
          </a:p>
          <a:p>
            <a:endParaRPr lang="en-GB" sz="1600" dirty="0"/>
          </a:p>
          <a:p>
            <a:r>
              <a:rPr lang="en-GB" sz="1600" dirty="0"/>
              <a:t>Attached spreadsheet shows consistent calculation of prices of production – but the system does not </a:t>
            </a:r>
            <a:r>
              <a:rPr lang="en-GB" sz="1600"/>
              <a:t>reproduce.</a:t>
            </a:r>
            <a:endParaRPr lang="en-GB" sz="1600" dirty="0"/>
          </a:p>
        </p:txBody>
      </p:sp>
    </p:spTree>
    <p:extLst>
      <p:ext uri="{BB962C8B-B14F-4D97-AF65-F5344CB8AC3E}">
        <p14:creationId xmlns:p14="http://schemas.microsoft.com/office/powerpoint/2010/main" val="3606471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4B424-FEE8-4587-B787-032017F902E4}"/>
              </a:ext>
            </a:extLst>
          </p:cNvPr>
          <p:cNvSpPr>
            <a:spLocks noGrp="1"/>
          </p:cNvSpPr>
          <p:nvPr>
            <p:ph type="title"/>
          </p:nvPr>
        </p:nvSpPr>
        <p:spPr>
          <a:xfrm>
            <a:off x="1371600" y="685800"/>
            <a:ext cx="9601200" cy="821094"/>
          </a:xfrm>
        </p:spPr>
        <p:txBody>
          <a:bodyPr/>
          <a:lstStyle/>
          <a:p>
            <a:r>
              <a:rPr lang="en-GB" dirty="0"/>
              <a:t>Bortkiewicz’s numerical example (2)</a:t>
            </a:r>
            <a:endParaRPr lang="en-CA" dirty="0"/>
          </a:p>
        </p:txBody>
      </p:sp>
      <p:pic>
        <p:nvPicPr>
          <p:cNvPr id="7" name="Picture 6" descr="Screen Clipping">
            <a:extLst>
              <a:ext uri="{FF2B5EF4-FFF2-40B4-BE49-F238E27FC236}">
                <a16:creationId xmlns:a16="http://schemas.microsoft.com/office/drawing/2014/main" xmlns="" id="{84F52613-06A1-4C2D-BEC6-755765BD7F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4315" y="1506894"/>
            <a:ext cx="5155377" cy="1657494"/>
          </a:xfrm>
          <a:prstGeom prst="rect">
            <a:avLst/>
          </a:prstGeom>
        </p:spPr>
      </p:pic>
      <p:sp>
        <p:nvSpPr>
          <p:cNvPr id="8" name="TextBox 7">
            <a:extLst>
              <a:ext uri="{FF2B5EF4-FFF2-40B4-BE49-F238E27FC236}">
                <a16:creationId xmlns:a16="http://schemas.microsoft.com/office/drawing/2014/main" xmlns="" id="{49E522FF-F0AE-4B7E-97ED-999B7FEFABC6}"/>
              </a:ext>
            </a:extLst>
          </p:cNvPr>
          <p:cNvSpPr txBox="1"/>
          <p:nvPr/>
        </p:nvSpPr>
        <p:spPr>
          <a:xfrm>
            <a:off x="1651518" y="3354355"/>
            <a:ext cx="9032033" cy="369332"/>
          </a:xfrm>
          <a:prstGeom prst="rect">
            <a:avLst/>
          </a:prstGeom>
          <a:noFill/>
        </p:spPr>
        <p:txBody>
          <a:bodyPr wrap="square" rtlCol="0">
            <a:spAutoFit/>
          </a:bodyPr>
          <a:lstStyle/>
          <a:p>
            <a:r>
              <a:rPr lang="en-GB" dirty="0"/>
              <a:t>Claim: total price is greater than total value</a:t>
            </a:r>
            <a:endParaRPr lang="en-CA" dirty="0"/>
          </a:p>
        </p:txBody>
      </p:sp>
      <p:pic>
        <p:nvPicPr>
          <p:cNvPr id="9" name="Picture 8">
            <a:extLst>
              <a:ext uri="{FF2B5EF4-FFF2-40B4-BE49-F238E27FC236}">
                <a16:creationId xmlns:a16="http://schemas.microsoft.com/office/drawing/2014/main" xmlns="" id="{64172715-16BC-426F-BD83-32CAC1A1FCD6}"/>
              </a:ext>
            </a:extLst>
          </p:cNvPr>
          <p:cNvPicPr>
            <a:picLocks noChangeAspect="1"/>
          </p:cNvPicPr>
          <p:nvPr/>
        </p:nvPicPr>
        <p:blipFill>
          <a:blip r:embed="rId3"/>
          <a:stretch>
            <a:fillRect/>
          </a:stretch>
        </p:blipFill>
        <p:spPr>
          <a:xfrm>
            <a:off x="3442801" y="3913654"/>
            <a:ext cx="5169354" cy="1632666"/>
          </a:xfrm>
          <a:prstGeom prst="rect">
            <a:avLst/>
          </a:prstGeom>
        </p:spPr>
      </p:pic>
      <p:sp>
        <p:nvSpPr>
          <p:cNvPr id="10" name="TextBox 9">
            <a:extLst>
              <a:ext uri="{FF2B5EF4-FFF2-40B4-BE49-F238E27FC236}">
                <a16:creationId xmlns:a16="http://schemas.microsoft.com/office/drawing/2014/main" xmlns="" id="{FB2D5D61-107F-4E78-972A-A7C085FE4C08}"/>
              </a:ext>
            </a:extLst>
          </p:cNvPr>
          <p:cNvSpPr txBox="1"/>
          <p:nvPr/>
        </p:nvSpPr>
        <p:spPr>
          <a:xfrm>
            <a:off x="1702837" y="5868955"/>
            <a:ext cx="9521890" cy="369332"/>
          </a:xfrm>
          <a:prstGeom prst="rect">
            <a:avLst/>
          </a:prstGeom>
          <a:noFill/>
        </p:spPr>
        <p:txBody>
          <a:bodyPr wrap="square" rtlCol="0">
            <a:spAutoFit/>
          </a:bodyPr>
          <a:lstStyle/>
          <a:p>
            <a:r>
              <a:rPr lang="en-GB" dirty="0"/>
              <a:t>Claim: total profit is not equal to  </a:t>
            </a:r>
            <a:r>
              <a:rPr lang="en-GB"/>
              <a:t>total price</a:t>
            </a:r>
            <a:endParaRPr lang="en-CA" dirty="0"/>
          </a:p>
        </p:txBody>
      </p:sp>
    </p:spTree>
    <p:extLst>
      <p:ext uri="{BB962C8B-B14F-4D97-AF65-F5344CB8AC3E}">
        <p14:creationId xmlns:p14="http://schemas.microsoft.com/office/powerpoint/2010/main" val="3747976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DBAE39-A7E2-4096-A43D-28D360122B71}"/>
              </a:ext>
            </a:extLst>
          </p:cNvPr>
          <p:cNvSpPr>
            <a:spLocks noGrp="1"/>
          </p:cNvSpPr>
          <p:nvPr>
            <p:ph type="title"/>
          </p:nvPr>
        </p:nvSpPr>
        <p:spPr>
          <a:xfrm>
            <a:off x="1371599" y="685800"/>
            <a:ext cx="9890449" cy="690465"/>
          </a:xfrm>
        </p:spPr>
        <p:txBody>
          <a:bodyPr>
            <a:normAutofit fontScale="90000"/>
          </a:bodyPr>
          <a:lstStyle/>
          <a:p>
            <a:r>
              <a:rPr lang="en-GB" dirty="0"/>
              <a:t>Anticipating later developments (Unit 4)</a:t>
            </a:r>
            <a:endParaRPr lang="en-CA" dirty="0"/>
          </a:p>
        </p:txBody>
      </p:sp>
      <p:sp>
        <p:nvSpPr>
          <p:cNvPr id="3" name="Content Placeholder 2">
            <a:extLst>
              <a:ext uri="{FF2B5EF4-FFF2-40B4-BE49-F238E27FC236}">
                <a16:creationId xmlns:a16="http://schemas.microsoft.com/office/drawing/2014/main" xmlns="" id="{51F12CE7-6BDB-43B8-A680-8E60CFECA697}"/>
              </a:ext>
            </a:extLst>
          </p:cNvPr>
          <p:cNvSpPr>
            <a:spLocks noGrp="1"/>
          </p:cNvSpPr>
          <p:nvPr>
            <p:ph idx="1"/>
          </p:nvPr>
        </p:nvSpPr>
        <p:spPr>
          <a:xfrm>
            <a:off x="1469571" y="1408923"/>
            <a:ext cx="10170367" cy="5379098"/>
          </a:xfrm>
        </p:spPr>
        <p:txBody>
          <a:bodyPr>
            <a:normAutofit fontScale="92500" lnSpcReduction="10000"/>
          </a:bodyPr>
          <a:lstStyle/>
          <a:p>
            <a:r>
              <a:rPr lang="en-GB" dirty="0"/>
              <a:t>Bortkiewicz interpretation endorsed by Sweezy (1942)</a:t>
            </a:r>
          </a:p>
          <a:p>
            <a:pPr lvl="1"/>
            <a:r>
              <a:rPr lang="en-GB" dirty="0"/>
              <a:t>Sweezy states ‘Marx was a general equilibrium theorist’.</a:t>
            </a:r>
          </a:p>
          <a:p>
            <a:pPr lvl="1"/>
            <a:r>
              <a:rPr lang="en-GB" dirty="0"/>
              <a:t>Bortkiewicz-Sweezy interpretation becomes standard</a:t>
            </a:r>
          </a:p>
          <a:p>
            <a:r>
              <a:rPr lang="en-GB" dirty="0"/>
              <a:t>Resolving </a:t>
            </a:r>
            <a:r>
              <a:rPr lang="en-GB"/>
              <a:t>the two equalities</a:t>
            </a:r>
            <a:r>
              <a:rPr lang="en-GB" dirty="0"/>
              <a:t>’ becomes Marxists’ main preoccupation</a:t>
            </a:r>
          </a:p>
          <a:p>
            <a:r>
              <a:rPr lang="en-GB" dirty="0"/>
              <a:t>Sweezy ‘successive approximations’</a:t>
            </a:r>
          </a:p>
          <a:p>
            <a:pPr lvl="1"/>
            <a:r>
              <a:rPr lang="en-GB" dirty="0"/>
              <a:t>The framework is to </a:t>
            </a:r>
            <a:r>
              <a:rPr lang="en-GB" i="1" dirty="0"/>
              <a:t>predict prices</a:t>
            </a:r>
          </a:p>
          <a:p>
            <a:pPr lvl="1"/>
            <a:r>
              <a:rPr lang="en-GB" dirty="0"/>
              <a:t>This is a pre-Marxist preoccupation</a:t>
            </a:r>
          </a:p>
          <a:p>
            <a:pPr lvl="1"/>
            <a:r>
              <a:rPr lang="en-GB" dirty="0"/>
              <a:t>If we could, there is no room for consciousness or exogenous factors</a:t>
            </a:r>
          </a:p>
          <a:p>
            <a:pPr lvl="1"/>
            <a:r>
              <a:rPr lang="en-GB" dirty="0"/>
              <a:t>Logically impossible: if we knew prices, agents would respond to take  advantage of the knowledge, and thereby change the prediction</a:t>
            </a:r>
          </a:p>
          <a:p>
            <a:r>
              <a:rPr lang="en-GB" dirty="0"/>
              <a:t>Samuelson critique: ‘eraser’ solution</a:t>
            </a:r>
          </a:p>
          <a:p>
            <a:r>
              <a:rPr lang="en-GB" dirty="0"/>
              <a:t>This is the starting point of ‘Marxism without Marx’</a:t>
            </a:r>
          </a:p>
          <a:p>
            <a:pPr lvl="1"/>
            <a:r>
              <a:rPr lang="en-GB" dirty="0"/>
              <a:t>Marx is hopelessly contradictory</a:t>
            </a:r>
          </a:p>
          <a:p>
            <a:pPr lvl="1"/>
            <a:r>
              <a:rPr lang="en-GB" dirty="0"/>
              <a:t>We have to reach his conclusions in other ways</a:t>
            </a:r>
          </a:p>
          <a:p>
            <a:pPr lvl="1"/>
            <a:r>
              <a:rPr lang="en-GB" dirty="0"/>
              <a:t>We should do this by a simultaneous, physicalist construction (Steedman)</a:t>
            </a:r>
          </a:p>
          <a:p>
            <a:pPr marL="530352" lvl="1" indent="0">
              <a:buNone/>
            </a:pPr>
            <a:endParaRPr lang="en-GB" dirty="0"/>
          </a:p>
          <a:p>
            <a:endParaRPr lang="en-GB" dirty="0"/>
          </a:p>
        </p:txBody>
      </p:sp>
    </p:spTree>
    <p:extLst>
      <p:ext uri="{BB962C8B-B14F-4D97-AF65-F5344CB8AC3E}">
        <p14:creationId xmlns:p14="http://schemas.microsoft.com/office/powerpoint/2010/main" val="703424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37C44-C99D-4614-BF0D-922799421C71}"/>
              </a:ext>
            </a:extLst>
          </p:cNvPr>
          <p:cNvSpPr>
            <a:spLocks noGrp="1"/>
          </p:cNvSpPr>
          <p:nvPr>
            <p:ph type="title"/>
          </p:nvPr>
        </p:nvSpPr>
        <p:spPr/>
        <p:txBody>
          <a:bodyPr/>
          <a:lstStyle/>
          <a:p>
            <a:r>
              <a:rPr lang="en-GB" dirty="0"/>
              <a:t>The reaction against Ricardo</a:t>
            </a:r>
            <a:endParaRPr lang="en-CA" dirty="0"/>
          </a:p>
        </p:txBody>
      </p:sp>
      <p:sp>
        <p:nvSpPr>
          <p:cNvPr id="3" name="Content Placeholder 2">
            <a:extLst>
              <a:ext uri="{FF2B5EF4-FFF2-40B4-BE49-F238E27FC236}">
                <a16:creationId xmlns:a16="http://schemas.microsoft.com/office/drawing/2014/main" xmlns="" id="{004D157B-01A0-4A07-96CA-DCF04DA7C559}"/>
              </a:ext>
            </a:extLst>
          </p:cNvPr>
          <p:cNvSpPr>
            <a:spLocks noGrp="1"/>
          </p:cNvSpPr>
          <p:nvPr>
            <p:ph idx="1"/>
          </p:nvPr>
        </p:nvSpPr>
        <p:spPr>
          <a:xfrm>
            <a:off x="1418252" y="1464906"/>
            <a:ext cx="9554547" cy="4402494"/>
          </a:xfrm>
        </p:spPr>
        <p:txBody>
          <a:bodyPr>
            <a:normAutofit lnSpcReduction="10000"/>
          </a:bodyPr>
          <a:lstStyle/>
          <a:p>
            <a:r>
              <a:rPr lang="en-GB" sz="2400" dirty="0"/>
              <a:t>Corn Laws introduced in 1815. Partly anti-France, but brought about a combination of working class and capitalist opposition. Repealed 1845.</a:t>
            </a:r>
          </a:p>
          <a:p>
            <a:r>
              <a:rPr lang="en-GB" sz="2400" dirty="0"/>
              <a:t>From 1830 onwards, ‘Ricardian Socialism’ gains ground</a:t>
            </a:r>
          </a:p>
          <a:p>
            <a:r>
              <a:rPr lang="en-GB" sz="2400" dirty="0"/>
              <a:t>Hodgkin, Jones, and others conclude worker is being cheated</a:t>
            </a:r>
          </a:p>
          <a:p>
            <a:r>
              <a:rPr lang="en-GB" sz="2400" dirty="0"/>
              <a:t>The era of Chartism – joins hands with democratic agitation</a:t>
            </a:r>
          </a:p>
          <a:p>
            <a:r>
              <a:rPr lang="en-GB" sz="2400" dirty="0"/>
              <a:t>Democratic agitation is seen as dangerous after the French Revolution</a:t>
            </a:r>
          </a:p>
          <a:p>
            <a:r>
              <a:rPr lang="en-GB" sz="2400" dirty="0"/>
              <a:t>Revolutionary era of the capitalist class is over in Britain </a:t>
            </a:r>
          </a:p>
          <a:p>
            <a:r>
              <a:rPr lang="en-GB" sz="2400" dirty="0"/>
              <a:t>Economic theories become ‘vulgar’; prime requirement is to champion the manufacturers against their workers</a:t>
            </a:r>
            <a:endParaRPr lang="en-CA" sz="2400" dirty="0"/>
          </a:p>
        </p:txBody>
      </p:sp>
    </p:spTree>
    <p:extLst>
      <p:ext uri="{BB962C8B-B14F-4D97-AF65-F5344CB8AC3E}">
        <p14:creationId xmlns:p14="http://schemas.microsoft.com/office/powerpoint/2010/main" val="222431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401F3B-AAC7-431C-A8CF-203E7AFDE14B}"/>
              </a:ext>
            </a:extLst>
          </p:cNvPr>
          <p:cNvSpPr>
            <a:spLocks noGrp="1"/>
          </p:cNvSpPr>
          <p:nvPr>
            <p:ph type="title"/>
          </p:nvPr>
        </p:nvSpPr>
        <p:spPr/>
        <p:txBody>
          <a:bodyPr/>
          <a:lstStyle/>
          <a:p>
            <a:r>
              <a:rPr lang="en-GB" dirty="0"/>
              <a:t>Some limits of the Ricardian Theory of rent</a:t>
            </a:r>
            <a:endParaRPr lang="en-CA" dirty="0"/>
          </a:p>
        </p:txBody>
      </p:sp>
      <p:sp>
        <p:nvSpPr>
          <p:cNvPr id="3" name="Content Placeholder 2">
            <a:extLst>
              <a:ext uri="{FF2B5EF4-FFF2-40B4-BE49-F238E27FC236}">
                <a16:creationId xmlns:a16="http://schemas.microsoft.com/office/drawing/2014/main" xmlns="" id="{01F498B3-EB2A-4640-B658-FCB8206F5F03}"/>
              </a:ext>
            </a:extLst>
          </p:cNvPr>
          <p:cNvSpPr>
            <a:spLocks noGrp="1"/>
          </p:cNvSpPr>
          <p:nvPr>
            <p:ph idx="1"/>
          </p:nvPr>
        </p:nvSpPr>
        <p:spPr>
          <a:xfrm>
            <a:off x="1371600" y="2286000"/>
            <a:ext cx="9867122" cy="4180114"/>
          </a:xfrm>
        </p:spPr>
        <p:txBody>
          <a:bodyPr>
            <a:normAutofit/>
          </a:bodyPr>
          <a:lstStyle/>
          <a:p>
            <a:r>
              <a:rPr lang="en-GB" dirty="0"/>
              <a:t>Corn Laws and diminishing returns: assumes no improvement in productivity</a:t>
            </a:r>
            <a:endParaRPr lang="en-CA" dirty="0"/>
          </a:p>
          <a:p>
            <a:r>
              <a:rPr lang="en-GB" dirty="0"/>
              <a:t>Malthusian theory of population: regulated by supply and demand </a:t>
            </a:r>
            <a:endParaRPr lang="en-CA" dirty="0"/>
          </a:p>
          <a:p>
            <a:r>
              <a:rPr lang="en-GB" i="0" dirty="0"/>
              <a:t>Workers do not decide whether to reproduce.  They are like rabbits</a:t>
            </a:r>
          </a:p>
          <a:p>
            <a:r>
              <a:rPr lang="en-GB" dirty="0"/>
              <a:t>Natural price of labour (“that price which is necessary to enable the labourers to subsist and perpetuate their race”)</a:t>
            </a:r>
            <a:endParaRPr lang="en-CA" dirty="0"/>
          </a:p>
          <a:p>
            <a:r>
              <a:rPr lang="en-GB" dirty="0"/>
              <a:t>Marginal theory is ‘backwards’ – least productive first (NB Marx criticism)</a:t>
            </a:r>
          </a:p>
          <a:p>
            <a:r>
              <a:rPr lang="en-GB" dirty="0"/>
              <a:t>But nevertheless, contained the germ of a dynamic approach</a:t>
            </a:r>
          </a:p>
          <a:p>
            <a:r>
              <a:rPr lang="en-GB" dirty="0"/>
              <a:t>Two branches of marginal theory – Marx and the subjective utility school</a:t>
            </a:r>
          </a:p>
          <a:p>
            <a:pPr lvl="1"/>
            <a:r>
              <a:rPr lang="en-GB" dirty="0"/>
              <a:t>(Note: in Marxist folklore, marginalism is presented as the opposite of Marxism)</a:t>
            </a:r>
            <a:endParaRPr lang="en-CA" dirty="0"/>
          </a:p>
          <a:p>
            <a:endParaRPr lang="en-CA" dirty="0"/>
          </a:p>
        </p:txBody>
      </p:sp>
    </p:spTree>
    <p:extLst>
      <p:ext uri="{BB962C8B-B14F-4D97-AF65-F5344CB8AC3E}">
        <p14:creationId xmlns:p14="http://schemas.microsoft.com/office/powerpoint/2010/main" val="227234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EDC1415-A856-40E6-BD78-03E6BED29A75}"/>
              </a:ext>
            </a:extLst>
          </p:cNvPr>
          <p:cNvSpPr>
            <a:spLocks noGrp="1"/>
          </p:cNvSpPr>
          <p:nvPr>
            <p:ph type="title"/>
          </p:nvPr>
        </p:nvSpPr>
        <p:spPr/>
        <p:txBody>
          <a:bodyPr>
            <a:normAutofit/>
          </a:bodyPr>
          <a:lstStyle/>
          <a:p>
            <a:r>
              <a:rPr lang="en-GB" dirty="0"/>
              <a:t>The situation in 1885</a:t>
            </a:r>
            <a:endParaRPr lang="en-CA" dirty="0"/>
          </a:p>
        </p:txBody>
      </p:sp>
      <p:sp>
        <p:nvSpPr>
          <p:cNvPr id="5" name="Text Placeholder 4">
            <a:extLst>
              <a:ext uri="{FF2B5EF4-FFF2-40B4-BE49-F238E27FC236}">
                <a16:creationId xmlns:a16="http://schemas.microsoft.com/office/drawing/2014/main" xmlns="" id="{42534B9D-1B6C-475F-BBBE-96C86F83AC50}"/>
              </a:ext>
            </a:extLst>
          </p:cNvPr>
          <p:cNvSpPr>
            <a:spLocks noGrp="1"/>
          </p:cNvSpPr>
          <p:nvPr>
            <p:ph type="body" idx="1"/>
          </p:nvPr>
        </p:nvSpPr>
        <p:spPr/>
        <p:txBody>
          <a:bodyPr/>
          <a:lstStyle/>
          <a:p>
            <a:r>
              <a:rPr lang="en-GB" dirty="0"/>
              <a:t>The context of the simultaneist counter-revolution in thought</a:t>
            </a:r>
            <a:endParaRPr lang="en-CA" dirty="0"/>
          </a:p>
        </p:txBody>
      </p:sp>
    </p:spTree>
    <p:extLst>
      <p:ext uri="{BB962C8B-B14F-4D97-AF65-F5344CB8AC3E}">
        <p14:creationId xmlns:p14="http://schemas.microsoft.com/office/powerpoint/2010/main" val="3061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74AF5B-C7D8-4BCB-BDBE-785693AD7143}"/>
              </a:ext>
            </a:extLst>
          </p:cNvPr>
          <p:cNvSpPr>
            <a:spLocks noGrp="1"/>
          </p:cNvSpPr>
          <p:nvPr>
            <p:ph type="title"/>
          </p:nvPr>
        </p:nvSpPr>
        <p:spPr>
          <a:xfrm>
            <a:off x="1371600" y="685800"/>
            <a:ext cx="9601200" cy="825759"/>
          </a:xfrm>
        </p:spPr>
        <p:txBody>
          <a:bodyPr>
            <a:normAutofit/>
          </a:bodyPr>
          <a:lstStyle/>
          <a:p>
            <a:r>
              <a:rPr lang="en-GB" dirty="0"/>
              <a:t>Some essential advances on Ricardo</a:t>
            </a:r>
            <a:endParaRPr lang="en-CA" dirty="0"/>
          </a:p>
        </p:txBody>
      </p:sp>
      <p:sp>
        <p:nvSpPr>
          <p:cNvPr id="3" name="Content Placeholder 2">
            <a:extLst>
              <a:ext uri="{FF2B5EF4-FFF2-40B4-BE49-F238E27FC236}">
                <a16:creationId xmlns:a16="http://schemas.microsoft.com/office/drawing/2014/main" xmlns="" id="{152D94CA-3583-4FB7-A848-C5C418364393}"/>
              </a:ext>
            </a:extLst>
          </p:cNvPr>
          <p:cNvSpPr>
            <a:spLocks noGrp="1"/>
          </p:cNvSpPr>
          <p:nvPr>
            <p:ph idx="1"/>
          </p:nvPr>
        </p:nvSpPr>
        <p:spPr>
          <a:xfrm>
            <a:off x="1464906" y="1511559"/>
            <a:ext cx="9601200" cy="4514461"/>
          </a:xfrm>
        </p:spPr>
        <p:txBody>
          <a:bodyPr>
            <a:normAutofit/>
          </a:bodyPr>
          <a:lstStyle/>
          <a:p>
            <a:r>
              <a:rPr lang="en-GB" sz="2400" dirty="0"/>
              <a:t>Best known are:</a:t>
            </a:r>
          </a:p>
          <a:p>
            <a:pPr lvl="1"/>
            <a:r>
              <a:rPr lang="en-GB" sz="2400" dirty="0"/>
              <a:t>labour vs labour power</a:t>
            </a:r>
            <a:endParaRPr lang="en-CA" sz="2400" dirty="0"/>
          </a:p>
          <a:p>
            <a:pPr lvl="1"/>
            <a:r>
              <a:rPr lang="en-GB" sz="2400" dirty="0"/>
              <a:t>transformation of values into prices of production</a:t>
            </a:r>
          </a:p>
          <a:p>
            <a:r>
              <a:rPr lang="en-GB" sz="2400" dirty="0"/>
              <a:t>A series of other developments are also important</a:t>
            </a:r>
          </a:p>
          <a:p>
            <a:pPr lvl="1"/>
            <a:r>
              <a:rPr lang="en-GB" sz="2400" dirty="0"/>
              <a:t>Commodity Fetishism</a:t>
            </a:r>
          </a:p>
          <a:p>
            <a:pPr lvl="1"/>
            <a:r>
              <a:rPr lang="en-GB" sz="2400" dirty="0"/>
              <a:t>Use / Exchange more clearly defined</a:t>
            </a:r>
            <a:endParaRPr lang="en-CA" sz="2400" dirty="0"/>
          </a:p>
          <a:p>
            <a:pPr lvl="1"/>
            <a:r>
              <a:rPr lang="en-GB" sz="2400" dirty="0"/>
              <a:t>Socially necessary labour time</a:t>
            </a:r>
            <a:endParaRPr lang="en-CA" sz="2400" dirty="0"/>
          </a:p>
          <a:p>
            <a:pPr lvl="1"/>
            <a:r>
              <a:rPr lang="en-GB" sz="2400" dirty="0"/>
              <a:t>Abstract labour time</a:t>
            </a:r>
          </a:p>
          <a:p>
            <a:pPr lvl="1"/>
            <a:r>
              <a:rPr lang="en-GB" sz="2400" dirty="0"/>
              <a:t>Complex labour</a:t>
            </a:r>
          </a:p>
          <a:p>
            <a:r>
              <a:rPr lang="en-GB" sz="2400" dirty="0"/>
              <a:t>Most important: the long-term future of capitalism</a:t>
            </a:r>
            <a:endParaRPr lang="en-CA" sz="2400" dirty="0"/>
          </a:p>
        </p:txBody>
      </p:sp>
    </p:spTree>
    <p:extLst>
      <p:ext uri="{BB962C8B-B14F-4D97-AF65-F5344CB8AC3E}">
        <p14:creationId xmlns:p14="http://schemas.microsoft.com/office/powerpoint/2010/main" val="330841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1AA17B-0D45-48CD-B77D-F27CFA885DC7}"/>
              </a:ext>
            </a:extLst>
          </p:cNvPr>
          <p:cNvSpPr>
            <a:spLocks noGrp="1"/>
          </p:cNvSpPr>
          <p:nvPr>
            <p:ph type="title"/>
          </p:nvPr>
        </p:nvSpPr>
        <p:spPr>
          <a:xfrm>
            <a:off x="1371600" y="685800"/>
            <a:ext cx="9601200" cy="769776"/>
          </a:xfrm>
        </p:spPr>
        <p:txBody>
          <a:bodyPr/>
          <a:lstStyle/>
          <a:p>
            <a:r>
              <a:rPr lang="en-GB" dirty="0"/>
              <a:t>The long-term future of capitalism</a:t>
            </a:r>
            <a:endParaRPr lang="en-CA" dirty="0"/>
          </a:p>
        </p:txBody>
      </p:sp>
      <p:sp>
        <p:nvSpPr>
          <p:cNvPr id="3" name="Content Placeholder 2">
            <a:extLst>
              <a:ext uri="{FF2B5EF4-FFF2-40B4-BE49-F238E27FC236}">
                <a16:creationId xmlns:a16="http://schemas.microsoft.com/office/drawing/2014/main" xmlns="" id="{424DDDE4-10EC-437C-A497-5065DDF51738}"/>
              </a:ext>
            </a:extLst>
          </p:cNvPr>
          <p:cNvSpPr>
            <a:spLocks noGrp="1"/>
          </p:cNvSpPr>
          <p:nvPr>
            <p:ph idx="1"/>
          </p:nvPr>
        </p:nvSpPr>
        <p:spPr>
          <a:xfrm>
            <a:off x="1371600" y="1744824"/>
            <a:ext cx="10100388" cy="4446036"/>
          </a:xfrm>
        </p:spPr>
        <p:txBody>
          <a:bodyPr>
            <a:normAutofit/>
          </a:bodyPr>
          <a:lstStyle/>
          <a:p>
            <a:pPr lvl="0"/>
            <a:r>
              <a:rPr lang="en-GB" dirty="0"/>
              <a:t>The basis of the analysis is the commodity (cell-form)</a:t>
            </a:r>
            <a:endParaRPr lang="en-CA" dirty="0"/>
          </a:p>
          <a:p>
            <a:pPr lvl="1"/>
            <a:r>
              <a:rPr lang="en-GB" dirty="0"/>
              <a:t>Distribution is deduced not assumed</a:t>
            </a:r>
            <a:endParaRPr lang="en-CA" dirty="0"/>
          </a:p>
          <a:p>
            <a:pPr lvl="1"/>
            <a:r>
              <a:rPr lang="en-GB" dirty="0"/>
              <a:t>Reproduction is contingent </a:t>
            </a:r>
          </a:p>
          <a:p>
            <a:r>
              <a:rPr lang="en-GB" dirty="0"/>
              <a:t>Moral and historical value of labour power; </a:t>
            </a:r>
          </a:p>
          <a:p>
            <a:pPr lvl="1"/>
            <a:r>
              <a:rPr lang="en-GB" dirty="0"/>
              <a:t>NOT Malthusian</a:t>
            </a:r>
          </a:p>
          <a:p>
            <a:pPr lvl="1"/>
            <a:r>
              <a:rPr lang="en-GB" dirty="0"/>
              <a:t>The working class becomes a social agent</a:t>
            </a:r>
            <a:endParaRPr lang="en-CA" dirty="0"/>
          </a:p>
          <a:p>
            <a:pPr lvl="0"/>
            <a:r>
              <a:rPr lang="en-GB" dirty="0"/>
              <a:t>Relative Surplus Value</a:t>
            </a:r>
          </a:p>
          <a:p>
            <a:pPr lvl="1"/>
            <a:r>
              <a:rPr lang="en-GB" dirty="0"/>
              <a:t>Machinery lowers the cost of labour power</a:t>
            </a:r>
          </a:p>
          <a:p>
            <a:pPr lvl="1"/>
            <a:r>
              <a:rPr lang="en-GB" dirty="0"/>
              <a:t>Capitalism becomes ‘mode of production’</a:t>
            </a:r>
          </a:p>
          <a:p>
            <a:pPr lvl="1"/>
            <a:r>
              <a:rPr lang="en-GB" dirty="0"/>
              <a:t>Creates the conditions for its own existence (and may fail)</a:t>
            </a:r>
          </a:p>
          <a:p>
            <a:r>
              <a:rPr lang="en-GB" dirty="0"/>
              <a:t>Tendency of the Rate of Profit to Fall (LTRPF)</a:t>
            </a:r>
            <a:endParaRPr lang="en-CA" dirty="0"/>
          </a:p>
        </p:txBody>
      </p:sp>
    </p:spTree>
    <p:extLst>
      <p:ext uri="{BB962C8B-B14F-4D97-AF65-F5344CB8AC3E}">
        <p14:creationId xmlns:p14="http://schemas.microsoft.com/office/powerpoint/2010/main" val="20875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5BD5EF-CA5A-43C8-A1B2-E1609AB737BC}"/>
              </a:ext>
            </a:extLst>
          </p:cNvPr>
          <p:cNvSpPr>
            <a:spLocks noGrp="1"/>
          </p:cNvSpPr>
          <p:nvPr>
            <p:ph type="title"/>
          </p:nvPr>
        </p:nvSpPr>
        <p:spPr>
          <a:xfrm>
            <a:off x="1371600" y="685800"/>
            <a:ext cx="9601200" cy="891073"/>
          </a:xfrm>
        </p:spPr>
        <p:txBody>
          <a:bodyPr/>
          <a:lstStyle/>
          <a:p>
            <a:r>
              <a:rPr lang="en-GB" dirty="0"/>
              <a:t>Money</a:t>
            </a:r>
            <a:endParaRPr lang="en-CA" dirty="0"/>
          </a:p>
        </p:txBody>
      </p:sp>
      <p:sp>
        <p:nvSpPr>
          <p:cNvPr id="3" name="Content Placeholder 2">
            <a:extLst>
              <a:ext uri="{FF2B5EF4-FFF2-40B4-BE49-F238E27FC236}">
                <a16:creationId xmlns:a16="http://schemas.microsoft.com/office/drawing/2014/main" xmlns="" id="{9D5CA692-F52C-475E-9C64-D7096C578894}"/>
              </a:ext>
            </a:extLst>
          </p:cNvPr>
          <p:cNvSpPr>
            <a:spLocks noGrp="1"/>
          </p:cNvSpPr>
          <p:nvPr>
            <p:ph idx="1"/>
          </p:nvPr>
        </p:nvSpPr>
        <p:spPr>
          <a:xfrm>
            <a:off x="1427583" y="1399591"/>
            <a:ext cx="9601200" cy="5318449"/>
          </a:xfrm>
        </p:spPr>
        <p:txBody>
          <a:bodyPr>
            <a:normAutofit/>
          </a:bodyPr>
          <a:lstStyle/>
          <a:p>
            <a:pPr lvl="0"/>
            <a:r>
              <a:rPr lang="en-GB" dirty="0"/>
              <a:t>C-M-C</a:t>
            </a:r>
            <a:endParaRPr lang="en-CA" dirty="0"/>
          </a:p>
          <a:p>
            <a:pPr lvl="1"/>
            <a:r>
              <a:rPr lang="en-GB" dirty="0"/>
              <a:t>Malthus: “commodities being always exchanged for commodities, one half will furnish a market for the other half”</a:t>
            </a:r>
            <a:endParaRPr lang="en-CA" dirty="0"/>
          </a:p>
          <a:p>
            <a:pPr lvl="1"/>
            <a:r>
              <a:rPr lang="en-GB" dirty="0"/>
              <a:t>Marx: capital can persist as money without re-entering production</a:t>
            </a:r>
          </a:p>
          <a:p>
            <a:pPr lvl="0"/>
            <a:r>
              <a:rPr lang="en-GB" dirty="0"/>
              <a:t>Multiple uses; conversion of use (studied in Unit 6)</a:t>
            </a:r>
            <a:endParaRPr lang="en-CA" dirty="0"/>
          </a:p>
          <a:p>
            <a:pPr lvl="1"/>
            <a:r>
              <a:rPr lang="en-GB" dirty="0"/>
              <a:t>Recognition of the role of credit</a:t>
            </a:r>
            <a:endParaRPr lang="en-CA" dirty="0"/>
          </a:p>
          <a:p>
            <a:pPr lvl="1"/>
            <a:r>
              <a:rPr lang="en-GB" dirty="0"/>
              <a:t>In particular can be used as a store of value</a:t>
            </a:r>
            <a:endParaRPr lang="en-CA" dirty="0"/>
          </a:p>
          <a:p>
            <a:pPr lvl="0"/>
            <a:r>
              <a:rPr lang="en-GB" dirty="0"/>
              <a:t>Hence reproduction can be interrupted</a:t>
            </a:r>
          </a:p>
          <a:p>
            <a:pPr lvl="1"/>
            <a:r>
              <a:rPr lang="en-GB" dirty="0"/>
              <a:t>When this happens, there is a crisis (Unit 7)</a:t>
            </a:r>
          </a:p>
          <a:p>
            <a:pPr lvl="1"/>
            <a:r>
              <a:rPr lang="en-GB" dirty="0"/>
              <a:t>Slowdown in production</a:t>
            </a:r>
          </a:p>
          <a:p>
            <a:pPr lvl="1"/>
            <a:r>
              <a:rPr lang="en-GB" dirty="0"/>
              <a:t>Fall in employment</a:t>
            </a:r>
          </a:p>
          <a:p>
            <a:pPr lvl="1"/>
            <a:r>
              <a:rPr lang="en-GB" dirty="0"/>
              <a:t>Decline in output</a:t>
            </a:r>
          </a:p>
          <a:p>
            <a:pPr lvl="1"/>
            <a:r>
              <a:rPr lang="en-GB" dirty="0"/>
              <a:t>Hence a decline in profits</a:t>
            </a:r>
            <a:endParaRPr lang="en-CA" dirty="0"/>
          </a:p>
        </p:txBody>
      </p:sp>
    </p:spTree>
    <p:extLst>
      <p:ext uri="{BB962C8B-B14F-4D97-AF65-F5344CB8AC3E}">
        <p14:creationId xmlns:p14="http://schemas.microsoft.com/office/powerpoint/2010/main" val="289079062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entury Schoolbook">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960</TotalTime>
  <Words>2436</Words>
  <Application>Microsoft Office PowerPoint</Application>
  <PresentationFormat>自定义</PresentationFormat>
  <Paragraphs>269</Paragraphs>
  <Slides>33</Slides>
  <Notes>1</Notes>
  <HiddenSlides>0</HiddenSlides>
  <MMClips>0</MMClips>
  <ScaleCrop>false</ScaleCrop>
  <HeadingPairs>
    <vt:vector size="4" baseType="variant">
      <vt:variant>
        <vt:lpstr>主题</vt:lpstr>
      </vt:variant>
      <vt:variant>
        <vt:i4>1</vt:i4>
      </vt:variant>
      <vt:variant>
        <vt:lpstr>幻灯片标题</vt:lpstr>
      </vt:variant>
      <vt:variant>
        <vt:i4>33</vt:i4>
      </vt:variant>
    </vt:vector>
  </HeadingPairs>
  <TitlesOfParts>
    <vt:vector size="34" baseType="lpstr">
      <vt:lpstr>Crop</vt:lpstr>
      <vt:lpstr>Unit 3</vt:lpstr>
      <vt:lpstr>Words</vt:lpstr>
      <vt:lpstr>What we will cover</vt:lpstr>
      <vt:lpstr>The reaction against Ricardo</vt:lpstr>
      <vt:lpstr>Some limits of the Ricardian Theory of rent</vt:lpstr>
      <vt:lpstr>The situation in 1885</vt:lpstr>
      <vt:lpstr>Some essential advances on Ricardo</vt:lpstr>
      <vt:lpstr>The long-term future of capitalism</vt:lpstr>
      <vt:lpstr>Money</vt:lpstr>
      <vt:lpstr>Money and value</vt:lpstr>
      <vt:lpstr>Marx’s marginalism</vt:lpstr>
      <vt:lpstr>The reaction to Ricardo fails</vt:lpstr>
      <vt:lpstr>Jevons, Menger and the problem of production</vt:lpstr>
      <vt:lpstr>On the use of copper</vt:lpstr>
      <vt:lpstr>Marshall and the catena of causation</vt:lpstr>
      <vt:lpstr>Marshall’s alternative</vt:lpstr>
      <vt:lpstr>Physicalism: the futility of utility</vt:lpstr>
      <vt:lpstr>Use-value, concealed meaning of utility</vt:lpstr>
      <vt:lpstr>The urge to prove Marx inconsistent</vt:lpstr>
      <vt:lpstr>Bohm-Bawerk on close of Marx’s System</vt:lpstr>
      <vt:lpstr>Understannding  temporalism</vt:lpstr>
      <vt:lpstr>Worked Single Commodity Example</vt:lpstr>
      <vt:lpstr>Spreadsheet</vt:lpstr>
      <vt:lpstr>Temporalist calculation in algebra</vt:lpstr>
      <vt:lpstr>Marx ‘needs mutual causation’</vt:lpstr>
      <vt:lpstr>The simultaneist calculation</vt:lpstr>
      <vt:lpstr>Bortkiewicz on transformation</vt:lpstr>
      <vt:lpstr>Bortkiewicz objection</vt:lpstr>
      <vt:lpstr>Marx on value and price in volume 1</vt:lpstr>
      <vt:lpstr>Bortkiewicz Solution</vt:lpstr>
      <vt:lpstr>Bortkiewicz’s numerical example</vt:lpstr>
      <vt:lpstr>Bortkiewicz’s numerical example (2)</vt:lpstr>
      <vt:lpstr>Anticipating later developments (Unit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Marx and the Political Economy of his time</dc:title>
  <dc:creator>Alan Freeman</dc:creator>
  <cp:lastModifiedBy>ruc</cp:lastModifiedBy>
  <cp:revision>144</cp:revision>
  <dcterms:created xsi:type="dcterms:W3CDTF">2017-06-27T02:32:14Z</dcterms:created>
  <dcterms:modified xsi:type="dcterms:W3CDTF">2017-07-07T01:54:41Z</dcterms:modified>
</cp:coreProperties>
</file>