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3"/>
  </p:notesMasterIdLst>
  <p:sldIdLst>
    <p:sldId id="259" r:id="rId2"/>
    <p:sldId id="264" r:id="rId3"/>
    <p:sldId id="260" r:id="rId4"/>
    <p:sldId id="263" r:id="rId5"/>
    <p:sldId id="265" r:id="rId6"/>
    <p:sldId id="266" r:id="rId7"/>
    <p:sldId id="262" r:id="rId8"/>
    <p:sldId id="267" r:id="rId9"/>
    <p:sldId id="278" r:id="rId10"/>
    <p:sldId id="268" r:id="rId11"/>
    <p:sldId id="269" r:id="rId12"/>
    <p:sldId id="271" r:id="rId13"/>
    <p:sldId id="272" r:id="rId14"/>
    <p:sldId id="274" r:id="rId15"/>
    <p:sldId id="283" r:id="rId16"/>
    <p:sldId id="281" r:id="rId17"/>
    <p:sldId id="280" r:id="rId18"/>
    <p:sldId id="275" r:id="rId19"/>
    <p:sldId id="277" r:id="rId20"/>
    <p:sldId id="28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9" autoAdjust="0"/>
    <p:restoredTop sz="94660"/>
  </p:normalViewPr>
  <p:slideViewPr>
    <p:cSldViewPr snapToGrid="0">
      <p:cViewPr varScale="1">
        <p:scale>
          <a:sx n="83" d="100"/>
          <a:sy n="83" d="100"/>
        </p:scale>
        <p:origin x="4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2017-07-12</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2017-07-12</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2017-07-12</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AD5701-6639-418D-B648-51ED5A141F13}"/>
              </a:ext>
            </a:extLst>
          </p:cNvPr>
          <p:cNvSpPr>
            <a:spLocks noGrp="1"/>
          </p:cNvSpPr>
          <p:nvPr>
            <p:ph type="ctrTitle"/>
          </p:nvPr>
        </p:nvSpPr>
        <p:spPr/>
        <p:txBody>
          <a:bodyPr>
            <a:normAutofit/>
          </a:bodyPr>
          <a:lstStyle/>
          <a:p>
            <a:pPr algn="l"/>
            <a:r>
              <a:rPr lang="en-GB" dirty="0"/>
              <a:t>Unit 4</a:t>
            </a:r>
            <a:endParaRPr lang="en-CA" dirty="0"/>
          </a:p>
        </p:txBody>
      </p:sp>
      <p:sp>
        <p:nvSpPr>
          <p:cNvPr id="7" name="Subtitle 6">
            <a:extLst>
              <a:ext uri="{FF2B5EF4-FFF2-40B4-BE49-F238E27FC236}">
                <a16:creationId xmlns:a16="http://schemas.microsoft.com/office/drawing/2014/main" id="{0A295393-F560-4835-BCC4-BB47120EF8CF}"/>
              </a:ext>
            </a:extLst>
          </p:cNvPr>
          <p:cNvSpPr>
            <a:spLocks noGrp="1"/>
          </p:cNvSpPr>
          <p:nvPr>
            <p:ph type="subTitle" idx="1"/>
          </p:nvPr>
        </p:nvSpPr>
        <p:spPr>
          <a:xfrm>
            <a:off x="2679906" y="3956280"/>
            <a:ext cx="8274233" cy="862982"/>
          </a:xfrm>
        </p:spPr>
        <p:txBody>
          <a:bodyPr>
            <a:normAutofit/>
          </a:bodyPr>
          <a:lstStyle/>
          <a:p>
            <a:pPr algn="r"/>
            <a:r>
              <a:rPr lang="en-GB" dirty="0"/>
              <a:t>Marxism without Marx</a:t>
            </a:r>
            <a:endParaRPr lang="en-CA" dirty="0"/>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1536-1C71-437B-90D1-C2B2534470B0}"/>
              </a:ext>
            </a:extLst>
          </p:cNvPr>
          <p:cNvSpPr>
            <a:spLocks noGrp="1"/>
          </p:cNvSpPr>
          <p:nvPr>
            <p:ph type="title"/>
          </p:nvPr>
        </p:nvSpPr>
        <p:spPr/>
        <p:txBody>
          <a:bodyPr>
            <a:normAutofit/>
          </a:bodyPr>
          <a:lstStyle/>
          <a:p>
            <a:pPr lvl="0"/>
            <a:r>
              <a:rPr lang="en-CA" dirty="0"/>
              <a:t>Steedman, ‘neo-</a:t>
            </a:r>
            <a:r>
              <a:rPr lang="en-CA" dirty="0" err="1"/>
              <a:t>Ricardianism</a:t>
            </a:r>
            <a:r>
              <a:rPr lang="en-CA" dirty="0"/>
              <a:t>’ and the post-Sraffian project</a:t>
            </a:r>
          </a:p>
        </p:txBody>
      </p:sp>
      <p:sp>
        <p:nvSpPr>
          <p:cNvPr id="3" name="Content Placeholder 2">
            <a:extLst>
              <a:ext uri="{FF2B5EF4-FFF2-40B4-BE49-F238E27FC236}">
                <a16:creationId xmlns:a16="http://schemas.microsoft.com/office/drawing/2014/main" id="{3AEB4973-D05F-47A2-83E1-A5C8D9B0BE7A}"/>
              </a:ext>
            </a:extLst>
          </p:cNvPr>
          <p:cNvSpPr>
            <a:spLocks noGrp="1"/>
          </p:cNvSpPr>
          <p:nvPr>
            <p:ph idx="1"/>
          </p:nvPr>
        </p:nvSpPr>
        <p:spPr>
          <a:xfrm>
            <a:off x="1371599" y="2285999"/>
            <a:ext cx="10170367" cy="4324739"/>
          </a:xfrm>
        </p:spPr>
        <p:txBody>
          <a:bodyPr>
            <a:normAutofit/>
          </a:bodyPr>
          <a:lstStyle/>
          <a:p>
            <a:r>
              <a:rPr lang="en-GB" sz="2400" dirty="0"/>
              <a:t>Steedman’s two critiques</a:t>
            </a:r>
          </a:p>
          <a:p>
            <a:pPr lvl="1"/>
            <a:r>
              <a:rPr lang="en-GB" sz="2400" dirty="0"/>
              <a:t>Marx’s value is inconsistent</a:t>
            </a:r>
          </a:p>
          <a:p>
            <a:pPr lvl="1"/>
            <a:r>
              <a:rPr lang="en-GB" sz="2400" dirty="0"/>
              <a:t>Value is </a:t>
            </a:r>
            <a:r>
              <a:rPr lang="en-GB" sz="2400" b="1" dirty="0"/>
              <a:t>redundant</a:t>
            </a:r>
          </a:p>
          <a:p>
            <a:pPr lvl="1"/>
            <a:r>
              <a:rPr lang="en-GB" sz="2400" dirty="0"/>
              <a:t>If value is redundant, we only need ‘physical quantities’</a:t>
            </a:r>
            <a:endParaRPr lang="en-CA" sz="2400" dirty="0"/>
          </a:p>
          <a:p>
            <a:r>
              <a:rPr lang="en-CA" sz="2400" dirty="0"/>
              <a:t>A physicalist substitute for Marx’s theory</a:t>
            </a:r>
          </a:p>
          <a:p>
            <a:r>
              <a:rPr lang="en-GB" sz="2400" dirty="0"/>
              <a:t>What is physicalism?</a:t>
            </a:r>
          </a:p>
          <a:p>
            <a:r>
              <a:rPr lang="en-GB" sz="2400" dirty="0"/>
              <a:t>The equivalence of physicalism and simultaneism</a:t>
            </a:r>
          </a:p>
          <a:p>
            <a:r>
              <a:rPr lang="en-CA" sz="2400" dirty="0"/>
              <a:t>What exactly is a physical quantity?</a:t>
            </a:r>
          </a:p>
          <a:p>
            <a:pPr lvl="1"/>
            <a:r>
              <a:rPr lang="en-CA" sz="2400" dirty="0"/>
              <a:t>Eg: what is the size of a concert performance?</a:t>
            </a:r>
          </a:p>
        </p:txBody>
      </p:sp>
    </p:spTree>
    <p:extLst>
      <p:ext uri="{BB962C8B-B14F-4D97-AF65-F5344CB8AC3E}">
        <p14:creationId xmlns:p14="http://schemas.microsoft.com/office/powerpoint/2010/main" val="147399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8E82-2ECF-4ED6-8039-B716AF31433E}"/>
              </a:ext>
            </a:extLst>
          </p:cNvPr>
          <p:cNvSpPr>
            <a:spLocks noGrp="1"/>
          </p:cNvSpPr>
          <p:nvPr>
            <p:ph type="title"/>
          </p:nvPr>
        </p:nvSpPr>
        <p:spPr/>
        <p:txBody>
          <a:bodyPr/>
          <a:lstStyle/>
          <a:p>
            <a:r>
              <a:rPr lang="en-GB" dirty="0"/>
              <a:t>Marxism divides</a:t>
            </a:r>
            <a:endParaRPr lang="en-CA" dirty="0"/>
          </a:p>
        </p:txBody>
      </p:sp>
      <p:sp>
        <p:nvSpPr>
          <p:cNvPr id="3" name="Content Placeholder 2">
            <a:extLst>
              <a:ext uri="{FF2B5EF4-FFF2-40B4-BE49-F238E27FC236}">
                <a16:creationId xmlns:a16="http://schemas.microsoft.com/office/drawing/2014/main" id="{A0764394-761E-4E94-8734-DE74EBA33320}"/>
              </a:ext>
            </a:extLst>
          </p:cNvPr>
          <p:cNvSpPr>
            <a:spLocks noGrp="1"/>
          </p:cNvSpPr>
          <p:nvPr>
            <p:ph idx="1"/>
          </p:nvPr>
        </p:nvSpPr>
        <p:spPr>
          <a:xfrm>
            <a:off x="1497562" y="1716833"/>
            <a:ext cx="9475237" cy="4150567"/>
          </a:xfrm>
        </p:spPr>
        <p:txBody>
          <a:bodyPr/>
          <a:lstStyle/>
          <a:p>
            <a:pPr lvl="0"/>
            <a:r>
              <a:rPr lang="en-CA" dirty="0"/>
              <a:t>Steedman and the rejection of Marx</a:t>
            </a:r>
          </a:p>
          <a:p>
            <a:pPr lvl="1"/>
            <a:r>
              <a:rPr lang="en-GB" dirty="0"/>
              <a:t>The ‘surplus’ and long-run school</a:t>
            </a:r>
            <a:endParaRPr lang="en-CA" dirty="0"/>
          </a:p>
          <a:p>
            <a:pPr lvl="0"/>
            <a:r>
              <a:rPr lang="en-CA" dirty="0"/>
              <a:t>Marxism without Marx</a:t>
            </a:r>
          </a:p>
          <a:p>
            <a:pPr lvl="1"/>
            <a:r>
              <a:rPr lang="en-CA" dirty="0"/>
              <a:t>Shaikh and the ‘price-value correlation’ debate</a:t>
            </a:r>
          </a:p>
          <a:p>
            <a:pPr lvl="1"/>
            <a:r>
              <a:rPr lang="en-CA" dirty="0"/>
              <a:t>Laibman and the attempted reconciliation of Marx</a:t>
            </a:r>
          </a:p>
          <a:p>
            <a:pPr lvl="1"/>
            <a:r>
              <a:rPr lang="en-GB" dirty="0"/>
              <a:t>P</a:t>
            </a:r>
            <a:r>
              <a:rPr lang="en-CA" dirty="0" err="1"/>
              <a:t>asinetti</a:t>
            </a:r>
            <a:r>
              <a:rPr lang="en-CA" dirty="0"/>
              <a:t>, Linear Production Systems and the Italian school</a:t>
            </a:r>
          </a:p>
          <a:p>
            <a:endParaRPr lang="en-CA" dirty="0"/>
          </a:p>
        </p:txBody>
      </p:sp>
    </p:spTree>
    <p:extLst>
      <p:ext uri="{BB962C8B-B14F-4D97-AF65-F5344CB8AC3E}">
        <p14:creationId xmlns:p14="http://schemas.microsoft.com/office/powerpoint/2010/main" val="294241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05B5-8F31-48AF-A71B-F4E880684EA9}"/>
              </a:ext>
            </a:extLst>
          </p:cNvPr>
          <p:cNvSpPr>
            <a:spLocks noGrp="1"/>
          </p:cNvSpPr>
          <p:nvPr>
            <p:ph type="title"/>
          </p:nvPr>
        </p:nvSpPr>
        <p:spPr/>
        <p:txBody>
          <a:bodyPr/>
          <a:lstStyle/>
          <a:p>
            <a:r>
              <a:rPr lang="en-CA" dirty="0"/>
              <a:t>Marxism in Japan</a:t>
            </a:r>
          </a:p>
        </p:txBody>
      </p:sp>
      <p:sp>
        <p:nvSpPr>
          <p:cNvPr id="3" name="Content Placeholder 2">
            <a:extLst>
              <a:ext uri="{FF2B5EF4-FFF2-40B4-BE49-F238E27FC236}">
                <a16:creationId xmlns:a16="http://schemas.microsoft.com/office/drawing/2014/main" id="{6E5679FE-FADC-4DD4-9FB6-C5051BA6C302}"/>
              </a:ext>
            </a:extLst>
          </p:cNvPr>
          <p:cNvSpPr>
            <a:spLocks noGrp="1"/>
          </p:cNvSpPr>
          <p:nvPr>
            <p:ph idx="1"/>
          </p:nvPr>
        </p:nvSpPr>
        <p:spPr>
          <a:xfrm>
            <a:off x="1250302" y="1511559"/>
            <a:ext cx="10109718" cy="4949890"/>
          </a:xfrm>
        </p:spPr>
        <p:txBody>
          <a:bodyPr>
            <a:normAutofit/>
          </a:bodyPr>
          <a:lstStyle/>
          <a:p>
            <a:r>
              <a:rPr lang="en-GB" sz="2400" dirty="0"/>
              <a:t>More favourable to Marxism; it was not suppressed after the war</a:t>
            </a:r>
          </a:p>
          <a:p>
            <a:r>
              <a:rPr lang="en-GB" sz="2400" dirty="0"/>
              <a:t>Strength of the Communist Party</a:t>
            </a:r>
          </a:p>
          <a:p>
            <a:r>
              <a:rPr lang="en-GB" sz="2400" dirty="0"/>
              <a:t>Mathematics was well developed and rigorous</a:t>
            </a:r>
          </a:p>
          <a:p>
            <a:r>
              <a:rPr lang="en-GB" sz="2400" dirty="0"/>
              <a:t>Proved many theorems rigorously that Anglophones could not</a:t>
            </a:r>
          </a:p>
          <a:p>
            <a:r>
              <a:rPr lang="en-GB" sz="2400" dirty="0"/>
              <a:t>Entirely simultaneist, but treated it scientifically</a:t>
            </a:r>
          </a:p>
          <a:p>
            <a:r>
              <a:rPr lang="en-GB" sz="2400" dirty="0"/>
              <a:t>Not so much an esoteric project as an exploration of the implications</a:t>
            </a:r>
          </a:p>
          <a:p>
            <a:r>
              <a:rPr lang="en-GB" sz="2400" dirty="0"/>
              <a:t>Okishio himself was a sincere Communist</a:t>
            </a:r>
          </a:p>
          <a:p>
            <a:r>
              <a:rPr lang="en-GB" sz="2400" dirty="0"/>
              <a:t>Virtue: rigorously draws out the consequences of simultaneism</a:t>
            </a:r>
            <a:endParaRPr lang="en-CA" sz="2400" dirty="0"/>
          </a:p>
        </p:txBody>
      </p:sp>
    </p:spTree>
    <p:extLst>
      <p:ext uri="{BB962C8B-B14F-4D97-AF65-F5344CB8AC3E}">
        <p14:creationId xmlns:p14="http://schemas.microsoft.com/office/powerpoint/2010/main" val="133325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600E-8A04-4EE3-A0D3-EA3DBE214056}"/>
              </a:ext>
            </a:extLst>
          </p:cNvPr>
          <p:cNvSpPr>
            <a:spLocks noGrp="1"/>
          </p:cNvSpPr>
          <p:nvPr>
            <p:ph type="title"/>
          </p:nvPr>
        </p:nvSpPr>
        <p:spPr/>
        <p:txBody>
          <a:bodyPr/>
          <a:lstStyle/>
          <a:p>
            <a:r>
              <a:rPr lang="en-CA" dirty="0"/>
              <a:t>The Fundamental Marxist Theorem</a:t>
            </a:r>
          </a:p>
        </p:txBody>
      </p:sp>
      <p:sp>
        <p:nvSpPr>
          <p:cNvPr id="3" name="Content Placeholder 2">
            <a:extLst>
              <a:ext uri="{FF2B5EF4-FFF2-40B4-BE49-F238E27FC236}">
                <a16:creationId xmlns:a16="http://schemas.microsoft.com/office/drawing/2014/main" id="{DD661504-6635-450E-8379-465288B6BACF}"/>
              </a:ext>
            </a:extLst>
          </p:cNvPr>
          <p:cNvSpPr>
            <a:spLocks noGrp="1"/>
          </p:cNvSpPr>
          <p:nvPr>
            <p:ph idx="1"/>
          </p:nvPr>
        </p:nvSpPr>
        <p:spPr>
          <a:xfrm>
            <a:off x="1371600" y="1558212"/>
            <a:ext cx="9601200" cy="4309188"/>
          </a:xfrm>
        </p:spPr>
        <p:txBody>
          <a:bodyPr/>
          <a:lstStyle/>
          <a:p>
            <a:r>
              <a:rPr lang="en-GB" dirty="0"/>
              <a:t>Extensively covered in Kliman/Potts book</a:t>
            </a:r>
          </a:p>
          <a:p>
            <a:r>
              <a:rPr lang="en-GB" dirty="0"/>
              <a:t>Says ‘if there is a positive net product, there will be exploitation’</a:t>
            </a:r>
          </a:p>
          <a:p>
            <a:pPr lvl="1"/>
            <a:r>
              <a:rPr lang="en-GB" dirty="0"/>
              <a:t>But the net product is not always positive, </a:t>
            </a:r>
          </a:p>
          <a:p>
            <a:pPr lvl="1"/>
            <a:r>
              <a:rPr lang="en-GB" dirty="0"/>
              <a:t>and generally contains negative elements</a:t>
            </a:r>
          </a:p>
          <a:p>
            <a:r>
              <a:rPr lang="en-GB" dirty="0"/>
              <a:t>Technical change means things become obsolescent</a:t>
            </a:r>
          </a:p>
          <a:p>
            <a:r>
              <a:rPr lang="en-GB" dirty="0"/>
              <a:t>Result: workers can ‘exploit’ capitalists</a:t>
            </a:r>
          </a:p>
          <a:p>
            <a:r>
              <a:rPr lang="en-GB" dirty="0"/>
              <a:t>Kliman shows that with TSSI, positive surplus value must go together with positive profits</a:t>
            </a:r>
          </a:p>
          <a:p>
            <a:r>
              <a:rPr lang="en-GB" dirty="0"/>
              <a:t>So FMT only true with TSSI.</a:t>
            </a:r>
            <a:endParaRPr lang="en-CA" dirty="0"/>
          </a:p>
        </p:txBody>
      </p:sp>
    </p:spTree>
    <p:extLst>
      <p:ext uri="{BB962C8B-B14F-4D97-AF65-F5344CB8AC3E}">
        <p14:creationId xmlns:p14="http://schemas.microsoft.com/office/powerpoint/2010/main" val="287516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7CF7-1F62-495A-92CA-85EFD5D55E46}"/>
              </a:ext>
            </a:extLst>
          </p:cNvPr>
          <p:cNvSpPr>
            <a:spLocks noGrp="1"/>
          </p:cNvSpPr>
          <p:nvPr>
            <p:ph type="title"/>
          </p:nvPr>
        </p:nvSpPr>
        <p:spPr/>
        <p:txBody>
          <a:bodyPr/>
          <a:lstStyle/>
          <a:p>
            <a:r>
              <a:rPr lang="en-GB" dirty="0"/>
              <a:t>The Okishio Theorem</a:t>
            </a:r>
            <a:endParaRPr lang="en-CA" dirty="0"/>
          </a:p>
        </p:txBody>
      </p:sp>
      <p:sp>
        <p:nvSpPr>
          <p:cNvPr id="3" name="Content Placeholder 2">
            <a:extLst>
              <a:ext uri="{FF2B5EF4-FFF2-40B4-BE49-F238E27FC236}">
                <a16:creationId xmlns:a16="http://schemas.microsoft.com/office/drawing/2014/main" id="{2D4D884C-B7E5-4C16-95A4-DBA1874983E3}"/>
              </a:ext>
            </a:extLst>
          </p:cNvPr>
          <p:cNvSpPr>
            <a:spLocks noGrp="1"/>
          </p:cNvSpPr>
          <p:nvPr>
            <p:ph idx="1"/>
          </p:nvPr>
        </p:nvSpPr>
        <p:spPr>
          <a:xfrm>
            <a:off x="1544216" y="1777481"/>
            <a:ext cx="9736494" cy="4385388"/>
          </a:xfrm>
        </p:spPr>
        <p:txBody>
          <a:bodyPr>
            <a:normAutofit/>
          </a:bodyPr>
          <a:lstStyle/>
          <a:p>
            <a:r>
              <a:rPr lang="en-CA" dirty="0"/>
              <a:t>Okishio proved (he believed) that ‘Marx’s Law of the Tendency of the Rate of Profit to fall’ was false</a:t>
            </a:r>
          </a:p>
          <a:p>
            <a:r>
              <a:rPr lang="en-GB" dirty="0"/>
              <a:t>Applies to a simultaneous system, no capital is fixed, turnover time of all commodities identical and equal to the length of the period</a:t>
            </a:r>
          </a:p>
          <a:p>
            <a:r>
              <a:rPr lang="en-GB" dirty="0"/>
              <a:t>Shows that ‘if any capitalist introduces a cost-saving innovation, and the real wage remains constant, the rate of profit must rise’</a:t>
            </a:r>
          </a:p>
          <a:p>
            <a:r>
              <a:rPr lang="en-GB" dirty="0"/>
              <a:t>Okishio himself believed that there were other ways to prove Marx’s LTRPF.</a:t>
            </a:r>
          </a:p>
          <a:p>
            <a:r>
              <a:rPr lang="en-GB" dirty="0"/>
              <a:t>Also influenced by the conceptions of the Japanese left that capitalism has a ‘duty to innovate’ – to focus on relative surplus value instead of increasing work time and putting pressure on the workers</a:t>
            </a:r>
            <a:endParaRPr lang="en-CA" dirty="0"/>
          </a:p>
          <a:p>
            <a:endParaRPr lang="en-CA" dirty="0"/>
          </a:p>
        </p:txBody>
      </p:sp>
    </p:spTree>
    <p:extLst>
      <p:ext uri="{BB962C8B-B14F-4D97-AF65-F5344CB8AC3E}">
        <p14:creationId xmlns:p14="http://schemas.microsoft.com/office/powerpoint/2010/main" val="217984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1D49-A5D1-4729-8A7D-22715F46E522}"/>
              </a:ext>
            </a:extLst>
          </p:cNvPr>
          <p:cNvSpPr>
            <a:spLocks noGrp="1"/>
          </p:cNvSpPr>
          <p:nvPr>
            <p:ph type="title"/>
          </p:nvPr>
        </p:nvSpPr>
        <p:spPr/>
        <p:txBody>
          <a:bodyPr/>
          <a:lstStyle/>
          <a:p>
            <a:r>
              <a:rPr lang="en-GB" dirty="0"/>
              <a:t>Okishio on Okishio</a:t>
            </a:r>
          </a:p>
        </p:txBody>
      </p:sp>
      <p:sp>
        <p:nvSpPr>
          <p:cNvPr id="3" name="Content Placeholder 2">
            <a:extLst>
              <a:ext uri="{FF2B5EF4-FFF2-40B4-BE49-F238E27FC236}">
                <a16:creationId xmlns:a16="http://schemas.microsoft.com/office/drawing/2014/main" id="{2BD3FF78-3A55-44D2-A773-BB775A7BBF4B}"/>
              </a:ext>
            </a:extLst>
          </p:cNvPr>
          <p:cNvSpPr>
            <a:spLocks noGrp="1"/>
          </p:cNvSpPr>
          <p:nvPr>
            <p:ph idx="1"/>
          </p:nvPr>
        </p:nvSpPr>
        <p:spPr>
          <a:xfrm>
            <a:off x="1259023" y="1350923"/>
            <a:ext cx="9713777" cy="4516477"/>
          </a:xfrm>
        </p:spPr>
        <p:txBody>
          <a:bodyPr>
            <a:normAutofit/>
          </a:bodyPr>
          <a:lstStyle/>
          <a:p>
            <a:pPr marL="0" indent="0" algn="ctr">
              <a:buNone/>
            </a:pPr>
            <a:r>
              <a:rPr lang="en-US" dirty="0"/>
              <a:t>My theorem, the so-called Okishio theorem, is a comparative statics result. Therefore, it has no realistic meaning if capitalist’s competition does not establish a new equilibrium following the introduction of a new production method. Marx firmly believed that a new equilibrium was established. In this paper, we investigate the capitalist process without technical change. If we choose the proper parameters and initial conditions, all profit rates converge to zero, Schumpeter's result... Many people have </a:t>
            </a:r>
            <a:r>
              <a:rPr lang="en-US" dirty="0" err="1"/>
              <a:t>criticised</a:t>
            </a:r>
            <a:r>
              <a:rPr lang="en-US" dirty="0"/>
              <a:t> the Okishio theorem (Okishio, 1961). These criticisms have not persuaded me, because, given the assumptions, the theorem is valid. However, I now think my assumptions were inappropriate.</a:t>
            </a:r>
          </a:p>
          <a:p>
            <a:pPr marL="0" indent="0" algn="r">
              <a:buNone/>
            </a:pPr>
            <a:r>
              <a:rPr lang="en-US" sz="1800"/>
              <a:t>– Okishio</a:t>
            </a:r>
            <a:r>
              <a:rPr lang="en-US" sz="1800" dirty="0"/>
              <a:t>, N. 2001. ‘Competition and Production Prices’</a:t>
            </a:r>
            <a:br>
              <a:rPr lang="en-US" sz="1800" dirty="0"/>
            </a:br>
            <a:r>
              <a:rPr lang="en-US" sz="1800" dirty="0"/>
              <a:t>Cambridge Journal of Economics 2000, 25, 493-501</a:t>
            </a:r>
          </a:p>
          <a:p>
            <a:pPr marL="0" indent="0" algn="r">
              <a:buNone/>
            </a:pPr>
            <a:endParaRPr lang="en-US" dirty="0"/>
          </a:p>
          <a:p>
            <a:endParaRPr lang="en-US" dirty="0"/>
          </a:p>
          <a:p>
            <a:endParaRPr lang="en-GB" dirty="0"/>
          </a:p>
        </p:txBody>
      </p:sp>
    </p:spTree>
    <p:extLst>
      <p:ext uri="{BB962C8B-B14F-4D97-AF65-F5344CB8AC3E}">
        <p14:creationId xmlns:p14="http://schemas.microsoft.com/office/powerpoint/2010/main" val="371886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99D9-9AFA-4267-A847-EA46ECEA18C9}"/>
              </a:ext>
            </a:extLst>
          </p:cNvPr>
          <p:cNvSpPr>
            <a:spLocks noGrp="1"/>
          </p:cNvSpPr>
          <p:nvPr>
            <p:ph type="title"/>
          </p:nvPr>
        </p:nvSpPr>
        <p:spPr>
          <a:xfrm>
            <a:off x="1371600" y="685800"/>
            <a:ext cx="9601200" cy="769776"/>
          </a:xfrm>
        </p:spPr>
        <p:txBody>
          <a:bodyPr>
            <a:normAutofit fontScale="90000"/>
          </a:bodyPr>
          <a:lstStyle/>
          <a:p>
            <a:r>
              <a:rPr lang="en-GB" dirty="0"/>
              <a:t>Western reception of Okishio Theorem</a:t>
            </a:r>
            <a:endParaRPr lang="en-CA" dirty="0"/>
          </a:p>
        </p:txBody>
      </p:sp>
      <p:sp>
        <p:nvSpPr>
          <p:cNvPr id="3" name="Content Placeholder 2">
            <a:extLst>
              <a:ext uri="{FF2B5EF4-FFF2-40B4-BE49-F238E27FC236}">
                <a16:creationId xmlns:a16="http://schemas.microsoft.com/office/drawing/2014/main" id="{DABAE15B-0726-444A-8BE9-38A54C42C1A2}"/>
              </a:ext>
            </a:extLst>
          </p:cNvPr>
          <p:cNvSpPr>
            <a:spLocks noGrp="1"/>
          </p:cNvSpPr>
          <p:nvPr>
            <p:ph idx="1"/>
          </p:nvPr>
        </p:nvSpPr>
        <p:spPr>
          <a:xfrm>
            <a:off x="1371599" y="1343607"/>
            <a:ext cx="9946433" cy="4968551"/>
          </a:xfrm>
        </p:spPr>
        <p:txBody>
          <a:bodyPr>
            <a:normAutofit fontScale="92500" lnSpcReduction="10000"/>
          </a:bodyPr>
          <a:lstStyle/>
          <a:p>
            <a:r>
              <a:rPr lang="en-GB" sz="2400" dirty="0"/>
              <a:t>Majority current (Romer, van </a:t>
            </a:r>
            <a:r>
              <a:rPr lang="en-GB" sz="2400" dirty="0" err="1"/>
              <a:t>Parijs</a:t>
            </a:r>
            <a:r>
              <a:rPr lang="en-GB" sz="2400" dirty="0"/>
              <a:t>) Taken as decisive ‘impossibilist’ proof that the rate of profit could not fall as Marx predicted</a:t>
            </a:r>
          </a:p>
          <a:p>
            <a:r>
              <a:rPr lang="en-GB" sz="2400" dirty="0"/>
              <a:t>Minority (</a:t>
            </a:r>
            <a:r>
              <a:rPr lang="en-GB" sz="2400" dirty="0" err="1"/>
              <a:t>Yaffe</a:t>
            </a:r>
            <a:r>
              <a:rPr lang="en-GB" sz="2400" dirty="0"/>
              <a:t>) ‘Capital logic’ school: they hadn’t discovered TSSI but in philosophical terms the same idea</a:t>
            </a:r>
          </a:p>
          <a:p>
            <a:r>
              <a:rPr lang="en-GB" sz="2400" dirty="0"/>
              <a:t>Shaikh, to some extent Laibman: the issue is behavioural: the reason the profit rate falls is that the capitalists don’t behave as Okishio supposes</a:t>
            </a:r>
          </a:p>
          <a:p>
            <a:r>
              <a:rPr lang="en-GB" sz="2400" dirty="0"/>
              <a:t>Early critiques (</a:t>
            </a:r>
            <a:r>
              <a:rPr lang="en-GB" sz="2400" dirty="0" err="1"/>
              <a:t>Alberro</a:t>
            </a:r>
            <a:r>
              <a:rPr lang="en-GB" sz="2400" dirty="0"/>
              <a:t>/</a:t>
            </a:r>
            <a:r>
              <a:rPr lang="en-GB" sz="2400" dirty="0" err="1"/>
              <a:t>Persky</a:t>
            </a:r>
            <a:r>
              <a:rPr lang="en-GB" sz="2400" dirty="0"/>
              <a:t> 1979, Ernst, Atwell) demonstrate the flaws.  Carchedi has elements of disproof. Mandel also.</a:t>
            </a:r>
          </a:p>
          <a:p>
            <a:r>
              <a:rPr lang="en-GB" sz="2400" dirty="0"/>
              <a:t>Freeman/Giussani (1992), Kliman (1988) independently refute the Okishio theorem using temporal calculation. </a:t>
            </a:r>
          </a:p>
          <a:p>
            <a:r>
              <a:rPr lang="en-GB" sz="2400" dirty="0"/>
              <a:t>Opponents of Okishio are labelled as ‘fundamentalists’ (Fine); a campaign is waged to discredit them</a:t>
            </a:r>
          </a:p>
          <a:p>
            <a:r>
              <a:rPr lang="en-GB" sz="2400" dirty="0"/>
              <a:t>But with the crashes of 2000 and 2008, it becomes impossible to ignore</a:t>
            </a:r>
          </a:p>
        </p:txBody>
      </p:sp>
    </p:spTree>
    <p:extLst>
      <p:ext uri="{BB962C8B-B14F-4D97-AF65-F5344CB8AC3E}">
        <p14:creationId xmlns:p14="http://schemas.microsoft.com/office/powerpoint/2010/main" val="142296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8DAF-4675-4932-8AA7-B6765E35D72F}"/>
              </a:ext>
            </a:extLst>
          </p:cNvPr>
          <p:cNvSpPr>
            <a:spLocks noGrp="1"/>
          </p:cNvSpPr>
          <p:nvPr>
            <p:ph type="title"/>
          </p:nvPr>
        </p:nvSpPr>
        <p:spPr/>
        <p:txBody>
          <a:bodyPr/>
          <a:lstStyle/>
          <a:p>
            <a:r>
              <a:rPr lang="en-GB" dirty="0"/>
              <a:t>Okishio: the problems</a:t>
            </a:r>
            <a:endParaRPr lang="en-CA" dirty="0"/>
          </a:p>
        </p:txBody>
      </p:sp>
      <p:sp>
        <p:nvSpPr>
          <p:cNvPr id="3" name="Content Placeholder 2">
            <a:extLst>
              <a:ext uri="{FF2B5EF4-FFF2-40B4-BE49-F238E27FC236}">
                <a16:creationId xmlns:a16="http://schemas.microsoft.com/office/drawing/2014/main" id="{D094DBBD-809E-46BB-9F10-68833E2258FF}"/>
              </a:ext>
            </a:extLst>
          </p:cNvPr>
          <p:cNvSpPr>
            <a:spLocks noGrp="1"/>
          </p:cNvSpPr>
          <p:nvPr>
            <p:ph idx="1"/>
          </p:nvPr>
        </p:nvSpPr>
        <p:spPr>
          <a:xfrm>
            <a:off x="1371599" y="1488233"/>
            <a:ext cx="10175033" cy="4940559"/>
          </a:xfrm>
        </p:spPr>
        <p:txBody>
          <a:bodyPr>
            <a:normAutofit lnSpcReduction="10000"/>
          </a:bodyPr>
          <a:lstStyle/>
          <a:p>
            <a:pPr lvl="0"/>
            <a:r>
              <a:rPr lang="en-GB" sz="2200" dirty="0"/>
              <a:t>There are problems with the one-period models which cannot be ignored</a:t>
            </a:r>
          </a:p>
          <a:p>
            <a:pPr lvl="1"/>
            <a:r>
              <a:rPr lang="en-GB" sz="2200" dirty="0"/>
              <a:t>But it is important to realise they are not responsible for the error</a:t>
            </a:r>
          </a:p>
          <a:p>
            <a:pPr lvl="1"/>
            <a:r>
              <a:rPr lang="en-GB" sz="2200" dirty="0"/>
              <a:t>Kliman (1988) refutes for a single-period model with Okishio’s own assumptions</a:t>
            </a:r>
          </a:p>
          <a:p>
            <a:pPr lvl="1"/>
            <a:r>
              <a:rPr lang="en-GB" sz="2200" dirty="0"/>
              <a:t>Freeman’s refutation is fully general – hence it applies in the special case of Okishio’s assumptions.</a:t>
            </a:r>
          </a:p>
          <a:p>
            <a:pPr lvl="0"/>
            <a:r>
              <a:rPr lang="en-GB" sz="2200" dirty="0"/>
              <a:t>However the problems need to be understood if we are to understand the actual process of capitalist accumulation, and how the LTRPF works out in practice</a:t>
            </a:r>
            <a:endParaRPr lang="en-CA" sz="2200" dirty="0"/>
          </a:p>
          <a:p>
            <a:pPr lvl="0"/>
            <a:r>
              <a:rPr lang="en-CA" sz="2200" dirty="0"/>
              <a:t>Technical composition: the basic assumption is fixed coefficients</a:t>
            </a:r>
          </a:p>
          <a:p>
            <a:pPr lvl="0"/>
            <a:r>
              <a:rPr lang="en-CA" sz="2200" dirty="0"/>
              <a:t>The assumption of balanced growth </a:t>
            </a:r>
          </a:p>
          <a:p>
            <a:pPr lvl="0"/>
            <a:r>
              <a:rPr lang="en-CA" sz="2200" dirty="0"/>
              <a:t>But actually, growth is not  balanced because of Relative Surplus Value</a:t>
            </a:r>
          </a:p>
          <a:p>
            <a:pPr lvl="0"/>
            <a:r>
              <a:rPr lang="en-CA" sz="2200" dirty="0"/>
              <a:t>The coefficients change as a consequence of accumulation</a:t>
            </a:r>
          </a:p>
          <a:p>
            <a:pPr marL="0" indent="0">
              <a:buNone/>
            </a:pPr>
            <a:endParaRPr lang="en-CA" dirty="0"/>
          </a:p>
        </p:txBody>
      </p:sp>
    </p:spTree>
    <p:extLst>
      <p:ext uri="{BB962C8B-B14F-4D97-AF65-F5344CB8AC3E}">
        <p14:creationId xmlns:p14="http://schemas.microsoft.com/office/powerpoint/2010/main" val="380615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1089-8332-433A-B6ED-6C63A720006B}"/>
              </a:ext>
            </a:extLst>
          </p:cNvPr>
          <p:cNvSpPr>
            <a:spLocks noGrp="1"/>
          </p:cNvSpPr>
          <p:nvPr>
            <p:ph type="title"/>
          </p:nvPr>
        </p:nvSpPr>
        <p:spPr>
          <a:xfrm>
            <a:off x="1371600" y="685800"/>
            <a:ext cx="9601200" cy="475861"/>
          </a:xfrm>
        </p:spPr>
        <p:txBody>
          <a:bodyPr>
            <a:normAutofit/>
          </a:bodyPr>
          <a:lstStyle/>
          <a:p>
            <a:r>
              <a:rPr lang="en-CA" sz="2800" dirty="0"/>
              <a:t>Fixed capital and the demise of the Surplus School</a:t>
            </a:r>
          </a:p>
        </p:txBody>
      </p:sp>
      <p:sp>
        <p:nvSpPr>
          <p:cNvPr id="3" name="Content Placeholder 2">
            <a:extLst>
              <a:ext uri="{FF2B5EF4-FFF2-40B4-BE49-F238E27FC236}">
                <a16:creationId xmlns:a16="http://schemas.microsoft.com/office/drawing/2014/main" id="{D3E02C11-ADC1-4B3B-9070-7678605E7433}"/>
              </a:ext>
            </a:extLst>
          </p:cNvPr>
          <p:cNvSpPr>
            <a:spLocks noGrp="1"/>
          </p:cNvSpPr>
          <p:nvPr>
            <p:ph idx="1"/>
          </p:nvPr>
        </p:nvSpPr>
        <p:spPr>
          <a:xfrm>
            <a:off x="1371600" y="1534886"/>
            <a:ext cx="9601200" cy="4332514"/>
          </a:xfrm>
        </p:spPr>
        <p:txBody>
          <a:bodyPr>
            <a:normAutofit fontScale="92500" lnSpcReduction="10000"/>
          </a:bodyPr>
          <a:lstStyle/>
          <a:p>
            <a:r>
              <a:rPr lang="en-GB" dirty="0"/>
              <a:t>Romer: treat it like Ricardo, as a sum of money attracting a rate of interest</a:t>
            </a:r>
          </a:p>
          <a:p>
            <a:r>
              <a:rPr lang="en-GB" dirty="0"/>
              <a:t>Sraffa: </a:t>
            </a:r>
            <a:r>
              <a:rPr lang="en-GB" b="1" dirty="0"/>
              <a:t>Joint production</a:t>
            </a:r>
          </a:p>
          <a:p>
            <a:r>
              <a:rPr lang="en-GB" dirty="0"/>
              <a:t>Machines are treated as ‘producing machines’ by merely existing</a:t>
            </a:r>
          </a:p>
          <a:p>
            <a:r>
              <a:rPr lang="en-GB" dirty="0"/>
              <a:t>Joint Production becomes an issue in its own right</a:t>
            </a:r>
          </a:p>
          <a:p>
            <a:r>
              <a:rPr lang="en-GB" dirty="0"/>
              <a:t>Adds to the accusations against Marx</a:t>
            </a:r>
          </a:p>
          <a:p>
            <a:r>
              <a:rPr lang="en-GB" dirty="0"/>
              <a:t>But also creates insuperable problems for the Surplus School</a:t>
            </a:r>
          </a:p>
          <a:p>
            <a:r>
              <a:rPr lang="en-GB" dirty="0"/>
              <a:t>The Surplus School itself runs into a roadblock, since its reason for existence is to remove contradictions from Marx</a:t>
            </a:r>
          </a:p>
          <a:p>
            <a:r>
              <a:rPr lang="en-GB" dirty="0"/>
              <a:t>The school doesn’t contribute much now</a:t>
            </a:r>
          </a:p>
          <a:p>
            <a:r>
              <a:rPr lang="en-GB" dirty="0"/>
              <a:t>Mainly persists in Kurz and Salvadori ‘Long-Run’ school</a:t>
            </a:r>
          </a:p>
          <a:p>
            <a:r>
              <a:rPr lang="en-GB" dirty="0"/>
              <a:t>What remains are Marxists attempting to apply simultaneist interpretations</a:t>
            </a:r>
            <a:endParaRPr lang="en-CA" dirty="0"/>
          </a:p>
        </p:txBody>
      </p:sp>
    </p:spTree>
    <p:extLst>
      <p:ext uri="{BB962C8B-B14F-4D97-AF65-F5344CB8AC3E}">
        <p14:creationId xmlns:p14="http://schemas.microsoft.com/office/powerpoint/2010/main" val="265931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9DC1-303D-473B-83F7-6A8CFEC3F8CB}"/>
              </a:ext>
            </a:extLst>
          </p:cNvPr>
          <p:cNvSpPr>
            <a:spLocks noGrp="1"/>
          </p:cNvSpPr>
          <p:nvPr>
            <p:ph type="title"/>
          </p:nvPr>
        </p:nvSpPr>
        <p:spPr>
          <a:xfrm>
            <a:off x="1371600" y="685800"/>
            <a:ext cx="9601200" cy="737118"/>
          </a:xfrm>
        </p:spPr>
        <p:txBody>
          <a:bodyPr/>
          <a:lstStyle/>
          <a:p>
            <a:r>
              <a:rPr lang="en-CA" dirty="0"/>
              <a:t>Responses</a:t>
            </a:r>
          </a:p>
        </p:txBody>
      </p:sp>
      <p:sp>
        <p:nvSpPr>
          <p:cNvPr id="3" name="Content Placeholder 2">
            <a:extLst>
              <a:ext uri="{FF2B5EF4-FFF2-40B4-BE49-F238E27FC236}">
                <a16:creationId xmlns:a16="http://schemas.microsoft.com/office/drawing/2014/main" id="{254A6E82-5D2D-48F3-B73A-68E7AB1A80FF}"/>
              </a:ext>
            </a:extLst>
          </p:cNvPr>
          <p:cNvSpPr>
            <a:spLocks noGrp="1"/>
          </p:cNvSpPr>
          <p:nvPr>
            <p:ph idx="1"/>
          </p:nvPr>
        </p:nvSpPr>
        <p:spPr>
          <a:xfrm>
            <a:off x="3783562" y="2104053"/>
            <a:ext cx="7189237" cy="3763347"/>
          </a:xfrm>
        </p:spPr>
        <p:txBody>
          <a:bodyPr/>
          <a:lstStyle/>
          <a:p>
            <a:pPr lvl="0"/>
            <a:r>
              <a:rPr lang="en-CA" dirty="0"/>
              <a:t>	New Solution</a:t>
            </a:r>
          </a:p>
          <a:p>
            <a:pPr lvl="0"/>
            <a:r>
              <a:rPr lang="en-CA" dirty="0"/>
              <a:t>	SSSI</a:t>
            </a:r>
          </a:p>
          <a:p>
            <a:pPr lvl="0"/>
            <a:r>
              <a:rPr lang="en-CA" dirty="0"/>
              <a:t>	TSSI</a:t>
            </a:r>
          </a:p>
          <a:p>
            <a:endParaRPr lang="en-CA" dirty="0"/>
          </a:p>
        </p:txBody>
      </p:sp>
    </p:spTree>
    <p:extLst>
      <p:ext uri="{BB962C8B-B14F-4D97-AF65-F5344CB8AC3E}">
        <p14:creationId xmlns:p14="http://schemas.microsoft.com/office/powerpoint/2010/main" val="330598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999A-AC5C-44CC-B5DC-FCC0F29E6AB0}"/>
              </a:ext>
            </a:extLst>
          </p:cNvPr>
          <p:cNvSpPr>
            <a:spLocks noGrp="1"/>
          </p:cNvSpPr>
          <p:nvPr>
            <p:ph type="title"/>
          </p:nvPr>
        </p:nvSpPr>
        <p:spPr>
          <a:xfrm>
            <a:off x="1371600" y="685800"/>
            <a:ext cx="9601200" cy="830424"/>
          </a:xfrm>
        </p:spPr>
        <p:txBody>
          <a:bodyPr/>
          <a:lstStyle/>
          <a:p>
            <a:r>
              <a:rPr lang="en-GB" dirty="0"/>
              <a:t>Preface</a:t>
            </a:r>
            <a:endParaRPr lang="en-CA" dirty="0"/>
          </a:p>
        </p:txBody>
      </p:sp>
      <p:sp>
        <p:nvSpPr>
          <p:cNvPr id="3" name="Content Placeholder 2">
            <a:extLst>
              <a:ext uri="{FF2B5EF4-FFF2-40B4-BE49-F238E27FC236}">
                <a16:creationId xmlns:a16="http://schemas.microsoft.com/office/drawing/2014/main" id="{CAA20CCA-E96B-4891-849B-D04C2E9F5527}"/>
              </a:ext>
            </a:extLst>
          </p:cNvPr>
          <p:cNvSpPr>
            <a:spLocks noGrp="1"/>
          </p:cNvSpPr>
          <p:nvPr>
            <p:ph idx="1"/>
          </p:nvPr>
        </p:nvSpPr>
        <p:spPr>
          <a:xfrm>
            <a:off x="1371599" y="1296955"/>
            <a:ext cx="10189030" cy="5430416"/>
          </a:xfrm>
        </p:spPr>
        <p:txBody>
          <a:bodyPr>
            <a:normAutofit fontScale="85000" lnSpcReduction="10000"/>
          </a:bodyPr>
          <a:lstStyle/>
          <a:p>
            <a:r>
              <a:rPr lang="en-GB" sz="2400" dirty="0"/>
              <a:t>This is a very big topic</a:t>
            </a:r>
          </a:p>
          <a:p>
            <a:pPr lvl="1"/>
            <a:r>
              <a:rPr lang="en-GB" sz="2400" dirty="0"/>
              <a:t>The main aim is to introduce you to the debates</a:t>
            </a:r>
          </a:p>
          <a:p>
            <a:pPr lvl="1"/>
            <a:r>
              <a:rPr lang="en-GB" sz="2400" dirty="0"/>
              <a:t>They are dealt with more fully in later units</a:t>
            </a:r>
          </a:p>
          <a:p>
            <a:r>
              <a:rPr lang="en-GB" sz="2400" dirty="0"/>
              <a:t>I try to account for all main developments, leaving nothing out – so it’s very full</a:t>
            </a:r>
          </a:p>
          <a:p>
            <a:r>
              <a:rPr lang="en-GB" sz="2400" dirty="0"/>
              <a:t>Treat most of this as a guide to further study!</a:t>
            </a:r>
          </a:p>
          <a:p>
            <a:pPr lvl="1"/>
            <a:r>
              <a:rPr lang="en-GB" sz="2400" dirty="0"/>
              <a:t>Don’t try to understand or follow all of it</a:t>
            </a:r>
          </a:p>
          <a:p>
            <a:pPr lvl="1"/>
            <a:r>
              <a:rPr lang="en-GB" sz="2400" dirty="0"/>
              <a:t>In the assessment, we will not expect you cover all this ground</a:t>
            </a:r>
          </a:p>
          <a:p>
            <a:pPr lvl="1"/>
            <a:r>
              <a:rPr lang="en-GB" sz="2400" dirty="0"/>
              <a:t>If you pick this essay topic it is enough to cover just one debate</a:t>
            </a:r>
          </a:p>
          <a:p>
            <a:pPr lvl="1"/>
            <a:r>
              <a:rPr lang="en-GB" sz="2400" dirty="0"/>
              <a:t>If you pick another topic, try to identify the debates relevant to it</a:t>
            </a:r>
          </a:p>
          <a:p>
            <a:r>
              <a:rPr lang="en-GB" sz="2400" dirty="0"/>
              <a:t>The most important topics covered here:</a:t>
            </a:r>
          </a:p>
          <a:p>
            <a:pPr lvl="1"/>
            <a:r>
              <a:rPr lang="en-GB" sz="2400" dirty="0"/>
              <a:t>Implications of the Bortkiewicz-Sweezy interpretation</a:t>
            </a:r>
          </a:p>
          <a:p>
            <a:pPr lvl="1"/>
            <a:r>
              <a:rPr lang="en-GB" sz="2400" dirty="0"/>
              <a:t>What was the Sraffa project</a:t>
            </a:r>
          </a:p>
          <a:p>
            <a:pPr lvl="1"/>
            <a:r>
              <a:rPr lang="en-GB" sz="2400" dirty="0"/>
              <a:t>What is the idea behind the ‘Surplus School’ project</a:t>
            </a:r>
          </a:p>
          <a:p>
            <a:pPr lvl="1"/>
            <a:r>
              <a:rPr lang="en-GB" sz="2400" dirty="0"/>
              <a:t>What is the idea behind the Morishima project?</a:t>
            </a:r>
          </a:p>
          <a:p>
            <a:pPr lvl="1"/>
            <a:r>
              <a:rPr lang="en-GB" sz="2400" dirty="0"/>
              <a:t>How did Marxists respond to the charge of inconsistency?</a:t>
            </a:r>
            <a:endParaRPr lang="en-CA" sz="2400" dirty="0"/>
          </a:p>
        </p:txBody>
      </p:sp>
    </p:spTree>
    <p:extLst>
      <p:ext uri="{BB962C8B-B14F-4D97-AF65-F5344CB8AC3E}">
        <p14:creationId xmlns:p14="http://schemas.microsoft.com/office/powerpoint/2010/main" val="97605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4F87-A923-4165-A702-47BDFA3F4B7F}"/>
              </a:ext>
            </a:extLst>
          </p:cNvPr>
          <p:cNvSpPr>
            <a:spLocks noGrp="1"/>
          </p:cNvSpPr>
          <p:nvPr>
            <p:ph type="title"/>
          </p:nvPr>
        </p:nvSpPr>
        <p:spPr/>
        <p:txBody>
          <a:bodyPr/>
          <a:lstStyle/>
          <a:p>
            <a:r>
              <a:rPr lang="en-GB" dirty="0"/>
              <a:t>Marxism without Marx</a:t>
            </a:r>
            <a:endParaRPr lang="en-CA" dirty="0"/>
          </a:p>
        </p:txBody>
      </p:sp>
      <p:sp>
        <p:nvSpPr>
          <p:cNvPr id="3" name="Content Placeholder 2">
            <a:extLst>
              <a:ext uri="{FF2B5EF4-FFF2-40B4-BE49-F238E27FC236}">
                <a16:creationId xmlns:a16="http://schemas.microsoft.com/office/drawing/2014/main" id="{5D2B9D0D-614C-4BD8-81E5-39B6CBCE3D01}"/>
              </a:ext>
            </a:extLst>
          </p:cNvPr>
          <p:cNvSpPr>
            <a:spLocks noGrp="1"/>
          </p:cNvSpPr>
          <p:nvPr>
            <p:ph idx="1"/>
          </p:nvPr>
        </p:nvSpPr>
        <p:spPr/>
        <p:txBody>
          <a:bodyPr/>
          <a:lstStyle/>
          <a:p>
            <a:r>
              <a:rPr lang="en-GB" dirty="0"/>
              <a:t>Two branches</a:t>
            </a:r>
          </a:p>
          <a:p>
            <a:pPr lvl="1"/>
            <a:r>
              <a:rPr lang="en-GB" dirty="0"/>
              <a:t>Support Marx but don’t do economics (‘Cultural Turn’)</a:t>
            </a:r>
          </a:p>
          <a:p>
            <a:pPr lvl="1"/>
            <a:r>
              <a:rPr lang="en-GB" dirty="0"/>
              <a:t>Do economics but don’t use Marx</a:t>
            </a:r>
          </a:p>
          <a:p>
            <a:r>
              <a:rPr lang="en-GB" dirty="0"/>
              <a:t>The problem</a:t>
            </a:r>
          </a:p>
          <a:p>
            <a:pPr lvl="1"/>
            <a:r>
              <a:rPr lang="en-GB" dirty="0"/>
              <a:t>Crisis</a:t>
            </a:r>
          </a:p>
          <a:p>
            <a:pPr lvl="1"/>
            <a:r>
              <a:rPr lang="en-GB" dirty="0"/>
              <a:t>Class</a:t>
            </a:r>
          </a:p>
          <a:p>
            <a:pPr lvl="1"/>
            <a:r>
              <a:rPr lang="en-GB" dirty="0"/>
              <a:t>In short</a:t>
            </a:r>
            <a:r>
              <a:rPr lang="en-GB"/>
              <a:t>, reality</a:t>
            </a:r>
            <a:endParaRPr lang="en-GB" dirty="0"/>
          </a:p>
          <a:p>
            <a:pPr lvl="1"/>
            <a:endParaRPr lang="en-CA" dirty="0"/>
          </a:p>
        </p:txBody>
      </p:sp>
    </p:spTree>
    <p:extLst>
      <p:ext uri="{BB962C8B-B14F-4D97-AF65-F5344CB8AC3E}">
        <p14:creationId xmlns:p14="http://schemas.microsoft.com/office/powerpoint/2010/main" val="3091605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414F-0956-46D9-85BB-AA5A3FFB9441}"/>
              </a:ext>
            </a:extLst>
          </p:cNvPr>
          <p:cNvSpPr>
            <a:spLocks noGrp="1"/>
          </p:cNvSpPr>
          <p:nvPr>
            <p:ph type="title"/>
          </p:nvPr>
        </p:nvSpPr>
        <p:spPr>
          <a:xfrm>
            <a:off x="1371600" y="685800"/>
            <a:ext cx="9601200" cy="690465"/>
          </a:xfrm>
        </p:spPr>
        <p:txBody>
          <a:bodyPr>
            <a:noAutofit/>
          </a:bodyPr>
          <a:lstStyle/>
          <a:p>
            <a:r>
              <a:rPr lang="en-GB" sz="3600" dirty="0"/>
              <a:t>Esoteric and scientific in modern Marxism</a:t>
            </a:r>
            <a:endParaRPr lang="en-CA" sz="3600" dirty="0"/>
          </a:p>
        </p:txBody>
      </p:sp>
      <p:sp>
        <p:nvSpPr>
          <p:cNvPr id="3" name="Content Placeholder 2">
            <a:extLst>
              <a:ext uri="{FF2B5EF4-FFF2-40B4-BE49-F238E27FC236}">
                <a16:creationId xmlns:a16="http://schemas.microsoft.com/office/drawing/2014/main" id="{523EC20F-0228-4794-B48C-F50620E51B19}"/>
              </a:ext>
            </a:extLst>
          </p:cNvPr>
          <p:cNvSpPr>
            <a:spLocks noGrp="1"/>
          </p:cNvSpPr>
          <p:nvPr>
            <p:ph idx="1"/>
          </p:nvPr>
        </p:nvSpPr>
        <p:spPr>
          <a:xfrm>
            <a:off x="1371600" y="1254967"/>
            <a:ext cx="9937102" cy="5491066"/>
          </a:xfrm>
        </p:spPr>
        <p:txBody>
          <a:bodyPr>
            <a:normAutofit lnSpcReduction="10000"/>
          </a:bodyPr>
          <a:lstStyle/>
          <a:p>
            <a:r>
              <a:rPr lang="en-CA" dirty="0"/>
              <a:t>The centrality of pluralism </a:t>
            </a:r>
          </a:p>
          <a:p>
            <a:r>
              <a:rPr lang="en-CA" dirty="0"/>
              <a:t>The function of interpretation</a:t>
            </a:r>
          </a:p>
          <a:p>
            <a:r>
              <a:rPr lang="en-GB" dirty="0"/>
              <a:t>Careerism and ‘product differentiation’</a:t>
            </a:r>
          </a:p>
          <a:p>
            <a:pPr lvl="1"/>
            <a:r>
              <a:rPr lang="en-GB" dirty="0"/>
              <a:t>Footnote politics and suppression</a:t>
            </a:r>
          </a:p>
          <a:p>
            <a:pPr lvl="1"/>
            <a:r>
              <a:rPr lang="en-GB" dirty="0"/>
              <a:t>Method of debate is generally to ‘pretend TSSI does not exist’</a:t>
            </a:r>
          </a:p>
          <a:p>
            <a:r>
              <a:rPr lang="en-GB" dirty="0"/>
              <a:t>But there have been some definite debates</a:t>
            </a:r>
          </a:p>
          <a:p>
            <a:pPr lvl="1"/>
            <a:r>
              <a:rPr lang="en-GB" dirty="0"/>
              <a:t>Eg Laibman-Moseley-Freeman-Kliman</a:t>
            </a:r>
          </a:p>
          <a:p>
            <a:pPr lvl="1"/>
            <a:r>
              <a:rPr lang="en-GB" dirty="0" err="1"/>
              <a:t>Veneziani</a:t>
            </a:r>
            <a:r>
              <a:rPr lang="en-GB" dirty="0"/>
              <a:t>-Kliman-Potts</a:t>
            </a:r>
          </a:p>
          <a:p>
            <a:pPr lvl="1"/>
            <a:r>
              <a:rPr lang="en-GB" dirty="0"/>
              <a:t>The spurious correlation debate</a:t>
            </a:r>
          </a:p>
          <a:p>
            <a:r>
              <a:rPr lang="en-GB" dirty="0"/>
              <a:t>And ‘off-course’ TSSI is quite widely recognised</a:t>
            </a:r>
          </a:p>
          <a:p>
            <a:r>
              <a:rPr lang="en-GB" dirty="0"/>
              <a:t>The crisis has accelerated this because FRP is back in favour</a:t>
            </a:r>
          </a:p>
          <a:p>
            <a:r>
              <a:rPr lang="en-GB" dirty="0"/>
              <a:t>Some ‘other’ explanation generally adopted instead </a:t>
            </a:r>
          </a:p>
          <a:p>
            <a:pPr lvl="1"/>
            <a:r>
              <a:rPr lang="en-GB" dirty="0"/>
              <a:t>Financialization, SSA, Harvey)</a:t>
            </a:r>
          </a:p>
          <a:p>
            <a:pPr lvl="1"/>
            <a:r>
              <a:rPr lang="en-GB" dirty="0"/>
              <a:t>These are commonly monotheoretic and ‘school-building’</a:t>
            </a:r>
            <a:endParaRPr lang="en-CA" dirty="0"/>
          </a:p>
        </p:txBody>
      </p:sp>
    </p:spTree>
    <p:extLst>
      <p:ext uri="{BB962C8B-B14F-4D97-AF65-F5344CB8AC3E}">
        <p14:creationId xmlns:p14="http://schemas.microsoft.com/office/powerpoint/2010/main" val="108079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D62F2F-A31A-4380-8D61-4E66C2034A88}"/>
              </a:ext>
            </a:extLst>
          </p:cNvPr>
          <p:cNvSpPr>
            <a:spLocks noGrp="1"/>
          </p:cNvSpPr>
          <p:nvPr>
            <p:ph type="title"/>
          </p:nvPr>
        </p:nvSpPr>
        <p:spPr/>
        <p:txBody>
          <a:bodyPr/>
          <a:lstStyle/>
          <a:p>
            <a:r>
              <a:rPr lang="en-GB" dirty="0"/>
              <a:t>What we will cover (1)</a:t>
            </a:r>
            <a:endParaRPr lang="en-CA" dirty="0"/>
          </a:p>
        </p:txBody>
      </p:sp>
      <p:sp>
        <p:nvSpPr>
          <p:cNvPr id="5" name="Content Placeholder 4">
            <a:extLst>
              <a:ext uri="{FF2B5EF4-FFF2-40B4-BE49-F238E27FC236}">
                <a16:creationId xmlns:a16="http://schemas.microsoft.com/office/drawing/2014/main" id="{F91B3BB8-7590-4A30-93EC-8D568434DB0F}"/>
              </a:ext>
            </a:extLst>
          </p:cNvPr>
          <p:cNvSpPr>
            <a:spLocks noGrp="1"/>
          </p:cNvSpPr>
          <p:nvPr>
            <p:ph idx="1"/>
          </p:nvPr>
        </p:nvSpPr>
        <p:spPr>
          <a:xfrm>
            <a:off x="1511558" y="1656184"/>
            <a:ext cx="9657185" cy="4800600"/>
          </a:xfrm>
        </p:spPr>
        <p:txBody>
          <a:bodyPr>
            <a:normAutofit lnSpcReduction="10000"/>
          </a:bodyPr>
          <a:lstStyle/>
          <a:p>
            <a:r>
              <a:rPr lang="en-CA" dirty="0"/>
              <a:t>Sraffa</a:t>
            </a:r>
          </a:p>
          <a:p>
            <a:r>
              <a:rPr lang="en-CA" dirty="0"/>
              <a:t>Steedman and the post-Sraffian project: </a:t>
            </a:r>
          </a:p>
          <a:p>
            <a:pPr lvl="1"/>
            <a:r>
              <a:rPr lang="en-CA" dirty="0"/>
              <a:t>A physicalist substitute for Marx’s theory</a:t>
            </a:r>
          </a:p>
          <a:p>
            <a:pPr lvl="1"/>
            <a:r>
              <a:rPr lang="en-GB" dirty="0"/>
              <a:t>What is physicalism</a:t>
            </a:r>
          </a:p>
          <a:p>
            <a:pPr lvl="1"/>
            <a:r>
              <a:rPr lang="en-GB" dirty="0"/>
              <a:t>The equivalence of physicalism and simultaneism</a:t>
            </a:r>
            <a:endParaRPr lang="en-CA" dirty="0"/>
          </a:p>
          <a:p>
            <a:r>
              <a:rPr lang="en-CA" dirty="0"/>
              <a:t>Marxism divides</a:t>
            </a:r>
          </a:p>
          <a:p>
            <a:r>
              <a:rPr lang="en-CA" dirty="0"/>
              <a:t>Steedman and the rejection of Marx</a:t>
            </a:r>
          </a:p>
          <a:p>
            <a:pPr lvl="1"/>
            <a:r>
              <a:rPr lang="en-GB" dirty="0"/>
              <a:t>The ‘surplus’ and long-run school</a:t>
            </a:r>
            <a:endParaRPr lang="en-CA" dirty="0"/>
          </a:p>
          <a:p>
            <a:r>
              <a:rPr lang="en-CA" dirty="0"/>
              <a:t>Marxism without Marx</a:t>
            </a:r>
          </a:p>
          <a:p>
            <a:pPr lvl="1"/>
            <a:r>
              <a:rPr lang="en-CA" dirty="0"/>
              <a:t>Shaikh and the ‘price-value correlation’ debate</a:t>
            </a:r>
          </a:p>
          <a:p>
            <a:pPr lvl="1"/>
            <a:r>
              <a:rPr lang="en-CA" dirty="0"/>
              <a:t>Laibman and the attempted reconciliation of Marx</a:t>
            </a:r>
          </a:p>
          <a:p>
            <a:r>
              <a:rPr lang="en-CA" dirty="0"/>
              <a:t>Critique of simultaneist Marxism and the necessity of temporalism </a:t>
            </a:r>
          </a:p>
          <a:p>
            <a:endParaRPr lang="en-CA" dirty="0"/>
          </a:p>
        </p:txBody>
      </p:sp>
    </p:spTree>
    <p:extLst>
      <p:ext uri="{BB962C8B-B14F-4D97-AF65-F5344CB8AC3E}">
        <p14:creationId xmlns:p14="http://schemas.microsoft.com/office/powerpoint/2010/main" val="187526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1D4B-A3EB-452C-9E86-647233036B86}"/>
              </a:ext>
            </a:extLst>
          </p:cNvPr>
          <p:cNvSpPr>
            <a:spLocks noGrp="1"/>
          </p:cNvSpPr>
          <p:nvPr>
            <p:ph type="title"/>
          </p:nvPr>
        </p:nvSpPr>
        <p:spPr>
          <a:xfrm>
            <a:off x="1371600" y="685800"/>
            <a:ext cx="9601200" cy="825759"/>
          </a:xfrm>
        </p:spPr>
        <p:txBody>
          <a:bodyPr/>
          <a:lstStyle/>
          <a:p>
            <a:r>
              <a:rPr lang="en-GB" dirty="0"/>
              <a:t>What we will cover (2)</a:t>
            </a:r>
            <a:endParaRPr lang="en-CA" dirty="0"/>
          </a:p>
        </p:txBody>
      </p:sp>
      <p:sp>
        <p:nvSpPr>
          <p:cNvPr id="3" name="Content Placeholder 2">
            <a:extLst>
              <a:ext uri="{FF2B5EF4-FFF2-40B4-BE49-F238E27FC236}">
                <a16:creationId xmlns:a16="http://schemas.microsoft.com/office/drawing/2014/main" id="{F7C25DAF-4320-4B0F-B69F-2ADD6A78E4EB}"/>
              </a:ext>
            </a:extLst>
          </p:cNvPr>
          <p:cNvSpPr>
            <a:spLocks noGrp="1"/>
          </p:cNvSpPr>
          <p:nvPr>
            <p:ph idx="1"/>
          </p:nvPr>
        </p:nvSpPr>
        <p:spPr/>
        <p:txBody>
          <a:bodyPr/>
          <a:lstStyle/>
          <a:p>
            <a:r>
              <a:rPr lang="en-CA" dirty="0"/>
              <a:t>Marxism in Japan</a:t>
            </a:r>
          </a:p>
          <a:p>
            <a:r>
              <a:rPr lang="en-CA" dirty="0"/>
              <a:t>The Fundamental Marxist Theorem</a:t>
            </a:r>
          </a:p>
          <a:p>
            <a:r>
              <a:rPr lang="en-CA" dirty="0"/>
              <a:t>Critique of positive net product</a:t>
            </a:r>
          </a:p>
          <a:p>
            <a:r>
              <a:rPr lang="en-CA" dirty="0"/>
              <a:t>Freeman-Kliman refutation of the FMT</a:t>
            </a:r>
          </a:p>
          <a:p>
            <a:r>
              <a:rPr lang="en-CA" dirty="0"/>
              <a:t>The Okishio theorem and its Western Marxist reception</a:t>
            </a:r>
          </a:p>
          <a:p>
            <a:r>
              <a:rPr lang="en-CA" dirty="0"/>
              <a:t>Technical composition, Balanced growth, Simple and expanded reproduction</a:t>
            </a:r>
            <a:r>
              <a:rPr lang="en-GB" dirty="0"/>
              <a:t>; Accumulation</a:t>
            </a:r>
            <a:endParaRPr lang="en-CA" dirty="0"/>
          </a:p>
          <a:p>
            <a:r>
              <a:rPr lang="en-CA" dirty="0"/>
              <a:t>TSSI refutation of the Okishio theorem</a:t>
            </a:r>
          </a:p>
          <a:p>
            <a:endParaRPr lang="en-CA" dirty="0"/>
          </a:p>
        </p:txBody>
      </p:sp>
    </p:spTree>
    <p:extLst>
      <p:ext uri="{BB962C8B-B14F-4D97-AF65-F5344CB8AC3E}">
        <p14:creationId xmlns:p14="http://schemas.microsoft.com/office/powerpoint/2010/main" val="366354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C527-2AAB-4708-8B4A-F91038A60CB9}"/>
              </a:ext>
            </a:extLst>
          </p:cNvPr>
          <p:cNvSpPr>
            <a:spLocks noGrp="1"/>
          </p:cNvSpPr>
          <p:nvPr>
            <p:ph type="title"/>
          </p:nvPr>
        </p:nvSpPr>
        <p:spPr>
          <a:xfrm>
            <a:off x="1371600" y="685800"/>
            <a:ext cx="9601200" cy="872412"/>
          </a:xfrm>
        </p:spPr>
        <p:txBody>
          <a:bodyPr/>
          <a:lstStyle/>
          <a:p>
            <a:r>
              <a:rPr lang="en-GB" dirty="0"/>
              <a:t>What we will cover (3)</a:t>
            </a:r>
            <a:endParaRPr lang="en-CA" dirty="0"/>
          </a:p>
        </p:txBody>
      </p:sp>
      <p:sp>
        <p:nvSpPr>
          <p:cNvPr id="3" name="Content Placeholder 2">
            <a:extLst>
              <a:ext uri="{FF2B5EF4-FFF2-40B4-BE49-F238E27FC236}">
                <a16:creationId xmlns:a16="http://schemas.microsoft.com/office/drawing/2014/main" id="{E241E26D-4847-4CFF-B3D0-3D14B0D4F87C}"/>
              </a:ext>
            </a:extLst>
          </p:cNvPr>
          <p:cNvSpPr>
            <a:spLocks noGrp="1"/>
          </p:cNvSpPr>
          <p:nvPr>
            <p:ph idx="1"/>
          </p:nvPr>
        </p:nvSpPr>
        <p:spPr>
          <a:xfrm>
            <a:off x="1474236" y="1432249"/>
            <a:ext cx="9498563" cy="4435151"/>
          </a:xfrm>
        </p:spPr>
        <p:txBody>
          <a:bodyPr>
            <a:normAutofit/>
          </a:bodyPr>
          <a:lstStyle/>
          <a:p>
            <a:r>
              <a:rPr lang="en-CA" sz="2400" dirty="0"/>
              <a:t>Marxism in Japan</a:t>
            </a:r>
          </a:p>
          <a:p>
            <a:r>
              <a:rPr lang="en-CA" sz="2400" dirty="0"/>
              <a:t>The Fundamental Marxist Theorem</a:t>
            </a:r>
          </a:p>
          <a:p>
            <a:pPr lvl="1"/>
            <a:r>
              <a:rPr lang="en-CA" sz="2400" dirty="0"/>
              <a:t>Critique of positive net product</a:t>
            </a:r>
          </a:p>
          <a:p>
            <a:pPr lvl="1"/>
            <a:r>
              <a:rPr lang="en-CA" sz="2400" dirty="0"/>
              <a:t>Freeman-Kliman refutation of the FMT</a:t>
            </a:r>
          </a:p>
          <a:p>
            <a:r>
              <a:rPr lang="en-CA" sz="2400" dirty="0"/>
              <a:t>The Okishio theorem and its Western Marxist reception</a:t>
            </a:r>
          </a:p>
          <a:p>
            <a:pPr lvl="1"/>
            <a:r>
              <a:rPr lang="en-CA" sz="2400" dirty="0"/>
              <a:t>Technical composition, Balanced growth, </a:t>
            </a:r>
          </a:p>
          <a:p>
            <a:pPr lvl="1"/>
            <a:r>
              <a:rPr lang="en-CA" sz="2400" dirty="0"/>
              <a:t>Simple and expanded reproduction</a:t>
            </a:r>
            <a:r>
              <a:rPr lang="en-GB" sz="2400" dirty="0"/>
              <a:t>; Accumulation</a:t>
            </a:r>
            <a:endParaRPr lang="en-CA" sz="2400" dirty="0"/>
          </a:p>
          <a:p>
            <a:r>
              <a:rPr lang="en-CA" sz="2400" dirty="0"/>
              <a:t>TSSI refutation of the Okishio theorem</a:t>
            </a:r>
          </a:p>
          <a:p>
            <a:r>
              <a:rPr lang="en-GB" sz="2400" dirty="0"/>
              <a:t>Treatments </a:t>
            </a:r>
            <a:r>
              <a:rPr lang="en-CA" sz="2400" dirty="0"/>
              <a:t>of fixed capital</a:t>
            </a:r>
          </a:p>
          <a:p>
            <a:endParaRPr lang="en-CA" sz="2400" dirty="0"/>
          </a:p>
        </p:txBody>
      </p:sp>
    </p:spTree>
    <p:extLst>
      <p:ext uri="{BB962C8B-B14F-4D97-AF65-F5344CB8AC3E}">
        <p14:creationId xmlns:p14="http://schemas.microsoft.com/office/powerpoint/2010/main" val="219439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0A7F-7F92-4742-ACC5-2A037A6521BA}"/>
              </a:ext>
            </a:extLst>
          </p:cNvPr>
          <p:cNvSpPr>
            <a:spLocks noGrp="1"/>
          </p:cNvSpPr>
          <p:nvPr>
            <p:ph type="title"/>
          </p:nvPr>
        </p:nvSpPr>
        <p:spPr>
          <a:xfrm>
            <a:off x="1371600" y="685800"/>
            <a:ext cx="9601200" cy="755780"/>
          </a:xfrm>
        </p:spPr>
        <p:txBody>
          <a:bodyPr/>
          <a:lstStyle/>
          <a:p>
            <a:r>
              <a:rPr lang="en-GB" dirty="0"/>
              <a:t>What we will cover (4)</a:t>
            </a:r>
            <a:endParaRPr lang="en-CA" dirty="0"/>
          </a:p>
        </p:txBody>
      </p:sp>
      <p:sp>
        <p:nvSpPr>
          <p:cNvPr id="3" name="Content Placeholder 2">
            <a:extLst>
              <a:ext uri="{FF2B5EF4-FFF2-40B4-BE49-F238E27FC236}">
                <a16:creationId xmlns:a16="http://schemas.microsoft.com/office/drawing/2014/main" id="{5E8CF472-FFDE-43BD-936D-2203FD84C706}"/>
              </a:ext>
            </a:extLst>
          </p:cNvPr>
          <p:cNvSpPr>
            <a:spLocks noGrp="1"/>
          </p:cNvSpPr>
          <p:nvPr>
            <p:ph idx="1"/>
          </p:nvPr>
        </p:nvSpPr>
        <p:spPr>
          <a:xfrm>
            <a:off x="1371599" y="1404257"/>
            <a:ext cx="10119049" cy="4912567"/>
          </a:xfrm>
        </p:spPr>
        <p:txBody>
          <a:bodyPr>
            <a:normAutofit/>
          </a:bodyPr>
          <a:lstStyle/>
          <a:p>
            <a:r>
              <a:rPr lang="en-CA" sz="2800" dirty="0"/>
              <a:t>Esoteric function of Marxism Without Marx</a:t>
            </a:r>
          </a:p>
          <a:p>
            <a:pPr lvl="1"/>
            <a:r>
              <a:rPr lang="en-CA" sz="2800" dirty="0"/>
              <a:t>The centrality of pluralism </a:t>
            </a:r>
          </a:p>
          <a:p>
            <a:pPr lvl="1"/>
            <a:r>
              <a:rPr lang="en-CA" sz="2800" dirty="0"/>
              <a:t>The function of interpretation</a:t>
            </a:r>
          </a:p>
          <a:p>
            <a:r>
              <a:rPr lang="en-CA" sz="2800" dirty="0"/>
              <a:t>Responses:</a:t>
            </a:r>
          </a:p>
          <a:p>
            <a:r>
              <a:rPr lang="en-CA" sz="2800" dirty="0"/>
              <a:t>	New Solution</a:t>
            </a:r>
          </a:p>
          <a:p>
            <a:r>
              <a:rPr lang="en-CA" sz="2800" dirty="0"/>
              <a:t>	SSSI</a:t>
            </a:r>
          </a:p>
          <a:p>
            <a:r>
              <a:rPr lang="en-CA" sz="2800" dirty="0"/>
              <a:t>	TSSI</a:t>
            </a:r>
          </a:p>
          <a:p>
            <a:endParaRPr lang="en-CA" sz="2800" dirty="0"/>
          </a:p>
        </p:txBody>
      </p:sp>
    </p:spTree>
    <p:extLst>
      <p:ext uri="{BB962C8B-B14F-4D97-AF65-F5344CB8AC3E}">
        <p14:creationId xmlns:p14="http://schemas.microsoft.com/office/powerpoint/2010/main" val="414951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AE39-A7E2-4096-A43D-28D360122B71}"/>
              </a:ext>
            </a:extLst>
          </p:cNvPr>
          <p:cNvSpPr>
            <a:spLocks noGrp="1"/>
          </p:cNvSpPr>
          <p:nvPr>
            <p:ph type="title"/>
          </p:nvPr>
        </p:nvSpPr>
        <p:spPr>
          <a:xfrm>
            <a:off x="1371599" y="685800"/>
            <a:ext cx="9890449" cy="690465"/>
          </a:xfrm>
        </p:spPr>
        <p:txBody>
          <a:bodyPr>
            <a:normAutofit/>
          </a:bodyPr>
          <a:lstStyle/>
          <a:p>
            <a:r>
              <a:rPr lang="en-GB" dirty="0"/>
              <a:t>Recap</a:t>
            </a:r>
            <a:endParaRPr lang="en-CA" dirty="0"/>
          </a:p>
        </p:txBody>
      </p:sp>
      <p:sp>
        <p:nvSpPr>
          <p:cNvPr id="3" name="Content Placeholder 2">
            <a:extLst>
              <a:ext uri="{FF2B5EF4-FFF2-40B4-BE49-F238E27FC236}">
                <a16:creationId xmlns:a16="http://schemas.microsoft.com/office/drawing/2014/main" id="{51F12CE7-6BDB-43B8-A680-8E60CFECA697}"/>
              </a:ext>
            </a:extLst>
          </p:cNvPr>
          <p:cNvSpPr>
            <a:spLocks noGrp="1"/>
          </p:cNvSpPr>
          <p:nvPr>
            <p:ph idx="1"/>
          </p:nvPr>
        </p:nvSpPr>
        <p:spPr>
          <a:xfrm>
            <a:off x="1469571" y="1408923"/>
            <a:ext cx="10170367" cy="5379098"/>
          </a:xfrm>
        </p:spPr>
        <p:txBody>
          <a:bodyPr>
            <a:normAutofit fontScale="92500" lnSpcReduction="10000"/>
          </a:bodyPr>
          <a:lstStyle/>
          <a:p>
            <a:r>
              <a:rPr lang="en-GB" dirty="0"/>
              <a:t>Bortkiewicz interpretation endorsed by Sweezy (1942)</a:t>
            </a:r>
          </a:p>
          <a:p>
            <a:pPr lvl="1"/>
            <a:r>
              <a:rPr lang="en-GB" dirty="0"/>
              <a:t>Sweezy states ‘Marx was a general equilibrium theorist’.</a:t>
            </a:r>
          </a:p>
          <a:p>
            <a:pPr lvl="1"/>
            <a:r>
              <a:rPr lang="en-GB" dirty="0"/>
              <a:t>Bortkiewicz-Sweezy interpretation becomes standard</a:t>
            </a:r>
          </a:p>
          <a:p>
            <a:r>
              <a:rPr lang="en-GB" dirty="0"/>
              <a:t>Resolving the ‘two equalities’ becomes Marxists’ main preoccupation</a:t>
            </a:r>
          </a:p>
          <a:p>
            <a:r>
              <a:rPr lang="en-GB" dirty="0"/>
              <a:t>Sweezy ‘successive approximations’</a:t>
            </a:r>
          </a:p>
          <a:p>
            <a:pPr lvl="1"/>
            <a:r>
              <a:rPr lang="en-GB" dirty="0"/>
              <a:t>The framework is to </a:t>
            </a:r>
            <a:r>
              <a:rPr lang="en-GB" i="1" dirty="0"/>
              <a:t>predict prices</a:t>
            </a:r>
          </a:p>
          <a:p>
            <a:pPr lvl="1"/>
            <a:r>
              <a:rPr lang="en-GB" dirty="0"/>
              <a:t>This is a pre-Marxist preoccupation</a:t>
            </a:r>
          </a:p>
          <a:p>
            <a:pPr lvl="1"/>
            <a:r>
              <a:rPr lang="en-GB" dirty="0"/>
              <a:t>If we could, there is no room for consciousness or exogenous factors</a:t>
            </a:r>
          </a:p>
          <a:p>
            <a:pPr lvl="1"/>
            <a:r>
              <a:rPr lang="en-GB" dirty="0"/>
              <a:t>Logically impossible: if we knew prices, agents would respond to take  advantage of the knowledge, and thereby change the prediction</a:t>
            </a:r>
          </a:p>
          <a:p>
            <a:r>
              <a:rPr lang="en-GB" dirty="0"/>
              <a:t>Samuelson critique: ‘eraser’ solution</a:t>
            </a:r>
          </a:p>
          <a:p>
            <a:r>
              <a:rPr lang="en-GB" dirty="0"/>
              <a:t>This is the starting point of ‘Marxism without Marx’</a:t>
            </a:r>
          </a:p>
          <a:p>
            <a:pPr lvl="1"/>
            <a:r>
              <a:rPr lang="en-GB" dirty="0"/>
              <a:t>Marx is hopelessly contradictory</a:t>
            </a:r>
          </a:p>
          <a:p>
            <a:pPr lvl="1"/>
            <a:r>
              <a:rPr lang="en-GB" dirty="0"/>
              <a:t>We have to reach his conclusions in other ways</a:t>
            </a:r>
          </a:p>
          <a:p>
            <a:pPr lvl="1"/>
            <a:r>
              <a:rPr lang="en-GB" dirty="0"/>
              <a:t>We should do this by a simultaneous, physicalist construction (Steedman)</a:t>
            </a:r>
          </a:p>
          <a:p>
            <a:pPr marL="530352" lvl="1" indent="0">
              <a:buNone/>
            </a:pPr>
            <a:endParaRPr lang="en-GB" dirty="0"/>
          </a:p>
          <a:p>
            <a:endParaRPr lang="en-GB" dirty="0"/>
          </a:p>
        </p:txBody>
      </p:sp>
    </p:spTree>
    <p:extLst>
      <p:ext uri="{BB962C8B-B14F-4D97-AF65-F5344CB8AC3E}">
        <p14:creationId xmlns:p14="http://schemas.microsoft.com/office/powerpoint/2010/main" val="70342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E44D-18D9-4280-BBED-D0164F5638A3}"/>
              </a:ext>
            </a:extLst>
          </p:cNvPr>
          <p:cNvSpPr>
            <a:spLocks noGrp="1"/>
          </p:cNvSpPr>
          <p:nvPr>
            <p:ph type="title"/>
          </p:nvPr>
        </p:nvSpPr>
        <p:spPr/>
        <p:txBody>
          <a:bodyPr/>
          <a:lstStyle/>
          <a:p>
            <a:r>
              <a:rPr lang="en-CA" dirty="0"/>
              <a:t>Sraffa</a:t>
            </a:r>
          </a:p>
        </p:txBody>
      </p:sp>
      <p:sp>
        <p:nvSpPr>
          <p:cNvPr id="3" name="Content Placeholder 2">
            <a:extLst>
              <a:ext uri="{FF2B5EF4-FFF2-40B4-BE49-F238E27FC236}">
                <a16:creationId xmlns:a16="http://schemas.microsoft.com/office/drawing/2014/main" id="{D12A3B8F-650F-42FE-B241-48F6380249BF}"/>
              </a:ext>
            </a:extLst>
          </p:cNvPr>
          <p:cNvSpPr>
            <a:spLocks noGrp="1"/>
          </p:cNvSpPr>
          <p:nvPr>
            <p:ph idx="1"/>
          </p:nvPr>
        </p:nvSpPr>
        <p:spPr>
          <a:xfrm>
            <a:off x="1418253" y="1581539"/>
            <a:ext cx="9834466" cy="4604657"/>
          </a:xfrm>
        </p:spPr>
        <p:txBody>
          <a:bodyPr>
            <a:normAutofit/>
          </a:bodyPr>
          <a:lstStyle/>
          <a:p>
            <a:r>
              <a:rPr lang="en-GB" dirty="0"/>
              <a:t>Sraffa’s idea: to defeat marginalism</a:t>
            </a:r>
          </a:p>
          <a:p>
            <a:r>
              <a:rPr lang="en-GB" dirty="0"/>
              <a:t>‘Calculate’ prices from ‘physical quantities’ alone</a:t>
            </a:r>
          </a:p>
          <a:p>
            <a:pPr lvl="1"/>
            <a:r>
              <a:rPr lang="en-GB" dirty="0"/>
              <a:t>Then margins are irrelevant</a:t>
            </a:r>
          </a:p>
          <a:p>
            <a:pPr lvl="1"/>
            <a:r>
              <a:rPr lang="en-GB" dirty="0"/>
              <a:t>‘</a:t>
            </a:r>
            <a:r>
              <a:rPr lang="en-GB" dirty="0" err="1"/>
              <a:t>Reswitching</a:t>
            </a:r>
            <a:r>
              <a:rPr lang="en-GB" dirty="0"/>
              <a:t>’’: a different conclusion about capital substitution</a:t>
            </a:r>
          </a:p>
          <a:p>
            <a:r>
              <a:rPr lang="en-GB" dirty="0"/>
              <a:t>Draws on Linear Production Systems</a:t>
            </a:r>
          </a:p>
          <a:p>
            <a:r>
              <a:rPr lang="en-GB" dirty="0"/>
              <a:t>The ‘standard system’: a hypothetical system</a:t>
            </a:r>
          </a:p>
          <a:p>
            <a:pPr lvl="1"/>
            <a:r>
              <a:rPr lang="en-GB" dirty="0"/>
              <a:t>The same technical ‘coefficients’</a:t>
            </a:r>
          </a:p>
          <a:p>
            <a:pPr lvl="1"/>
            <a:r>
              <a:rPr lang="en-GB" dirty="0"/>
              <a:t>Different proportions of production</a:t>
            </a:r>
          </a:p>
          <a:p>
            <a:r>
              <a:rPr lang="en-GB" dirty="0"/>
              <a:t>In this system, the profit and the wage are related in a linear way</a:t>
            </a:r>
          </a:p>
        </p:txBody>
      </p:sp>
    </p:spTree>
    <p:extLst>
      <p:ext uri="{BB962C8B-B14F-4D97-AF65-F5344CB8AC3E}">
        <p14:creationId xmlns:p14="http://schemas.microsoft.com/office/powerpoint/2010/main" val="196450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4A6F-824B-4618-A213-9DBE7F3C32D1}"/>
              </a:ext>
            </a:extLst>
          </p:cNvPr>
          <p:cNvSpPr>
            <a:spLocks noGrp="1"/>
          </p:cNvSpPr>
          <p:nvPr>
            <p:ph type="title"/>
          </p:nvPr>
        </p:nvSpPr>
        <p:spPr/>
        <p:txBody>
          <a:bodyPr/>
          <a:lstStyle/>
          <a:p>
            <a:r>
              <a:rPr lang="en-GB" dirty="0"/>
              <a:t>Strengths and limitations of Sraffa</a:t>
            </a:r>
            <a:endParaRPr lang="en-CA" dirty="0"/>
          </a:p>
        </p:txBody>
      </p:sp>
      <p:sp>
        <p:nvSpPr>
          <p:cNvPr id="3" name="Content Placeholder 2">
            <a:extLst>
              <a:ext uri="{FF2B5EF4-FFF2-40B4-BE49-F238E27FC236}">
                <a16:creationId xmlns:a16="http://schemas.microsoft.com/office/drawing/2014/main" id="{AAEF70CF-0E01-4ACA-957B-7354F1370808}"/>
              </a:ext>
            </a:extLst>
          </p:cNvPr>
          <p:cNvSpPr>
            <a:spLocks noGrp="1"/>
          </p:cNvSpPr>
          <p:nvPr>
            <p:ph idx="1"/>
          </p:nvPr>
        </p:nvSpPr>
        <p:spPr>
          <a:xfrm>
            <a:off x="1292289" y="1558213"/>
            <a:ext cx="10426959" cy="5080518"/>
          </a:xfrm>
        </p:spPr>
        <p:txBody>
          <a:bodyPr>
            <a:normAutofit fontScale="92500" lnSpcReduction="20000"/>
          </a:bodyPr>
          <a:lstStyle/>
          <a:p>
            <a:r>
              <a:rPr lang="en-GB" dirty="0"/>
              <a:t>‘Prelude’</a:t>
            </a:r>
          </a:p>
          <a:p>
            <a:pPr lvl="1"/>
            <a:r>
              <a:rPr lang="en-GB" dirty="0"/>
              <a:t>intended only as a critique of marginalism</a:t>
            </a:r>
          </a:p>
          <a:p>
            <a:pPr lvl="1"/>
            <a:r>
              <a:rPr lang="en-GB" dirty="0"/>
              <a:t>and perhaps of the neoclassical production function</a:t>
            </a:r>
          </a:p>
          <a:p>
            <a:r>
              <a:rPr lang="en-GB" dirty="0"/>
              <a:t>Sraffa’s followers try to develop into an alternative to Marxism</a:t>
            </a:r>
          </a:p>
          <a:p>
            <a:r>
              <a:rPr lang="en-GB" dirty="0"/>
              <a:t>Exhibits ‘distribution’ between two classes</a:t>
            </a:r>
          </a:p>
          <a:p>
            <a:pPr lvl="1"/>
            <a:r>
              <a:rPr lang="en-GB" dirty="0"/>
              <a:t>But only two</a:t>
            </a:r>
          </a:p>
          <a:p>
            <a:r>
              <a:rPr lang="en-GB" dirty="0"/>
              <a:t>Further problems</a:t>
            </a:r>
          </a:p>
          <a:p>
            <a:pPr lvl="1"/>
            <a:r>
              <a:rPr lang="en-GB" dirty="0"/>
              <a:t>Says Law economy – no place for money</a:t>
            </a:r>
          </a:p>
          <a:p>
            <a:pPr lvl="1"/>
            <a:r>
              <a:rPr lang="en-GB" dirty="0"/>
              <a:t>No place for accumulation</a:t>
            </a:r>
          </a:p>
          <a:p>
            <a:r>
              <a:rPr lang="en-GB" dirty="0"/>
              <a:t>Fixed capital and joint production</a:t>
            </a:r>
          </a:p>
          <a:p>
            <a:r>
              <a:rPr lang="en-GB" dirty="0"/>
              <a:t>Leads to insoluble contradictions</a:t>
            </a:r>
          </a:p>
          <a:p>
            <a:pPr lvl="1"/>
            <a:r>
              <a:rPr lang="en-GB" dirty="0"/>
              <a:t>Negative profits and positive surplus</a:t>
            </a:r>
          </a:p>
          <a:p>
            <a:r>
              <a:rPr lang="en-GB" dirty="0"/>
              <a:t>These later blamed on Marx (Steedman)</a:t>
            </a:r>
          </a:p>
          <a:p>
            <a:pPr lvl="1"/>
            <a:r>
              <a:rPr lang="en-GB" dirty="0"/>
              <a:t>But really outcomes of the Sraffa approach </a:t>
            </a:r>
          </a:p>
          <a:p>
            <a:pPr lvl="1"/>
            <a:r>
              <a:rPr lang="en-GB" dirty="0"/>
              <a:t>especially fixed capital</a:t>
            </a:r>
          </a:p>
          <a:p>
            <a:endParaRPr lang="en-CA" dirty="0"/>
          </a:p>
        </p:txBody>
      </p:sp>
    </p:spTree>
    <p:extLst>
      <p:ext uri="{BB962C8B-B14F-4D97-AF65-F5344CB8AC3E}">
        <p14:creationId xmlns:p14="http://schemas.microsoft.com/office/powerpoint/2010/main" val="7225784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966</TotalTime>
  <Words>1663</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Schoolbook</vt:lpstr>
      <vt:lpstr>Franklin Gothic Book</vt:lpstr>
      <vt:lpstr>Crop</vt:lpstr>
      <vt:lpstr>Unit 4</vt:lpstr>
      <vt:lpstr>Preface</vt:lpstr>
      <vt:lpstr>What we will cover (1)</vt:lpstr>
      <vt:lpstr>What we will cover (2)</vt:lpstr>
      <vt:lpstr>What we will cover (3)</vt:lpstr>
      <vt:lpstr>What we will cover (4)</vt:lpstr>
      <vt:lpstr>Recap</vt:lpstr>
      <vt:lpstr>Sraffa</vt:lpstr>
      <vt:lpstr>Strengths and limitations of Sraffa</vt:lpstr>
      <vt:lpstr>Steedman, ‘neo-Ricardianism’ and the post-Sraffian project</vt:lpstr>
      <vt:lpstr>Marxism divides</vt:lpstr>
      <vt:lpstr>Marxism in Japan</vt:lpstr>
      <vt:lpstr>The Fundamental Marxist Theorem</vt:lpstr>
      <vt:lpstr>The Okishio Theorem</vt:lpstr>
      <vt:lpstr>Okishio on Okishio</vt:lpstr>
      <vt:lpstr>Western reception of Okishio Theorem</vt:lpstr>
      <vt:lpstr>Okishio: the problems</vt:lpstr>
      <vt:lpstr>Fixed capital and the demise of the Surplus School</vt:lpstr>
      <vt:lpstr>Responses</vt:lpstr>
      <vt:lpstr>Marxism without Marx</vt:lpstr>
      <vt:lpstr>Esoteric and scientific in modern Marxism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154</cp:revision>
  <dcterms:created xsi:type="dcterms:W3CDTF">2017-06-27T02:32:14Z</dcterms:created>
  <dcterms:modified xsi:type="dcterms:W3CDTF">2017-07-11T17:00:50Z</dcterms:modified>
</cp:coreProperties>
</file>