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8"/>
  </p:notesMasterIdLst>
  <p:sldIdLst>
    <p:sldId id="259" r:id="rId2"/>
    <p:sldId id="268" r:id="rId3"/>
    <p:sldId id="264" r:id="rId4"/>
    <p:sldId id="260" r:id="rId5"/>
    <p:sldId id="265" r:id="rId6"/>
    <p:sldId id="266" r:id="rId7"/>
    <p:sldId id="267" r:id="rId8"/>
    <p:sldId id="269" r:id="rId9"/>
    <p:sldId id="273" r:id="rId10"/>
    <p:sldId id="270" r:id="rId11"/>
    <p:sldId id="274" r:id="rId12"/>
    <p:sldId id="275" r:id="rId13"/>
    <p:sldId id="276" r:id="rId14"/>
    <p:sldId id="272" r:id="rId15"/>
    <p:sldId id="271" r:id="rId16"/>
    <p:sldId id="277" r:id="rId17"/>
    <p:sldId id="278" r:id="rId18"/>
    <p:sldId id="279" r:id="rId19"/>
    <p:sldId id="280" r:id="rId20"/>
    <p:sldId id="281" r:id="rId21"/>
    <p:sldId id="282" r:id="rId22"/>
    <p:sldId id="284" r:id="rId23"/>
    <p:sldId id="283" r:id="rId24"/>
    <p:sldId id="285" r:id="rId25"/>
    <p:sldId id="286" r:id="rId26"/>
    <p:sldId id="287" r:id="rId27"/>
    <p:sldId id="288" r:id="rId28"/>
    <p:sldId id="289" r:id="rId29"/>
    <p:sldId id="292" r:id="rId30"/>
    <p:sldId id="290" r:id="rId31"/>
    <p:sldId id="291" r:id="rId32"/>
    <p:sldId id="293" r:id="rId33"/>
    <p:sldId id="294" r:id="rId34"/>
    <p:sldId id="295" r:id="rId35"/>
    <p:sldId id="296" r:id="rId36"/>
    <p:sldId id="29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2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9" autoAdjust="0"/>
    <p:restoredTop sz="94660"/>
  </p:normalViewPr>
  <p:slideViewPr>
    <p:cSldViewPr snapToGrid="0">
      <p:cViewPr varScale="1">
        <p:scale>
          <a:sx n="83" d="100"/>
          <a:sy n="83" d="100"/>
        </p:scale>
        <p:origin x="41" y="38"/>
      </p:cViewPr>
      <p:guideLst/>
    </p:cSldViewPr>
  </p:slideViewPr>
  <p:notesTextViewPr>
    <p:cViewPr>
      <p:scale>
        <a:sx n="1" d="1"/>
        <a:sy n="1" d="1"/>
      </p:scale>
      <p:origin x="0" y="0"/>
    </p:cViewPr>
  </p:notesTextViewPr>
  <p:sorterViewPr>
    <p:cViewPr>
      <p:scale>
        <a:sx n="100" d="100"/>
        <a:sy n="100" d="100"/>
      </p:scale>
      <p:origin x="0" y="-8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394BA-88E8-4EEF-BCFF-2C311C0F69EE}" type="doc">
      <dgm:prSet loTypeId="urn:microsoft.com/office/officeart/2008/layout/HorizontalMultiLevelHierarchy" loCatId="hierarchy" qsTypeId="urn:microsoft.com/office/officeart/2005/8/quickstyle/3d2" qsCatId="3D" csTypeId="urn:microsoft.com/office/officeart/2005/8/colors/colorful2" csCatId="colorful" phldr="1"/>
      <dgm:spPr/>
      <dgm:t>
        <a:bodyPr/>
        <a:lstStyle/>
        <a:p>
          <a:endParaRPr lang="en-US"/>
        </a:p>
      </dgm:t>
    </dgm:pt>
    <dgm:pt modelId="{4022B5EE-498A-48DA-8F4B-165A90AB7B91}">
      <dgm:prSet phldrT="[Text]"/>
      <dgm:spPr/>
      <dgm:t>
        <a:bodyPr/>
        <a:lstStyle/>
        <a:p>
          <a:r>
            <a:rPr lang="en-US" dirty="0"/>
            <a:t>Product</a:t>
          </a:r>
        </a:p>
        <a:p>
          <a:r>
            <a:rPr lang="en-US" dirty="0"/>
            <a:t>(C+V+S)</a:t>
          </a:r>
        </a:p>
      </dgm:t>
    </dgm:pt>
    <dgm:pt modelId="{15DD0134-416E-4550-A9B1-10FC313C9548}" type="parTrans" cxnId="{07EC88EC-82C5-4B1C-BF5E-D4A3D5838C2A}">
      <dgm:prSet/>
      <dgm:spPr/>
      <dgm:t>
        <a:bodyPr/>
        <a:lstStyle/>
        <a:p>
          <a:endParaRPr lang="en-US"/>
        </a:p>
      </dgm:t>
    </dgm:pt>
    <dgm:pt modelId="{2B10C218-8B74-47A8-8647-5FE94478CDAF}" type="sibTrans" cxnId="{07EC88EC-82C5-4B1C-BF5E-D4A3D5838C2A}">
      <dgm:prSet/>
      <dgm:spPr/>
      <dgm:t>
        <a:bodyPr/>
        <a:lstStyle/>
        <a:p>
          <a:endParaRPr lang="en-US"/>
        </a:p>
      </dgm:t>
    </dgm:pt>
    <dgm:pt modelId="{597A7475-C8A5-4C2B-9F16-ADFA4A6A2754}">
      <dgm:prSet phldrT="[Text]"/>
      <dgm:spPr/>
      <dgm:t>
        <a:bodyPr/>
        <a:lstStyle/>
        <a:p>
          <a:r>
            <a:rPr lang="en-US" dirty="0"/>
            <a:t>Replacement</a:t>
          </a:r>
        </a:p>
        <a:p>
          <a:r>
            <a:rPr lang="en-US" dirty="0"/>
            <a:t>(C)</a:t>
          </a:r>
        </a:p>
      </dgm:t>
    </dgm:pt>
    <dgm:pt modelId="{53010FCA-C4D3-4AEB-B960-77BC68ECD94D}" type="parTrans" cxnId="{74F5CA49-04ED-43E6-8BFD-D1A95A138E19}">
      <dgm:prSet/>
      <dgm:spPr/>
      <dgm:t>
        <a:bodyPr/>
        <a:lstStyle/>
        <a:p>
          <a:endParaRPr lang="en-US"/>
        </a:p>
      </dgm:t>
    </dgm:pt>
    <dgm:pt modelId="{DE75D0CD-042A-4ADB-9D82-A0864C6662A2}" type="sibTrans" cxnId="{74F5CA49-04ED-43E6-8BFD-D1A95A138E19}">
      <dgm:prSet/>
      <dgm:spPr/>
      <dgm:t>
        <a:bodyPr/>
        <a:lstStyle/>
        <a:p>
          <a:endParaRPr lang="en-US"/>
        </a:p>
      </dgm:t>
    </dgm:pt>
    <dgm:pt modelId="{7D1EDB2D-23DB-4FBA-ACEF-8C1A67494AD9}">
      <dgm:prSet phldrT="[Text]"/>
      <dgm:spPr/>
      <dgm:t>
        <a:bodyPr/>
        <a:lstStyle/>
        <a:p>
          <a:r>
            <a:rPr lang="en-US" dirty="0"/>
            <a:t>Surplus</a:t>
          </a:r>
        </a:p>
        <a:p>
          <a:r>
            <a:rPr lang="en-US" dirty="0"/>
            <a:t>(V+S)</a:t>
          </a:r>
        </a:p>
      </dgm:t>
    </dgm:pt>
    <dgm:pt modelId="{5FB77153-7D25-4EC1-A036-B6DE5C2FC9AA}" type="parTrans" cxnId="{7612EC95-7D2F-4533-9430-A47138336F52}">
      <dgm:prSet/>
      <dgm:spPr/>
      <dgm:t>
        <a:bodyPr/>
        <a:lstStyle/>
        <a:p>
          <a:endParaRPr lang="en-US"/>
        </a:p>
      </dgm:t>
    </dgm:pt>
    <dgm:pt modelId="{5BA0BD33-C84C-49B1-B2E8-016044264062}" type="sibTrans" cxnId="{7612EC95-7D2F-4533-9430-A47138336F52}">
      <dgm:prSet/>
      <dgm:spPr/>
      <dgm:t>
        <a:bodyPr/>
        <a:lstStyle/>
        <a:p>
          <a:endParaRPr lang="en-US"/>
        </a:p>
      </dgm:t>
    </dgm:pt>
    <dgm:pt modelId="{EC23CFA2-CB08-425E-ADDA-94D9F6F3BEA3}">
      <dgm:prSet phldrT="[Text]"/>
      <dgm:spPr/>
      <dgm:t>
        <a:bodyPr/>
        <a:lstStyle/>
        <a:p>
          <a:r>
            <a:rPr lang="en-US" dirty="0"/>
            <a:t>Wages</a:t>
          </a:r>
        </a:p>
        <a:p>
          <a:r>
            <a:rPr lang="en-US" dirty="0"/>
            <a:t>(V)</a:t>
          </a:r>
        </a:p>
      </dgm:t>
    </dgm:pt>
    <dgm:pt modelId="{9C47C8B1-2577-47CD-874F-F129EB005B48}" type="parTrans" cxnId="{C2267DFB-1461-4A35-AE64-17B935F8B2B6}">
      <dgm:prSet/>
      <dgm:spPr/>
      <dgm:t>
        <a:bodyPr/>
        <a:lstStyle/>
        <a:p>
          <a:endParaRPr lang="en-US"/>
        </a:p>
      </dgm:t>
    </dgm:pt>
    <dgm:pt modelId="{03A0329F-4ED2-42BF-ADE3-A5D7604BD3DB}" type="sibTrans" cxnId="{C2267DFB-1461-4A35-AE64-17B935F8B2B6}">
      <dgm:prSet/>
      <dgm:spPr/>
      <dgm:t>
        <a:bodyPr/>
        <a:lstStyle/>
        <a:p>
          <a:endParaRPr lang="en-US"/>
        </a:p>
      </dgm:t>
    </dgm:pt>
    <dgm:pt modelId="{CF967A82-52F8-4DB0-94FF-8ECFC6F96187}">
      <dgm:prSet phldrT="[Text]"/>
      <dgm:spPr/>
      <dgm:t>
        <a:bodyPr/>
        <a:lstStyle/>
        <a:p>
          <a:r>
            <a:rPr lang="en-US" dirty="0"/>
            <a:t>Profits</a:t>
          </a:r>
        </a:p>
        <a:p>
          <a:r>
            <a:rPr lang="en-US" dirty="0"/>
            <a:t>(S)</a:t>
          </a:r>
        </a:p>
      </dgm:t>
    </dgm:pt>
    <dgm:pt modelId="{E073D501-86C1-4B4A-A743-936FD58135F3}" type="parTrans" cxnId="{69799A28-E267-451F-84E3-B190C04B5010}">
      <dgm:prSet/>
      <dgm:spPr/>
      <dgm:t>
        <a:bodyPr/>
        <a:lstStyle/>
        <a:p>
          <a:endParaRPr lang="en-US"/>
        </a:p>
      </dgm:t>
    </dgm:pt>
    <dgm:pt modelId="{722CD8FB-DC0D-4EFF-B787-2A0237789740}" type="sibTrans" cxnId="{69799A28-E267-451F-84E3-B190C04B5010}">
      <dgm:prSet/>
      <dgm:spPr/>
      <dgm:t>
        <a:bodyPr/>
        <a:lstStyle/>
        <a:p>
          <a:endParaRPr lang="en-US"/>
        </a:p>
      </dgm:t>
    </dgm:pt>
    <dgm:pt modelId="{EF704BF6-10FB-4A2B-99A9-38746194428F}">
      <dgm:prSet phldrT="[Text]"/>
      <dgm:spPr/>
      <dgm:t>
        <a:bodyPr/>
        <a:lstStyle/>
        <a:p>
          <a:r>
            <a:rPr lang="en-US" dirty="0"/>
            <a:t>Capitalist Consumption</a:t>
          </a:r>
        </a:p>
      </dgm:t>
    </dgm:pt>
    <dgm:pt modelId="{378323F3-3822-4B5C-AEBA-F64B3DB0A63A}" type="parTrans" cxnId="{15EA9278-DF6E-47FB-9ADC-B1C7FA727D57}">
      <dgm:prSet/>
      <dgm:spPr/>
      <dgm:t>
        <a:bodyPr/>
        <a:lstStyle/>
        <a:p>
          <a:endParaRPr lang="en-US"/>
        </a:p>
      </dgm:t>
    </dgm:pt>
    <dgm:pt modelId="{3549A037-4D95-41BE-BA95-63FE39B5214D}" type="sibTrans" cxnId="{15EA9278-DF6E-47FB-9ADC-B1C7FA727D57}">
      <dgm:prSet/>
      <dgm:spPr/>
      <dgm:t>
        <a:bodyPr/>
        <a:lstStyle/>
        <a:p>
          <a:endParaRPr lang="en-US"/>
        </a:p>
      </dgm:t>
    </dgm:pt>
    <dgm:pt modelId="{168D57A3-05E6-4D3E-A678-5F3BE230A9AB}">
      <dgm:prSet phldrT="[Text]"/>
      <dgm:spPr/>
      <dgm:t>
        <a:bodyPr/>
        <a:lstStyle/>
        <a:p>
          <a:r>
            <a:rPr lang="en-US" dirty="0"/>
            <a:t>Accumulation</a:t>
          </a:r>
        </a:p>
      </dgm:t>
    </dgm:pt>
    <dgm:pt modelId="{6D1149A6-86BB-46F0-8FEF-185BE9F322F1}" type="parTrans" cxnId="{8BF86205-DAB3-45BA-984F-E2DA620D80C6}">
      <dgm:prSet/>
      <dgm:spPr/>
      <dgm:t>
        <a:bodyPr/>
        <a:lstStyle/>
        <a:p>
          <a:endParaRPr lang="en-US"/>
        </a:p>
      </dgm:t>
    </dgm:pt>
    <dgm:pt modelId="{BC2E8DB5-F186-43D9-A481-566E7E702B2D}" type="sibTrans" cxnId="{8BF86205-DAB3-45BA-984F-E2DA620D80C6}">
      <dgm:prSet/>
      <dgm:spPr/>
      <dgm:t>
        <a:bodyPr/>
        <a:lstStyle/>
        <a:p>
          <a:endParaRPr lang="en-US"/>
        </a:p>
      </dgm:t>
    </dgm:pt>
    <dgm:pt modelId="{F6A9BF77-03A3-4CED-9513-188D93940E0A}" type="pres">
      <dgm:prSet presAssocID="{BA5394BA-88E8-4EEF-BCFF-2C311C0F69EE}" presName="Name0" presStyleCnt="0">
        <dgm:presLayoutVars>
          <dgm:chPref val="1"/>
          <dgm:dir/>
          <dgm:animOne val="branch"/>
          <dgm:animLvl val="lvl"/>
          <dgm:resizeHandles val="exact"/>
        </dgm:presLayoutVars>
      </dgm:prSet>
      <dgm:spPr/>
    </dgm:pt>
    <dgm:pt modelId="{2DFCC970-8EC4-4D51-AC8B-8EE1AF1424F1}" type="pres">
      <dgm:prSet presAssocID="{4022B5EE-498A-48DA-8F4B-165A90AB7B91}" presName="root1" presStyleCnt="0"/>
      <dgm:spPr/>
    </dgm:pt>
    <dgm:pt modelId="{AA4B4E4D-0BED-4843-A92C-1C6A7A34272B}" type="pres">
      <dgm:prSet presAssocID="{4022B5EE-498A-48DA-8F4B-165A90AB7B91}" presName="LevelOneTextNode" presStyleLbl="node0" presStyleIdx="0" presStyleCnt="1">
        <dgm:presLayoutVars>
          <dgm:chPref val="3"/>
        </dgm:presLayoutVars>
      </dgm:prSet>
      <dgm:spPr/>
    </dgm:pt>
    <dgm:pt modelId="{4AAEA3C6-9A12-467C-A0D5-365D4448DF89}" type="pres">
      <dgm:prSet presAssocID="{4022B5EE-498A-48DA-8F4B-165A90AB7B91}" presName="level2hierChild" presStyleCnt="0"/>
      <dgm:spPr/>
    </dgm:pt>
    <dgm:pt modelId="{0D3E6E46-9163-4832-A219-63F4624741C4}" type="pres">
      <dgm:prSet presAssocID="{53010FCA-C4D3-4AEB-B960-77BC68ECD94D}" presName="conn2-1" presStyleLbl="parChTrans1D2" presStyleIdx="0" presStyleCnt="2"/>
      <dgm:spPr/>
    </dgm:pt>
    <dgm:pt modelId="{358E4386-87A6-417D-BC53-7FDE0D2A0521}" type="pres">
      <dgm:prSet presAssocID="{53010FCA-C4D3-4AEB-B960-77BC68ECD94D}" presName="connTx" presStyleLbl="parChTrans1D2" presStyleIdx="0" presStyleCnt="2"/>
      <dgm:spPr/>
    </dgm:pt>
    <dgm:pt modelId="{3B64F8C6-20C6-4B40-86E9-20BE6919C920}" type="pres">
      <dgm:prSet presAssocID="{597A7475-C8A5-4C2B-9F16-ADFA4A6A2754}" presName="root2" presStyleCnt="0"/>
      <dgm:spPr/>
    </dgm:pt>
    <dgm:pt modelId="{ED2E3DDB-047C-43B4-A08D-C97FE86B9C92}" type="pres">
      <dgm:prSet presAssocID="{597A7475-C8A5-4C2B-9F16-ADFA4A6A2754}" presName="LevelTwoTextNode" presStyleLbl="node2" presStyleIdx="0" presStyleCnt="2">
        <dgm:presLayoutVars>
          <dgm:chPref val="3"/>
        </dgm:presLayoutVars>
      </dgm:prSet>
      <dgm:spPr/>
    </dgm:pt>
    <dgm:pt modelId="{8395B4E1-A155-4C4E-9782-8B38068D7E13}" type="pres">
      <dgm:prSet presAssocID="{597A7475-C8A5-4C2B-9F16-ADFA4A6A2754}" presName="level3hierChild" presStyleCnt="0"/>
      <dgm:spPr/>
    </dgm:pt>
    <dgm:pt modelId="{082E36D6-B143-45FC-BDC9-88C29BF0F7B1}" type="pres">
      <dgm:prSet presAssocID="{5FB77153-7D25-4EC1-A036-B6DE5C2FC9AA}" presName="conn2-1" presStyleLbl="parChTrans1D2" presStyleIdx="1" presStyleCnt="2"/>
      <dgm:spPr/>
    </dgm:pt>
    <dgm:pt modelId="{ABE92272-2B8C-4315-A8C2-D3FD38F8D0CF}" type="pres">
      <dgm:prSet presAssocID="{5FB77153-7D25-4EC1-A036-B6DE5C2FC9AA}" presName="connTx" presStyleLbl="parChTrans1D2" presStyleIdx="1" presStyleCnt="2"/>
      <dgm:spPr/>
    </dgm:pt>
    <dgm:pt modelId="{5003E7DF-DC8E-4A7B-A441-3C61708569A5}" type="pres">
      <dgm:prSet presAssocID="{7D1EDB2D-23DB-4FBA-ACEF-8C1A67494AD9}" presName="root2" presStyleCnt="0"/>
      <dgm:spPr/>
    </dgm:pt>
    <dgm:pt modelId="{80214D62-8B37-4E64-90A5-E582971E041C}" type="pres">
      <dgm:prSet presAssocID="{7D1EDB2D-23DB-4FBA-ACEF-8C1A67494AD9}" presName="LevelTwoTextNode" presStyleLbl="node2" presStyleIdx="1" presStyleCnt="2">
        <dgm:presLayoutVars>
          <dgm:chPref val="3"/>
        </dgm:presLayoutVars>
      </dgm:prSet>
      <dgm:spPr/>
    </dgm:pt>
    <dgm:pt modelId="{471531DE-F07F-4368-BDC7-FDAE90E2F28E}" type="pres">
      <dgm:prSet presAssocID="{7D1EDB2D-23DB-4FBA-ACEF-8C1A67494AD9}" presName="level3hierChild" presStyleCnt="0"/>
      <dgm:spPr/>
    </dgm:pt>
    <dgm:pt modelId="{0F1B6FB1-E83C-4427-8A50-E9F447AC16A0}" type="pres">
      <dgm:prSet presAssocID="{9C47C8B1-2577-47CD-874F-F129EB005B48}" presName="conn2-1" presStyleLbl="parChTrans1D3" presStyleIdx="0" presStyleCnt="2"/>
      <dgm:spPr/>
    </dgm:pt>
    <dgm:pt modelId="{3706FA2D-3B55-4926-B982-0059CABDE882}" type="pres">
      <dgm:prSet presAssocID="{9C47C8B1-2577-47CD-874F-F129EB005B48}" presName="connTx" presStyleLbl="parChTrans1D3" presStyleIdx="0" presStyleCnt="2"/>
      <dgm:spPr/>
    </dgm:pt>
    <dgm:pt modelId="{0639CAE8-A130-4B5A-83DD-7117F98DE502}" type="pres">
      <dgm:prSet presAssocID="{EC23CFA2-CB08-425E-ADDA-94D9F6F3BEA3}" presName="root2" presStyleCnt="0"/>
      <dgm:spPr/>
    </dgm:pt>
    <dgm:pt modelId="{18E4348B-27A1-4B17-8E56-73EC9E1F6018}" type="pres">
      <dgm:prSet presAssocID="{EC23CFA2-CB08-425E-ADDA-94D9F6F3BEA3}" presName="LevelTwoTextNode" presStyleLbl="node3" presStyleIdx="0" presStyleCnt="2">
        <dgm:presLayoutVars>
          <dgm:chPref val="3"/>
        </dgm:presLayoutVars>
      </dgm:prSet>
      <dgm:spPr/>
    </dgm:pt>
    <dgm:pt modelId="{8F9FDE95-6246-4769-8FE7-E2D63E8CED29}" type="pres">
      <dgm:prSet presAssocID="{EC23CFA2-CB08-425E-ADDA-94D9F6F3BEA3}" presName="level3hierChild" presStyleCnt="0"/>
      <dgm:spPr/>
    </dgm:pt>
    <dgm:pt modelId="{33CEDA68-C03A-4E59-9B92-E5B009149290}" type="pres">
      <dgm:prSet presAssocID="{E073D501-86C1-4B4A-A743-936FD58135F3}" presName="conn2-1" presStyleLbl="parChTrans1D3" presStyleIdx="1" presStyleCnt="2"/>
      <dgm:spPr/>
    </dgm:pt>
    <dgm:pt modelId="{FC9BAA71-071F-4B1D-815C-F538FB6C0A7C}" type="pres">
      <dgm:prSet presAssocID="{E073D501-86C1-4B4A-A743-936FD58135F3}" presName="connTx" presStyleLbl="parChTrans1D3" presStyleIdx="1" presStyleCnt="2"/>
      <dgm:spPr/>
    </dgm:pt>
    <dgm:pt modelId="{E39005FE-7B82-42C3-8278-EC12A92032F2}" type="pres">
      <dgm:prSet presAssocID="{CF967A82-52F8-4DB0-94FF-8ECFC6F96187}" presName="root2" presStyleCnt="0"/>
      <dgm:spPr/>
    </dgm:pt>
    <dgm:pt modelId="{5A5CD1B0-DBC9-4221-B248-F084591A767F}" type="pres">
      <dgm:prSet presAssocID="{CF967A82-52F8-4DB0-94FF-8ECFC6F96187}" presName="LevelTwoTextNode" presStyleLbl="node3" presStyleIdx="1" presStyleCnt="2">
        <dgm:presLayoutVars>
          <dgm:chPref val="3"/>
        </dgm:presLayoutVars>
      </dgm:prSet>
      <dgm:spPr/>
    </dgm:pt>
    <dgm:pt modelId="{5BC65C2E-3B9A-415A-A23B-83850FA392B0}" type="pres">
      <dgm:prSet presAssocID="{CF967A82-52F8-4DB0-94FF-8ECFC6F96187}" presName="level3hierChild" presStyleCnt="0"/>
      <dgm:spPr/>
    </dgm:pt>
    <dgm:pt modelId="{A72F17D4-585D-4727-B9A0-4B9C024B773A}" type="pres">
      <dgm:prSet presAssocID="{378323F3-3822-4B5C-AEBA-F64B3DB0A63A}" presName="conn2-1" presStyleLbl="parChTrans1D4" presStyleIdx="0" presStyleCnt="2"/>
      <dgm:spPr/>
    </dgm:pt>
    <dgm:pt modelId="{3687E5F5-6250-4FE2-BD59-21C297D1FA55}" type="pres">
      <dgm:prSet presAssocID="{378323F3-3822-4B5C-AEBA-F64B3DB0A63A}" presName="connTx" presStyleLbl="parChTrans1D4" presStyleIdx="0" presStyleCnt="2"/>
      <dgm:spPr/>
    </dgm:pt>
    <dgm:pt modelId="{E0FE8BD8-0A7F-48EE-9CF3-037DF8C4605C}" type="pres">
      <dgm:prSet presAssocID="{EF704BF6-10FB-4A2B-99A9-38746194428F}" presName="root2" presStyleCnt="0"/>
      <dgm:spPr/>
    </dgm:pt>
    <dgm:pt modelId="{EA5BC465-229C-4F40-9CFD-F7A4B6A4950C}" type="pres">
      <dgm:prSet presAssocID="{EF704BF6-10FB-4A2B-99A9-38746194428F}" presName="LevelTwoTextNode" presStyleLbl="node4" presStyleIdx="0" presStyleCnt="2">
        <dgm:presLayoutVars>
          <dgm:chPref val="3"/>
        </dgm:presLayoutVars>
      </dgm:prSet>
      <dgm:spPr/>
    </dgm:pt>
    <dgm:pt modelId="{ECE633D7-FCF3-46C3-872E-5E2780D7F359}" type="pres">
      <dgm:prSet presAssocID="{EF704BF6-10FB-4A2B-99A9-38746194428F}" presName="level3hierChild" presStyleCnt="0"/>
      <dgm:spPr/>
    </dgm:pt>
    <dgm:pt modelId="{E5EB04F2-4EF7-4012-9E8C-1A2C888A297E}" type="pres">
      <dgm:prSet presAssocID="{6D1149A6-86BB-46F0-8FEF-185BE9F322F1}" presName="conn2-1" presStyleLbl="parChTrans1D4" presStyleIdx="1" presStyleCnt="2"/>
      <dgm:spPr/>
    </dgm:pt>
    <dgm:pt modelId="{9994E9CB-EA7F-4613-BA53-DBAABC0340DF}" type="pres">
      <dgm:prSet presAssocID="{6D1149A6-86BB-46F0-8FEF-185BE9F322F1}" presName="connTx" presStyleLbl="parChTrans1D4" presStyleIdx="1" presStyleCnt="2"/>
      <dgm:spPr/>
    </dgm:pt>
    <dgm:pt modelId="{42EDFF08-EAE2-459E-9D69-42E2D032DCA7}" type="pres">
      <dgm:prSet presAssocID="{168D57A3-05E6-4D3E-A678-5F3BE230A9AB}" presName="root2" presStyleCnt="0"/>
      <dgm:spPr/>
    </dgm:pt>
    <dgm:pt modelId="{BAB9F1E3-39A7-4D4E-A953-04103086E52B}" type="pres">
      <dgm:prSet presAssocID="{168D57A3-05E6-4D3E-A678-5F3BE230A9AB}" presName="LevelTwoTextNode" presStyleLbl="node4" presStyleIdx="1" presStyleCnt="2">
        <dgm:presLayoutVars>
          <dgm:chPref val="3"/>
        </dgm:presLayoutVars>
      </dgm:prSet>
      <dgm:spPr/>
    </dgm:pt>
    <dgm:pt modelId="{7AB0C6DA-815F-4D06-AF67-F8017745205C}" type="pres">
      <dgm:prSet presAssocID="{168D57A3-05E6-4D3E-A678-5F3BE230A9AB}" presName="level3hierChild" presStyleCnt="0"/>
      <dgm:spPr/>
    </dgm:pt>
  </dgm:ptLst>
  <dgm:cxnLst>
    <dgm:cxn modelId="{8BF86205-DAB3-45BA-984F-E2DA620D80C6}" srcId="{CF967A82-52F8-4DB0-94FF-8ECFC6F96187}" destId="{168D57A3-05E6-4D3E-A678-5F3BE230A9AB}" srcOrd="1" destOrd="0" parTransId="{6D1149A6-86BB-46F0-8FEF-185BE9F322F1}" sibTransId="{BC2E8DB5-F186-43D9-A481-566E7E702B2D}"/>
    <dgm:cxn modelId="{E6760112-58B5-4EE1-B6DE-18E09DCB6063}" type="presOf" srcId="{4022B5EE-498A-48DA-8F4B-165A90AB7B91}" destId="{AA4B4E4D-0BED-4843-A92C-1C6A7A34272B}" srcOrd="0" destOrd="0" presId="urn:microsoft.com/office/officeart/2008/layout/HorizontalMultiLevelHierarchy"/>
    <dgm:cxn modelId="{69799A28-E267-451F-84E3-B190C04B5010}" srcId="{7D1EDB2D-23DB-4FBA-ACEF-8C1A67494AD9}" destId="{CF967A82-52F8-4DB0-94FF-8ECFC6F96187}" srcOrd="1" destOrd="0" parTransId="{E073D501-86C1-4B4A-A743-936FD58135F3}" sibTransId="{722CD8FB-DC0D-4EFF-B787-2A0237789740}"/>
    <dgm:cxn modelId="{4D2F9A2F-E747-489E-9FF2-06D2033876B4}" type="presOf" srcId="{378323F3-3822-4B5C-AEBA-F64B3DB0A63A}" destId="{3687E5F5-6250-4FE2-BD59-21C297D1FA55}" srcOrd="1" destOrd="0" presId="urn:microsoft.com/office/officeart/2008/layout/HorizontalMultiLevelHierarchy"/>
    <dgm:cxn modelId="{36E1CB32-AC86-4ECB-9826-2B818CBBBD52}" type="presOf" srcId="{53010FCA-C4D3-4AEB-B960-77BC68ECD94D}" destId="{0D3E6E46-9163-4832-A219-63F4624741C4}" srcOrd="0" destOrd="0" presId="urn:microsoft.com/office/officeart/2008/layout/HorizontalMultiLevelHierarchy"/>
    <dgm:cxn modelId="{21884238-14E5-4FA2-9227-E91054BD47E9}" type="presOf" srcId="{E073D501-86C1-4B4A-A743-936FD58135F3}" destId="{33CEDA68-C03A-4E59-9B92-E5B009149290}" srcOrd="0" destOrd="0" presId="urn:microsoft.com/office/officeart/2008/layout/HorizontalMultiLevelHierarchy"/>
    <dgm:cxn modelId="{7782033D-57C0-4D05-AFD3-CFFE62B12250}" type="presOf" srcId="{6D1149A6-86BB-46F0-8FEF-185BE9F322F1}" destId="{E5EB04F2-4EF7-4012-9E8C-1A2C888A297E}" srcOrd="0" destOrd="0" presId="urn:microsoft.com/office/officeart/2008/layout/HorizontalMultiLevelHierarchy"/>
    <dgm:cxn modelId="{09807A60-F060-4BCF-8C7A-C15C70BEFB46}" type="presOf" srcId="{7D1EDB2D-23DB-4FBA-ACEF-8C1A67494AD9}" destId="{80214D62-8B37-4E64-90A5-E582971E041C}" srcOrd="0" destOrd="0" presId="urn:microsoft.com/office/officeart/2008/layout/HorizontalMultiLevelHierarchy"/>
    <dgm:cxn modelId="{4D69D968-40D8-4003-9866-18BDD69E25A8}" type="presOf" srcId="{EF704BF6-10FB-4A2B-99A9-38746194428F}" destId="{EA5BC465-229C-4F40-9CFD-F7A4B6A4950C}" srcOrd="0" destOrd="0" presId="urn:microsoft.com/office/officeart/2008/layout/HorizontalMultiLevelHierarchy"/>
    <dgm:cxn modelId="{74F5CA49-04ED-43E6-8BFD-D1A95A138E19}" srcId="{4022B5EE-498A-48DA-8F4B-165A90AB7B91}" destId="{597A7475-C8A5-4C2B-9F16-ADFA4A6A2754}" srcOrd="0" destOrd="0" parTransId="{53010FCA-C4D3-4AEB-B960-77BC68ECD94D}" sibTransId="{DE75D0CD-042A-4ADB-9D82-A0864C6662A2}"/>
    <dgm:cxn modelId="{4624EB6A-A23A-43FF-8D9B-0602C21EF451}" type="presOf" srcId="{CF967A82-52F8-4DB0-94FF-8ECFC6F96187}" destId="{5A5CD1B0-DBC9-4221-B248-F084591A767F}" srcOrd="0" destOrd="0" presId="urn:microsoft.com/office/officeart/2008/layout/HorizontalMultiLevelHierarchy"/>
    <dgm:cxn modelId="{BE1A2451-3052-49F2-81CF-83AC0C2E3F8E}" type="presOf" srcId="{6D1149A6-86BB-46F0-8FEF-185BE9F322F1}" destId="{9994E9CB-EA7F-4613-BA53-DBAABC0340DF}" srcOrd="1" destOrd="0" presId="urn:microsoft.com/office/officeart/2008/layout/HorizontalMultiLevelHierarchy"/>
    <dgm:cxn modelId="{15EA9278-DF6E-47FB-9ADC-B1C7FA727D57}" srcId="{CF967A82-52F8-4DB0-94FF-8ECFC6F96187}" destId="{EF704BF6-10FB-4A2B-99A9-38746194428F}" srcOrd="0" destOrd="0" parTransId="{378323F3-3822-4B5C-AEBA-F64B3DB0A63A}" sibTransId="{3549A037-4D95-41BE-BA95-63FE39B5214D}"/>
    <dgm:cxn modelId="{C5FA8792-CFEF-470A-8BF8-5D0C427A6B9C}" type="presOf" srcId="{9C47C8B1-2577-47CD-874F-F129EB005B48}" destId="{3706FA2D-3B55-4926-B982-0059CABDE882}" srcOrd="1" destOrd="0" presId="urn:microsoft.com/office/officeart/2008/layout/HorizontalMultiLevelHierarchy"/>
    <dgm:cxn modelId="{55527293-6F2B-47A3-A322-DA5917C003D0}" type="presOf" srcId="{9C47C8B1-2577-47CD-874F-F129EB005B48}" destId="{0F1B6FB1-E83C-4427-8A50-E9F447AC16A0}" srcOrd="0" destOrd="0" presId="urn:microsoft.com/office/officeart/2008/layout/HorizontalMultiLevelHierarchy"/>
    <dgm:cxn modelId="{7612EC95-7D2F-4533-9430-A47138336F52}" srcId="{4022B5EE-498A-48DA-8F4B-165A90AB7B91}" destId="{7D1EDB2D-23DB-4FBA-ACEF-8C1A67494AD9}" srcOrd="1" destOrd="0" parTransId="{5FB77153-7D25-4EC1-A036-B6DE5C2FC9AA}" sibTransId="{5BA0BD33-C84C-49B1-B2E8-016044264062}"/>
    <dgm:cxn modelId="{E5D583AB-0B7A-4905-9871-78B41ED9817E}" type="presOf" srcId="{5FB77153-7D25-4EC1-A036-B6DE5C2FC9AA}" destId="{082E36D6-B143-45FC-BDC9-88C29BF0F7B1}" srcOrd="0" destOrd="0" presId="urn:microsoft.com/office/officeart/2008/layout/HorizontalMultiLevelHierarchy"/>
    <dgm:cxn modelId="{12B2A9AF-0051-4C55-987F-B60957A63601}" type="presOf" srcId="{EC23CFA2-CB08-425E-ADDA-94D9F6F3BEA3}" destId="{18E4348B-27A1-4B17-8E56-73EC9E1F6018}" srcOrd="0" destOrd="0" presId="urn:microsoft.com/office/officeart/2008/layout/HorizontalMultiLevelHierarchy"/>
    <dgm:cxn modelId="{E462F4B2-4AB6-4D0A-B6FC-6C3F17AE0207}" type="presOf" srcId="{168D57A3-05E6-4D3E-A678-5F3BE230A9AB}" destId="{BAB9F1E3-39A7-4D4E-A953-04103086E52B}" srcOrd="0" destOrd="0" presId="urn:microsoft.com/office/officeart/2008/layout/HorizontalMultiLevelHierarchy"/>
    <dgm:cxn modelId="{455CCBBD-5C18-400E-9E0E-15303CA7D08C}" type="presOf" srcId="{BA5394BA-88E8-4EEF-BCFF-2C311C0F69EE}" destId="{F6A9BF77-03A3-4CED-9513-188D93940E0A}" srcOrd="0" destOrd="0" presId="urn:microsoft.com/office/officeart/2008/layout/HorizontalMultiLevelHierarchy"/>
    <dgm:cxn modelId="{077F86DC-C27D-4363-A099-7ADBB9CC6E78}" type="presOf" srcId="{5FB77153-7D25-4EC1-A036-B6DE5C2FC9AA}" destId="{ABE92272-2B8C-4315-A8C2-D3FD38F8D0CF}" srcOrd="1" destOrd="0" presId="urn:microsoft.com/office/officeart/2008/layout/HorizontalMultiLevelHierarchy"/>
    <dgm:cxn modelId="{69C272DD-C343-4CA8-9A4E-5EDC5DD3FD40}" type="presOf" srcId="{378323F3-3822-4B5C-AEBA-F64B3DB0A63A}" destId="{A72F17D4-585D-4727-B9A0-4B9C024B773A}" srcOrd="0" destOrd="0" presId="urn:microsoft.com/office/officeart/2008/layout/HorizontalMultiLevelHierarchy"/>
    <dgm:cxn modelId="{D62D98E6-7C64-4196-B9D9-170E441F85E1}" type="presOf" srcId="{E073D501-86C1-4B4A-A743-936FD58135F3}" destId="{FC9BAA71-071F-4B1D-815C-F538FB6C0A7C}" srcOrd="1" destOrd="0" presId="urn:microsoft.com/office/officeart/2008/layout/HorizontalMultiLevelHierarchy"/>
    <dgm:cxn modelId="{03E3DEEA-D24B-483F-8236-2E42E4D59E9B}" type="presOf" srcId="{597A7475-C8A5-4C2B-9F16-ADFA4A6A2754}" destId="{ED2E3DDB-047C-43B4-A08D-C97FE86B9C92}" srcOrd="0" destOrd="0" presId="urn:microsoft.com/office/officeart/2008/layout/HorizontalMultiLevelHierarchy"/>
    <dgm:cxn modelId="{07EC88EC-82C5-4B1C-BF5E-D4A3D5838C2A}" srcId="{BA5394BA-88E8-4EEF-BCFF-2C311C0F69EE}" destId="{4022B5EE-498A-48DA-8F4B-165A90AB7B91}" srcOrd="0" destOrd="0" parTransId="{15DD0134-416E-4550-A9B1-10FC313C9548}" sibTransId="{2B10C218-8B74-47A8-8647-5FE94478CDAF}"/>
    <dgm:cxn modelId="{051D17F0-1D40-47BB-A05A-FF6C1CE6593A}" type="presOf" srcId="{53010FCA-C4D3-4AEB-B960-77BC68ECD94D}" destId="{358E4386-87A6-417D-BC53-7FDE0D2A0521}" srcOrd="1" destOrd="0" presId="urn:microsoft.com/office/officeart/2008/layout/HorizontalMultiLevelHierarchy"/>
    <dgm:cxn modelId="{C2267DFB-1461-4A35-AE64-17B935F8B2B6}" srcId="{7D1EDB2D-23DB-4FBA-ACEF-8C1A67494AD9}" destId="{EC23CFA2-CB08-425E-ADDA-94D9F6F3BEA3}" srcOrd="0" destOrd="0" parTransId="{9C47C8B1-2577-47CD-874F-F129EB005B48}" sibTransId="{03A0329F-4ED2-42BF-ADE3-A5D7604BD3DB}"/>
    <dgm:cxn modelId="{EA7C32E3-71E2-4C2F-80E6-576DB3AD2562}" type="presParOf" srcId="{F6A9BF77-03A3-4CED-9513-188D93940E0A}" destId="{2DFCC970-8EC4-4D51-AC8B-8EE1AF1424F1}" srcOrd="0" destOrd="0" presId="urn:microsoft.com/office/officeart/2008/layout/HorizontalMultiLevelHierarchy"/>
    <dgm:cxn modelId="{81CFB1BF-3B83-4D87-9A03-48FBAA5D15DF}" type="presParOf" srcId="{2DFCC970-8EC4-4D51-AC8B-8EE1AF1424F1}" destId="{AA4B4E4D-0BED-4843-A92C-1C6A7A34272B}" srcOrd="0" destOrd="0" presId="urn:microsoft.com/office/officeart/2008/layout/HorizontalMultiLevelHierarchy"/>
    <dgm:cxn modelId="{E337F322-5D8D-4BD4-AF49-E90E8D3B07D1}" type="presParOf" srcId="{2DFCC970-8EC4-4D51-AC8B-8EE1AF1424F1}" destId="{4AAEA3C6-9A12-467C-A0D5-365D4448DF89}" srcOrd="1" destOrd="0" presId="urn:microsoft.com/office/officeart/2008/layout/HorizontalMultiLevelHierarchy"/>
    <dgm:cxn modelId="{A6D67DB4-D87C-4D9B-AD22-5782878DF3B8}" type="presParOf" srcId="{4AAEA3C6-9A12-467C-A0D5-365D4448DF89}" destId="{0D3E6E46-9163-4832-A219-63F4624741C4}" srcOrd="0" destOrd="0" presId="urn:microsoft.com/office/officeart/2008/layout/HorizontalMultiLevelHierarchy"/>
    <dgm:cxn modelId="{311C7E1E-8F9C-416C-9ABF-C82D424700B4}" type="presParOf" srcId="{0D3E6E46-9163-4832-A219-63F4624741C4}" destId="{358E4386-87A6-417D-BC53-7FDE0D2A0521}" srcOrd="0" destOrd="0" presId="urn:microsoft.com/office/officeart/2008/layout/HorizontalMultiLevelHierarchy"/>
    <dgm:cxn modelId="{6296E166-60CB-481F-B734-2E9A758E6939}" type="presParOf" srcId="{4AAEA3C6-9A12-467C-A0D5-365D4448DF89}" destId="{3B64F8C6-20C6-4B40-86E9-20BE6919C920}" srcOrd="1" destOrd="0" presId="urn:microsoft.com/office/officeart/2008/layout/HorizontalMultiLevelHierarchy"/>
    <dgm:cxn modelId="{463E72C7-4955-48F0-BB58-3666CE50E772}" type="presParOf" srcId="{3B64F8C6-20C6-4B40-86E9-20BE6919C920}" destId="{ED2E3DDB-047C-43B4-A08D-C97FE86B9C92}" srcOrd="0" destOrd="0" presId="urn:microsoft.com/office/officeart/2008/layout/HorizontalMultiLevelHierarchy"/>
    <dgm:cxn modelId="{907D3FD0-BFE0-4408-88BE-F0BCD4A42BD8}" type="presParOf" srcId="{3B64F8C6-20C6-4B40-86E9-20BE6919C920}" destId="{8395B4E1-A155-4C4E-9782-8B38068D7E13}" srcOrd="1" destOrd="0" presId="urn:microsoft.com/office/officeart/2008/layout/HorizontalMultiLevelHierarchy"/>
    <dgm:cxn modelId="{A09F56E7-8850-4F05-9CD4-0775C564276B}" type="presParOf" srcId="{4AAEA3C6-9A12-467C-A0D5-365D4448DF89}" destId="{082E36D6-B143-45FC-BDC9-88C29BF0F7B1}" srcOrd="2" destOrd="0" presId="urn:microsoft.com/office/officeart/2008/layout/HorizontalMultiLevelHierarchy"/>
    <dgm:cxn modelId="{A79CB9C3-1F58-41E8-81A9-2FF60C3F9C42}" type="presParOf" srcId="{082E36D6-B143-45FC-BDC9-88C29BF0F7B1}" destId="{ABE92272-2B8C-4315-A8C2-D3FD38F8D0CF}" srcOrd="0" destOrd="0" presId="urn:microsoft.com/office/officeart/2008/layout/HorizontalMultiLevelHierarchy"/>
    <dgm:cxn modelId="{1CB7631C-2A6D-4ECB-BB6C-B605FF3A3972}" type="presParOf" srcId="{4AAEA3C6-9A12-467C-A0D5-365D4448DF89}" destId="{5003E7DF-DC8E-4A7B-A441-3C61708569A5}" srcOrd="3" destOrd="0" presId="urn:microsoft.com/office/officeart/2008/layout/HorizontalMultiLevelHierarchy"/>
    <dgm:cxn modelId="{AC485A2A-0FD4-4B02-A6E8-54261E7600CE}" type="presParOf" srcId="{5003E7DF-DC8E-4A7B-A441-3C61708569A5}" destId="{80214D62-8B37-4E64-90A5-E582971E041C}" srcOrd="0" destOrd="0" presId="urn:microsoft.com/office/officeart/2008/layout/HorizontalMultiLevelHierarchy"/>
    <dgm:cxn modelId="{EFC97FA3-DDF6-48D4-8737-98181797B63B}" type="presParOf" srcId="{5003E7DF-DC8E-4A7B-A441-3C61708569A5}" destId="{471531DE-F07F-4368-BDC7-FDAE90E2F28E}" srcOrd="1" destOrd="0" presId="urn:microsoft.com/office/officeart/2008/layout/HorizontalMultiLevelHierarchy"/>
    <dgm:cxn modelId="{9BE4575E-C6E4-4844-9216-DE03284F8337}" type="presParOf" srcId="{471531DE-F07F-4368-BDC7-FDAE90E2F28E}" destId="{0F1B6FB1-E83C-4427-8A50-E9F447AC16A0}" srcOrd="0" destOrd="0" presId="urn:microsoft.com/office/officeart/2008/layout/HorizontalMultiLevelHierarchy"/>
    <dgm:cxn modelId="{3EEB12A8-76CC-4B05-93DE-AC4AC128909E}" type="presParOf" srcId="{0F1B6FB1-E83C-4427-8A50-E9F447AC16A0}" destId="{3706FA2D-3B55-4926-B982-0059CABDE882}" srcOrd="0" destOrd="0" presId="urn:microsoft.com/office/officeart/2008/layout/HorizontalMultiLevelHierarchy"/>
    <dgm:cxn modelId="{67988FC2-01B7-4333-8866-6146A5F37FB5}" type="presParOf" srcId="{471531DE-F07F-4368-BDC7-FDAE90E2F28E}" destId="{0639CAE8-A130-4B5A-83DD-7117F98DE502}" srcOrd="1" destOrd="0" presId="urn:microsoft.com/office/officeart/2008/layout/HorizontalMultiLevelHierarchy"/>
    <dgm:cxn modelId="{8344A9F6-7481-4890-9D81-B4978693D652}" type="presParOf" srcId="{0639CAE8-A130-4B5A-83DD-7117F98DE502}" destId="{18E4348B-27A1-4B17-8E56-73EC9E1F6018}" srcOrd="0" destOrd="0" presId="urn:microsoft.com/office/officeart/2008/layout/HorizontalMultiLevelHierarchy"/>
    <dgm:cxn modelId="{C3716B86-C1BF-4F88-8ED2-D529A5B42484}" type="presParOf" srcId="{0639CAE8-A130-4B5A-83DD-7117F98DE502}" destId="{8F9FDE95-6246-4769-8FE7-E2D63E8CED29}" srcOrd="1" destOrd="0" presId="urn:microsoft.com/office/officeart/2008/layout/HorizontalMultiLevelHierarchy"/>
    <dgm:cxn modelId="{96AE771B-C7F8-4CB8-AE24-45C85906497A}" type="presParOf" srcId="{471531DE-F07F-4368-BDC7-FDAE90E2F28E}" destId="{33CEDA68-C03A-4E59-9B92-E5B009149290}" srcOrd="2" destOrd="0" presId="urn:microsoft.com/office/officeart/2008/layout/HorizontalMultiLevelHierarchy"/>
    <dgm:cxn modelId="{0C344BCC-E573-4E45-A439-E0C3A6DF5DDE}" type="presParOf" srcId="{33CEDA68-C03A-4E59-9B92-E5B009149290}" destId="{FC9BAA71-071F-4B1D-815C-F538FB6C0A7C}" srcOrd="0" destOrd="0" presId="urn:microsoft.com/office/officeart/2008/layout/HorizontalMultiLevelHierarchy"/>
    <dgm:cxn modelId="{2C83D6DB-7855-4188-8AFF-3812EEA91FBF}" type="presParOf" srcId="{471531DE-F07F-4368-BDC7-FDAE90E2F28E}" destId="{E39005FE-7B82-42C3-8278-EC12A92032F2}" srcOrd="3" destOrd="0" presId="urn:microsoft.com/office/officeart/2008/layout/HorizontalMultiLevelHierarchy"/>
    <dgm:cxn modelId="{39875CB8-96B0-439E-990A-AFD43A87516B}" type="presParOf" srcId="{E39005FE-7B82-42C3-8278-EC12A92032F2}" destId="{5A5CD1B0-DBC9-4221-B248-F084591A767F}" srcOrd="0" destOrd="0" presId="urn:microsoft.com/office/officeart/2008/layout/HorizontalMultiLevelHierarchy"/>
    <dgm:cxn modelId="{1B092470-394F-4B76-A064-334F6A212AB6}" type="presParOf" srcId="{E39005FE-7B82-42C3-8278-EC12A92032F2}" destId="{5BC65C2E-3B9A-415A-A23B-83850FA392B0}" srcOrd="1" destOrd="0" presId="urn:microsoft.com/office/officeart/2008/layout/HorizontalMultiLevelHierarchy"/>
    <dgm:cxn modelId="{6FCD4B45-0BF2-4276-A65A-1F74DACAB9FC}" type="presParOf" srcId="{5BC65C2E-3B9A-415A-A23B-83850FA392B0}" destId="{A72F17D4-585D-4727-B9A0-4B9C024B773A}" srcOrd="0" destOrd="0" presId="urn:microsoft.com/office/officeart/2008/layout/HorizontalMultiLevelHierarchy"/>
    <dgm:cxn modelId="{FA21550F-0C5D-4107-96D6-4B6FDFAB04DE}" type="presParOf" srcId="{A72F17D4-585D-4727-B9A0-4B9C024B773A}" destId="{3687E5F5-6250-4FE2-BD59-21C297D1FA55}" srcOrd="0" destOrd="0" presId="urn:microsoft.com/office/officeart/2008/layout/HorizontalMultiLevelHierarchy"/>
    <dgm:cxn modelId="{F3514D2A-2AF0-46E6-88F3-1ECBC135960A}" type="presParOf" srcId="{5BC65C2E-3B9A-415A-A23B-83850FA392B0}" destId="{E0FE8BD8-0A7F-48EE-9CF3-037DF8C4605C}" srcOrd="1" destOrd="0" presId="urn:microsoft.com/office/officeart/2008/layout/HorizontalMultiLevelHierarchy"/>
    <dgm:cxn modelId="{C1D4CA38-B654-49FF-BBB2-415459ACC45A}" type="presParOf" srcId="{E0FE8BD8-0A7F-48EE-9CF3-037DF8C4605C}" destId="{EA5BC465-229C-4F40-9CFD-F7A4B6A4950C}" srcOrd="0" destOrd="0" presId="urn:microsoft.com/office/officeart/2008/layout/HorizontalMultiLevelHierarchy"/>
    <dgm:cxn modelId="{70D932C5-B186-49C3-8F0C-9F43F4E63192}" type="presParOf" srcId="{E0FE8BD8-0A7F-48EE-9CF3-037DF8C4605C}" destId="{ECE633D7-FCF3-46C3-872E-5E2780D7F359}" srcOrd="1" destOrd="0" presId="urn:microsoft.com/office/officeart/2008/layout/HorizontalMultiLevelHierarchy"/>
    <dgm:cxn modelId="{8AB7BB42-3751-44EC-9D77-9E8E2AE59A35}" type="presParOf" srcId="{5BC65C2E-3B9A-415A-A23B-83850FA392B0}" destId="{E5EB04F2-4EF7-4012-9E8C-1A2C888A297E}" srcOrd="2" destOrd="0" presId="urn:microsoft.com/office/officeart/2008/layout/HorizontalMultiLevelHierarchy"/>
    <dgm:cxn modelId="{3C09946E-BB18-4D83-B850-167341672BE5}" type="presParOf" srcId="{E5EB04F2-4EF7-4012-9E8C-1A2C888A297E}" destId="{9994E9CB-EA7F-4613-BA53-DBAABC0340DF}" srcOrd="0" destOrd="0" presId="urn:microsoft.com/office/officeart/2008/layout/HorizontalMultiLevelHierarchy"/>
    <dgm:cxn modelId="{F6A9273C-BA9F-421D-933C-161F1A67A7C7}" type="presParOf" srcId="{5BC65C2E-3B9A-415A-A23B-83850FA392B0}" destId="{42EDFF08-EAE2-459E-9D69-42E2D032DCA7}" srcOrd="3" destOrd="0" presId="urn:microsoft.com/office/officeart/2008/layout/HorizontalMultiLevelHierarchy"/>
    <dgm:cxn modelId="{DAA40911-E7F6-44FD-848A-16612A21F568}" type="presParOf" srcId="{42EDFF08-EAE2-459E-9D69-42E2D032DCA7}" destId="{BAB9F1E3-39A7-4D4E-A953-04103086E52B}" srcOrd="0" destOrd="0" presId="urn:microsoft.com/office/officeart/2008/layout/HorizontalMultiLevelHierarchy"/>
    <dgm:cxn modelId="{822ED0AE-795F-4F53-A6C1-F55C6A1A1526}" type="presParOf" srcId="{42EDFF08-EAE2-459E-9D69-42E2D032DCA7}" destId="{7AB0C6DA-815F-4D06-AF67-F8017745205C}" srcOrd="1" destOrd="0" presId="urn:microsoft.com/office/officeart/2008/layout/HorizontalMultiLevelHierarchy"/>
  </dgm:cxnLst>
  <dgm:bg>
    <a:noFill/>
  </dgm:bg>
  <dgm:whole>
    <a:ln>
      <a:solidFill>
        <a:schemeClr val="accent2">
          <a:lumMod val="40000"/>
          <a:lumOff val="6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1FB32-D6EC-4754-8A84-D392DF3ED43F}" type="doc">
      <dgm:prSet loTypeId="urn:microsoft.com/office/officeart/2005/8/layout/hierarchy6" loCatId="hierarchy" qsTypeId="urn:microsoft.com/office/officeart/2005/8/quickstyle/3d9" qsCatId="3D" csTypeId="urn:microsoft.com/office/officeart/2005/8/colors/accent5_1" csCatId="accent5" phldr="1"/>
      <dgm:spPr>
        <a:scene3d>
          <a:camera prst="perspectiveFront"/>
          <a:lightRig rig="soft" dir="t"/>
          <a:backdrop>
            <a:anchor x="0" y="0" z="-210000"/>
            <a:norm dx="0" dy="0" dz="914400"/>
            <a:up dx="0" dy="914400" dz="0"/>
          </a:backdrop>
        </a:scene3d>
      </dgm:spPr>
      <dgm:t>
        <a:bodyPr/>
        <a:lstStyle/>
        <a:p>
          <a:endParaRPr lang="en-US"/>
        </a:p>
      </dgm:t>
    </dgm:pt>
    <dgm:pt modelId="{3DC3ADC4-6335-4927-AB30-A2CB8D8E6EED}">
      <dgm:prSet phldrT="[Text]" custT="1"/>
      <dgm:spPr/>
      <dgm:t>
        <a:bodyPr/>
        <a:lstStyle/>
        <a:p>
          <a:r>
            <a:rPr lang="en-US" sz="2800" dirty="0"/>
            <a:t>Profit</a:t>
          </a:r>
        </a:p>
      </dgm:t>
    </dgm:pt>
    <dgm:pt modelId="{A5993F9B-7E5D-42AB-9214-D1C242DF3161}" type="parTrans" cxnId="{6B46310A-57C4-4837-8CDB-33425DF78A81}">
      <dgm:prSet/>
      <dgm:spPr/>
      <dgm:t>
        <a:bodyPr/>
        <a:lstStyle/>
        <a:p>
          <a:endParaRPr lang="en-US" sz="2400"/>
        </a:p>
      </dgm:t>
    </dgm:pt>
    <dgm:pt modelId="{88909E21-F25A-496C-9A9E-2FDC9BA7044C}" type="sibTrans" cxnId="{6B46310A-57C4-4837-8CDB-33425DF78A81}">
      <dgm:prSet/>
      <dgm:spPr/>
      <dgm:t>
        <a:bodyPr/>
        <a:lstStyle/>
        <a:p>
          <a:endParaRPr lang="en-US" sz="2400"/>
        </a:p>
      </dgm:t>
    </dgm:pt>
    <dgm:pt modelId="{D40D4E9D-1130-47BA-90AD-AED0B162B6E9}">
      <dgm:prSet phldrT="[Text]" custT="1"/>
      <dgm:spPr/>
      <dgm:t>
        <a:bodyPr/>
        <a:lstStyle/>
        <a:p>
          <a:r>
            <a:rPr lang="en-US" sz="1800" dirty="0"/>
            <a:t>Rent</a:t>
          </a:r>
        </a:p>
      </dgm:t>
    </dgm:pt>
    <dgm:pt modelId="{B065833F-BB0D-443C-BD06-255223844EA9}" type="parTrans" cxnId="{86D1364D-238C-4CCB-9BE2-60E3672DBAB5}">
      <dgm:prSet/>
      <dgm:spPr/>
      <dgm:t>
        <a:bodyPr/>
        <a:lstStyle/>
        <a:p>
          <a:endParaRPr lang="en-US" sz="2400"/>
        </a:p>
      </dgm:t>
    </dgm:pt>
    <dgm:pt modelId="{A9FBAC69-EC0A-4CB8-A0A7-EAD9BFE88A06}" type="sibTrans" cxnId="{86D1364D-238C-4CCB-9BE2-60E3672DBAB5}">
      <dgm:prSet/>
      <dgm:spPr/>
      <dgm:t>
        <a:bodyPr/>
        <a:lstStyle/>
        <a:p>
          <a:endParaRPr lang="en-US" sz="2400"/>
        </a:p>
      </dgm:t>
    </dgm:pt>
    <dgm:pt modelId="{B64EA894-A591-400D-BE17-3EF211351421}">
      <dgm:prSet phldrT="[Text]" custT="1"/>
      <dgm:spPr/>
      <dgm:t>
        <a:bodyPr/>
        <a:lstStyle/>
        <a:p>
          <a:r>
            <a:rPr lang="en-US" sz="1800" dirty="0"/>
            <a:t>Money-Dealing</a:t>
          </a:r>
        </a:p>
      </dgm:t>
    </dgm:pt>
    <dgm:pt modelId="{3E0D2288-9994-4112-B45D-D9F82B2FCDA1}" type="parTrans" cxnId="{E1ADF553-A4B9-4856-83E5-1B6DF90772BD}">
      <dgm:prSet/>
      <dgm:spPr/>
      <dgm:t>
        <a:bodyPr/>
        <a:lstStyle/>
        <a:p>
          <a:endParaRPr lang="en-US" sz="2400"/>
        </a:p>
      </dgm:t>
    </dgm:pt>
    <dgm:pt modelId="{3C6D24D9-9853-4F0A-B6C2-58EF6ECEA478}" type="sibTrans" cxnId="{E1ADF553-A4B9-4856-83E5-1B6DF90772BD}">
      <dgm:prSet/>
      <dgm:spPr/>
      <dgm:t>
        <a:bodyPr/>
        <a:lstStyle/>
        <a:p>
          <a:endParaRPr lang="en-US" sz="2400"/>
        </a:p>
      </dgm:t>
    </dgm:pt>
    <dgm:pt modelId="{0CD58F26-3F8F-4D5C-B41A-30F7946C19E5}">
      <dgm:prSet phldrT="[Text]" custT="1"/>
      <dgm:spPr/>
      <dgm:t>
        <a:bodyPr/>
        <a:lstStyle/>
        <a:p>
          <a:r>
            <a:rPr lang="en-US" sz="1800" dirty="0"/>
            <a:t>Merchants</a:t>
          </a:r>
        </a:p>
      </dgm:t>
    </dgm:pt>
    <dgm:pt modelId="{4801181B-28BB-425D-BDC1-BEAE273380CD}" type="parTrans" cxnId="{37E72B0B-D288-4730-A238-6E96DE9CA3F7}">
      <dgm:prSet/>
      <dgm:spPr/>
      <dgm:t>
        <a:bodyPr/>
        <a:lstStyle/>
        <a:p>
          <a:endParaRPr lang="en-US" sz="2400"/>
        </a:p>
      </dgm:t>
    </dgm:pt>
    <dgm:pt modelId="{26712E61-1AFC-467A-A4B7-E03F7EDCB25F}" type="sibTrans" cxnId="{37E72B0B-D288-4730-A238-6E96DE9CA3F7}">
      <dgm:prSet/>
      <dgm:spPr/>
      <dgm:t>
        <a:bodyPr/>
        <a:lstStyle/>
        <a:p>
          <a:endParaRPr lang="en-US" sz="2400"/>
        </a:p>
      </dgm:t>
    </dgm:pt>
    <dgm:pt modelId="{8B40A2CE-8B26-4DE0-95DA-0D9F8B38B006}">
      <dgm:prSet phldrT="[Text]" custT="1"/>
      <dgm:spPr/>
      <dgm:t>
        <a:bodyPr/>
        <a:lstStyle/>
        <a:p>
          <a:r>
            <a:rPr lang="en-US" sz="1800" dirty="0"/>
            <a:t>Profit of Enterprise</a:t>
          </a:r>
        </a:p>
      </dgm:t>
    </dgm:pt>
    <dgm:pt modelId="{A6896F6A-A285-4337-B29B-00CAD15E738B}" type="parTrans" cxnId="{75405401-347A-4794-8620-9AB0BEB9C7FA}">
      <dgm:prSet/>
      <dgm:spPr/>
      <dgm:t>
        <a:bodyPr/>
        <a:lstStyle/>
        <a:p>
          <a:endParaRPr lang="en-US" sz="2400"/>
        </a:p>
      </dgm:t>
    </dgm:pt>
    <dgm:pt modelId="{A6D5B413-B6CD-4863-9CFE-3FAD755DCFFD}" type="sibTrans" cxnId="{75405401-347A-4794-8620-9AB0BEB9C7FA}">
      <dgm:prSet/>
      <dgm:spPr/>
      <dgm:t>
        <a:bodyPr/>
        <a:lstStyle/>
        <a:p>
          <a:endParaRPr lang="en-US" sz="2400"/>
        </a:p>
      </dgm:t>
    </dgm:pt>
    <dgm:pt modelId="{078EA9AA-02B5-4141-AA68-333AF41A5230}">
      <dgm:prSet phldrT="[Text]" custT="1"/>
      <dgm:spPr/>
      <dgm:t>
        <a:bodyPr/>
        <a:lstStyle/>
        <a:p>
          <a:r>
            <a:rPr lang="en-US" sz="1800" dirty="0"/>
            <a:t>Super-</a:t>
          </a:r>
          <a:r>
            <a:rPr lang="en-US" sz="1800" dirty="0" err="1"/>
            <a:t>intendence</a:t>
          </a:r>
          <a:endParaRPr lang="en-US" sz="1800" dirty="0"/>
        </a:p>
      </dgm:t>
    </dgm:pt>
    <dgm:pt modelId="{346687D3-1B8E-4CC4-B406-B18EFD6DC7B1}" type="parTrans" cxnId="{CE03893B-89B4-4556-9AD8-B3BFDB5C2C63}">
      <dgm:prSet/>
      <dgm:spPr/>
      <dgm:t>
        <a:bodyPr/>
        <a:lstStyle/>
        <a:p>
          <a:endParaRPr lang="en-US" sz="2400"/>
        </a:p>
      </dgm:t>
    </dgm:pt>
    <dgm:pt modelId="{A1E1599B-4F0B-43AC-BEB4-9581BB0E0D10}" type="sibTrans" cxnId="{CE03893B-89B4-4556-9AD8-B3BFDB5C2C63}">
      <dgm:prSet/>
      <dgm:spPr/>
      <dgm:t>
        <a:bodyPr/>
        <a:lstStyle/>
        <a:p>
          <a:endParaRPr lang="en-US" sz="2400"/>
        </a:p>
      </dgm:t>
    </dgm:pt>
    <dgm:pt modelId="{0E25C5C9-4C04-4120-9B67-2640C6667F57}">
      <dgm:prSet phldrT="[Text]" custT="1"/>
      <dgm:spPr/>
      <dgm:t>
        <a:bodyPr/>
        <a:lstStyle/>
        <a:p>
          <a:r>
            <a:rPr lang="en-US" sz="1800" dirty="0"/>
            <a:t>Tax</a:t>
          </a:r>
        </a:p>
      </dgm:t>
    </dgm:pt>
    <dgm:pt modelId="{135050E5-7E66-4051-8FA5-0E61645EC3B8}" type="parTrans" cxnId="{B1F3C30D-0BFF-4FF8-89CC-42F026DE949D}">
      <dgm:prSet/>
      <dgm:spPr/>
      <dgm:t>
        <a:bodyPr/>
        <a:lstStyle/>
        <a:p>
          <a:endParaRPr lang="en-US"/>
        </a:p>
      </dgm:t>
    </dgm:pt>
    <dgm:pt modelId="{5ABD1469-5E0D-4CC3-98DE-AC20C4F1A64C}" type="sibTrans" cxnId="{B1F3C30D-0BFF-4FF8-89CC-42F026DE949D}">
      <dgm:prSet/>
      <dgm:spPr/>
      <dgm:t>
        <a:bodyPr/>
        <a:lstStyle/>
        <a:p>
          <a:endParaRPr lang="en-US"/>
        </a:p>
      </dgm:t>
    </dgm:pt>
    <dgm:pt modelId="{BF06CEBB-ACB3-49A2-BCB6-1C9B5FD2C1C3}">
      <dgm:prSet phldrT="[Text]" custT="1"/>
      <dgm:spPr/>
      <dgm:t>
        <a:bodyPr/>
        <a:lstStyle/>
        <a:p>
          <a:r>
            <a:rPr lang="en-US" sz="1800" dirty="0"/>
            <a:t>Industrial</a:t>
          </a:r>
        </a:p>
      </dgm:t>
    </dgm:pt>
    <dgm:pt modelId="{F59EBC88-0D08-44D9-9334-51854172A51A}" type="parTrans" cxnId="{DBF81786-786F-4016-B09A-D53ABDE4D6C4}">
      <dgm:prSet/>
      <dgm:spPr/>
      <dgm:t>
        <a:bodyPr/>
        <a:lstStyle/>
        <a:p>
          <a:endParaRPr lang="en-US"/>
        </a:p>
      </dgm:t>
    </dgm:pt>
    <dgm:pt modelId="{6D43BE42-B27A-4E81-91F2-23798A915DB9}" type="sibTrans" cxnId="{DBF81786-786F-4016-B09A-D53ABDE4D6C4}">
      <dgm:prSet/>
      <dgm:spPr/>
      <dgm:t>
        <a:bodyPr/>
        <a:lstStyle/>
        <a:p>
          <a:endParaRPr lang="en-US"/>
        </a:p>
      </dgm:t>
    </dgm:pt>
    <dgm:pt modelId="{DC92D29E-DAB4-486A-8BEB-D46955238EDC}" type="pres">
      <dgm:prSet presAssocID="{4F11FB32-D6EC-4754-8A84-D392DF3ED43F}" presName="mainComposite" presStyleCnt="0">
        <dgm:presLayoutVars>
          <dgm:chPref val="1"/>
          <dgm:dir/>
          <dgm:animOne val="branch"/>
          <dgm:animLvl val="lvl"/>
          <dgm:resizeHandles val="exact"/>
        </dgm:presLayoutVars>
      </dgm:prSet>
      <dgm:spPr/>
    </dgm:pt>
    <dgm:pt modelId="{D9374E23-B6D6-4546-B9FB-91C1DC8B4739}" type="pres">
      <dgm:prSet presAssocID="{4F11FB32-D6EC-4754-8A84-D392DF3ED43F}" presName="hierFlow" presStyleCnt="0"/>
      <dgm:spPr/>
    </dgm:pt>
    <dgm:pt modelId="{B24398FF-944E-4E8E-A20E-7C8921A7697B}" type="pres">
      <dgm:prSet presAssocID="{4F11FB32-D6EC-4754-8A84-D392DF3ED43F}" presName="hierChild1" presStyleCnt="0">
        <dgm:presLayoutVars>
          <dgm:chPref val="1"/>
          <dgm:animOne val="branch"/>
          <dgm:animLvl val="lvl"/>
        </dgm:presLayoutVars>
      </dgm:prSet>
      <dgm:spPr/>
    </dgm:pt>
    <dgm:pt modelId="{98E38FC3-A5E3-45B3-AD9D-E9BE42AC2542}" type="pres">
      <dgm:prSet presAssocID="{3DC3ADC4-6335-4927-AB30-A2CB8D8E6EED}" presName="Name14" presStyleCnt="0"/>
      <dgm:spPr/>
    </dgm:pt>
    <dgm:pt modelId="{8E505077-87C8-4582-B462-CF1DDC1FE2E9}" type="pres">
      <dgm:prSet presAssocID="{3DC3ADC4-6335-4927-AB30-A2CB8D8E6EED}" presName="level1Shape" presStyleLbl="node0" presStyleIdx="0" presStyleCnt="1" custLinFactNeighborX="348" custLinFactNeighborY="-38087">
        <dgm:presLayoutVars>
          <dgm:chPref val="3"/>
        </dgm:presLayoutVars>
      </dgm:prSet>
      <dgm:spPr/>
    </dgm:pt>
    <dgm:pt modelId="{8FFF9D3A-3324-4CB4-AFE1-8A7E228B6363}" type="pres">
      <dgm:prSet presAssocID="{3DC3ADC4-6335-4927-AB30-A2CB8D8E6EED}" presName="hierChild2" presStyleCnt="0"/>
      <dgm:spPr/>
    </dgm:pt>
    <dgm:pt modelId="{29933BDC-861E-4501-B484-9D26177858A1}" type="pres">
      <dgm:prSet presAssocID="{B065833F-BB0D-443C-BD06-255223844EA9}" presName="Name19" presStyleLbl="parChTrans1D2" presStyleIdx="0" presStyleCnt="5"/>
      <dgm:spPr/>
    </dgm:pt>
    <dgm:pt modelId="{345596D9-9949-4471-945D-72FBDD180670}" type="pres">
      <dgm:prSet presAssocID="{D40D4E9D-1130-47BA-90AD-AED0B162B6E9}" presName="Name21" presStyleCnt="0"/>
      <dgm:spPr/>
    </dgm:pt>
    <dgm:pt modelId="{55DABE9B-DEB8-45FA-A9A1-57F09C7E4811}" type="pres">
      <dgm:prSet presAssocID="{D40D4E9D-1130-47BA-90AD-AED0B162B6E9}" presName="level2Shape" presStyleLbl="node2" presStyleIdx="0" presStyleCnt="5"/>
      <dgm:spPr/>
    </dgm:pt>
    <dgm:pt modelId="{F79B1AE9-AB9F-4D03-8ED3-915991B6E9BE}" type="pres">
      <dgm:prSet presAssocID="{D40D4E9D-1130-47BA-90AD-AED0B162B6E9}" presName="hierChild3" presStyleCnt="0"/>
      <dgm:spPr/>
    </dgm:pt>
    <dgm:pt modelId="{11BCB9C9-0794-48ED-8203-D0EDB80BB1C1}" type="pres">
      <dgm:prSet presAssocID="{3E0D2288-9994-4112-B45D-D9F82B2FCDA1}" presName="Name19" presStyleLbl="parChTrans1D2" presStyleIdx="1" presStyleCnt="5"/>
      <dgm:spPr/>
    </dgm:pt>
    <dgm:pt modelId="{992C1627-6923-4815-A107-C85CF221FE7C}" type="pres">
      <dgm:prSet presAssocID="{B64EA894-A591-400D-BE17-3EF211351421}" presName="Name21" presStyleCnt="0"/>
      <dgm:spPr/>
    </dgm:pt>
    <dgm:pt modelId="{0FC3BE5D-8A91-42AC-B4FE-9070D319D0E5}" type="pres">
      <dgm:prSet presAssocID="{B64EA894-A591-400D-BE17-3EF211351421}" presName="level2Shape" presStyleLbl="node2" presStyleIdx="1" presStyleCnt="5" custLinFactNeighborX="-3130" custLinFactNeighborY="6261"/>
      <dgm:spPr/>
    </dgm:pt>
    <dgm:pt modelId="{D48B89F1-B983-4FF9-A7F4-235AF9139609}" type="pres">
      <dgm:prSet presAssocID="{B64EA894-A591-400D-BE17-3EF211351421}" presName="hierChild3" presStyleCnt="0"/>
      <dgm:spPr/>
    </dgm:pt>
    <dgm:pt modelId="{264E62EC-F9A2-44F8-8B52-8325B9AAD9D1}" type="pres">
      <dgm:prSet presAssocID="{4801181B-28BB-425D-BDC1-BEAE273380CD}" presName="Name19" presStyleLbl="parChTrans1D2" presStyleIdx="2" presStyleCnt="5"/>
      <dgm:spPr/>
    </dgm:pt>
    <dgm:pt modelId="{16FCD6F2-3E82-403E-888B-24CA24E28E5E}" type="pres">
      <dgm:prSet presAssocID="{0CD58F26-3F8F-4D5C-B41A-30F7946C19E5}" presName="Name21" presStyleCnt="0"/>
      <dgm:spPr/>
    </dgm:pt>
    <dgm:pt modelId="{E76F84FD-1C47-4767-98BC-64E21403B415}" type="pres">
      <dgm:prSet presAssocID="{0CD58F26-3F8F-4D5C-B41A-30F7946C19E5}" presName="level2Shape" presStyleLbl="node2" presStyleIdx="2" presStyleCnt="5" custLinFactY="25741" custLinFactNeighborX="-74086" custLinFactNeighborY="100000"/>
      <dgm:spPr/>
    </dgm:pt>
    <dgm:pt modelId="{06F9D904-5E20-4454-AE2F-6AA15D24E123}" type="pres">
      <dgm:prSet presAssocID="{0CD58F26-3F8F-4D5C-B41A-30F7946C19E5}" presName="hierChild3" presStyleCnt="0"/>
      <dgm:spPr/>
    </dgm:pt>
    <dgm:pt modelId="{83036BDE-DA4B-45D1-83E2-D342866EF941}" type="pres">
      <dgm:prSet presAssocID="{F59EBC88-0D08-44D9-9334-51854172A51A}" presName="Name19" presStyleLbl="parChTrans1D2" presStyleIdx="3" presStyleCnt="5"/>
      <dgm:spPr/>
    </dgm:pt>
    <dgm:pt modelId="{04F39600-D9F9-440A-AB0A-65A80C42F09B}" type="pres">
      <dgm:prSet presAssocID="{BF06CEBB-ACB3-49A2-BCB6-1C9B5FD2C1C3}" presName="Name21" presStyleCnt="0"/>
      <dgm:spPr/>
    </dgm:pt>
    <dgm:pt modelId="{298A2E6C-204E-4978-9291-0CDE20FB4623}" type="pres">
      <dgm:prSet presAssocID="{BF06CEBB-ACB3-49A2-BCB6-1C9B5FD2C1C3}" presName="level2Shape" presStyleLbl="node2" presStyleIdx="3" presStyleCnt="5" custLinFactNeighborX="-37217" custLinFactNeighborY="1565"/>
      <dgm:spPr/>
    </dgm:pt>
    <dgm:pt modelId="{37E29F83-BBD1-4BB6-9C6E-6C20611A19C6}" type="pres">
      <dgm:prSet presAssocID="{BF06CEBB-ACB3-49A2-BCB6-1C9B5FD2C1C3}" presName="hierChild3" presStyleCnt="0"/>
      <dgm:spPr/>
    </dgm:pt>
    <dgm:pt modelId="{4011CEB9-88B6-4C38-885B-2D35C38223E1}" type="pres">
      <dgm:prSet presAssocID="{346687D3-1B8E-4CC4-B406-B18EFD6DC7B1}" presName="Name19" presStyleLbl="parChTrans1D3" presStyleIdx="0" presStyleCnt="2"/>
      <dgm:spPr/>
    </dgm:pt>
    <dgm:pt modelId="{348E8AC6-9B6E-4503-AF93-CD203B2CB062}" type="pres">
      <dgm:prSet presAssocID="{078EA9AA-02B5-4141-AA68-333AF41A5230}" presName="Name21" presStyleCnt="0"/>
      <dgm:spPr/>
    </dgm:pt>
    <dgm:pt modelId="{471C1263-8DDE-427E-A4B3-BF5F42736F23}" type="pres">
      <dgm:prSet presAssocID="{078EA9AA-02B5-4141-AA68-333AF41A5230}" presName="level2Shape" presStyleLbl="node3" presStyleIdx="0" presStyleCnt="2" custLinFactNeighborX="-18362" custLinFactNeighborY="40608"/>
      <dgm:spPr/>
    </dgm:pt>
    <dgm:pt modelId="{09AE8E3E-C595-46A9-90D6-C8EA7313DA7B}" type="pres">
      <dgm:prSet presAssocID="{078EA9AA-02B5-4141-AA68-333AF41A5230}" presName="hierChild3" presStyleCnt="0"/>
      <dgm:spPr/>
    </dgm:pt>
    <dgm:pt modelId="{392AC164-0672-48D7-8F1F-CE0F8B63F733}" type="pres">
      <dgm:prSet presAssocID="{A6896F6A-A285-4337-B29B-00CAD15E738B}" presName="Name19" presStyleLbl="parChTrans1D3" presStyleIdx="1" presStyleCnt="2"/>
      <dgm:spPr/>
    </dgm:pt>
    <dgm:pt modelId="{0A24F632-5259-4119-A698-DF48343C8098}" type="pres">
      <dgm:prSet presAssocID="{8B40A2CE-8B26-4DE0-95DA-0D9F8B38B006}" presName="Name21" presStyleCnt="0"/>
      <dgm:spPr/>
    </dgm:pt>
    <dgm:pt modelId="{3B2BFC04-1E35-4F45-80B3-2959E1A994AC}" type="pres">
      <dgm:prSet presAssocID="{8B40A2CE-8B26-4DE0-95DA-0D9F8B38B006}" presName="level2Shape" presStyleLbl="node3" presStyleIdx="1" presStyleCnt="2" custLinFactNeighborX="-38120" custLinFactNeighborY="34869"/>
      <dgm:spPr/>
    </dgm:pt>
    <dgm:pt modelId="{E5F34854-582D-465A-B768-FD0036D40622}" type="pres">
      <dgm:prSet presAssocID="{8B40A2CE-8B26-4DE0-95DA-0D9F8B38B006}" presName="hierChild3" presStyleCnt="0"/>
      <dgm:spPr/>
    </dgm:pt>
    <dgm:pt modelId="{802EA22B-F6AA-4A37-A2ED-0C3B7591EE5B}" type="pres">
      <dgm:prSet presAssocID="{135050E5-7E66-4051-8FA5-0E61645EC3B8}" presName="Name19" presStyleLbl="parChTrans1D2" presStyleIdx="4" presStyleCnt="5"/>
      <dgm:spPr/>
    </dgm:pt>
    <dgm:pt modelId="{6A0C84A4-7123-4664-B797-AF54E33EFA0F}" type="pres">
      <dgm:prSet presAssocID="{0E25C5C9-4C04-4120-9B67-2640C6667F57}" presName="Name21" presStyleCnt="0"/>
      <dgm:spPr/>
    </dgm:pt>
    <dgm:pt modelId="{CE7E5184-17DD-440E-BEFF-3C0063708BFB}" type="pres">
      <dgm:prSet presAssocID="{0E25C5C9-4C04-4120-9B67-2640C6667F57}" presName="level2Shape" presStyleLbl="node2" presStyleIdx="4" presStyleCnt="5" custLinFactNeighborX="-9927" custLinFactNeighborY="-14000"/>
      <dgm:spPr/>
    </dgm:pt>
    <dgm:pt modelId="{C497DC84-73ED-4796-B6F1-F5A09C451A98}" type="pres">
      <dgm:prSet presAssocID="{0E25C5C9-4C04-4120-9B67-2640C6667F57}" presName="hierChild3" presStyleCnt="0"/>
      <dgm:spPr/>
    </dgm:pt>
    <dgm:pt modelId="{691999A0-23E2-4EFF-8BBE-745DFA1E7FB1}" type="pres">
      <dgm:prSet presAssocID="{4F11FB32-D6EC-4754-8A84-D392DF3ED43F}" presName="bgShapesFlow" presStyleCnt="0"/>
      <dgm:spPr/>
    </dgm:pt>
  </dgm:ptLst>
  <dgm:cxnLst>
    <dgm:cxn modelId="{75405401-347A-4794-8620-9AB0BEB9C7FA}" srcId="{BF06CEBB-ACB3-49A2-BCB6-1C9B5FD2C1C3}" destId="{8B40A2CE-8B26-4DE0-95DA-0D9F8B38B006}" srcOrd="1" destOrd="0" parTransId="{A6896F6A-A285-4337-B29B-00CAD15E738B}" sibTransId="{A6D5B413-B6CD-4863-9CFE-3FAD755DCFFD}"/>
    <dgm:cxn modelId="{6B46310A-57C4-4837-8CDB-33425DF78A81}" srcId="{4F11FB32-D6EC-4754-8A84-D392DF3ED43F}" destId="{3DC3ADC4-6335-4927-AB30-A2CB8D8E6EED}" srcOrd="0" destOrd="0" parTransId="{A5993F9B-7E5D-42AB-9214-D1C242DF3161}" sibTransId="{88909E21-F25A-496C-9A9E-2FDC9BA7044C}"/>
    <dgm:cxn modelId="{37E72B0B-D288-4730-A238-6E96DE9CA3F7}" srcId="{3DC3ADC4-6335-4927-AB30-A2CB8D8E6EED}" destId="{0CD58F26-3F8F-4D5C-B41A-30F7946C19E5}" srcOrd="2" destOrd="0" parTransId="{4801181B-28BB-425D-BDC1-BEAE273380CD}" sibTransId="{26712E61-1AFC-467A-A4B7-E03F7EDCB25F}"/>
    <dgm:cxn modelId="{B1F3C30D-0BFF-4FF8-89CC-42F026DE949D}" srcId="{3DC3ADC4-6335-4927-AB30-A2CB8D8E6EED}" destId="{0E25C5C9-4C04-4120-9B67-2640C6667F57}" srcOrd="4" destOrd="0" parTransId="{135050E5-7E66-4051-8FA5-0E61645EC3B8}" sibTransId="{5ABD1469-5E0D-4CC3-98DE-AC20C4F1A64C}"/>
    <dgm:cxn modelId="{4758312C-89E4-4C35-9109-595D50DAB44C}" type="presOf" srcId="{3E0D2288-9994-4112-B45D-D9F82B2FCDA1}" destId="{11BCB9C9-0794-48ED-8203-D0EDB80BB1C1}" srcOrd="0" destOrd="0" presId="urn:microsoft.com/office/officeart/2005/8/layout/hierarchy6"/>
    <dgm:cxn modelId="{3A30D936-6DEB-41B9-B510-B46ACBAD9E46}" type="presOf" srcId="{0E25C5C9-4C04-4120-9B67-2640C6667F57}" destId="{CE7E5184-17DD-440E-BEFF-3C0063708BFB}" srcOrd="0" destOrd="0" presId="urn:microsoft.com/office/officeart/2005/8/layout/hierarchy6"/>
    <dgm:cxn modelId="{CE03893B-89B4-4556-9AD8-B3BFDB5C2C63}" srcId="{BF06CEBB-ACB3-49A2-BCB6-1C9B5FD2C1C3}" destId="{078EA9AA-02B5-4141-AA68-333AF41A5230}" srcOrd="0" destOrd="0" parTransId="{346687D3-1B8E-4CC4-B406-B18EFD6DC7B1}" sibTransId="{A1E1599B-4F0B-43AC-BEB4-9581BB0E0D10}"/>
    <dgm:cxn modelId="{DB64F764-BF84-4C81-A0A3-503E09E65402}" type="presOf" srcId="{A6896F6A-A285-4337-B29B-00CAD15E738B}" destId="{392AC164-0672-48D7-8F1F-CE0F8B63F733}" srcOrd="0" destOrd="0" presId="urn:microsoft.com/office/officeart/2005/8/layout/hierarchy6"/>
    <dgm:cxn modelId="{E57FBE48-73F6-4CCB-865E-A04892150079}" type="presOf" srcId="{8B40A2CE-8B26-4DE0-95DA-0D9F8B38B006}" destId="{3B2BFC04-1E35-4F45-80B3-2959E1A994AC}" srcOrd="0" destOrd="0" presId="urn:microsoft.com/office/officeart/2005/8/layout/hierarchy6"/>
    <dgm:cxn modelId="{17C1D248-DC0F-4A21-A193-8E74510F8AA0}" type="presOf" srcId="{B64EA894-A591-400D-BE17-3EF211351421}" destId="{0FC3BE5D-8A91-42AC-B4FE-9070D319D0E5}" srcOrd="0" destOrd="0" presId="urn:microsoft.com/office/officeart/2005/8/layout/hierarchy6"/>
    <dgm:cxn modelId="{86D1364D-238C-4CCB-9BE2-60E3672DBAB5}" srcId="{3DC3ADC4-6335-4927-AB30-A2CB8D8E6EED}" destId="{D40D4E9D-1130-47BA-90AD-AED0B162B6E9}" srcOrd="0" destOrd="0" parTransId="{B065833F-BB0D-443C-BD06-255223844EA9}" sibTransId="{A9FBAC69-EC0A-4CB8-A0A7-EAD9BFE88A06}"/>
    <dgm:cxn modelId="{6AF38B52-79ED-44B7-93E5-951F0441C4EB}" type="presOf" srcId="{0CD58F26-3F8F-4D5C-B41A-30F7946C19E5}" destId="{E76F84FD-1C47-4767-98BC-64E21403B415}" srcOrd="0" destOrd="0" presId="urn:microsoft.com/office/officeart/2005/8/layout/hierarchy6"/>
    <dgm:cxn modelId="{E1ADF553-A4B9-4856-83E5-1B6DF90772BD}" srcId="{3DC3ADC4-6335-4927-AB30-A2CB8D8E6EED}" destId="{B64EA894-A591-400D-BE17-3EF211351421}" srcOrd="1" destOrd="0" parTransId="{3E0D2288-9994-4112-B45D-D9F82B2FCDA1}" sibTransId="{3C6D24D9-9853-4F0A-B6C2-58EF6ECEA478}"/>
    <dgm:cxn modelId="{24031057-F2E1-47B4-BB87-08F720B5186C}" type="presOf" srcId="{3DC3ADC4-6335-4927-AB30-A2CB8D8E6EED}" destId="{8E505077-87C8-4582-B462-CF1DDC1FE2E9}" srcOrd="0" destOrd="0" presId="urn:microsoft.com/office/officeart/2005/8/layout/hierarchy6"/>
    <dgm:cxn modelId="{999F8859-DD0A-4985-B2A1-E4C9438FA1C6}" type="presOf" srcId="{4F11FB32-D6EC-4754-8A84-D392DF3ED43F}" destId="{DC92D29E-DAB4-486A-8BEB-D46955238EDC}" srcOrd="0" destOrd="0" presId="urn:microsoft.com/office/officeart/2005/8/layout/hierarchy6"/>
    <dgm:cxn modelId="{A378C37E-BE8C-41E7-8A97-2BBF8C4637D1}" type="presOf" srcId="{346687D3-1B8E-4CC4-B406-B18EFD6DC7B1}" destId="{4011CEB9-88B6-4C38-885B-2D35C38223E1}" srcOrd="0" destOrd="0" presId="urn:microsoft.com/office/officeart/2005/8/layout/hierarchy6"/>
    <dgm:cxn modelId="{DBF81786-786F-4016-B09A-D53ABDE4D6C4}" srcId="{3DC3ADC4-6335-4927-AB30-A2CB8D8E6EED}" destId="{BF06CEBB-ACB3-49A2-BCB6-1C9B5FD2C1C3}" srcOrd="3" destOrd="0" parTransId="{F59EBC88-0D08-44D9-9334-51854172A51A}" sibTransId="{6D43BE42-B27A-4E81-91F2-23798A915DB9}"/>
    <dgm:cxn modelId="{39121A88-4F36-4CD3-90C0-F0A5B2419823}" type="presOf" srcId="{135050E5-7E66-4051-8FA5-0E61645EC3B8}" destId="{802EA22B-F6AA-4A37-A2ED-0C3B7591EE5B}" srcOrd="0" destOrd="0" presId="urn:microsoft.com/office/officeart/2005/8/layout/hierarchy6"/>
    <dgm:cxn modelId="{C560A9D3-9C0D-482D-8A8C-AA327F6359CD}" type="presOf" srcId="{D40D4E9D-1130-47BA-90AD-AED0B162B6E9}" destId="{55DABE9B-DEB8-45FA-A9A1-57F09C7E4811}" srcOrd="0" destOrd="0" presId="urn:microsoft.com/office/officeart/2005/8/layout/hierarchy6"/>
    <dgm:cxn modelId="{30654BE2-9229-4932-828C-2AC6A02C2F4C}" type="presOf" srcId="{078EA9AA-02B5-4141-AA68-333AF41A5230}" destId="{471C1263-8DDE-427E-A4B3-BF5F42736F23}" srcOrd="0" destOrd="0" presId="urn:microsoft.com/office/officeart/2005/8/layout/hierarchy6"/>
    <dgm:cxn modelId="{794FADE4-E4E2-49F4-90DF-CC0F54C3C701}" type="presOf" srcId="{F59EBC88-0D08-44D9-9334-51854172A51A}" destId="{83036BDE-DA4B-45D1-83E2-D342866EF941}" srcOrd="0" destOrd="0" presId="urn:microsoft.com/office/officeart/2005/8/layout/hierarchy6"/>
    <dgm:cxn modelId="{0CA2CAE4-8E33-4062-9D03-C53F1E7FA4F9}" type="presOf" srcId="{BF06CEBB-ACB3-49A2-BCB6-1C9B5FD2C1C3}" destId="{298A2E6C-204E-4978-9291-0CDE20FB4623}" srcOrd="0" destOrd="0" presId="urn:microsoft.com/office/officeart/2005/8/layout/hierarchy6"/>
    <dgm:cxn modelId="{C2A1D6F0-4708-4F2D-A6C3-956718E9E1B0}" type="presOf" srcId="{4801181B-28BB-425D-BDC1-BEAE273380CD}" destId="{264E62EC-F9A2-44F8-8B52-8325B9AAD9D1}" srcOrd="0" destOrd="0" presId="urn:microsoft.com/office/officeart/2005/8/layout/hierarchy6"/>
    <dgm:cxn modelId="{1C571EFF-DF07-4818-9994-AA74CA3FCD3E}" type="presOf" srcId="{B065833F-BB0D-443C-BD06-255223844EA9}" destId="{29933BDC-861E-4501-B484-9D26177858A1}" srcOrd="0" destOrd="0" presId="urn:microsoft.com/office/officeart/2005/8/layout/hierarchy6"/>
    <dgm:cxn modelId="{5452F1B6-D080-462A-8422-2F9D9822B112}" type="presParOf" srcId="{DC92D29E-DAB4-486A-8BEB-D46955238EDC}" destId="{D9374E23-B6D6-4546-B9FB-91C1DC8B4739}" srcOrd="0" destOrd="0" presId="urn:microsoft.com/office/officeart/2005/8/layout/hierarchy6"/>
    <dgm:cxn modelId="{5A17930F-E335-4993-BFDC-FB91EC5A1645}" type="presParOf" srcId="{D9374E23-B6D6-4546-B9FB-91C1DC8B4739}" destId="{B24398FF-944E-4E8E-A20E-7C8921A7697B}" srcOrd="0" destOrd="0" presId="urn:microsoft.com/office/officeart/2005/8/layout/hierarchy6"/>
    <dgm:cxn modelId="{807D2B84-AF9B-4552-B10E-9AF13FCD5C04}" type="presParOf" srcId="{B24398FF-944E-4E8E-A20E-7C8921A7697B}" destId="{98E38FC3-A5E3-45B3-AD9D-E9BE42AC2542}" srcOrd="0" destOrd="0" presId="urn:microsoft.com/office/officeart/2005/8/layout/hierarchy6"/>
    <dgm:cxn modelId="{B315D39C-A231-4D7D-9D7B-6AAFDC05DC4E}" type="presParOf" srcId="{98E38FC3-A5E3-45B3-AD9D-E9BE42AC2542}" destId="{8E505077-87C8-4582-B462-CF1DDC1FE2E9}" srcOrd="0" destOrd="0" presId="urn:microsoft.com/office/officeart/2005/8/layout/hierarchy6"/>
    <dgm:cxn modelId="{373CA7FE-058E-49D4-9F62-5C18DE6A90CC}" type="presParOf" srcId="{98E38FC3-A5E3-45B3-AD9D-E9BE42AC2542}" destId="{8FFF9D3A-3324-4CB4-AFE1-8A7E228B6363}" srcOrd="1" destOrd="0" presId="urn:microsoft.com/office/officeart/2005/8/layout/hierarchy6"/>
    <dgm:cxn modelId="{4A21DC05-A6C3-4FE1-AF07-36798E10F6B8}" type="presParOf" srcId="{8FFF9D3A-3324-4CB4-AFE1-8A7E228B6363}" destId="{29933BDC-861E-4501-B484-9D26177858A1}" srcOrd="0" destOrd="0" presId="urn:microsoft.com/office/officeart/2005/8/layout/hierarchy6"/>
    <dgm:cxn modelId="{7E1AE74A-C151-4119-9073-426AE16DD8F1}" type="presParOf" srcId="{8FFF9D3A-3324-4CB4-AFE1-8A7E228B6363}" destId="{345596D9-9949-4471-945D-72FBDD180670}" srcOrd="1" destOrd="0" presId="urn:microsoft.com/office/officeart/2005/8/layout/hierarchy6"/>
    <dgm:cxn modelId="{35AA5C14-5686-478D-8234-624D31D6A04D}" type="presParOf" srcId="{345596D9-9949-4471-945D-72FBDD180670}" destId="{55DABE9B-DEB8-45FA-A9A1-57F09C7E4811}" srcOrd="0" destOrd="0" presId="urn:microsoft.com/office/officeart/2005/8/layout/hierarchy6"/>
    <dgm:cxn modelId="{87159E1D-8B21-4543-A470-E86D07FAB410}" type="presParOf" srcId="{345596D9-9949-4471-945D-72FBDD180670}" destId="{F79B1AE9-AB9F-4D03-8ED3-915991B6E9BE}" srcOrd="1" destOrd="0" presId="urn:microsoft.com/office/officeart/2005/8/layout/hierarchy6"/>
    <dgm:cxn modelId="{CAB982AA-D7F9-4C42-B358-9BDC8954124B}" type="presParOf" srcId="{8FFF9D3A-3324-4CB4-AFE1-8A7E228B6363}" destId="{11BCB9C9-0794-48ED-8203-D0EDB80BB1C1}" srcOrd="2" destOrd="0" presId="urn:microsoft.com/office/officeart/2005/8/layout/hierarchy6"/>
    <dgm:cxn modelId="{DDA1950F-375F-47EF-AEAD-1DDC01981441}" type="presParOf" srcId="{8FFF9D3A-3324-4CB4-AFE1-8A7E228B6363}" destId="{992C1627-6923-4815-A107-C85CF221FE7C}" srcOrd="3" destOrd="0" presId="urn:microsoft.com/office/officeart/2005/8/layout/hierarchy6"/>
    <dgm:cxn modelId="{67813FCB-CAA0-4095-B94E-61B38600421B}" type="presParOf" srcId="{992C1627-6923-4815-A107-C85CF221FE7C}" destId="{0FC3BE5D-8A91-42AC-B4FE-9070D319D0E5}" srcOrd="0" destOrd="0" presId="urn:microsoft.com/office/officeart/2005/8/layout/hierarchy6"/>
    <dgm:cxn modelId="{D1FC9E8F-1C1E-4E30-B631-8FDB504A8C47}" type="presParOf" srcId="{992C1627-6923-4815-A107-C85CF221FE7C}" destId="{D48B89F1-B983-4FF9-A7F4-235AF9139609}" srcOrd="1" destOrd="0" presId="urn:microsoft.com/office/officeart/2005/8/layout/hierarchy6"/>
    <dgm:cxn modelId="{A0628FA9-E26C-4E08-8D64-9A8715C5C381}" type="presParOf" srcId="{8FFF9D3A-3324-4CB4-AFE1-8A7E228B6363}" destId="{264E62EC-F9A2-44F8-8B52-8325B9AAD9D1}" srcOrd="4" destOrd="0" presId="urn:microsoft.com/office/officeart/2005/8/layout/hierarchy6"/>
    <dgm:cxn modelId="{566A99D5-332E-4233-A6DD-6540887C3C61}" type="presParOf" srcId="{8FFF9D3A-3324-4CB4-AFE1-8A7E228B6363}" destId="{16FCD6F2-3E82-403E-888B-24CA24E28E5E}" srcOrd="5" destOrd="0" presId="urn:microsoft.com/office/officeart/2005/8/layout/hierarchy6"/>
    <dgm:cxn modelId="{450DC64F-D0CA-4CE6-9B6D-50CFEE3B581D}" type="presParOf" srcId="{16FCD6F2-3E82-403E-888B-24CA24E28E5E}" destId="{E76F84FD-1C47-4767-98BC-64E21403B415}" srcOrd="0" destOrd="0" presId="urn:microsoft.com/office/officeart/2005/8/layout/hierarchy6"/>
    <dgm:cxn modelId="{537D3136-C7D1-4CD8-A1A7-C1F115E7CC2C}" type="presParOf" srcId="{16FCD6F2-3E82-403E-888B-24CA24E28E5E}" destId="{06F9D904-5E20-4454-AE2F-6AA15D24E123}" srcOrd="1" destOrd="0" presId="urn:microsoft.com/office/officeart/2005/8/layout/hierarchy6"/>
    <dgm:cxn modelId="{A41ACC4D-0662-4287-B447-55C9A698836B}" type="presParOf" srcId="{8FFF9D3A-3324-4CB4-AFE1-8A7E228B6363}" destId="{83036BDE-DA4B-45D1-83E2-D342866EF941}" srcOrd="6" destOrd="0" presId="urn:microsoft.com/office/officeart/2005/8/layout/hierarchy6"/>
    <dgm:cxn modelId="{3425961D-BED9-488F-8159-CC2149A0DB1C}" type="presParOf" srcId="{8FFF9D3A-3324-4CB4-AFE1-8A7E228B6363}" destId="{04F39600-D9F9-440A-AB0A-65A80C42F09B}" srcOrd="7" destOrd="0" presId="urn:microsoft.com/office/officeart/2005/8/layout/hierarchy6"/>
    <dgm:cxn modelId="{287D1D9D-F615-4CBE-BAE4-176C6ADC6E99}" type="presParOf" srcId="{04F39600-D9F9-440A-AB0A-65A80C42F09B}" destId="{298A2E6C-204E-4978-9291-0CDE20FB4623}" srcOrd="0" destOrd="0" presId="urn:microsoft.com/office/officeart/2005/8/layout/hierarchy6"/>
    <dgm:cxn modelId="{C06A13AF-A0E6-4285-A56F-341C1E35FA32}" type="presParOf" srcId="{04F39600-D9F9-440A-AB0A-65A80C42F09B}" destId="{37E29F83-BBD1-4BB6-9C6E-6C20611A19C6}" srcOrd="1" destOrd="0" presId="urn:microsoft.com/office/officeart/2005/8/layout/hierarchy6"/>
    <dgm:cxn modelId="{A9CB54DA-7254-41A8-AA69-AB552DDDCBFF}" type="presParOf" srcId="{37E29F83-BBD1-4BB6-9C6E-6C20611A19C6}" destId="{4011CEB9-88B6-4C38-885B-2D35C38223E1}" srcOrd="0" destOrd="0" presId="urn:microsoft.com/office/officeart/2005/8/layout/hierarchy6"/>
    <dgm:cxn modelId="{04FC14DC-5D0B-449C-B3DA-C4D04F40D9ED}" type="presParOf" srcId="{37E29F83-BBD1-4BB6-9C6E-6C20611A19C6}" destId="{348E8AC6-9B6E-4503-AF93-CD203B2CB062}" srcOrd="1" destOrd="0" presId="urn:microsoft.com/office/officeart/2005/8/layout/hierarchy6"/>
    <dgm:cxn modelId="{86AA9821-D24F-4155-87D6-7ED1C3818431}" type="presParOf" srcId="{348E8AC6-9B6E-4503-AF93-CD203B2CB062}" destId="{471C1263-8DDE-427E-A4B3-BF5F42736F23}" srcOrd="0" destOrd="0" presId="urn:microsoft.com/office/officeart/2005/8/layout/hierarchy6"/>
    <dgm:cxn modelId="{D432A9DA-EAF0-4445-9CB4-6758C3CC784D}" type="presParOf" srcId="{348E8AC6-9B6E-4503-AF93-CD203B2CB062}" destId="{09AE8E3E-C595-46A9-90D6-C8EA7313DA7B}" srcOrd="1" destOrd="0" presId="urn:microsoft.com/office/officeart/2005/8/layout/hierarchy6"/>
    <dgm:cxn modelId="{A951C4E1-3BC7-4D5D-80B6-54F81D98C844}" type="presParOf" srcId="{37E29F83-BBD1-4BB6-9C6E-6C20611A19C6}" destId="{392AC164-0672-48D7-8F1F-CE0F8B63F733}" srcOrd="2" destOrd="0" presId="urn:microsoft.com/office/officeart/2005/8/layout/hierarchy6"/>
    <dgm:cxn modelId="{DF6D7BD7-E6C8-4163-AF5C-E24D7CC52751}" type="presParOf" srcId="{37E29F83-BBD1-4BB6-9C6E-6C20611A19C6}" destId="{0A24F632-5259-4119-A698-DF48343C8098}" srcOrd="3" destOrd="0" presId="urn:microsoft.com/office/officeart/2005/8/layout/hierarchy6"/>
    <dgm:cxn modelId="{8FF39461-A762-4CF4-B722-B9E03B8D91FD}" type="presParOf" srcId="{0A24F632-5259-4119-A698-DF48343C8098}" destId="{3B2BFC04-1E35-4F45-80B3-2959E1A994AC}" srcOrd="0" destOrd="0" presId="urn:microsoft.com/office/officeart/2005/8/layout/hierarchy6"/>
    <dgm:cxn modelId="{428C7E9D-C584-48B6-AC10-618A71CDD602}" type="presParOf" srcId="{0A24F632-5259-4119-A698-DF48343C8098}" destId="{E5F34854-582D-465A-B768-FD0036D40622}" srcOrd="1" destOrd="0" presId="urn:microsoft.com/office/officeart/2005/8/layout/hierarchy6"/>
    <dgm:cxn modelId="{27946F50-56E3-4EAF-9919-D4BA619E2BE5}" type="presParOf" srcId="{8FFF9D3A-3324-4CB4-AFE1-8A7E228B6363}" destId="{802EA22B-F6AA-4A37-A2ED-0C3B7591EE5B}" srcOrd="8" destOrd="0" presId="urn:microsoft.com/office/officeart/2005/8/layout/hierarchy6"/>
    <dgm:cxn modelId="{727B8460-9317-4625-AFB8-21D40000BD88}" type="presParOf" srcId="{8FFF9D3A-3324-4CB4-AFE1-8A7E228B6363}" destId="{6A0C84A4-7123-4664-B797-AF54E33EFA0F}" srcOrd="9" destOrd="0" presId="urn:microsoft.com/office/officeart/2005/8/layout/hierarchy6"/>
    <dgm:cxn modelId="{1EB17943-CA8E-420F-864F-30B636DB7B4C}" type="presParOf" srcId="{6A0C84A4-7123-4664-B797-AF54E33EFA0F}" destId="{CE7E5184-17DD-440E-BEFF-3C0063708BFB}" srcOrd="0" destOrd="0" presId="urn:microsoft.com/office/officeart/2005/8/layout/hierarchy6"/>
    <dgm:cxn modelId="{819E7A16-4ABB-458A-95DE-9644788E0AB9}" type="presParOf" srcId="{6A0C84A4-7123-4664-B797-AF54E33EFA0F}" destId="{C497DC84-73ED-4796-B6F1-F5A09C451A98}" srcOrd="1" destOrd="0" presId="urn:microsoft.com/office/officeart/2005/8/layout/hierarchy6"/>
    <dgm:cxn modelId="{A5F1E3FB-6E5E-4BD2-83E0-7E6268A3B84A}" type="presParOf" srcId="{DC92D29E-DAB4-486A-8BEB-D46955238EDC}" destId="{691999A0-23E2-4EFF-8BBE-745DFA1E7FB1}"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26B9C4B-026F-4060-807B-9EB6047AC369}" type="doc">
      <dgm:prSet loTypeId="urn:microsoft.com/office/officeart/2005/8/layout/hierarchy4" loCatId="hierarchy" qsTypeId="urn:microsoft.com/office/officeart/2005/8/quickstyle/3d2" qsCatId="3D" csTypeId="urn:microsoft.com/office/officeart/2005/8/colors/colorful3" csCatId="colorful" phldr="1"/>
      <dgm:spPr/>
      <dgm:t>
        <a:bodyPr/>
        <a:lstStyle/>
        <a:p>
          <a:endParaRPr lang="en-US"/>
        </a:p>
      </dgm:t>
    </dgm:pt>
    <dgm:pt modelId="{2FB23B06-37D5-4E31-8950-ADE8F63D01B4}">
      <dgm:prSet phldrT="[Text]" custT="1"/>
      <dgm:spPr/>
      <dgm:t>
        <a:bodyPr/>
        <a:lstStyle/>
        <a:p>
          <a:r>
            <a:rPr lang="en-US" sz="2400" dirty="0"/>
            <a:t>Unconsumed Surplus</a:t>
          </a:r>
        </a:p>
      </dgm:t>
    </dgm:pt>
    <dgm:pt modelId="{AE8424A5-B1C6-47A1-B5DD-BA1DB9B6A748}" type="parTrans" cxnId="{32164359-35CF-415B-9500-56C206325DB0}">
      <dgm:prSet/>
      <dgm:spPr/>
      <dgm:t>
        <a:bodyPr/>
        <a:lstStyle/>
        <a:p>
          <a:endParaRPr lang="en-US"/>
        </a:p>
      </dgm:t>
    </dgm:pt>
    <dgm:pt modelId="{2E24C38F-9DBC-44FA-8E22-AD6112F163A1}" type="sibTrans" cxnId="{32164359-35CF-415B-9500-56C206325DB0}">
      <dgm:prSet/>
      <dgm:spPr/>
      <dgm:t>
        <a:bodyPr/>
        <a:lstStyle/>
        <a:p>
          <a:endParaRPr lang="en-US"/>
        </a:p>
      </dgm:t>
    </dgm:pt>
    <dgm:pt modelId="{8A413AA4-1BE2-4B3B-B571-F6300C4ED4D3}">
      <dgm:prSet phldrT="[Text]" custT="1"/>
      <dgm:spPr/>
      <dgm:t>
        <a:bodyPr/>
        <a:lstStyle/>
        <a:p>
          <a:r>
            <a:rPr lang="en-US" sz="2000" dirty="0"/>
            <a:t>Productive</a:t>
          </a:r>
          <a:endParaRPr lang="en-US" sz="2400" dirty="0"/>
        </a:p>
      </dgm:t>
    </dgm:pt>
    <dgm:pt modelId="{910FE2C3-5333-4EF5-8961-BC2C386BD053}" type="parTrans" cxnId="{7E97EFB9-5261-496E-8D1B-10A74E749809}">
      <dgm:prSet/>
      <dgm:spPr/>
      <dgm:t>
        <a:bodyPr/>
        <a:lstStyle/>
        <a:p>
          <a:endParaRPr lang="en-US"/>
        </a:p>
      </dgm:t>
    </dgm:pt>
    <dgm:pt modelId="{A51636A8-9821-4753-8836-4EF920E0FBA4}" type="sibTrans" cxnId="{7E97EFB9-5261-496E-8D1B-10A74E749809}">
      <dgm:prSet/>
      <dgm:spPr/>
      <dgm:t>
        <a:bodyPr/>
        <a:lstStyle/>
        <a:p>
          <a:endParaRPr lang="en-US"/>
        </a:p>
      </dgm:t>
    </dgm:pt>
    <dgm:pt modelId="{C278681E-476D-40AA-AB54-7AEE2DBD893A}">
      <dgm:prSet phldrT="[Text]" custT="1"/>
      <dgm:spPr/>
      <dgm:t>
        <a:bodyPr/>
        <a:lstStyle/>
        <a:p>
          <a:r>
            <a:rPr lang="en-US" sz="2400" dirty="0"/>
            <a:t>Unproductive</a:t>
          </a:r>
        </a:p>
      </dgm:t>
    </dgm:pt>
    <dgm:pt modelId="{0F13F63E-72B8-4FEC-BAB2-2094DC68DFA7}" type="parTrans" cxnId="{1FC51583-2173-4B20-81CA-06842B022AB2}">
      <dgm:prSet/>
      <dgm:spPr/>
      <dgm:t>
        <a:bodyPr/>
        <a:lstStyle/>
        <a:p>
          <a:endParaRPr lang="en-US"/>
        </a:p>
      </dgm:t>
    </dgm:pt>
    <dgm:pt modelId="{E98936B2-0E10-45E3-8AC4-D097287B9248}" type="sibTrans" cxnId="{1FC51583-2173-4B20-81CA-06842B022AB2}">
      <dgm:prSet/>
      <dgm:spPr/>
      <dgm:t>
        <a:bodyPr/>
        <a:lstStyle/>
        <a:p>
          <a:endParaRPr lang="en-US"/>
        </a:p>
      </dgm:t>
    </dgm:pt>
    <dgm:pt modelId="{62AB28D3-E983-4678-9F61-26195AB03826}">
      <dgm:prSet phldrT="[Text]" custT="1"/>
      <dgm:spPr/>
      <dgm:t>
        <a:bodyPr/>
        <a:lstStyle/>
        <a:p>
          <a:r>
            <a:rPr lang="en-US" sz="2400" dirty="0"/>
            <a:t>Enters Equalization</a:t>
          </a:r>
        </a:p>
      </dgm:t>
    </dgm:pt>
    <dgm:pt modelId="{0D009FEB-C549-4B95-840F-A2A1B13E3E40}" type="parTrans" cxnId="{F47D255F-A748-4244-A06B-5253B8C425CD}">
      <dgm:prSet/>
      <dgm:spPr/>
      <dgm:t>
        <a:bodyPr/>
        <a:lstStyle/>
        <a:p>
          <a:endParaRPr lang="en-US"/>
        </a:p>
      </dgm:t>
    </dgm:pt>
    <dgm:pt modelId="{52A4BF7D-5E4E-4466-9B9E-6ED29BB06E09}" type="sibTrans" cxnId="{F47D255F-A748-4244-A06B-5253B8C425CD}">
      <dgm:prSet/>
      <dgm:spPr/>
      <dgm:t>
        <a:bodyPr/>
        <a:lstStyle/>
        <a:p>
          <a:endParaRPr lang="en-US"/>
        </a:p>
      </dgm:t>
    </dgm:pt>
    <dgm:pt modelId="{52BFE1A0-DB76-4CD4-8242-116C91324C19}">
      <dgm:prSet phldrT="[Text]" custT="1"/>
      <dgm:spPr/>
      <dgm:t>
        <a:bodyPr/>
        <a:lstStyle/>
        <a:p>
          <a:r>
            <a:rPr lang="en-US" sz="2400" dirty="0"/>
            <a:t>Does not enter </a:t>
          </a:r>
          <a:r>
            <a:rPr lang="en-US" sz="2400" dirty="0" err="1"/>
            <a:t>Equalisation</a:t>
          </a:r>
          <a:endParaRPr lang="en-US" sz="2400" dirty="0"/>
        </a:p>
      </dgm:t>
    </dgm:pt>
    <dgm:pt modelId="{EFF2CF98-76CB-4414-B4BE-BEF8EFD74711}" type="parTrans" cxnId="{95CF5DE3-D06E-4136-8FBB-1BA0EE8F88BE}">
      <dgm:prSet/>
      <dgm:spPr/>
      <dgm:t>
        <a:bodyPr/>
        <a:lstStyle/>
        <a:p>
          <a:endParaRPr lang="en-US"/>
        </a:p>
      </dgm:t>
    </dgm:pt>
    <dgm:pt modelId="{62BD2029-9E60-4DFA-8D40-B99177915F55}" type="sibTrans" cxnId="{95CF5DE3-D06E-4136-8FBB-1BA0EE8F88BE}">
      <dgm:prSet/>
      <dgm:spPr/>
      <dgm:t>
        <a:bodyPr/>
        <a:lstStyle/>
        <a:p>
          <a:endParaRPr lang="en-US"/>
        </a:p>
      </dgm:t>
    </dgm:pt>
    <dgm:pt modelId="{59DD5531-6235-4190-99D8-571DAB466D6F}">
      <dgm:prSet phldrT="[Text]"/>
      <dgm:spPr/>
      <dgm:t>
        <a:bodyPr/>
        <a:lstStyle/>
        <a:p>
          <a:r>
            <a:rPr lang="en-US" dirty="0"/>
            <a:t>Personal Housing</a:t>
          </a:r>
        </a:p>
      </dgm:t>
    </dgm:pt>
    <dgm:pt modelId="{45102E42-CD9F-450B-ACFA-2A1080B90C9A}" type="parTrans" cxnId="{5F6C86FF-68BD-4BE3-A7AE-D257EA6DDA3D}">
      <dgm:prSet/>
      <dgm:spPr/>
      <dgm:t>
        <a:bodyPr/>
        <a:lstStyle/>
        <a:p>
          <a:endParaRPr lang="en-US"/>
        </a:p>
      </dgm:t>
    </dgm:pt>
    <dgm:pt modelId="{A6612178-6981-473B-8539-D89C2EB400AF}" type="sibTrans" cxnId="{5F6C86FF-68BD-4BE3-A7AE-D257EA6DDA3D}">
      <dgm:prSet/>
      <dgm:spPr/>
      <dgm:t>
        <a:bodyPr/>
        <a:lstStyle/>
        <a:p>
          <a:endParaRPr lang="en-US"/>
        </a:p>
      </dgm:t>
    </dgm:pt>
    <dgm:pt modelId="{0A305E2A-D290-4D09-8D6C-E490DE25F7F5}">
      <dgm:prSet phldrT="[Text]"/>
      <dgm:spPr/>
      <dgm:t>
        <a:bodyPr/>
        <a:lstStyle/>
        <a:p>
          <a:r>
            <a:rPr lang="en-US" dirty="0"/>
            <a:t>Durables</a:t>
          </a:r>
        </a:p>
      </dgm:t>
    </dgm:pt>
    <dgm:pt modelId="{BB8C019B-4DCB-4A41-BE19-588B03D25459}" type="parTrans" cxnId="{D8851195-2517-4D06-93FD-FACC974E49A5}">
      <dgm:prSet/>
      <dgm:spPr/>
      <dgm:t>
        <a:bodyPr/>
        <a:lstStyle/>
        <a:p>
          <a:endParaRPr lang="en-US"/>
        </a:p>
      </dgm:t>
    </dgm:pt>
    <dgm:pt modelId="{309F72D0-9AAD-4D42-93A4-9181D7621338}" type="sibTrans" cxnId="{D8851195-2517-4D06-93FD-FACC974E49A5}">
      <dgm:prSet/>
      <dgm:spPr/>
      <dgm:t>
        <a:bodyPr/>
        <a:lstStyle/>
        <a:p>
          <a:endParaRPr lang="en-US"/>
        </a:p>
      </dgm:t>
    </dgm:pt>
    <dgm:pt modelId="{56010913-A8CB-4D13-8A13-1F50EC8BC9CC}">
      <dgm:prSet phldrT="[Text]"/>
      <dgm:spPr/>
      <dgm:t>
        <a:bodyPr/>
        <a:lstStyle/>
        <a:p>
          <a:r>
            <a:rPr lang="en-US" dirty="0"/>
            <a:t>State </a:t>
          </a:r>
        </a:p>
      </dgm:t>
    </dgm:pt>
    <dgm:pt modelId="{85306F21-9225-4548-9512-A7386F7204E2}" type="parTrans" cxnId="{52CF046A-2EA9-4298-A928-D316021C182D}">
      <dgm:prSet/>
      <dgm:spPr/>
      <dgm:t>
        <a:bodyPr/>
        <a:lstStyle/>
        <a:p>
          <a:endParaRPr lang="en-US"/>
        </a:p>
      </dgm:t>
    </dgm:pt>
    <dgm:pt modelId="{586BC21C-9858-483F-94D3-2847B39A2A7C}" type="sibTrans" cxnId="{52CF046A-2EA9-4298-A928-D316021C182D}">
      <dgm:prSet/>
      <dgm:spPr/>
      <dgm:t>
        <a:bodyPr/>
        <a:lstStyle/>
        <a:p>
          <a:endParaRPr lang="en-US"/>
        </a:p>
      </dgm:t>
    </dgm:pt>
    <dgm:pt modelId="{7A5D67F7-7A5A-4F4B-B89E-BB829A66BFC5}">
      <dgm:prSet phldrT="[Text]"/>
      <dgm:spPr/>
      <dgm:t>
        <a:bodyPr/>
        <a:lstStyle/>
        <a:p>
          <a:r>
            <a:rPr lang="en-US" dirty="0"/>
            <a:t>Merchant Capital</a:t>
          </a:r>
        </a:p>
      </dgm:t>
    </dgm:pt>
    <dgm:pt modelId="{247B34D8-0C76-4EA5-B52B-C455C42F4EA7}" type="parTrans" cxnId="{400A9AD0-A9F8-4E44-829A-CCE48F6C958D}">
      <dgm:prSet/>
      <dgm:spPr/>
      <dgm:t>
        <a:bodyPr/>
        <a:lstStyle/>
        <a:p>
          <a:endParaRPr lang="en-US"/>
        </a:p>
      </dgm:t>
    </dgm:pt>
    <dgm:pt modelId="{55574B61-579A-4664-832E-FDF320513895}" type="sibTrans" cxnId="{400A9AD0-A9F8-4E44-829A-CCE48F6C958D}">
      <dgm:prSet/>
      <dgm:spPr/>
      <dgm:t>
        <a:bodyPr/>
        <a:lstStyle/>
        <a:p>
          <a:endParaRPr lang="en-US"/>
        </a:p>
      </dgm:t>
    </dgm:pt>
    <dgm:pt modelId="{DABA3711-2994-48EE-BAED-001F2F3DD402}">
      <dgm:prSet phldrT="[Text]"/>
      <dgm:spPr/>
      <dgm:t>
        <a:bodyPr/>
        <a:lstStyle/>
        <a:p>
          <a:r>
            <a:rPr lang="en-US" dirty="0"/>
            <a:t>Land</a:t>
          </a:r>
        </a:p>
      </dgm:t>
    </dgm:pt>
    <dgm:pt modelId="{13FA948D-6C01-42DB-B301-0DE935810EA5}" type="parTrans" cxnId="{B4BD2198-9DC3-42DC-92B0-081948457A18}">
      <dgm:prSet/>
      <dgm:spPr/>
      <dgm:t>
        <a:bodyPr/>
        <a:lstStyle/>
        <a:p>
          <a:endParaRPr lang="en-US"/>
        </a:p>
      </dgm:t>
    </dgm:pt>
    <dgm:pt modelId="{C48F764C-DD36-41F1-9090-53215AB7A131}" type="sibTrans" cxnId="{B4BD2198-9DC3-42DC-92B0-081948457A18}">
      <dgm:prSet/>
      <dgm:spPr/>
      <dgm:t>
        <a:bodyPr/>
        <a:lstStyle/>
        <a:p>
          <a:endParaRPr lang="en-US"/>
        </a:p>
      </dgm:t>
    </dgm:pt>
    <dgm:pt modelId="{AD73B1B0-3B4B-43B7-8366-0A0BDD75706F}">
      <dgm:prSet phldrT="[Text]"/>
      <dgm:spPr/>
      <dgm:t>
        <a:bodyPr/>
        <a:lstStyle/>
        <a:p>
          <a:r>
            <a:rPr lang="en-US" dirty="0"/>
            <a:t>Speculative Purchases</a:t>
          </a:r>
        </a:p>
      </dgm:t>
    </dgm:pt>
    <dgm:pt modelId="{BEA860B9-AC7B-44D7-B9F5-B1B99A8E8A0F}" type="parTrans" cxnId="{96365DA7-49C9-4204-9298-0D5EDECA852D}">
      <dgm:prSet/>
      <dgm:spPr/>
      <dgm:t>
        <a:bodyPr/>
        <a:lstStyle/>
        <a:p>
          <a:endParaRPr lang="en-US"/>
        </a:p>
      </dgm:t>
    </dgm:pt>
    <dgm:pt modelId="{90B3F4D6-5D28-460B-8157-C71D09370F01}" type="sibTrans" cxnId="{96365DA7-49C9-4204-9298-0D5EDECA852D}">
      <dgm:prSet/>
      <dgm:spPr/>
      <dgm:t>
        <a:bodyPr/>
        <a:lstStyle/>
        <a:p>
          <a:endParaRPr lang="en-US"/>
        </a:p>
      </dgm:t>
    </dgm:pt>
    <dgm:pt modelId="{97E3301F-7DBF-4573-91F0-B48C552237C6}">
      <dgm:prSet phldrT="[Text]"/>
      <dgm:spPr/>
      <dgm:t>
        <a:bodyPr/>
        <a:lstStyle/>
        <a:p>
          <a:r>
            <a:rPr lang="en-US" dirty="0"/>
            <a:t>Monetary Instruments</a:t>
          </a:r>
        </a:p>
      </dgm:t>
    </dgm:pt>
    <dgm:pt modelId="{629697D8-0B79-4DDD-8159-5E6900EEFC2E}" type="parTrans" cxnId="{E9F139E2-ECB5-449F-8BEC-6BF9A66AE089}">
      <dgm:prSet/>
      <dgm:spPr/>
      <dgm:t>
        <a:bodyPr/>
        <a:lstStyle/>
        <a:p>
          <a:endParaRPr lang="en-US"/>
        </a:p>
      </dgm:t>
    </dgm:pt>
    <dgm:pt modelId="{DF812707-5954-4A6A-9075-8D308E8403BD}" type="sibTrans" cxnId="{E9F139E2-ECB5-449F-8BEC-6BF9A66AE089}">
      <dgm:prSet/>
      <dgm:spPr/>
      <dgm:t>
        <a:bodyPr/>
        <a:lstStyle/>
        <a:p>
          <a:endParaRPr lang="en-US"/>
        </a:p>
      </dgm:t>
    </dgm:pt>
    <dgm:pt modelId="{C7366203-B904-4C0E-8B76-C402E5812A2B}" type="pres">
      <dgm:prSet presAssocID="{826B9C4B-026F-4060-807B-9EB6047AC369}" presName="Name0" presStyleCnt="0">
        <dgm:presLayoutVars>
          <dgm:chPref val="1"/>
          <dgm:dir/>
          <dgm:animOne val="branch"/>
          <dgm:animLvl val="lvl"/>
          <dgm:resizeHandles/>
        </dgm:presLayoutVars>
      </dgm:prSet>
      <dgm:spPr/>
    </dgm:pt>
    <dgm:pt modelId="{37E0AE21-349D-4C3F-9B60-D24CBB07B6F4}" type="pres">
      <dgm:prSet presAssocID="{2FB23B06-37D5-4E31-8950-ADE8F63D01B4}" presName="vertOne" presStyleCnt="0"/>
      <dgm:spPr/>
    </dgm:pt>
    <dgm:pt modelId="{13C69757-9269-4449-964B-555F1ED8D744}" type="pres">
      <dgm:prSet presAssocID="{2FB23B06-37D5-4E31-8950-ADE8F63D01B4}" presName="txOne" presStyleLbl="node0" presStyleIdx="0" presStyleCnt="1" custLinFactY="-37849" custLinFactNeighborX="-273" custLinFactNeighborY="-100000">
        <dgm:presLayoutVars>
          <dgm:chPref val="3"/>
        </dgm:presLayoutVars>
      </dgm:prSet>
      <dgm:spPr/>
    </dgm:pt>
    <dgm:pt modelId="{FE424297-59AF-477E-BBF4-07F1A49CC973}" type="pres">
      <dgm:prSet presAssocID="{2FB23B06-37D5-4E31-8950-ADE8F63D01B4}" presName="parTransOne" presStyleCnt="0"/>
      <dgm:spPr/>
    </dgm:pt>
    <dgm:pt modelId="{DF92D6C4-63C5-4174-979B-9B4A198AAB96}" type="pres">
      <dgm:prSet presAssocID="{2FB23B06-37D5-4E31-8950-ADE8F63D01B4}" presName="horzOne" presStyleCnt="0"/>
      <dgm:spPr/>
    </dgm:pt>
    <dgm:pt modelId="{B8574599-2AF1-4655-9C00-03985C5B7BDF}" type="pres">
      <dgm:prSet presAssocID="{8A413AA4-1BE2-4B3B-B571-F6300C4ED4D3}" presName="vertTwo" presStyleCnt="0"/>
      <dgm:spPr/>
    </dgm:pt>
    <dgm:pt modelId="{D8849540-E520-475D-A3F1-3EB2446D46AE}" type="pres">
      <dgm:prSet presAssocID="{8A413AA4-1BE2-4B3B-B571-F6300C4ED4D3}" presName="txTwo" presStyleLbl="node2" presStyleIdx="0" presStyleCnt="2" custScaleX="154166" custLinFactY="100000" custLinFactNeighborX="60548" custLinFactNeighborY="118567">
        <dgm:presLayoutVars>
          <dgm:chPref val="3"/>
        </dgm:presLayoutVars>
      </dgm:prSet>
      <dgm:spPr/>
    </dgm:pt>
    <dgm:pt modelId="{24FDD2D5-2AA1-47A0-AFB7-9E64058BA717}" type="pres">
      <dgm:prSet presAssocID="{8A413AA4-1BE2-4B3B-B571-F6300C4ED4D3}" presName="horzTwo" presStyleCnt="0"/>
      <dgm:spPr/>
    </dgm:pt>
    <dgm:pt modelId="{8DE803E3-3627-4DB2-9573-46DA2BAE2D9D}" type="pres">
      <dgm:prSet presAssocID="{A51636A8-9821-4753-8836-4EF920E0FBA4}" presName="sibSpaceTwo" presStyleCnt="0"/>
      <dgm:spPr/>
    </dgm:pt>
    <dgm:pt modelId="{ED6CABBF-3FF6-4C87-B695-F81064C046A7}" type="pres">
      <dgm:prSet presAssocID="{C278681E-476D-40AA-AB54-7AEE2DBD893A}" presName="vertTwo" presStyleCnt="0"/>
      <dgm:spPr/>
    </dgm:pt>
    <dgm:pt modelId="{B7BF0A49-C294-4F0F-9850-FCBD101AA3F7}" type="pres">
      <dgm:prSet presAssocID="{C278681E-476D-40AA-AB54-7AEE2DBD893A}" presName="txTwo" presStyleLbl="node2" presStyleIdx="1" presStyleCnt="2" custScaleX="86759" custLinFactNeighborX="5846" custLinFactNeighborY="-13593">
        <dgm:presLayoutVars>
          <dgm:chPref val="3"/>
        </dgm:presLayoutVars>
      </dgm:prSet>
      <dgm:spPr/>
    </dgm:pt>
    <dgm:pt modelId="{CEFC6941-5B60-4A42-BB74-FFD6D53A8DCB}" type="pres">
      <dgm:prSet presAssocID="{C278681E-476D-40AA-AB54-7AEE2DBD893A}" presName="parTransTwo" presStyleCnt="0"/>
      <dgm:spPr/>
    </dgm:pt>
    <dgm:pt modelId="{8273D78F-0AA1-48EE-82AD-00EBBB00190B}" type="pres">
      <dgm:prSet presAssocID="{C278681E-476D-40AA-AB54-7AEE2DBD893A}" presName="horzTwo" presStyleCnt="0"/>
      <dgm:spPr/>
    </dgm:pt>
    <dgm:pt modelId="{794E84E0-B508-4A20-BFF7-6AE68B301E9D}" type="pres">
      <dgm:prSet presAssocID="{62AB28D3-E983-4678-9F61-26195AB03826}" presName="vertThree" presStyleCnt="0"/>
      <dgm:spPr/>
    </dgm:pt>
    <dgm:pt modelId="{E731500B-6354-4C34-B724-FB316796F996}" type="pres">
      <dgm:prSet presAssocID="{62AB28D3-E983-4678-9F61-26195AB03826}" presName="txThree" presStyleLbl="node3" presStyleIdx="0" presStyleCnt="2" custScaleX="150330" custScaleY="100038" custLinFactNeighborX="-26769" custLinFactNeighborY="-6380">
        <dgm:presLayoutVars>
          <dgm:chPref val="3"/>
        </dgm:presLayoutVars>
      </dgm:prSet>
      <dgm:spPr/>
    </dgm:pt>
    <dgm:pt modelId="{D2D3ECF7-56CA-4052-B788-8173D4DAFFE2}" type="pres">
      <dgm:prSet presAssocID="{62AB28D3-E983-4678-9F61-26195AB03826}" presName="parTransThree" presStyleCnt="0"/>
      <dgm:spPr/>
    </dgm:pt>
    <dgm:pt modelId="{6D026CEA-D211-4F1A-8295-7A72E1B580C2}" type="pres">
      <dgm:prSet presAssocID="{62AB28D3-E983-4678-9F61-26195AB03826}" presName="horzThree" presStyleCnt="0"/>
      <dgm:spPr/>
    </dgm:pt>
    <dgm:pt modelId="{593D2466-266B-4D01-80B5-E1F55975A47C}" type="pres">
      <dgm:prSet presAssocID="{7A5D67F7-7A5A-4F4B-B89E-BB829A66BFC5}" presName="vertFour" presStyleCnt="0">
        <dgm:presLayoutVars>
          <dgm:chPref val="3"/>
        </dgm:presLayoutVars>
      </dgm:prSet>
      <dgm:spPr/>
    </dgm:pt>
    <dgm:pt modelId="{2F56BA24-8893-49F5-9943-29355ACF5545}" type="pres">
      <dgm:prSet presAssocID="{7A5D67F7-7A5A-4F4B-B89E-BB829A66BFC5}" presName="txFour" presStyleLbl="node4" presStyleIdx="0" presStyleCnt="7">
        <dgm:presLayoutVars>
          <dgm:chPref val="3"/>
        </dgm:presLayoutVars>
      </dgm:prSet>
      <dgm:spPr/>
    </dgm:pt>
    <dgm:pt modelId="{D0E684ED-7C91-4821-9484-F110201A6D44}" type="pres">
      <dgm:prSet presAssocID="{7A5D67F7-7A5A-4F4B-B89E-BB829A66BFC5}" presName="horzFour" presStyleCnt="0"/>
      <dgm:spPr/>
    </dgm:pt>
    <dgm:pt modelId="{CA06F65D-03B9-47B0-8828-3095734020E9}" type="pres">
      <dgm:prSet presAssocID="{55574B61-579A-4664-832E-FDF320513895}" presName="sibSpaceFour" presStyleCnt="0"/>
      <dgm:spPr/>
    </dgm:pt>
    <dgm:pt modelId="{B84A7FC0-EA3B-4BF8-B306-83B3EDB674EA}" type="pres">
      <dgm:prSet presAssocID="{DABA3711-2994-48EE-BAED-001F2F3DD402}" presName="vertFour" presStyleCnt="0">
        <dgm:presLayoutVars>
          <dgm:chPref val="3"/>
        </dgm:presLayoutVars>
      </dgm:prSet>
      <dgm:spPr/>
    </dgm:pt>
    <dgm:pt modelId="{F17FAAFF-D2A4-4389-8CCA-68ABCD98A50F}" type="pres">
      <dgm:prSet presAssocID="{DABA3711-2994-48EE-BAED-001F2F3DD402}" presName="txFour" presStyleLbl="node4" presStyleIdx="1" presStyleCnt="7">
        <dgm:presLayoutVars>
          <dgm:chPref val="3"/>
        </dgm:presLayoutVars>
      </dgm:prSet>
      <dgm:spPr/>
    </dgm:pt>
    <dgm:pt modelId="{33FF043A-3367-44E3-825D-B02FED488CF8}" type="pres">
      <dgm:prSet presAssocID="{DABA3711-2994-48EE-BAED-001F2F3DD402}" presName="horzFour" presStyleCnt="0"/>
      <dgm:spPr/>
    </dgm:pt>
    <dgm:pt modelId="{CCE0D383-D55E-4FF6-AB79-620866A9091F}" type="pres">
      <dgm:prSet presAssocID="{C48F764C-DD36-41F1-9090-53215AB7A131}" presName="sibSpaceFour" presStyleCnt="0"/>
      <dgm:spPr/>
    </dgm:pt>
    <dgm:pt modelId="{4965761A-4408-49DB-A478-E7173C5A9FB5}" type="pres">
      <dgm:prSet presAssocID="{AD73B1B0-3B4B-43B7-8366-0A0BDD75706F}" presName="vertFour" presStyleCnt="0">
        <dgm:presLayoutVars>
          <dgm:chPref val="3"/>
        </dgm:presLayoutVars>
      </dgm:prSet>
      <dgm:spPr/>
    </dgm:pt>
    <dgm:pt modelId="{3D9B1057-1415-494C-99ED-FAD2C44F0383}" type="pres">
      <dgm:prSet presAssocID="{AD73B1B0-3B4B-43B7-8366-0A0BDD75706F}" presName="txFour" presStyleLbl="node4" presStyleIdx="2" presStyleCnt="7">
        <dgm:presLayoutVars>
          <dgm:chPref val="3"/>
        </dgm:presLayoutVars>
      </dgm:prSet>
      <dgm:spPr/>
    </dgm:pt>
    <dgm:pt modelId="{AE641AF1-2FCA-4737-A303-E6C32EA97B06}" type="pres">
      <dgm:prSet presAssocID="{AD73B1B0-3B4B-43B7-8366-0A0BDD75706F}" presName="horzFour" presStyleCnt="0"/>
      <dgm:spPr/>
    </dgm:pt>
    <dgm:pt modelId="{167B134C-E7B3-41E0-85E0-547F6CFC40BD}" type="pres">
      <dgm:prSet presAssocID="{90B3F4D6-5D28-460B-8157-C71D09370F01}" presName="sibSpaceFour" presStyleCnt="0"/>
      <dgm:spPr/>
    </dgm:pt>
    <dgm:pt modelId="{286E6B12-C1A4-44F6-82DE-BF70B126C37E}" type="pres">
      <dgm:prSet presAssocID="{97E3301F-7DBF-4573-91F0-B48C552237C6}" presName="vertFour" presStyleCnt="0">
        <dgm:presLayoutVars>
          <dgm:chPref val="3"/>
        </dgm:presLayoutVars>
      </dgm:prSet>
      <dgm:spPr/>
    </dgm:pt>
    <dgm:pt modelId="{13A38298-B984-46C2-AC6C-03FA8578BE52}" type="pres">
      <dgm:prSet presAssocID="{97E3301F-7DBF-4573-91F0-B48C552237C6}" presName="txFour" presStyleLbl="node4" presStyleIdx="3" presStyleCnt="7">
        <dgm:presLayoutVars>
          <dgm:chPref val="3"/>
        </dgm:presLayoutVars>
      </dgm:prSet>
      <dgm:spPr/>
    </dgm:pt>
    <dgm:pt modelId="{24B54D31-1D38-48CB-A093-B8009378D77C}" type="pres">
      <dgm:prSet presAssocID="{97E3301F-7DBF-4573-91F0-B48C552237C6}" presName="horzFour" presStyleCnt="0"/>
      <dgm:spPr/>
    </dgm:pt>
    <dgm:pt modelId="{396667B1-2537-4C72-8A76-22CD76642B3E}" type="pres">
      <dgm:prSet presAssocID="{52A4BF7D-5E4E-4466-9B9E-6ED29BB06E09}" presName="sibSpaceThree" presStyleCnt="0"/>
      <dgm:spPr/>
    </dgm:pt>
    <dgm:pt modelId="{01BB6CE8-6B8C-4A0F-AB8D-4CAC531F4A7C}" type="pres">
      <dgm:prSet presAssocID="{52BFE1A0-DB76-4CD4-8242-116C91324C19}" presName="vertThree" presStyleCnt="0"/>
      <dgm:spPr/>
    </dgm:pt>
    <dgm:pt modelId="{8BE39E47-9965-4BAF-95C6-26A19207CC9C}" type="pres">
      <dgm:prSet presAssocID="{52BFE1A0-DB76-4CD4-8242-116C91324C19}" presName="txThree" presStyleLbl="node3" presStyleIdx="1" presStyleCnt="2">
        <dgm:presLayoutVars>
          <dgm:chPref val="3"/>
        </dgm:presLayoutVars>
      </dgm:prSet>
      <dgm:spPr/>
    </dgm:pt>
    <dgm:pt modelId="{A4C29D05-E555-4A12-8BBE-77211E488D78}" type="pres">
      <dgm:prSet presAssocID="{52BFE1A0-DB76-4CD4-8242-116C91324C19}" presName="parTransThree" presStyleCnt="0"/>
      <dgm:spPr/>
    </dgm:pt>
    <dgm:pt modelId="{1030998E-9570-4C25-B916-8B6137E6094A}" type="pres">
      <dgm:prSet presAssocID="{52BFE1A0-DB76-4CD4-8242-116C91324C19}" presName="horzThree" presStyleCnt="0"/>
      <dgm:spPr/>
    </dgm:pt>
    <dgm:pt modelId="{3B6B975C-ABEC-4DC8-8AD9-919A821E4065}" type="pres">
      <dgm:prSet presAssocID="{59DD5531-6235-4190-99D8-571DAB466D6F}" presName="vertFour" presStyleCnt="0">
        <dgm:presLayoutVars>
          <dgm:chPref val="3"/>
        </dgm:presLayoutVars>
      </dgm:prSet>
      <dgm:spPr/>
    </dgm:pt>
    <dgm:pt modelId="{2135A120-273F-44FB-8094-B7512E9EB6C1}" type="pres">
      <dgm:prSet presAssocID="{59DD5531-6235-4190-99D8-571DAB466D6F}" presName="txFour" presStyleLbl="node4" presStyleIdx="4" presStyleCnt="7">
        <dgm:presLayoutVars>
          <dgm:chPref val="3"/>
        </dgm:presLayoutVars>
      </dgm:prSet>
      <dgm:spPr/>
    </dgm:pt>
    <dgm:pt modelId="{783DFA68-53E4-4556-8A7C-58D8C9B32ABC}" type="pres">
      <dgm:prSet presAssocID="{59DD5531-6235-4190-99D8-571DAB466D6F}" presName="horzFour" presStyleCnt="0"/>
      <dgm:spPr/>
    </dgm:pt>
    <dgm:pt modelId="{F96D405D-9A22-40A8-8688-09632177D46B}" type="pres">
      <dgm:prSet presAssocID="{A6612178-6981-473B-8539-D89C2EB400AF}" presName="sibSpaceFour" presStyleCnt="0"/>
      <dgm:spPr/>
    </dgm:pt>
    <dgm:pt modelId="{4FEDD91B-AF5B-47BB-9636-5B279DB0A080}" type="pres">
      <dgm:prSet presAssocID="{0A305E2A-D290-4D09-8D6C-E490DE25F7F5}" presName="vertFour" presStyleCnt="0">
        <dgm:presLayoutVars>
          <dgm:chPref val="3"/>
        </dgm:presLayoutVars>
      </dgm:prSet>
      <dgm:spPr/>
    </dgm:pt>
    <dgm:pt modelId="{D9089587-D357-4BD1-9778-4659C5C8F999}" type="pres">
      <dgm:prSet presAssocID="{0A305E2A-D290-4D09-8D6C-E490DE25F7F5}" presName="txFour" presStyleLbl="node4" presStyleIdx="5" presStyleCnt="7">
        <dgm:presLayoutVars>
          <dgm:chPref val="3"/>
        </dgm:presLayoutVars>
      </dgm:prSet>
      <dgm:spPr/>
    </dgm:pt>
    <dgm:pt modelId="{FE20D798-EE8D-4A64-ADA7-D919F4B6FC1B}" type="pres">
      <dgm:prSet presAssocID="{0A305E2A-D290-4D09-8D6C-E490DE25F7F5}" presName="horzFour" presStyleCnt="0"/>
      <dgm:spPr/>
    </dgm:pt>
    <dgm:pt modelId="{92AB8E3E-DF06-4749-89D7-1193EBA56180}" type="pres">
      <dgm:prSet presAssocID="{309F72D0-9AAD-4D42-93A4-9181D7621338}" presName="sibSpaceFour" presStyleCnt="0"/>
      <dgm:spPr/>
    </dgm:pt>
    <dgm:pt modelId="{9563B618-3E3D-4D2B-AE57-77335DEC1896}" type="pres">
      <dgm:prSet presAssocID="{56010913-A8CB-4D13-8A13-1F50EC8BC9CC}" presName="vertFour" presStyleCnt="0">
        <dgm:presLayoutVars>
          <dgm:chPref val="3"/>
        </dgm:presLayoutVars>
      </dgm:prSet>
      <dgm:spPr/>
    </dgm:pt>
    <dgm:pt modelId="{67983C21-FF90-44DC-9995-59E818DCBCAA}" type="pres">
      <dgm:prSet presAssocID="{56010913-A8CB-4D13-8A13-1F50EC8BC9CC}" presName="txFour" presStyleLbl="node4" presStyleIdx="6" presStyleCnt="7">
        <dgm:presLayoutVars>
          <dgm:chPref val="3"/>
        </dgm:presLayoutVars>
      </dgm:prSet>
      <dgm:spPr/>
    </dgm:pt>
    <dgm:pt modelId="{A1F93E20-B55C-49A1-B6AA-673EC21A145D}" type="pres">
      <dgm:prSet presAssocID="{56010913-A8CB-4D13-8A13-1F50EC8BC9CC}" presName="horzFour" presStyleCnt="0"/>
      <dgm:spPr/>
    </dgm:pt>
  </dgm:ptLst>
  <dgm:cxnLst>
    <dgm:cxn modelId="{78744E15-32FA-448E-AE2D-43495E8180C7}" type="presOf" srcId="{0A305E2A-D290-4D09-8D6C-E490DE25F7F5}" destId="{D9089587-D357-4BD1-9778-4659C5C8F999}" srcOrd="0" destOrd="0" presId="urn:microsoft.com/office/officeart/2005/8/layout/hierarchy4"/>
    <dgm:cxn modelId="{390D6C17-FF4B-4063-81A8-4E90BEB94492}" type="presOf" srcId="{56010913-A8CB-4D13-8A13-1F50EC8BC9CC}" destId="{67983C21-FF90-44DC-9995-59E818DCBCAA}" srcOrd="0" destOrd="0" presId="urn:microsoft.com/office/officeart/2005/8/layout/hierarchy4"/>
    <dgm:cxn modelId="{B3E50729-E25C-40BD-A1C6-90E25929A3F5}" type="presOf" srcId="{59DD5531-6235-4190-99D8-571DAB466D6F}" destId="{2135A120-273F-44FB-8094-B7512E9EB6C1}" srcOrd="0" destOrd="0" presId="urn:microsoft.com/office/officeart/2005/8/layout/hierarchy4"/>
    <dgm:cxn modelId="{D8D5983C-6F16-44D2-B019-AF047F968F98}" type="presOf" srcId="{62AB28D3-E983-4678-9F61-26195AB03826}" destId="{E731500B-6354-4C34-B724-FB316796F996}" srcOrd="0" destOrd="0" presId="urn:microsoft.com/office/officeart/2005/8/layout/hierarchy4"/>
    <dgm:cxn modelId="{F47D255F-A748-4244-A06B-5253B8C425CD}" srcId="{C278681E-476D-40AA-AB54-7AEE2DBD893A}" destId="{62AB28D3-E983-4678-9F61-26195AB03826}" srcOrd="0" destOrd="0" parTransId="{0D009FEB-C549-4B95-840F-A2A1B13E3E40}" sibTransId="{52A4BF7D-5E4E-4466-9B9E-6ED29BB06E09}"/>
    <dgm:cxn modelId="{52CF046A-2EA9-4298-A928-D316021C182D}" srcId="{52BFE1A0-DB76-4CD4-8242-116C91324C19}" destId="{56010913-A8CB-4D13-8A13-1F50EC8BC9CC}" srcOrd="2" destOrd="0" parTransId="{85306F21-9225-4548-9512-A7386F7204E2}" sibTransId="{586BC21C-9858-483F-94D3-2847B39A2A7C}"/>
    <dgm:cxn modelId="{200F1352-A6D4-434E-BF2E-0FD543683C1D}" type="presOf" srcId="{8A413AA4-1BE2-4B3B-B571-F6300C4ED4D3}" destId="{D8849540-E520-475D-A3F1-3EB2446D46AE}" srcOrd="0" destOrd="0" presId="urn:microsoft.com/office/officeart/2005/8/layout/hierarchy4"/>
    <dgm:cxn modelId="{0C544878-00C1-4EEF-9FFD-1F1774ACDF39}" type="presOf" srcId="{52BFE1A0-DB76-4CD4-8242-116C91324C19}" destId="{8BE39E47-9965-4BAF-95C6-26A19207CC9C}" srcOrd="0" destOrd="0" presId="urn:microsoft.com/office/officeart/2005/8/layout/hierarchy4"/>
    <dgm:cxn modelId="{32164359-35CF-415B-9500-56C206325DB0}" srcId="{826B9C4B-026F-4060-807B-9EB6047AC369}" destId="{2FB23B06-37D5-4E31-8950-ADE8F63D01B4}" srcOrd="0" destOrd="0" parTransId="{AE8424A5-B1C6-47A1-B5DD-BA1DB9B6A748}" sibTransId="{2E24C38F-9DBC-44FA-8E22-AD6112F163A1}"/>
    <dgm:cxn modelId="{1FC51583-2173-4B20-81CA-06842B022AB2}" srcId="{2FB23B06-37D5-4E31-8950-ADE8F63D01B4}" destId="{C278681E-476D-40AA-AB54-7AEE2DBD893A}" srcOrd="1" destOrd="0" parTransId="{0F13F63E-72B8-4FEC-BAB2-2094DC68DFA7}" sibTransId="{E98936B2-0E10-45E3-8AC4-D097287B9248}"/>
    <dgm:cxn modelId="{7F110486-736C-4563-8871-0D72A7B7CFC3}" type="presOf" srcId="{AD73B1B0-3B4B-43B7-8366-0A0BDD75706F}" destId="{3D9B1057-1415-494C-99ED-FAD2C44F0383}" srcOrd="0" destOrd="0" presId="urn:microsoft.com/office/officeart/2005/8/layout/hierarchy4"/>
    <dgm:cxn modelId="{F458EE8C-D2DD-4648-9A2B-329F80DC785B}" type="presOf" srcId="{826B9C4B-026F-4060-807B-9EB6047AC369}" destId="{C7366203-B904-4C0E-8B76-C402E5812A2B}" srcOrd="0" destOrd="0" presId="urn:microsoft.com/office/officeart/2005/8/layout/hierarchy4"/>
    <dgm:cxn modelId="{E24BF892-072A-4512-B5F3-17B4F5B577CB}" type="presOf" srcId="{7A5D67F7-7A5A-4F4B-B89E-BB829A66BFC5}" destId="{2F56BA24-8893-49F5-9943-29355ACF5545}" srcOrd="0" destOrd="0" presId="urn:microsoft.com/office/officeart/2005/8/layout/hierarchy4"/>
    <dgm:cxn modelId="{D8851195-2517-4D06-93FD-FACC974E49A5}" srcId="{52BFE1A0-DB76-4CD4-8242-116C91324C19}" destId="{0A305E2A-D290-4D09-8D6C-E490DE25F7F5}" srcOrd="1" destOrd="0" parTransId="{BB8C019B-4DCB-4A41-BE19-588B03D25459}" sibTransId="{309F72D0-9AAD-4D42-93A4-9181D7621338}"/>
    <dgm:cxn modelId="{B4BD2198-9DC3-42DC-92B0-081948457A18}" srcId="{62AB28D3-E983-4678-9F61-26195AB03826}" destId="{DABA3711-2994-48EE-BAED-001F2F3DD402}" srcOrd="1" destOrd="0" parTransId="{13FA948D-6C01-42DB-B301-0DE935810EA5}" sibTransId="{C48F764C-DD36-41F1-9090-53215AB7A131}"/>
    <dgm:cxn modelId="{7230C49A-981E-4251-923B-9A7E5AA51BA2}" type="presOf" srcId="{C278681E-476D-40AA-AB54-7AEE2DBD893A}" destId="{B7BF0A49-C294-4F0F-9850-FCBD101AA3F7}" srcOrd="0" destOrd="0" presId="urn:microsoft.com/office/officeart/2005/8/layout/hierarchy4"/>
    <dgm:cxn modelId="{96365DA7-49C9-4204-9298-0D5EDECA852D}" srcId="{62AB28D3-E983-4678-9F61-26195AB03826}" destId="{AD73B1B0-3B4B-43B7-8366-0A0BDD75706F}" srcOrd="2" destOrd="0" parTransId="{BEA860B9-AC7B-44D7-B9F5-B1B99A8E8A0F}" sibTransId="{90B3F4D6-5D28-460B-8157-C71D09370F01}"/>
    <dgm:cxn modelId="{3F6987AC-AE67-497D-87D9-C2FD9B04B2AD}" type="presOf" srcId="{97E3301F-7DBF-4573-91F0-B48C552237C6}" destId="{13A38298-B984-46C2-AC6C-03FA8578BE52}" srcOrd="0" destOrd="0" presId="urn:microsoft.com/office/officeart/2005/8/layout/hierarchy4"/>
    <dgm:cxn modelId="{7E97EFB9-5261-496E-8D1B-10A74E749809}" srcId="{2FB23B06-37D5-4E31-8950-ADE8F63D01B4}" destId="{8A413AA4-1BE2-4B3B-B571-F6300C4ED4D3}" srcOrd="0" destOrd="0" parTransId="{910FE2C3-5333-4EF5-8961-BC2C386BD053}" sibTransId="{A51636A8-9821-4753-8836-4EF920E0FBA4}"/>
    <dgm:cxn modelId="{AB742FC1-4CE7-4784-A2D3-2BCE73966FCB}" type="presOf" srcId="{DABA3711-2994-48EE-BAED-001F2F3DD402}" destId="{F17FAAFF-D2A4-4389-8CCA-68ABCD98A50F}" srcOrd="0" destOrd="0" presId="urn:microsoft.com/office/officeart/2005/8/layout/hierarchy4"/>
    <dgm:cxn modelId="{400A9AD0-A9F8-4E44-829A-CCE48F6C958D}" srcId="{62AB28D3-E983-4678-9F61-26195AB03826}" destId="{7A5D67F7-7A5A-4F4B-B89E-BB829A66BFC5}" srcOrd="0" destOrd="0" parTransId="{247B34D8-0C76-4EA5-B52B-C455C42F4EA7}" sibTransId="{55574B61-579A-4664-832E-FDF320513895}"/>
    <dgm:cxn modelId="{E9F139E2-ECB5-449F-8BEC-6BF9A66AE089}" srcId="{62AB28D3-E983-4678-9F61-26195AB03826}" destId="{97E3301F-7DBF-4573-91F0-B48C552237C6}" srcOrd="3" destOrd="0" parTransId="{629697D8-0B79-4DDD-8159-5E6900EEFC2E}" sibTransId="{DF812707-5954-4A6A-9075-8D308E8403BD}"/>
    <dgm:cxn modelId="{95CF5DE3-D06E-4136-8FBB-1BA0EE8F88BE}" srcId="{C278681E-476D-40AA-AB54-7AEE2DBD893A}" destId="{52BFE1A0-DB76-4CD4-8242-116C91324C19}" srcOrd="1" destOrd="0" parTransId="{EFF2CF98-76CB-4414-B4BE-BEF8EFD74711}" sibTransId="{62BD2029-9E60-4DFA-8D40-B99177915F55}"/>
    <dgm:cxn modelId="{DB810FED-743D-4597-9123-A993DFF4B668}" type="presOf" srcId="{2FB23B06-37D5-4E31-8950-ADE8F63D01B4}" destId="{13C69757-9269-4449-964B-555F1ED8D744}" srcOrd="0" destOrd="0" presId="urn:microsoft.com/office/officeart/2005/8/layout/hierarchy4"/>
    <dgm:cxn modelId="{5F6C86FF-68BD-4BE3-A7AE-D257EA6DDA3D}" srcId="{52BFE1A0-DB76-4CD4-8242-116C91324C19}" destId="{59DD5531-6235-4190-99D8-571DAB466D6F}" srcOrd="0" destOrd="0" parTransId="{45102E42-CD9F-450B-ACFA-2A1080B90C9A}" sibTransId="{A6612178-6981-473B-8539-D89C2EB400AF}"/>
    <dgm:cxn modelId="{AB607A98-5E63-460F-A456-D0FBD4350678}" type="presParOf" srcId="{C7366203-B904-4C0E-8B76-C402E5812A2B}" destId="{37E0AE21-349D-4C3F-9B60-D24CBB07B6F4}" srcOrd="0" destOrd="0" presId="urn:microsoft.com/office/officeart/2005/8/layout/hierarchy4"/>
    <dgm:cxn modelId="{F91DC8B7-DBB3-4DCD-B436-0065FD9E7D4A}" type="presParOf" srcId="{37E0AE21-349D-4C3F-9B60-D24CBB07B6F4}" destId="{13C69757-9269-4449-964B-555F1ED8D744}" srcOrd="0" destOrd="0" presId="urn:microsoft.com/office/officeart/2005/8/layout/hierarchy4"/>
    <dgm:cxn modelId="{A1EC2627-68C7-4506-BDB5-EF5B04C79DDC}" type="presParOf" srcId="{37E0AE21-349D-4C3F-9B60-D24CBB07B6F4}" destId="{FE424297-59AF-477E-BBF4-07F1A49CC973}" srcOrd="1" destOrd="0" presId="urn:microsoft.com/office/officeart/2005/8/layout/hierarchy4"/>
    <dgm:cxn modelId="{B8116EE4-2A0C-4BE2-AA97-3AA21AB23EDA}" type="presParOf" srcId="{37E0AE21-349D-4C3F-9B60-D24CBB07B6F4}" destId="{DF92D6C4-63C5-4174-979B-9B4A198AAB96}" srcOrd="2" destOrd="0" presId="urn:microsoft.com/office/officeart/2005/8/layout/hierarchy4"/>
    <dgm:cxn modelId="{B1E9B88A-A3F3-4CF5-95AD-2CBEA778D6E9}" type="presParOf" srcId="{DF92D6C4-63C5-4174-979B-9B4A198AAB96}" destId="{B8574599-2AF1-4655-9C00-03985C5B7BDF}" srcOrd="0" destOrd="0" presId="urn:microsoft.com/office/officeart/2005/8/layout/hierarchy4"/>
    <dgm:cxn modelId="{96DC1877-A99C-4DE0-A972-8B2758D0695A}" type="presParOf" srcId="{B8574599-2AF1-4655-9C00-03985C5B7BDF}" destId="{D8849540-E520-475D-A3F1-3EB2446D46AE}" srcOrd="0" destOrd="0" presId="urn:microsoft.com/office/officeart/2005/8/layout/hierarchy4"/>
    <dgm:cxn modelId="{5CFEA552-DBEB-43E3-B997-665E55C42CC7}" type="presParOf" srcId="{B8574599-2AF1-4655-9C00-03985C5B7BDF}" destId="{24FDD2D5-2AA1-47A0-AFB7-9E64058BA717}" srcOrd="1" destOrd="0" presId="urn:microsoft.com/office/officeart/2005/8/layout/hierarchy4"/>
    <dgm:cxn modelId="{11C3DF52-5809-4361-8A66-63557BB4CE97}" type="presParOf" srcId="{DF92D6C4-63C5-4174-979B-9B4A198AAB96}" destId="{8DE803E3-3627-4DB2-9573-46DA2BAE2D9D}" srcOrd="1" destOrd="0" presId="urn:microsoft.com/office/officeart/2005/8/layout/hierarchy4"/>
    <dgm:cxn modelId="{08565B6C-D8F5-4BBE-A765-A4F2DA32FD61}" type="presParOf" srcId="{DF92D6C4-63C5-4174-979B-9B4A198AAB96}" destId="{ED6CABBF-3FF6-4C87-B695-F81064C046A7}" srcOrd="2" destOrd="0" presId="urn:microsoft.com/office/officeart/2005/8/layout/hierarchy4"/>
    <dgm:cxn modelId="{5804DE98-74AE-46BA-A088-E32E8AEABA22}" type="presParOf" srcId="{ED6CABBF-3FF6-4C87-B695-F81064C046A7}" destId="{B7BF0A49-C294-4F0F-9850-FCBD101AA3F7}" srcOrd="0" destOrd="0" presId="urn:microsoft.com/office/officeart/2005/8/layout/hierarchy4"/>
    <dgm:cxn modelId="{BB5A2860-7A35-4FA3-91F6-480D390F7C42}" type="presParOf" srcId="{ED6CABBF-3FF6-4C87-B695-F81064C046A7}" destId="{CEFC6941-5B60-4A42-BB74-FFD6D53A8DCB}" srcOrd="1" destOrd="0" presId="urn:microsoft.com/office/officeart/2005/8/layout/hierarchy4"/>
    <dgm:cxn modelId="{75470487-5DC1-4789-A069-6D9DD92B02CC}" type="presParOf" srcId="{ED6CABBF-3FF6-4C87-B695-F81064C046A7}" destId="{8273D78F-0AA1-48EE-82AD-00EBBB00190B}" srcOrd="2" destOrd="0" presId="urn:microsoft.com/office/officeart/2005/8/layout/hierarchy4"/>
    <dgm:cxn modelId="{AECB646A-DA12-4802-84E7-8A9CE5CF07CB}" type="presParOf" srcId="{8273D78F-0AA1-48EE-82AD-00EBBB00190B}" destId="{794E84E0-B508-4A20-BFF7-6AE68B301E9D}" srcOrd="0" destOrd="0" presId="urn:microsoft.com/office/officeart/2005/8/layout/hierarchy4"/>
    <dgm:cxn modelId="{58B3C5C4-FAB7-4981-9C45-5FF9A4FB09AC}" type="presParOf" srcId="{794E84E0-B508-4A20-BFF7-6AE68B301E9D}" destId="{E731500B-6354-4C34-B724-FB316796F996}" srcOrd="0" destOrd="0" presId="urn:microsoft.com/office/officeart/2005/8/layout/hierarchy4"/>
    <dgm:cxn modelId="{75F92CAD-736D-495B-A11C-C73AD429C704}" type="presParOf" srcId="{794E84E0-B508-4A20-BFF7-6AE68B301E9D}" destId="{D2D3ECF7-56CA-4052-B788-8173D4DAFFE2}" srcOrd="1" destOrd="0" presId="urn:microsoft.com/office/officeart/2005/8/layout/hierarchy4"/>
    <dgm:cxn modelId="{C0E036B9-2BCC-40B6-9674-E4B9DA34B46D}" type="presParOf" srcId="{794E84E0-B508-4A20-BFF7-6AE68B301E9D}" destId="{6D026CEA-D211-4F1A-8295-7A72E1B580C2}" srcOrd="2" destOrd="0" presId="urn:microsoft.com/office/officeart/2005/8/layout/hierarchy4"/>
    <dgm:cxn modelId="{2BF6F5BC-E701-4F41-82CD-D5E3CBDD23AA}" type="presParOf" srcId="{6D026CEA-D211-4F1A-8295-7A72E1B580C2}" destId="{593D2466-266B-4D01-80B5-E1F55975A47C}" srcOrd="0" destOrd="0" presId="urn:microsoft.com/office/officeart/2005/8/layout/hierarchy4"/>
    <dgm:cxn modelId="{FA255453-0451-43FC-BBA3-0923FC06DB62}" type="presParOf" srcId="{593D2466-266B-4D01-80B5-E1F55975A47C}" destId="{2F56BA24-8893-49F5-9943-29355ACF5545}" srcOrd="0" destOrd="0" presId="urn:microsoft.com/office/officeart/2005/8/layout/hierarchy4"/>
    <dgm:cxn modelId="{66F9D8C2-22F0-40FF-915C-6311EF6FD81E}" type="presParOf" srcId="{593D2466-266B-4D01-80B5-E1F55975A47C}" destId="{D0E684ED-7C91-4821-9484-F110201A6D44}" srcOrd="1" destOrd="0" presId="urn:microsoft.com/office/officeart/2005/8/layout/hierarchy4"/>
    <dgm:cxn modelId="{0CF83819-53C1-465D-A465-B1EB041D791D}" type="presParOf" srcId="{6D026CEA-D211-4F1A-8295-7A72E1B580C2}" destId="{CA06F65D-03B9-47B0-8828-3095734020E9}" srcOrd="1" destOrd="0" presId="urn:microsoft.com/office/officeart/2005/8/layout/hierarchy4"/>
    <dgm:cxn modelId="{8E7081A4-F30B-4DE1-B09B-B66CDD67AB79}" type="presParOf" srcId="{6D026CEA-D211-4F1A-8295-7A72E1B580C2}" destId="{B84A7FC0-EA3B-4BF8-B306-83B3EDB674EA}" srcOrd="2" destOrd="0" presId="urn:microsoft.com/office/officeart/2005/8/layout/hierarchy4"/>
    <dgm:cxn modelId="{CCBB1BD8-0036-4CC9-B7DE-0D738DA2EE4D}" type="presParOf" srcId="{B84A7FC0-EA3B-4BF8-B306-83B3EDB674EA}" destId="{F17FAAFF-D2A4-4389-8CCA-68ABCD98A50F}" srcOrd="0" destOrd="0" presId="urn:microsoft.com/office/officeart/2005/8/layout/hierarchy4"/>
    <dgm:cxn modelId="{426014EC-1160-4AD7-A010-65562A4219BF}" type="presParOf" srcId="{B84A7FC0-EA3B-4BF8-B306-83B3EDB674EA}" destId="{33FF043A-3367-44E3-825D-B02FED488CF8}" srcOrd="1" destOrd="0" presId="urn:microsoft.com/office/officeart/2005/8/layout/hierarchy4"/>
    <dgm:cxn modelId="{6915C8B2-0E2F-4B2C-BD2E-C23183C8CEA1}" type="presParOf" srcId="{6D026CEA-D211-4F1A-8295-7A72E1B580C2}" destId="{CCE0D383-D55E-4FF6-AB79-620866A9091F}" srcOrd="3" destOrd="0" presId="urn:microsoft.com/office/officeart/2005/8/layout/hierarchy4"/>
    <dgm:cxn modelId="{9BB4CD64-6C5F-485D-970F-D9F7945B502E}" type="presParOf" srcId="{6D026CEA-D211-4F1A-8295-7A72E1B580C2}" destId="{4965761A-4408-49DB-A478-E7173C5A9FB5}" srcOrd="4" destOrd="0" presId="urn:microsoft.com/office/officeart/2005/8/layout/hierarchy4"/>
    <dgm:cxn modelId="{501E744D-C608-4D82-BEE3-FD06FFE4F799}" type="presParOf" srcId="{4965761A-4408-49DB-A478-E7173C5A9FB5}" destId="{3D9B1057-1415-494C-99ED-FAD2C44F0383}" srcOrd="0" destOrd="0" presId="urn:microsoft.com/office/officeart/2005/8/layout/hierarchy4"/>
    <dgm:cxn modelId="{B662F65F-B9A4-4EEA-B7A5-0CCAFF6781E0}" type="presParOf" srcId="{4965761A-4408-49DB-A478-E7173C5A9FB5}" destId="{AE641AF1-2FCA-4737-A303-E6C32EA97B06}" srcOrd="1" destOrd="0" presId="urn:microsoft.com/office/officeart/2005/8/layout/hierarchy4"/>
    <dgm:cxn modelId="{B1DB8D75-7373-4AD0-843D-5F2966D7C02F}" type="presParOf" srcId="{6D026CEA-D211-4F1A-8295-7A72E1B580C2}" destId="{167B134C-E7B3-41E0-85E0-547F6CFC40BD}" srcOrd="5" destOrd="0" presId="urn:microsoft.com/office/officeart/2005/8/layout/hierarchy4"/>
    <dgm:cxn modelId="{183A3D8A-D7E6-45C6-9849-79DE9424F07B}" type="presParOf" srcId="{6D026CEA-D211-4F1A-8295-7A72E1B580C2}" destId="{286E6B12-C1A4-44F6-82DE-BF70B126C37E}" srcOrd="6" destOrd="0" presId="urn:microsoft.com/office/officeart/2005/8/layout/hierarchy4"/>
    <dgm:cxn modelId="{4A90D6AD-ADE6-4D21-AAD7-3B68853E5507}" type="presParOf" srcId="{286E6B12-C1A4-44F6-82DE-BF70B126C37E}" destId="{13A38298-B984-46C2-AC6C-03FA8578BE52}" srcOrd="0" destOrd="0" presId="urn:microsoft.com/office/officeart/2005/8/layout/hierarchy4"/>
    <dgm:cxn modelId="{F484E9D1-2D3D-4A6C-A903-18DD03044DA3}" type="presParOf" srcId="{286E6B12-C1A4-44F6-82DE-BF70B126C37E}" destId="{24B54D31-1D38-48CB-A093-B8009378D77C}" srcOrd="1" destOrd="0" presId="urn:microsoft.com/office/officeart/2005/8/layout/hierarchy4"/>
    <dgm:cxn modelId="{F41D5B99-6856-40AA-AFC3-0111C9F06C7F}" type="presParOf" srcId="{8273D78F-0AA1-48EE-82AD-00EBBB00190B}" destId="{396667B1-2537-4C72-8A76-22CD76642B3E}" srcOrd="1" destOrd="0" presId="urn:microsoft.com/office/officeart/2005/8/layout/hierarchy4"/>
    <dgm:cxn modelId="{9AB7EE72-1083-48FC-AD63-07F6A420A7D3}" type="presParOf" srcId="{8273D78F-0AA1-48EE-82AD-00EBBB00190B}" destId="{01BB6CE8-6B8C-4A0F-AB8D-4CAC531F4A7C}" srcOrd="2" destOrd="0" presId="urn:microsoft.com/office/officeart/2005/8/layout/hierarchy4"/>
    <dgm:cxn modelId="{C349043F-DF89-48B8-8B65-FE10D5CAC061}" type="presParOf" srcId="{01BB6CE8-6B8C-4A0F-AB8D-4CAC531F4A7C}" destId="{8BE39E47-9965-4BAF-95C6-26A19207CC9C}" srcOrd="0" destOrd="0" presId="urn:microsoft.com/office/officeart/2005/8/layout/hierarchy4"/>
    <dgm:cxn modelId="{55041FA8-F7D3-4868-AAFB-C22C8E6EC24C}" type="presParOf" srcId="{01BB6CE8-6B8C-4A0F-AB8D-4CAC531F4A7C}" destId="{A4C29D05-E555-4A12-8BBE-77211E488D78}" srcOrd="1" destOrd="0" presId="urn:microsoft.com/office/officeart/2005/8/layout/hierarchy4"/>
    <dgm:cxn modelId="{086A3AF9-C6CA-46D4-A4E8-5C35D2A84FD7}" type="presParOf" srcId="{01BB6CE8-6B8C-4A0F-AB8D-4CAC531F4A7C}" destId="{1030998E-9570-4C25-B916-8B6137E6094A}" srcOrd="2" destOrd="0" presId="urn:microsoft.com/office/officeart/2005/8/layout/hierarchy4"/>
    <dgm:cxn modelId="{FD03AB5A-3009-4E9C-A898-A0D4F49DA993}" type="presParOf" srcId="{1030998E-9570-4C25-B916-8B6137E6094A}" destId="{3B6B975C-ABEC-4DC8-8AD9-919A821E4065}" srcOrd="0" destOrd="0" presId="urn:microsoft.com/office/officeart/2005/8/layout/hierarchy4"/>
    <dgm:cxn modelId="{68F4B298-BFB3-48F4-80C0-7CD52F8FD063}" type="presParOf" srcId="{3B6B975C-ABEC-4DC8-8AD9-919A821E4065}" destId="{2135A120-273F-44FB-8094-B7512E9EB6C1}" srcOrd="0" destOrd="0" presId="urn:microsoft.com/office/officeart/2005/8/layout/hierarchy4"/>
    <dgm:cxn modelId="{FD6C99F1-8E25-4A41-9858-E784E7C50970}" type="presParOf" srcId="{3B6B975C-ABEC-4DC8-8AD9-919A821E4065}" destId="{783DFA68-53E4-4556-8A7C-58D8C9B32ABC}" srcOrd="1" destOrd="0" presId="urn:microsoft.com/office/officeart/2005/8/layout/hierarchy4"/>
    <dgm:cxn modelId="{58C0ACFA-98F7-499C-921B-AB23AF3210E3}" type="presParOf" srcId="{1030998E-9570-4C25-B916-8B6137E6094A}" destId="{F96D405D-9A22-40A8-8688-09632177D46B}" srcOrd="1" destOrd="0" presId="urn:microsoft.com/office/officeart/2005/8/layout/hierarchy4"/>
    <dgm:cxn modelId="{0BF0F7CA-ADAC-4D09-8085-FA34459E60E0}" type="presParOf" srcId="{1030998E-9570-4C25-B916-8B6137E6094A}" destId="{4FEDD91B-AF5B-47BB-9636-5B279DB0A080}" srcOrd="2" destOrd="0" presId="urn:microsoft.com/office/officeart/2005/8/layout/hierarchy4"/>
    <dgm:cxn modelId="{2D66E420-1FA9-4804-A793-A4013FADDC6C}" type="presParOf" srcId="{4FEDD91B-AF5B-47BB-9636-5B279DB0A080}" destId="{D9089587-D357-4BD1-9778-4659C5C8F999}" srcOrd="0" destOrd="0" presId="urn:microsoft.com/office/officeart/2005/8/layout/hierarchy4"/>
    <dgm:cxn modelId="{84AC22C7-338E-4230-8F7B-B4FC746B3441}" type="presParOf" srcId="{4FEDD91B-AF5B-47BB-9636-5B279DB0A080}" destId="{FE20D798-EE8D-4A64-ADA7-D919F4B6FC1B}" srcOrd="1" destOrd="0" presId="urn:microsoft.com/office/officeart/2005/8/layout/hierarchy4"/>
    <dgm:cxn modelId="{0AC2F689-0C1C-47FA-AF8A-238612BBC24A}" type="presParOf" srcId="{1030998E-9570-4C25-B916-8B6137E6094A}" destId="{92AB8E3E-DF06-4749-89D7-1193EBA56180}" srcOrd="3" destOrd="0" presId="urn:microsoft.com/office/officeart/2005/8/layout/hierarchy4"/>
    <dgm:cxn modelId="{C6D45F2D-50A9-4654-B2C8-51A71A492E67}" type="presParOf" srcId="{1030998E-9570-4C25-B916-8B6137E6094A}" destId="{9563B618-3E3D-4D2B-AE57-77335DEC1896}" srcOrd="4" destOrd="0" presId="urn:microsoft.com/office/officeart/2005/8/layout/hierarchy4"/>
    <dgm:cxn modelId="{5A158A66-9D33-47E9-856F-4391DFE92786}" type="presParOf" srcId="{9563B618-3E3D-4D2B-AE57-77335DEC1896}" destId="{67983C21-FF90-44DC-9995-59E818DCBCAA}" srcOrd="0" destOrd="0" presId="urn:microsoft.com/office/officeart/2005/8/layout/hierarchy4"/>
    <dgm:cxn modelId="{BB9FCAA6-DAA5-46BD-AB17-90F216811526}" type="presParOf" srcId="{9563B618-3E3D-4D2B-AE57-77335DEC1896}" destId="{A1F93E20-B55C-49A1-B6AA-673EC21A145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B04F2-4EF7-4012-9E8C-1A2C888A297E}">
      <dsp:nvSpPr>
        <dsp:cNvPr id="0" name=""/>
        <dsp:cNvSpPr/>
      </dsp:nvSpPr>
      <dsp:spPr>
        <a:xfrm>
          <a:off x="7442075" y="3793593"/>
          <a:ext cx="550053" cy="524059"/>
        </a:xfrm>
        <a:custGeom>
          <a:avLst/>
          <a:gdLst/>
          <a:ahLst/>
          <a:cxnLst/>
          <a:rect l="0" t="0" r="0" b="0"/>
          <a:pathLst>
            <a:path>
              <a:moveTo>
                <a:pt x="0" y="0"/>
              </a:moveTo>
              <a:lnTo>
                <a:pt x="275026" y="0"/>
              </a:lnTo>
              <a:lnTo>
                <a:pt x="275026" y="524059"/>
              </a:lnTo>
              <a:lnTo>
                <a:pt x="550053" y="524059"/>
              </a:lnTo>
            </a:path>
          </a:pathLst>
        </a:custGeom>
        <a:noFill/>
        <a:ln w="34925" cap="flat" cmpd="sng" algn="in">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98108" y="4036630"/>
        <a:ext cx="37986" cy="37986"/>
      </dsp:txXfrm>
    </dsp:sp>
    <dsp:sp modelId="{A72F17D4-585D-4727-B9A0-4B9C024B773A}">
      <dsp:nvSpPr>
        <dsp:cNvPr id="0" name=""/>
        <dsp:cNvSpPr/>
      </dsp:nvSpPr>
      <dsp:spPr>
        <a:xfrm>
          <a:off x="7442075" y="3269533"/>
          <a:ext cx="550053" cy="524059"/>
        </a:xfrm>
        <a:custGeom>
          <a:avLst/>
          <a:gdLst/>
          <a:ahLst/>
          <a:cxnLst/>
          <a:rect l="0" t="0" r="0" b="0"/>
          <a:pathLst>
            <a:path>
              <a:moveTo>
                <a:pt x="0" y="524059"/>
              </a:moveTo>
              <a:lnTo>
                <a:pt x="275026" y="524059"/>
              </a:lnTo>
              <a:lnTo>
                <a:pt x="275026" y="0"/>
              </a:lnTo>
              <a:lnTo>
                <a:pt x="550053" y="0"/>
              </a:lnTo>
            </a:path>
          </a:pathLst>
        </a:custGeom>
        <a:noFill/>
        <a:ln w="34925" cap="flat" cmpd="sng" algn="in">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98108" y="3512570"/>
        <a:ext cx="37986" cy="37986"/>
      </dsp:txXfrm>
    </dsp:sp>
    <dsp:sp modelId="{33CEDA68-C03A-4E59-9B92-E5B009149290}">
      <dsp:nvSpPr>
        <dsp:cNvPr id="0" name=""/>
        <dsp:cNvSpPr/>
      </dsp:nvSpPr>
      <dsp:spPr>
        <a:xfrm>
          <a:off x="4141756" y="3269533"/>
          <a:ext cx="550053" cy="524059"/>
        </a:xfrm>
        <a:custGeom>
          <a:avLst/>
          <a:gdLst/>
          <a:ahLst/>
          <a:cxnLst/>
          <a:rect l="0" t="0" r="0" b="0"/>
          <a:pathLst>
            <a:path>
              <a:moveTo>
                <a:pt x="0" y="0"/>
              </a:moveTo>
              <a:lnTo>
                <a:pt x="275026" y="0"/>
              </a:lnTo>
              <a:lnTo>
                <a:pt x="275026" y="524059"/>
              </a:lnTo>
              <a:lnTo>
                <a:pt x="550053" y="524059"/>
              </a:lnTo>
            </a:path>
          </a:pathLst>
        </a:custGeom>
        <a:noFill/>
        <a:ln w="34925" cap="flat" cmpd="sng" algn="in">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7790" y="3512570"/>
        <a:ext cx="37986" cy="37986"/>
      </dsp:txXfrm>
    </dsp:sp>
    <dsp:sp modelId="{0F1B6FB1-E83C-4427-8A50-E9F447AC16A0}">
      <dsp:nvSpPr>
        <dsp:cNvPr id="0" name=""/>
        <dsp:cNvSpPr/>
      </dsp:nvSpPr>
      <dsp:spPr>
        <a:xfrm>
          <a:off x="4141756" y="2745474"/>
          <a:ext cx="550053" cy="524059"/>
        </a:xfrm>
        <a:custGeom>
          <a:avLst/>
          <a:gdLst/>
          <a:ahLst/>
          <a:cxnLst/>
          <a:rect l="0" t="0" r="0" b="0"/>
          <a:pathLst>
            <a:path>
              <a:moveTo>
                <a:pt x="0" y="524059"/>
              </a:moveTo>
              <a:lnTo>
                <a:pt x="275026" y="524059"/>
              </a:lnTo>
              <a:lnTo>
                <a:pt x="275026" y="0"/>
              </a:lnTo>
              <a:lnTo>
                <a:pt x="550053" y="0"/>
              </a:lnTo>
            </a:path>
          </a:pathLst>
        </a:custGeom>
        <a:noFill/>
        <a:ln w="34925" cap="flat" cmpd="sng" algn="in">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7790" y="2988510"/>
        <a:ext cx="37986" cy="37986"/>
      </dsp:txXfrm>
    </dsp:sp>
    <dsp:sp modelId="{082E36D6-B143-45FC-BDC9-88C29BF0F7B1}">
      <dsp:nvSpPr>
        <dsp:cNvPr id="0" name=""/>
        <dsp:cNvSpPr/>
      </dsp:nvSpPr>
      <dsp:spPr>
        <a:xfrm>
          <a:off x="841438" y="2745474"/>
          <a:ext cx="550053" cy="524059"/>
        </a:xfrm>
        <a:custGeom>
          <a:avLst/>
          <a:gdLst/>
          <a:ahLst/>
          <a:cxnLst/>
          <a:rect l="0" t="0" r="0" b="0"/>
          <a:pathLst>
            <a:path>
              <a:moveTo>
                <a:pt x="0" y="0"/>
              </a:moveTo>
              <a:lnTo>
                <a:pt x="275026" y="0"/>
              </a:lnTo>
              <a:lnTo>
                <a:pt x="275026" y="524059"/>
              </a:lnTo>
              <a:lnTo>
                <a:pt x="550053" y="524059"/>
              </a:lnTo>
            </a:path>
          </a:pathLst>
        </a:custGeom>
        <a:noFill/>
        <a:ln w="34925" cap="flat" cmpd="sng" algn="in">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97471" y="2988510"/>
        <a:ext cx="37986" cy="37986"/>
      </dsp:txXfrm>
    </dsp:sp>
    <dsp:sp modelId="{0D3E6E46-9163-4832-A219-63F4624741C4}">
      <dsp:nvSpPr>
        <dsp:cNvPr id="0" name=""/>
        <dsp:cNvSpPr/>
      </dsp:nvSpPr>
      <dsp:spPr>
        <a:xfrm>
          <a:off x="841438" y="2221414"/>
          <a:ext cx="550053" cy="524059"/>
        </a:xfrm>
        <a:custGeom>
          <a:avLst/>
          <a:gdLst/>
          <a:ahLst/>
          <a:cxnLst/>
          <a:rect l="0" t="0" r="0" b="0"/>
          <a:pathLst>
            <a:path>
              <a:moveTo>
                <a:pt x="0" y="524059"/>
              </a:moveTo>
              <a:lnTo>
                <a:pt x="275026" y="524059"/>
              </a:lnTo>
              <a:lnTo>
                <a:pt x="275026" y="0"/>
              </a:lnTo>
              <a:lnTo>
                <a:pt x="550053" y="0"/>
              </a:lnTo>
            </a:path>
          </a:pathLst>
        </a:custGeom>
        <a:noFill/>
        <a:ln w="34925" cap="flat" cmpd="sng" algn="in">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97471" y="2464450"/>
        <a:ext cx="37986" cy="37986"/>
      </dsp:txXfrm>
    </dsp:sp>
    <dsp:sp modelId="{AA4B4E4D-0BED-4843-A92C-1C6A7A34272B}">
      <dsp:nvSpPr>
        <dsp:cNvPr id="0" name=""/>
        <dsp:cNvSpPr/>
      </dsp:nvSpPr>
      <dsp:spPr>
        <a:xfrm rot="16200000">
          <a:off x="-1784377" y="2326226"/>
          <a:ext cx="4413134" cy="8384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Product</a:t>
          </a:r>
        </a:p>
        <a:p>
          <a:pPr marL="0" lvl="0" indent="0" algn="ctr" defTabSz="1066800">
            <a:lnSpc>
              <a:spcPct val="90000"/>
            </a:lnSpc>
            <a:spcBef>
              <a:spcPct val="0"/>
            </a:spcBef>
            <a:spcAft>
              <a:spcPct val="35000"/>
            </a:spcAft>
            <a:buNone/>
          </a:pPr>
          <a:r>
            <a:rPr lang="en-US" sz="2400" kern="1200" dirty="0"/>
            <a:t>(C+V+S)</a:t>
          </a:r>
        </a:p>
      </dsp:txBody>
      <dsp:txXfrm>
        <a:off x="-1784377" y="2326226"/>
        <a:ext cx="4413134" cy="838495"/>
      </dsp:txXfrm>
    </dsp:sp>
    <dsp:sp modelId="{ED2E3DDB-047C-43B4-A08D-C97FE86B9C92}">
      <dsp:nvSpPr>
        <dsp:cNvPr id="0" name=""/>
        <dsp:cNvSpPr/>
      </dsp:nvSpPr>
      <dsp:spPr>
        <a:xfrm>
          <a:off x="1391491" y="1802166"/>
          <a:ext cx="2750265" cy="838495"/>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Replacement</a:t>
          </a:r>
        </a:p>
        <a:p>
          <a:pPr marL="0" lvl="0" indent="0" algn="ctr" defTabSz="1066800">
            <a:lnSpc>
              <a:spcPct val="90000"/>
            </a:lnSpc>
            <a:spcBef>
              <a:spcPct val="0"/>
            </a:spcBef>
            <a:spcAft>
              <a:spcPct val="35000"/>
            </a:spcAft>
            <a:buNone/>
          </a:pPr>
          <a:r>
            <a:rPr lang="en-US" sz="2400" kern="1200" dirty="0"/>
            <a:t>(C)</a:t>
          </a:r>
        </a:p>
      </dsp:txBody>
      <dsp:txXfrm>
        <a:off x="1391491" y="1802166"/>
        <a:ext cx="2750265" cy="838495"/>
      </dsp:txXfrm>
    </dsp:sp>
    <dsp:sp modelId="{80214D62-8B37-4E64-90A5-E582971E041C}">
      <dsp:nvSpPr>
        <dsp:cNvPr id="0" name=""/>
        <dsp:cNvSpPr/>
      </dsp:nvSpPr>
      <dsp:spPr>
        <a:xfrm>
          <a:off x="1391491" y="2850285"/>
          <a:ext cx="2750265" cy="838495"/>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Surplus</a:t>
          </a:r>
        </a:p>
        <a:p>
          <a:pPr marL="0" lvl="0" indent="0" algn="ctr" defTabSz="1066800">
            <a:lnSpc>
              <a:spcPct val="90000"/>
            </a:lnSpc>
            <a:spcBef>
              <a:spcPct val="0"/>
            </a:spcBef>
            <a:spcAft>
              <a:spcPct val="35000"/>
            </a:spcAft>
            <a:buNone/>
          </a:pPr>
          <a:r>
            <a:rPr lang="en-US" sz="2400" kern="1200" dirty="0"/>
            <a:t>(V+S)</a:t>
          </a:r>
        </a:p>
      </dsp:txBody>
      <dsp:txXfrm>
        <a:off x="1391491" y="2850285"/>
        <a:ext cx="2750265" cy="838495"/>
      </dsp:txXfrm>
    </dsp:sp>
    <dsp:sp modelId="{18E4348B-27A1-4B17-8E56-73EC9E1F6018}">
      <dsp:nvSpPr>
        <dsp:cNvPr id="0" name=""/>
        <dsp:cNvSpPr/>
      </dsp:nvSpPr>
      <dsp:spPr>
        <a:xfrm>
          <a:off x="4691810" y="2326226"/>
          <a:ext cx="2750265" cy="838495"/>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Wages</a:t>
          </a:r>
        </a:p>
        <a:p>
          <a:pPr marL="0" lvl="0" indent="0" algn="ctr" defTabSz="1066800">
            <a:lnSpc>
              <a:spcPct val="90000"/>
            </a:lnSpc>
            <a:spcBef>
              <a:spcPct val="0"/>
            </a:spcBef>
            <a:spcAft>
              <a:spcPct val="35000"/>
            </a:spcAft>
            <a:buNone/>
          </a:pPr>
          <a:r>
            <a:rPr lang="en-US" sz="2400" kern="1200" dirty="0"/>
            <a:t>(V)</a:t>
          </a:r>
        </a:p>
      </dsp:txBody>
      <dsp:txXfrm>
        <a:off x="4691810" y="2326226"/>
        <a:ext cx="2750265" cy="838495"/>
      </dsp:txXfrm>
    </dsp:sp>
    <dsp:sp modelId="{5A5CD1B0-DBC9-4221-B248-F084591A767F}">
      <dsp:nvSpPr>
        <dsp:cNvPr id="0" name=""/>
        <dsp:cNvSpPr/>
      </dsp:nvSpPr>
      <dsp:spPr>
        <a:xfrm>
          <a:off x="4691810" y="3374345"/>
          <a:ext cx="2750265" cy="838495"/>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Profits</a:t>
          </a:r>
        </a:p>
        <a:p>
          <a:pPr marL="0" lvl="0" indent="0" algn="ctr" defTabSz="1066800">
            <a:lnSpc>
              <a:spcPct val="90000"/>
            </a:lnSpc>
            <a:spcBef>
              <a:spcPct val="0"/>
            </a:spcBef>
            <a:spcAft>
              <a:spcPct val="35000"/>
            </a:spcAft>
            <a:buNone/>
          </a:pPr>
          <a:r>
            <a:rPr lang="en-US" sz="2400" kern="1200" dirty="0"/>
            <a:t>(S)</a:t>
          </a:r>
        </a:p>
      </dsp:txBody>
      <dsp:txXfrm>
        <a:off x="4691810" y="3374345"/>
        <a:ext cx="2750265" cy="838495"/>
      </dsp:txXfrm>
    </dsp:sp>
    <dsp:sp modelId="{EA5BC465-229C-4F40-9CFD-F7A4B6A4950C}">
      <dsp:nvSpPr>
        <dsp:cNvPr id="0" name=""/>
        <dsp:cNvSpPr/>
      </dsp:nvSpPr>
      <dsp:spPr>
        <a:xfrm>
          <a:off x="7992128" y="2850285"/>
          <a:ext cx="2750265" cy="838495"/>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Capitalist Consumption</a:t>
          </a:r>
        </a:p>
      </dsp:txBody>
      <dsp:txXfrm>
        <a:off x="7992128" y="2850285"/>
        <a:ext cx="2750265" cy="838495"/>
      </dsp:txXfrm>
    </dsp:sp>
    <dsp:sp modelId="{BAB9F1E3-39A7-4D4E-A953-04103086E52B}">
      <dsp:nvSpPr>
        <dsp:cNvPr id="0" name=""/>
        <dsp:cNvSpPr/>
      </dsp:nvSpPr>
      <dsp:spPr>
        <a:xfrm>
          <a:off x="7992128" y="3898405"/>
          <a:ext cx="2750265" cy="838495"/>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Accumulation</a:t>
          </a:r>
        </a:p>
      </dsp:txBody>
      <dsp:txXfrm>
        <a:off x="7992128" y="3898405"/>
        <a:ext cx="2750265" cy="83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5077-87C8-4582-B462-CF1DDC1FE2E9}">
      <dsp:nvSpPr>
        <dsp:cNvPr id="0" name=""/>
        <dsp:cNvSpPr/>
      </dsp:nvSpPr>
      <dsp:spPr>
        <a:xfrm>
          <a:off x="4203840" y="144918"/>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sp3d extrusionH="28000" prstMaterial="matte"/>
        </a:bodyPr>
        <a:lstStyle/>
        <a:p>
          <a:pPr marL="0" lvl="0" indent="0" algn="ctr" defTabSz="1244600">
            <a:lnSpc>
              <a:spcPct val="90000"/>
            </a:lnSpc>
            <a:spcBef>
              <a:spcPct val="0"/>
            </a:spcBef>
            <a:spcAft>
              <a:spcPct val="35000"/>
            </a:spcAft>
            <a:buNone/>
          </a:pPr>
          <a:r>
            <a:rPr lang="en-US" sz="2800" kern="1200" dirty="0"/>
            <a:t>Profit</a:t>
          </a:r>
        </a:p>
      </dsp:txBody>
      <dsp:txXfrm>
        <a:off x="4235332" y="176410"/>
        <a:ext cx="1549839" cy="1012231"/>
      </dsp:txXfrm>
    </dsp:sp>
    <dsp:sp modelId="{29933BDC-861E-4501-B484-9D26177858A1}">
      <dsp:nvSpPr>
        <dsp:cNvPr id="0" name=""/>
        <dsp:cNvSpPr/>
      </dsp:nvSpPr>
      <dsp:spPr>
        <a:xfrm>
          <a:off x="811298" y="1220133"/>
          <a:ext cx="4198953" cy="839603"/>
        </a:xfrm>
        <a:custGeom>
          <a:avLst/>
          <a:gdLst/>
          <a:ahLst/>
          <a:cxnLst/>
          <a:rect l="0" t="0" r="0" b="0"/>
          <a:pathLst>
            <a:path>
              <a:moveTo>
                <a:pt x="4198953" y="0"/>
              </a:moveTo>
              <a:lnTo>
                <a:pt x="4198953" y="419801"/>
              </a:lnTo>
              <a:lnTo>
                <a:pt x="0" y="419801"/>
              </a:lnTo>
              <a:lnTo>
                <a:pt x="0" y="839603"/>
              </a:lnTo>
            </a:path>
          </a:pathLst>
        </a:custGeom>
        <a:noFill/>
        <a:ln w="34925" cap="flat" cmpd="sng" algn="in">
          <a:solidFill>
            <a:schemeClr val="accent5">
              <a:shade val="6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55DABE9B-DEB8-45FA-A9A1-57F09C7E4811}">
      <dsp:nvSpPr>
        <dsp:cNvPr id="0" name=""/>
        <dsp:cNvSpPr/>
      </dsp:nvSpPr>
      <dsp:spPr>
        <a:xfrm>
          <a:off x="4887" y="2059737"/>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Rent</a:t>
          </a:r>
        </a:p>
      </dsp:txBody>
      <dsp:txXfrm>
        <a:off x="36379" y="2091229"/>
        <a:ext cx="1549839" cy="1012231"/>
      </dsp:txXfrm>
    </dsp:sp>
    <dsp:sp modelId="{11BCB9C9-0794-48ED-8203-D0EDB80BB1C1}">
      <dsp:nvSpPr>
        <dsp:cNvPr id="0" name=""/>
        <dsp:cNvSpPr/>
      </dsp:nvSpPr>
      <dsp:spPr>
        <a:xfrm>
          <a:off x="2857487" y="1220133"/>
          <a:ext cx="2152764" cy="906922"/>
        </a:xfrm>
        <a:custGeom>
          <a:avLst/>
          <a:gdLst/>
          <a:ahLst/>
          <a:cxnLst/>
          <a:rect l="0" t="0" r="0" b="0"/>
          <a:pathLst>
            <a:path>
              <a:moveTo>
                <a:pt x="2152764" y="0"/>
              </a:moveTo>
              <a:lnTo>
                <a:pt x="2152764" y="453461"/>
              </a:lnTo>
              <a:lnTo>
                <a:pt x="0" y="453461"/>
              </a:lnTo>
              <a:lnTo>
                <a:pt x="0" y="906922"/>
              </a:lnTo>
            </a:path>
          </a:pathLst>
        </a:custGeom>
        <a:noFill/>
        <a:ln w="34925" cap="flat" cmpd="sng" algn="in">
          <a:solidFill>
            <a:schemeClr val="accent5">
              <a:shade val="6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0FC3BE5D-8A91-42AC-B4FE-9070D319D0E5}">
      <dsp:nvSpPr>
        <dsp:cNvPr id="0" name=""/>
        <dsp:cNvSpPr/>
      </dsp:nvSpPr>
      <dsp:spPr>
        <a:xfrm>
          <a:off x="2051076" y="2127056"/>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Money-Dealing</a:t>
          </a:r>
        </a:p>
      </dsp:txBody>
      <dsp:txXfrm>
        <a:off x="2082568" y="2158548"/>
        <a:ext cx="1549839" cy="1012231"/>
      </dsp:txXfrm>
    </dsp:sp>
    <dsp:sp modelId="{264E62EC-F9A2-44F8-8B52-8325B9AAD9D1}">
      <dsp:nvSpPr>
        <dsp:cNvPr id="0" name=""/>
        <dsp:cNvSpPr/>
      </dsp:nvSpPr>
      <dsp:spPr>
        <a:xfrm>
          <a:off x="3809763" y="1220133"/>
          <a:ext cx="1200488" cy="2191590"/>
        </a:xfrm>
        <a:custGeom>
          <a:avLst/>
          <a:gdLst/>
          <a:ahLst/>
          <a:cxnLst/>
          <a:rect l="0" t="0" r="0" b="0"/>
          <a:pathLst>
            <a:path>
              <a:moveTo>
                <a:pt x="1200488" y="0"/>
              </a:moveTo>
              <a:lnTo>
                <a:pt x="1200488" y="1095795"/>
              </a:lnTo>
              <a:lnTo>
                <a:pt x="0" y="1095795"/>
              </a:lnTo>
              <a:lnTo>
                <a:pt x="0" y="2191590"/>
              </a:lnTo>
            </a:path>
          </a:pathLst>
        </a:custGeom>
        <a:noFill/>
        <a:ln w="34925" cap="flat" cmpd="sng" algn="in">
          <a:solidFill>
            <a:schemeClr val="accent5">
              <a:shade val="6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E76F84FD-1C47-4767-98BC-64E21403B415}">
      <dsp:nvSpPr>
        <dsp:cNvPr id="0" name=""/>
        <dsp:cNvSpPr/>
      </dsp:nvSpPr>
      <dsp:spPr>
        <a:xfrm>
          <a:off x="3003351" y="3411723"/>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Merchants</a:t>
          </a:r>
        </a:p>
      </dsp:txBody>
      <dsp:txXfrm>
        <a:off x="3034843" y="3443215"/>
        <a:ext cx="1549839" cy="1012231"/>
      </dsp:txXfrm>
    </dsp:sp>
    <dsp:sp modelId="{83036BDE-DA4B-45D1-83E2-D342866EF941}">
      <dsp:nvSpPr>
        <dsp:cNvPr id="0" name=""/>
        <dsp:cNvSpPr/>
      </dsp:nvSpPr>
      <dsp:spPr>
        <a:xfrm>
          <a:off x="5010252" y="1220133"/>
          <a:ext cx="1490813" cy="856430"/>
        </a:xfrm>
        <a:custGeom>
          <a:avLst/>
          <a:gdLst/>
          <a:ahLst/>
          <a:cxnLst/>
          <a:rect l="0" t="0" r="0" b="0"/>
          <a:pathLst>
            <a:path>
              <a:moveTo>
                <a:pt x="0" y="0"/>
              </a:moveTo>
              <a:lnTo>
                <a:pt x="0" y="428215"/>
              </a:lnTo>
              <a:lnTo>
                <a:pt x="1490813" y="428215"/>
              </a:lnTo>
              <a:lnTo>
                <a:pt x="1490813" y="856430"/>
              </a:lnTo>
            </a:path>
          </a:pathLst>
        </a:custGeom>
        <a:noFill/>
        <a:ln w="34925" cap="flat" cmpd="sng" algn="in">
          <a:solidFill>
            <a:schemeClr val="accent5">
              <a:shade val="6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298A2E6C-204E-4978-9291-0CDE20FB4623}">
      <dsp:nvSpPr>
        <dsp:cNvPr id="0" name=""/>
        <dsp:cNvSpPr/>
      </dsp:nvSpPr>
      <dsp:spPr>
        <a:xfrm>
          <a:off x="5694653" y="2076564"/>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Industrial</a:t>
          </a:r>
        </a:p>
      </dsp:txBody>
      <dsp:txXfrm>
        <a:off x="5726145" y="2108056"/>
        <a:ext cx="1549839" cy="1012231"/>
      </dsp:txXfrm>
    </dsp:sp>
    <dsp:sp modelId="{4011CEB9-88B6-4C38-885B-2D35C38223E1}">
      <dsp:nvSpPr>
        <dsp:cNvPr id="0" name=""/>
        <dsp:cNvSpPr/>
      </dsp:nvSpPr>
      <dsp:spPr>
        <a:xfrm>
          <a:off x="5756828" y="3151779"/>
          <a:ext cx="744237" cy="849882"/>
        </a:xfrm>
        <a:custGeom>
          <a:avLst/>
          <a:gdLst/>
          <a:ahLst/>
          <a:cxnLst/>
          <a:rect l="0" t="0" r="0" b="0"/>
          <a:pathLst>
            <a:path>
              <a:moveTo>
                <a:pt x="744237" y="0"/>
              </a:moveTo>
              <a:lnTo>
                <a:pt x="744237" y="424941"/>
              </a:lnTo>
              <a:lnTo>
                <a:pt x="0" y="424941"/>
              </a:lnTo>
              <a:lnTo>
                <a:pt x="0" y="849882"/>
              </a:lnTo>
            </a:path>
          </a:pathLst>
        </a:custGeom>
        <a:noFill/>
        <a:ln w="34925" cap="flat" cmpd="sng" algn="in">
          <a:solidFill>
            <a:schemeClr val="accent5">
              <a:shade val="8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471C1263-8DDE-427E-A4B3-BF5F42736F23}">
      <dsp:nvSpPr>
        <dsp:cNvPr id="0" name=""/>
        <dsp:cNvSpPr/>
      </dsp:nvSpPr>
      <dsp:spPr>
        <a:xfrm>
          <a:off x="4950416" y="4001662"/>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Super-</a:t>
          </a:r>
          <a:r>
            <a:rPr lang="en-US" sz="1800" kern="1200" dirty="0" err="1"/>
            <a:t>intendence</a:t>
          </a:r>
          <a:endParaRPr lang="en-US" sz="1800" kern="1200" dirty="0"/>
        </a:p>
      </dsp:txBody>
      <dsp:txXfrm>
        <a:off x="4981908" y="4033154"/>
        <a:ext cx="1549839" cy="1012231"/>
      </dsp:txXfrm>
    </dsp:sp>
    <dsp:sp modelId="{392AC164-0672-48D7-8F1F-CE0F8B63F733}">
      <dsp:nvSpPr>
        <dsp:cNvPr id="0" name=""/>
        <dsp:cNvSpPr/>
      </dsp:nvSpPr>
      <dsp:spPr>
        <a:xfrm>
          <a:off x="6501065" y="3151779"/>
          <a:ext cx="1033771" cy="788175"/>
        </a:xfrm>
        <a:custGeom>
          <a:avLst/>
          <a:gdLst/>
          <a:ahLst/>
          <a:cxnLst/>
          <a:rect l="0" t="0" r="0" b="0"/>
          <a:pathLst>
            <a:path>
              <a:moveTo>
                <a:pt x="0" y="0"/>
              </a:moveTo>
              <a:lnTo>
                <a:pt x="0" y="394087"/>
              </a:lnTo>
              <a:lnTo>
                <a:pt x="1033771" y="394087"/>
              </a:lnTo>
              <a:lnTo>
                <a:pt x="1033771" y="788175"/>
              </a:lnTo>
            </a:path>
          </a:pathLst>
        </a:custGeom>
        <a:noFill/>
        <a:ln w="34925" cap="flat" cmpd="sng" algn="in">
          <a:solidFill>
            <a:schemeClr val="accent5">
              <a:shade val="8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3B2BFC04-1E35-4F45-80B3-2959E1A994AC}">
      <dsp:nvSpPr>
        <dsp:cNvPr id="0" name=""/>
        <dsp:cNvSpPr/>
      </dsp:nvSpPr>
      <dsp:spPr>
        <a:xfrm>
          <a:off x="6728425" y="3939955"/>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Profit of Enterprise</a:t>
          </a:r>
        </a:p>
      </dsp:txBody>
      <dsp:txXfrm>
        <a:off x="6759917" y="3971447"/>
        <a:ext cx="1549839" cy="1012231"/>
      </dsp:txXfrm>
    </dsp:sp>
    <dsp:sp modelId="{802EA22B-F6AA-4A37-A2ED-0C3B7591EE5B}">
      <dsp:nvSpPr>
        <dsp:cNvPr id="0" name=""/>
        <dsp:cNvSpPr/>
      </dsp:nvSpPr>
      <dsp:spPr>
        <a:xfrm>
          <a:off x="5010252" y="1220133"/>
          <a:ext cx="4027622" cy="689073"/>
        </a:xfrm>
        <a:custGeom>
          <a:avLst/>
          <a:gdLst/>
          <a:ahLst/>
          <a:cxnLst/>
          <a:rect l="0" t="0" r="0" b="0"/>
          <a:pathLst>
            <a:path>
              <a:moveTo>
                <a:pt x="0" y="0"/>
              </a:moveTo>
              <a:lnTo>
                <a:pt x="0" y="344536"/>
              </a:lnTo>
              <a:lnTo>
                <a:pt x="4027622" y="344536"/>
              </a:lnTo>
              <a:lnTo>
                <a:pt x="4027622" y="689073"/>
              </a:lnTo>
            </a:path>
          </a:pathLst>
        </a:custGeom>
        <a:noFill/>
        <a:ln w="34925" cap="flat" cmpd="sng" algn="in">
          <a:solidFill>
            <a:schemeClr val="accent5">
              <a:shade val="60000"/>
              <a:hueOff val="0"/>
              <a:satOff val="0"/>
              <a:lumOff val="0"/>
              <a:alphaOff val="0"/>
            </a:schemeClr>
          </a:solidFill>
          <a:prstDash val="solid"/>
        </a:ln>
        <a:effectLst/>
        <a:scene3d>
          <a:camera prst="perspectiveFront"/>
          <a:lightRig rig="soft" dir="t"/>
          <a:backdrop>
            <a:anchor x="0" y="0" z="-210000"/>
            <a:norm dx="0" dy="0" dz="914400"/>
            <a:up dx="0" dy="914400" dz="0"/>
          </a:backdrop>
        </a:scene3d>
        <a:sp3d z="-227350" prstMaterial="matte"/>
      </dsp:spPr>
      <dsp:style>
        <a:lnRef idx="2">
          <a:scrgbClr r="0" g="0" b="0"/>
        </a:lnRef>
        <a:fillRef idx="0">
          <a:scrgbClr r="0" g="0" b="0"/>
        </a:fillRef>
        <a:effectRef idx="0">
          <a:scrgbClr r="0" g="0" b="0"/>
        </a:effectRef>
        <a:fontRef idx="minor"/>
      </dsp:style>
    </dsp:sp>
    <dsp:sp modelId="{CE7E5184-17DD-440E-BEFF-3C0063708BFB}">
      <dsp:nvSpPr>
        <dsp:cNvPr id="0" name=""/>
        <dsp:cNvSpPr/>
      </dsp:nvSpPr>
      <dsp:spPr>
        <a:xfrm>
          <a:off x="8231463" y="1909207"/>
          <a:ext cx="1612823" cy="1075215"/>
        </a:xfrm>
        <a:prstGeom prst="roundRect">
          <a:avLst>
            <a:gd name="adj" fmla="val 10000"/>
          </a:avLst>
        </a:prstGeom>
        <a:solidFill>
          <a:schemeClr val="lt1">
            <a:hueOff val="0"/>
            <a:satOff val="0"/>
            <a:lumOff val="0"/>
            <a:alphaOff val="0"/>
          </a:schemeClr>
        </a:solidFill>
        <a:ln>
          <a:noFill/>
        </a:ln>
        <a:effectLst/>
        <a:scene3d>
          <a:camera prst="perspective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Tax</a:t>
          </a:r>
        </a:p>
      </dsp:txBody>
      <dsp:txXfrm>
        <a:off x="8262955" y="1940699"/>
        <a:ext cx="1549839" cy="1012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69757-9269-4449-964B-555F1ED8D744}">
      <dsp:nvSpPr>
        <dsp:cNvPr id="0" name=""/>
        <dsp:cNvSpPr/>
      </dsp:nvSpPr>
      <dsp:spPr>
        <a:xfrm>
          <a:off x="0" y="0"/>
          <a:ext cx="11112442" cy="1341680"/>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Unconsumed Surplus</a:t>
          </a:r>
        </a:p>
      </dsp:txBody>
      <dsp:txXfrm>
        <a:off x="39296" y="39296"/>
        <a:ext cx="11033850" cy="1263088"/>
      </dsp:txXfrm>
    </dsp:sp>
    <dsp:sp modelId="{D8849540-E520-475D-A3F1-3EB2446D46AE}">
      <dsp:nvSpPr>
        <dsp:cNvPr id="0" name=""/>
        <dsp:cNvSpPr/>
      </dsp:nvSpPr>
      <dsp:spPr>
        <a:xfrm>
          <a:off x="652689" y="4420055"/>
          <a:ext cx="1581916" cy="134168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Productive</a:t>
          </a:r>
          <a:endParaRPr lang="en-US" sz="2400" kern="1200" dirty="0"/>
        </a:p>
      </dsp:txBody>
      <dsp:txXfrm>
        <a:off x="691985" y="4459351"/>
        <a:ext cx="1503324" cy="1263088"/>
      </dsp:txXfrm>
    </dsp:sp>
    <dsp:sp modelId="{B7BF0A49-C294-4F0F-9850-FCBD101AA3F7}">
      <dsp:nvSpPr>
        <dsp:cNvPr id="0" name=""/>
        <dsp:cNvSpPr/>
      </dsp:nvSpPr>
      <dsp:spPr>
        <a:xfrm>
          <a:off x="2856861" y="1468002"/>
          <a:ext cx="8183051" cy="134168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Unproductive</a:t>
          </a:r>
        </a:p>
      </dsp:txBody>
      <dsp:txXfrm>
        <a:off x="2896157" y="1507298"/>
        <a:ext cx="8104459" cy="1263088"/>
      </dsp:txXfrm>
    </dsp:sp>
    <dsp:sp modelId="{E731500B-6354-4C34-B724-FB316796F996}">
      <dsp:nvSpPr>
        <dsp:cNvPr id="0" name=""/>
        <dsp:cNvSpPr/>
      </dsp:nvSpPr>
      <dsp:spPr>
        <a:xfrm>
          <a:off x="587752" y="2964124"/>
          <a:ext cx="6242955" cy="1342190"/>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Enters Equalization</a:t>
          </a:r>
        </a:p>
      </dsp:txBody>
      <dsp:txXfrm>
        <a:off x="627063" y="3003435"/>
        <a:ext cx="6164333" cy="1263568"/>
      </dsp:txXfrm>
    </dsp:sp>
    <dsp:sp modelId="{2F56BA24-8893-49F5-9943-29355ACF5545}">
      <dsp:nvSpPr>
        <dsp:cNvPr id="0" name=""/>
        <dsp:cNvSpPr/>
      </dsp:nvSpPr>
      <dsp:spPr>
        <a:xfrm>
          <a:off x="2744485"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Merchant Capital</a:t>
          </a:r>
        </a:p>
      </dsp:txBody>
      <dsp:txXfrm>
        <a:off x="2774422" y="4489493"/>
        <a:ext cx="962236" cy="1281806"/>
      </dsp:txXfrm>
    </dsp:sp>
    <dsp:sp modelId="{F17FAAFF-D2A4-4389-8CCA-68ABCD98A50F}">
      <dsp:nvSpPr>
        <dsp:cNvPr id="0" name=""/>
        <dsp:cNvSpPr/>
      </dsp:nvSpPr>
      <dsp:spPr>
        <a:xfrm>
          <a:off x="3788060"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Land</a:t>
          </a:r>
        </a:p>
      </dsp:txBody>
      <dsp:txXfrm>
        <a:off x="3817997" y="4489493"/>
        <a:ext cx="962236" cy="1281806"/>
      </dsp:txXfrm>
    </dsp:sp>
    <dsp:sp modelId="{3D9B1057-1415-494C-99ED-FAD2C44F0383}">
      <dsp:nvSpPr>
        <dsp:cNvPr id="0" name=""/>
        <dsp:cNvSpPr/>
      </dsp:nvSpPr>
      <dsp:spPr>
        <a:xfrm>
          <a:off x="4831634"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Speculative Purchases</a:t>
          </a:r>
        </a:p>
      </dsp:txBody>
      <dsp:txXfrm>
        <a:off x="4861571" y="4489493"/>
        <a:ext cx="962236" cy="1281806"/>
      </dsp:txXfrm>
    </dsp:sp>
    <dsp:sp modelId="{13A38298-B984-46C2-AC6C-03FA8578BE52}">
      <dsp:nvSpPr>
        <dsp:cNvPr id="0" name=""/>
        <dsp:cNvSpPr/>
      </dsp:nvSpPr>
      <dsp:spPr>
        <a:xfrm>
          <a:off x="5875209" y="445955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Monetary Instruments</a:t>
          </a:r>
        </a:p>
      </dsp:txBody>
      <dsp:txXfrm>
        <a:off x="5905146" y="4489493"/>
        <a:ext cx="962236" cy="1281806"/>
      </dsp:txXfrm>
    </dsp:sp>
    <dsp:sp modelId="{8BE39E47-9965-4BAF-95C6-26A19207CC9C}">
      <dsp:nvSpPr>
        <dsp:cNvPr id="0" name=""/>
        <dsp:cNvSpPr/>
      </dsp:nvSpPr>
      <dsp:spPr>
        <a:xfrm>
          <a:off x="7985308" y="2973315"/>
          <a:ext cx="3109259" cy="1341680"/>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Does not enter </a:t>
          </a:r>
          <a:r>
            <a:rPr lang="en-US" sz="2400" kern="1200" dirty="0" err="1"/>
            <a:t>Equalisation</a:t>
          </a:r>
          <a:endParaRPr lang="en-US" sz="2400" kern="1200" dirty="0"/>
        </a:p>
      </dsp:txBody>
      <dsp:txXfrm>
        <a:off x="8024604" y="3012611"/>
        <a:ext cx="3030667" cy="1263088"/>
      </dsp:txXfrm>
    </dsp:sp>
    <dsp:sp modelId="{2135A120-273F-44FB-8094-B7512E9EB6C1}">
      <dsp:nvSpPr>
        <dsp:cNvPr id="0" name=""/>
        <dsp:cNvSpPr/>
      </dsp:nvSpPr>
      <dsp:spPr>
        <a:xfrm>
          <a:off x="7985308"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Personal Housing</a:t>
          </a:r>
        </a:p>
      </dsp:txBody>
      <dsp:txXfrm>
        <a:off x="8015245" y="4488983"/>
        <a:ext cx="962236" cy="1281806"/>
      </dsp:txXfrm>
    </dsp:sp>
    <dsp:sp modelId="{D9089587-D357-4BD1-9778-4659C5C8F999}">
      <dsp:nvSpPr>
        <dsp:cNvPr id="0" name=""/>
        <dsp:cNvSpPr/>
      </dsp:nvSpPr>
      <dsp:spPr>
        <a:xfrm>
          <a:off x="9028883"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Durables</a:t>
          </a:r>
        </a:p>
      </dsp:txBody>
      <dsp:txXfrm>
        <a:off x="9058820" y="4488983"/>
        <a:ext cx="962236" cy="1281806"/>
      </dsp:txXfrm>
    </dsp:sp>
    <dsp:sp modelId="{67983C21-FF90-44DC-9995-59E818DCBCAA}">
      <dsp:nvSpPr>
        <dsp:cNvPr id="0" name=""/>
        <dsp:cNvSpPr/>
      </dsp:nvSpPr>
      <dsp:spPr>
        <a:xfrm>
          <a:off x="10072458" y="4459046"/>
          <a:ext cx="1022110" cy="1341680"/>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State </a:t>
          </a:r>
        </a:p>
      </dsp:txBody>
      <dsp:txXfrm>
        <a:off x="10102395" y="4488983"/>
        <a:ext cx="962236" cy="12818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a:t>
            </a:r>
          </a:p>
        </p:txBody>
      </p:sp>
      <p:sp>
        <p:nvSpPr>
          <p:cNvPr id="4" name="Slide Number Placeholder 3"/>
          <p:cNvSpPr>
            <a:spLocks noGrp="1"/>
          </p:cNvSpPr>
          <p:nvPr>
            <p:ph type="sldNum" sz="quarter" idx="10"/>
          </p:nvPr>
        </p:nvSpPr>
        <p:spPr/>
        <p:txBody>
          <a:bodyPr/>
          <a:lstStyle/>
          <a:p>
            <a:fld id="{7591DBBD-13C2-400D-9436-4C518F00E20B}" type="slidenum">
              <a:rPr lang="en-CA" smtClean="0"/>
              <a:t>3</a:t>
            </a:fld>
            <a:endParaRPr lang="en-CA"/>
          </a:p>
        </p:txBody>
      </p:sp>
    </p:spTree>
    <p:extLst>
      <p:ext uri="{BB962C8B-B14F-4D97-AF65-F5344CB8AC3E}">
        <p14:creationId xmlns:p14="http://schemas.microsoft.com/office/powerpoint/2010/main" val="243506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Unit 5</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Accumulation, Reproduction and the rate of profit</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E5D8-7EAB-43CA-B59A-9F6E14287991}"/>
              </a:ext>
            </a:extLst>
          </p:cNvPr>
          <p:cNvSpPr>
            <a:spLocks noGrp="1"/>
          </p:cNvSpPr>
          <p:nvPr>
            <p:ph type="title"/>
          </p:nvPr>
        </p:nvSpPr>
        <p:spPr>
          <a:xfrm>
            <a:off x="1371600" y="685800"/>
            <a:ext cx="9601200" cy="769961"/>
          </a:xfrm>
        </p:spPr>
        <p:txBody>
          <a:bodyPr/>
          <a:lstStyle/>
          <a:p>
            <a:r>
              <a:rPr lang="en-GB" dirty="0"/>
              <a:t>Absolute Surplus Value</a:t>
            </a:r>
          </a:p>
        </p:txBody>
      </p:sp>
      <p:sp>
        <p:nvSpPr>
          <p:cNvPr id="3" name="Content Placeholder 2">
            <a:extLst>
              <a:ext uri="{FF2B5EF4-FFF2-40B4-BE49-F238E27FC236}">
                <a16:creationId xmlns:a16="http://schemas.microsoft.com/office/drawing/2014/main" id="{7AB30662-2C75-4B0E-AC92-6B6EE2154B5E}"/>
              </a:ext>
            </a:extLst>
          </p:cNvPr>
          <p:cNvSpPr>
            <a:spLocks noGrp="1"/>
          </p:cNvSpPr>
          <p:nvPr>
            <p:ph idx="1"/>
          </p:nvPr>
        </p:nvSpPr>
        <p:spPr>
          <a:xfrm>
            <a:off x="1371600" y="2647666"/>
            <a:ext cx="9601200" cy="3219734"/>
          </a:xfrm>
        </p:spPr>
        <p:txBody>
          <a:bodyPr>
            <a:normAutofit/>
          </a:bodyPr>
          <a:lstStyle/>
          <a:p>
            <a:pPr marL="0" indent="0" algn="ctr">
              <a:buNone/>
            </a:pPr>
            <a:r>
              <a:rPr lang="en-GB" sz="2800" dirty="0"/>
              <a:t>So far, we have considered only one special phase of this process, that in which the increase of capital occurs while the technical composition of capital remains constant. But the process goes beyond this phase. (Volume I Chapter 24) </a:t>
            </a:r>
          </a:p>
        </p:txBody>
      </p:sp>
    </p:spTree>
    <p:extLst>
      <p:ext uri="{BB962C8B-B14F-4D97-AF65-F5344CB8AC3E}">
        <p14:creationId xmlns:p14="http://schemas.microsoft.com/office/powerpoint/2010/main" val="229126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6D88-9D7E-4270-A1B2-71055A256E03}"/>
              </a:ext>
            </a:extLst>
          </p:cNvPr>
          <p:cNvSpPr>
            <a:spLocks noGrp="1"/>
          </p:cNvSpPr>
          <p:nvPr>
            <p:ph type="title"/>
          </p:nvPr>
        </p:nvSpPr>
        <p:spPr>
          <a:xfrm>
            <a:off x="1371600" y="685800"/>
            <a:ext cx="9601200" cy="788158"/>
          </a:xfrm>
        </p:spPr>
        <p:txBody>
          <a:bodyPr/>
          <a:lstStyle/>
          <a:p>
            <a:r>
              <a:rPr lang="en-GB" dirty="0"/>
              <a:t>Relative Surplus Value</a:t>
            </a:r>
          </a:p>
        </p:txBody>
      </p:sp>
      <p:sp>
        <p:nvSpPr>
          <p:cNvPr id="3" name="Content Placeholder 2">
            <a:extLst>
              <a:ext uri="{FF2B5EF4-FFF2-40B4-BE49-F238E27FC236}">
                <a16:creationId xmlns:a16="http://schemas.microsoft.com/office/drawing/2014/main" id="{34691D51-C640-4E6F-BB18-6012E71E761A}"/>
              </a:ext>
            </a:extLst>
          </p:cNvPr>
          <p:cNvSpPr>
            <a:spLocks noGrp="1"/>
          </p:cNvSpPr>
          <p:nvPr>
            <p:ph idx="1"/>
          </p:nvPr>
        </p:nvSpPr>
        <p:spPr>
          <a:xfrm>
            <a:off x="1371600" y="1546746"/>
            <a:ext cx="9601200" cy="4320654"/>
          </a:xfrm>
        </p:spPr>
        <p:txBody>
          <a:bodyPr>
            <a:normAutofit lnSpcReduction="10000"/>
          </a:bodyPr>
          <a:lstStyle/>
          <a:p>
            <a:pPr marL="0" indent="0" algn="ctr">
              <a:buNone/>
            </a:pPr>
            <a:r>
              <a:rPr lang="en-GB" sz="2400" dirty="0"/>
              <a:t>The continual reconversion of surplus-value into capital now appears in the shape of the </a:t>
            </a:r>
            <a:r>
              <a:rPr lang="en-GB" sz="2400" dirty="0">
                <a:highlight>
                  <a:srgbClr val="FFFF00"/>
                </a:highlight>
              </a:rPr>
              <a:t>increasing magnitude of capital that enters into the production process</a:t>
            </a:r>
            <a:r>
              <a:rPr lang="en-GB" sz="2400" dirty="0"/>
              <a:t>. This is in turn the basis of an extended scale of production if the methods for raising the productivity of labour that accompany it, and of an accelerated production of surplus-value...With the accumulation of capital, therefore, the specifically capitalist mode of production develops and, with the capitalist mode of production, the accumulation of capital. </a:t>
            </a:r>
            <a:r>
              <a:rPr lang="en-GB" sz="2400" dirty="0">
                <a:highlight>
                  <a:srgbClr val="FFFF00"/>
                </a:highlight>
              </a:rPr>
              <a:t>These two economic factors </a:t>
            </a:r>
            <a:r>
              <a:rPr lang="en-GB" sz="2400" dirty="0">
                <a:solidFill>
                  <a:srgbClr val="FF0000"/>
                </a:solidFill>
                <a:highlight>
                  <a:srgbClr val="FFFF00"/>
                </a:highlight>
              </a:rPr>
              <a:t>bring about</a:t>
            </a:r>
            <a:r>
              <a:rPr lang="en-GB" sz="2400" dirty="0">
                <a:highlight>
                  <a:srgbClr val="FFFF00"/>
                </a:highlight>
              </a:rPr>
              <a:t>, in the </a:t>
            </a:r>
            <a:r>
              <a:rPr lang="en-GB" sz="2400" dirty="0">
                <a:solidFill>
                  <a:srgbClr val="FF0000"/>
                </a:solidFill>
                <a:highlight>
                  <a:srgbClr val="FFFF00"/>
                </a:highlight>
              </a:rPr>
              <a:t>compound ratio of the impulses they give to each other</a:t>
            </a:r>
            <a:r>
              <a:rPr lang="en-GB" sz="2400" dirty="0">
                <a:highlight>
                  <a:srgbClr val="FFFF00"/>
                </a:highlight>
              </a:rPr>
              <a:t>, that change in the technical composition of capital by which the variable component becomes smaller and smaller as compared with the constant component. </a:t>
            </a:r>
            <a:r>
              <a:rPr lang="en-GB" sz="2400" dirty="0"/>
              <a:t>(Volume I; Chapter 24)</a:t>
            </a:r>
          </a:p>
          <a:p>
            <a:pPr marL="0" indent="0" algn="ctr">
              <a:buNone/>
            </a:pPr>
            <a:endParaRPr lang="en-GB" sz="2400" dirty="0"/>
          </a:p>
          <a:p>
            <a:endParaRPr lang="en-GB" sz="2400" dirty="0"/>
          </a:p>
        </p:txBody>
      </p:sp>
    </p:spTree>
    <p:extLst>
      <p:ext uri="{BB962C8B-B14F-4D97-AF65-F5344CB8AC3E}">
        <p14:creationId xmlns:p14="http://schemas.microsoft.com/office/powerpoint/2010/main" val="230063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9241-8686-4783-B603-841C55DABE3B}"/>
              </a:ext>
            </a:extLst>
          </p:cNvPr>
          <p:cNvSpPr>
            <a:spLocks noGrp="1"/>
          </p:cNvSpPr>
          <p:nvPr>
            <p:ph type="title"/>
          </p:nvPr>
        </p:nvSpPr>
        <p:spPr/>
        <p:txBody>
          <a:bodyPr/>
          <a:lstStyle/>
          <a:p>
            <a:r>
              <a:rPr lang="en-GB" dirty="0"/>
              <a:t>Falling value of constituent parts of constant capital</a:t>
            </a:r>
          </a:p>
        </p:txBody>
      </p:sp>
      <p:sp>
        <p:nvSpPr>
          <p:cNvPr id="3" name="Content Placeholder 2">
            <a:extLst>
              <a:ext uri="{FF2B5EF4-FFF2-40B4-BE49-F238E27FC236}">
                <a16:creationId xmlns:a16="http://schemas.microsoft.com/office/drawing/2014/main" id="{219A2CCA-0923-4645-9712-EA64B3EE085B}"/>
              </a:ext>
            </a:extLst>
          </p:cNvPr>
          <p:cNvSpPr>
            <a:spLocks noGrp="1"/>
          </p:cNvSpPr>
          <p:nvPr>
            <p:ph idx="1"/>
          </p:nvPr>
        </p:nvSpPr>
        <p:spPr>
          <a:xfrm>
            <a:off x="1339755" y="2013045"/>
            <a:ext cx="9601200" cy="2895600"/>
          </a:xfrm>
        </p:spPr>
        <p:txBody>
          <a:bodyPr>
            <a:normAutofit fontScale="92500" lnSpcReduction="10000"/>
          </a:bodyPr>
          <a:lstStyle/>
          <a:p>
            <a:pPr marL="0" indent="0" algn="ctr">
              <a:buNone/>
            </a:pPr>
            <a:r>
              <a:rPr lang="en-GB" sz="2400" dirty="0"/>
              <a:t>With the increasing productivity of labour, the mass of the means of production consumed by labour increases, but their value in comparison with their mass diminishes. Their value therefore rises, absolutely, but not in proportion to the increase in their mass. (1976:774)</a:t>
            </a:r>
          </a:p>
          <a:p>
            <a:pPr marL="0" indent="0" algn="ctr">
              <a:buNone/>
            </a:pPr>
            <a:r>
              <a:rPr lang="en-GB" sz="2400" dirty="0">
                <a:highlight>
                  <a:srgbClr val="FFFF00"/>
                </a:highlight>
              </a:rPr>
              <a:t>The cheapening of raw materials, and of auxiliary materials, etc., checks but does not cancel the growth in the value of this part of capital. It checks it </a:t>
            </a:r>
            <a:r>
              <a:rPr lang="en-GB" sz="2400" dirty="0"/>
              <a:t>to the degree that it brings about a fall in profit.</a:t>
            </a:r>
          </a:p>
          <a:p>
            <a:pPr marL="0" indent="0" algn="ctr">
              <a:buNone/>
            </a:pPr>
            <a:r>
              <a:rPr lang="en-GB" sz="2400" dirty="0"/>
              <a:t>This rubbish is herewith disposed of. (1972:368-9)</a:t>
            </a:r>
          </a:p>
        </p:txBody>
      </p:sp>
      <p:sp>
        <p:nvSpPr>
          <p:cNvPr id="4" name="Rectangle 3">
            <a:extLst>
              <a:ext uri="{FF2B5EF4-FFF2-40B4-BE49-F238E27FC236}">
                <a16:creationId xmlns:a16="http://schemas.microsoft.com/office/drawing/2014/main" id="{542B07BD-5520-4BEF-AFB3-79A3283C9FF3}"/>
              </a:ext>
            </a:extLst>
          </p:cNvPr>
          <p:cNvSpPr/>
          <p:nvPr/>
        </p:nvSpPr>
        <p:spPr>
          <a:xfrm>
            <a:off x="1371600" y="5366814"/>
            <a:ext cx="10292687" cy="830997"/>
          </a:xfrm>
          <a:prstGeom prst="rect">
            <a:avLst/>
          </a:prstGeom>
        </p:spPr>
        <p:txBody>
          <a:bodyPr wrap="square">
            <a:spAutoFit/>
          </a:bodyPr>
          <a:lstStyle/>
          <a:p>
            <a:pPr algn="ctr"/>
            <a:r>
              <a:rPr lang="en-GB" sz="2400" dirty="0"/>
              <a:t>This is a very strong  assertion. (‘Rubbish’) Not an ‘oversight’ but a definite claim. On what is it based?</a:t>
            </a:r>
          </a:p>
        </p:txBody>
      </p:sp>
    </p:spTree>
    <p:extLst>
      <p:ext uri="{BB962C8B-B14F-4D97-AF65-F5344CB8AC3E}">
        <p14:creationId xmlns:p14="http://schemas.microsoft.com/office/powerpoint/2010/main" val="85647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94E-11AA-4B52-8D07-B1197BD7802E}"/>
              </a:ext>
            </a:extLst>
          </p:cNvPr>
          <p:cNvSpPr>
            <a:spLocks noGrp="1"/>
          </p:cNvSpPr>
          <p:nvPr>
            <p:ph type="title"/>
          </p:nvPr>
        </p:nvSpPr>
        <p:spPr>
          <a:xfrm>
            <a:off x="1371600" y="685800"/>
            <a:ext cx="9601200" cy="820003"/>
          </a:xfrm>
        </p:spPr>
        <p:txBody>
          <a:bodyPr/>
          <a:lstStyle/>
          <a:p>
            <a:r>
              <a:rPr lang="en-GB" dirty="0"/>
              <a:t>Relative rates of growth of C and V</a:t>
            </a:r>
          </a:p>
        </p:txBody>
      </p:sp>
      <p:sp>
        <p:nvSpPr>
          <p:cNvPr id="3" name="Content Placeholder 2">
            <a:extLst>
              <a:ext uri="{FF2B5EF4-FFF2-40B4-BE49-F238E27FC236}">
                <a16:creationId xmlns:a16="http://schemas.microsoft.com/office/drawing/2014/main" id="{10BCC1ED-A3D3-4934-9ADB-BC0F73F188F2}"/>
              </a:ext>
            </a:extLst>
          </p:cNvPr>
          <p:cNvSpPr>
            <a:spLocks noGrp="1"/>
          </p:cNvSpPr>
          <p:nvPr>
            <p:ph idx="1"/>
          </p:nvPr>
        </p:nvSpPr>
        <p:spPr>
          <a:xfrm>
            <a:off x="1371600" y="1546746"/>
            <a:ext cx="9601200" cy="4320654"/>
          </a:xfrm>
        </p:spPr>
        <p:txBody>
          <a:bodyPr>
            <a:normAutofit lnSpcReduction="10000"/>
          </a:bodyPr>
          <a:lstStyle/>
          <a:p>
            <a:pPr marL="0" indent="0" algn="ctr">
              <a:buNone/>
            </a:pPr>
            <a:r>
              <a:rPr lang="en-GB" sz="2400" dirty="0"/>
              <a:t>The specifically capitalist mode of production, the development of the productivity of labour which corresponds to it, are things which do not merely keep pace with the progress of accumulation, or the growth of social wealth. They develop at a much quicker rate...With the progress of accumulation, therefore, the proportion of constant to variable capital changes. If it was originally, say 1:1, it now becomes successively 2:1, 3:1,4:1,5:1,7:1 etc so that as the capital grows, instead of 1/2 its social value, only 1/3, 1/4,1/5,1/6,1/8 etc is turned into labour power…Since the demand for labour is determined not by the extent of the total capital  but by its variable constituent alone, that demand falls progressively with the growth of the total capital, instead of rising in proportion to it, as was previously assumed. (1976:781)</a:t>
            </a:r>
          </a:p>
          <a:p>
            <a:endParaRPr lang="en-GB" sz="2400" dirty="0"/>
          </a:p>
        </p:txBody>
      </p:sp>
    </p:spTree>
    <p:extLst>
      <p:ext uri="{BB962C8B-B14F-4D97-AF65-F5344CB8AC3E}">
        <p14:creationId xmlns:p14="http://schemas.microsoft.com/office/powerpoint/2010/main" val="78235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C76F-23E9-4AF9-A632-566979A97F0E}"/>
              </a:ext>
            </a:extLst>
          </p:cNvPr>
          <p:cNvSpPr>
            <a:spLocks noGrp="1"/>
          </p:cNvSpPr>
          <p:nvPr>
            <p:ph type="title"/>
          </p:nvPr>
        </p:nvSpPr>
        <p:spPr>
          <a:xfrm>
            <a:off x="1371600" y="685800"/>
            <a:ext cx="9601200" cy="788158"/>
          </a:xfrm>
        </p:spPr>
        <p:txBody>
          <a:bodyPr/>
          <a:lstStyle/>
          <a:p>
            <a:r>
              <a:rPr lang="en-GB" dirty="0"/>
              <a:t>Remarks</a:t>
            </a:r>
          </a:p>
        </p:txBody>
      </p:sp>
      <p:sp>
        <p:nvSpPr>
          <p:cNvPr id="3" name="Content Placeholder 2">
            <a:extLst>
              <a:ext uri="{FF2B5EF4-FFF2-40B4-BE49-F238E27FC236}">
                <a16:creationId xmlns:a16="http://schemas.microsoft.com/office/drawing/2014/main" id="{F27A9790-82E7-4486-BC5B-FD644264F953}"/>
              </a:ext>
            </a:extLst>
          </p:cNvPr>
          <p:cNvSpPr>
            <a:spLocks noGrp="1"/>
          </p:cNvSpPr>
          <p:nvPr>
            <p:ph idx="1"/>
          </p:nvPr>
        </p:nvSpPr>
        <p:spPr>
          <a:xfrm>
            <a:off x="1371600" y="1537648"/>
            <a:ext cx="9906000" cy="4899546"/>
          </a:xfrm>
        </p:spPr>
        <p:txBody>
          <a:bodyPr>
            <a:normAutofit lnSpcReduction="10000"/>
          </a:bodyPr>
          <a:lstStyle/>
          <a:p>
            <a:r>
              <a:rPr lang="en-GB" sz="2400" dirty="0"/>
              <a:t>Under absolute surplus value, labour</a:t>
            </a:r>
            <a:r>
              <a:rPr lang="en-GB" sz="2400" i="1" dirty="0"/>
              <a:t> must</a:t>
            </a:r>
            <a:r>
              <a:rPr lang="en-GB" sz="2400" dirty="0"/>
              <a:t> grow as fast as capital</a:t>
            </a:r>
          </a:p>
          <a:p>
            <a:r>
              <a:rPr lang="en-GB" sz="2400" dirty="0"/>
              <a:t>Because the only way to expand is ‘more of the same’</a:t>
            </a:r>
          </a:p>
          <a:p>
            <a:r>
              <a:rPr lang="en-GB" sz="2400" dirty="0"/>
              <a:t>Relative surplus value therefore makes it </a:t>
            </a:r>
            <a:r>
              <a:rPr lang="en-GB" sz="2400" i="1" dirty="0"/>
              <a:t>possible </a:t>
            </a:r>
            <a:r>
              <a:rPr lang="en-GB" sz="2400" dirty="0"/>
              <a:t>for capital to expand faster than labour</a:t>
            </a:r>
          </a:p>
          <a:p>
            <a:r>
              <a:rPr lang="en-GB" sz="2400" dirty="0"/>
              <a:t>And in fact ‘removes limits’:</a:t>
            </a:r>
          </a:p>
          <a:p>
            <a:pPr marL="0" indent="0" algn="ctr">
              <a:buNone/>
            </a:pPr>
            <a:r>
              <a:rPr lang="en-GB" sz="2400" dirty="0"/>
              <a:t>We arrive, therefore, at this general result: by incorporating with itself the two primary creators of wealth, labour-power and land, capital acquires a power of expansion that permits it to augment the elements of its accumulation </a:t>
            </a:r>
            <a:r>
              <a:rPr lang="en-GB" sz="2400" i="1" dirty="0"/>
              <a:t>beyond the limits apparently fixed by its own magnitude</a:t>
            </a:r>
            <a:r>
              <a:rPr lang="en-GB" sz="2400" dirty="0"/>
              <a:t>, or by the value and the mass of the means of production which have already been produced, and in which it has its being (1976:752, my emphasis)</a:t>
            </a:r>
          </a:p>
          <a:p>
            <a:r>
              <a:rPr lang="en-GB" sz="2400" dirty="0"/>
              <a:t>So if the limits are removed, what actually happens?</a:t>
            </a:r>
          </a:p>
          <a:p>
            <a:endParaRPr lang="en-GB" sz="2400" dirty="0"/>
          </a:p>
          <a:p>
            <a:endParaRPr lang="en-GB" sz="2400" dirty="0"/>
          </a:p>
        </p:txBody>
      </p:sp>
    </p:spTree>
    <p:extLst>
      <p:ext uri="{BB962C8B-B14F-4D97-AF65-F5344CB8AC3E}">
        <p14:creationId xmlns:p14="http://schemas.microsoft.com/office/powerpoint/2010/main" val="123175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54D0-7339-40E0-9DDF-D16CBE36DE36}"/>
              </a:ext>
            </a:extLst>
          </p:cNvPr>
          <p:cNvSpPr>
            <a:spLocks noGrp="1"/>
          </p:cNvSpPr>
          <p:nvPr>
            <p:ph type="title"/>
          </p:nvPr>
        </p:nvSpPr>
        <p:spPr>
          <a:xfrm>
            <a:off x="1371600" y="685800"/>
            <a:ext cx="9555707" cy="715370"/>
          </a:xfrm>
        </p:spPr>
        <p:txBody>
          <a:bodyPr/>
          <a:lstStyle/>
          <a:p>
            <a:pPr algn="ctr"/>
            <a:r>
              <a:rPr lang="en-GB" dirty="0"/>
              <a:t>Price changes do not modify value</a:t>
            </a:r>
          </a:p>
        </p:txBody>
      </p:sp>
      <p:sp>
        <p:nvSpPr>
          <p:cNvPr id="3" name="Content Placeholder 2">
            <a:extLst>
              <a:ext uri="{FF2B5EF4-FFF2-40B4-BE49-F238E27FC236}">
                <a16:creationId xmlns:a16="http://schemas.microsoft.com/office/drawing/2014/main" id="{6C1ABCDF-BF4F-408A-B1AA-3D3B16322D26}"/>
              </a:ext>
            </a:extLst>
          </p:cNvPr>
          <p:cNvSpPr>
            <a:spLocks noGrp="1"/>
          </p:cNvSpPr>
          <p:nvPr>
            <p:ph idx="1"/>
          </p:nvPr>
        </p:nvSpPr>
        <p:spPr>
          <a:xfrm>
            <a:off x="1371600" y="1401169"/>
            <a:ext cx="10283588" cy="5090615"/>
          </a:xfrm>
        </p:spPr>
        <p:txBody>
          <a:bodyPr>
            <a:normAutofit fontScale="92500"/>
          </a:bodyPr>
          <a:lstStyle/>
          <a:p>
            <a:pPr marL="0" indent="0" algn="ctr">
              <a:buNone/>
            </a:pPr>
            <a:r>
              <a:rPr lang="en-CA" sz="2400" dirty="0"/>
              <a:t>The sum of the values in circulation can clearly not be augmented by any change in their distribution … The capitalist class of a given country cannot defraud itself.</a:t>
            </a:r>
            <a:endParaRPr lang="en-GB" sz="2400" dirty="0"/>
          </a:p>
          <a:p>
            <a:pPr marL="0" indent="0" algn="ctr">
              <a:buNone/>
            </a:pPr>
            <a:r>
              <a:rPr lang="en-CA" sz="2400" dirty="0"/>
              <a:t>However much we twist and turn, the final conclusion remains the same. If equivalents are exchanged, no surplus-value results, and if non-equivalents are exchanged, we still have no surplus-value. Circulation, or the exchange of commodities, creates no value</a:t>
            </a:r>
            <a:r>
              <a:rPr lang="en-CA" sz="2400" i="1" dirty="0"/>
              <a:t>. </a:t>
            </a:r>
            <a:r>
              <a:rPr lang="en-GB" sz="2400" dirty="0"/>
              <a:t>(Volume 1, Chapter 5)</a:t>
            </a:r>
          </a:p>
          <a:p>
            <a:r>
              <a:rPr lang="en-GB" sz="2400" dirty="0"/>
              <a:t>This is implicit in the very idea of production</a:t>
            </a:r>
          </a:p>
          <a:p>
            <a:r>
              <a:rPr lang="en-GB" sz="2400" dirty="0"/>
              <a:t>If we distinguish production from exchange, we say some ‘substance’ is produced that is then distributed</a:t>
            </a:r>
          </a:p>
          <a:p>
            <a:r>
              <a:rPr lang="en-GB" sz="2400" dirty="0"/>
              <a:t>Obviously, therefore, it cannot be modified by a price change</a:t>
            </a:r>
          </a:p>
          <a:p>
            <a:r>
              <a:rPr lang="en-GB" sz="2400" dirty="0"/>
              <a:t>Each year,  a definite amount of value is produced. It has to go </a:t>
            </a:r>
            <a:r>
              <a:rPr lang="en-GB" sz="2400" i="1" dirty="0"/>
              <a:t>somewhere</a:t>
            </a:r>
          </a:p>
        </p:txBody>
      </p:sp>
    </p:spTree>
    <p:extLst>
      <p:ext uri="{BB962C8B-B14F-4D97-AF65-F5344CB8AC3E}">
        <p14:creationId xmlns:p14="http://schemas.microsoft.com/office/powerpoint/2010/main" val="138081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54B2-0906-4FFE-897B-F7454C5FD9E0}"/>
              </a:ext>
            </a:extLst>
          </p:cNvPr>
          <p:cNvSpPr>
            <a:spLocks noGrp="1"/>
          </p:cNvSpPr>
          <p:nvPr>
            <p:ph type="title"/>
          </p:nvPr>
        </p:nvSpPr>
        <p:spPr>
          <a:xfrm>
            <a:off x="1371600" y="685800"/>
            <a:ext cx="9664890" cy="1143000"/>
          </a:xfrm>
        </p:spPr>
        <p:txBody>
          <a:bodyPr>
            <a:normAutofit fontScale="90000"/>
          </a:bodyPr>
          <a:lstStyle/>
          <a:p>
            <a:pPr algn="ctr"/>
            <a:r>
              <a:rPr lang="en-GB" dirty="0"/>
              <a:t>Accumulation: ‘Moses and the Prophets’</a:t>
            </a:r>
          </a:p>
        </p:txBody>
      </p:sp>
      <p:sp>
        <p:nvSpPr>
          <p:cNvPr id="3" name="Content Placeholder 2">
            <a:extLst>
              <a:ext uri="{FF2B5EF4-FFF2-40B4-BE49-F238E27FC236}">
                <a16:creationId xmlns:a16="http://schemas.microsoft.com/office/drawing/2014/main" id="{0DEEB630-389D-4194-9EF4-3E30AC0EA5D7}"/>
              </a:ext>
            </a:extLst>
          </p:cNvPr>
          <p:cNvSpPr>
            <a:spLocks noGrp="1"/>
          </p:cNvSpPr>
          <p:nvPr>
            <p:ph idx="1"/>
          </p:nvPr>
        </p:nvSpPr>
        <p:spPr>
          <a:xfrm>
            <a:off x="1371599" y="1464860"/>
            <a:ext cx="10397319" cy="5217994"/>
          </a:xfrm>
        </p:spPr>
        <p:txBody>
          <a:bodyPr>
            <a:normAutofit fontScale="92500" lnSpcReduction="10000"/>
          </a:bodyPr>
          <a:lstStyle/>
          <a:p>
            <a:pPr>
              <a:lnSpc>
                <a:spcPct val="120000"/>
              </a:lnSpc>
            </a:pPr>
            <a:r>
              <a:rPr lang="en-GB" dirty="0"/>
              <a:t>Suppose in 1850 the total stock of capital is 10,000,000</a:t>
            </a:r>
          </a:p>
          <a:p>
            <a:pPr>
              <a:lnSpc>
                <a:spcPct val="120000"/>
              </a:lnSpc>
            </a:pPr>
            <a:r>
              <a:rPr lang="en-GB" dirty="0"/>
              <a:t>Each year, 1,000,000 units of value are added by labour </a:t>
            </a:r>
          </a:p>
          <a:p>
            <a:pPr lvl="1">
              <a:lnSpc>
                <a:spcPct val="120000"/>
              </a:lnSpc>
            </a:pPr>
            <a:r>
              <a:rPr lang="en-GB" dirty="0"/>
              <a:t>Suppose the wage is  500,000</a:t>
            </a:r>
          </a:p>
          <a:p>
            <a:pPr lvl="1">
              <a:lnSpc>
                <a:spcPct val="120000"/>
              </a:lnSpc>
            </a:pPr>
            <a:r>
              <a:rPr lang="en-GB" dirty="0"/>
              <a:t>Suppose the capitalists consume 250,000</a:t>
            </a:r>
          </a:p>
          <a:p>
            <a:pPr>
              <a:lnSpc>
                <a:spcPct val="120000"/>
              </a:lnSpc>
            </a:pPr>
            <a:r>
              <a:rPr lang="en-GB" dirty="0"/>
              <a:t>250,000 is left unconsumed</a:t>
            </a:r>
          </a:p>
          <a:p>
            <a:pPr lvl="1">
              <a:lnSpc>
                <a:spcPct val="120000"/>
              </a:lnSpc>
            </a:pPr>
            <a:r>
              <a:rPr lang="en-GB" dirty="0"/>
              <a:t>If this is added to the stock of capital, it must grow to 10,250,000</a:t>
            </a:r>
          </a:p>
          <a:p>
            <a:pPr lvl="1">
              <a:lnSpc>
                <a:spcPct val="120000"/>
              </a:lnSpc>
            </a:pPr>
            <a:r>
              <a:rPr lang="en-GB" dirty="0"/>
              <a:t>The rate of profit was 500,000/10,000,000</a:t>
            </a:r>
          </a:p>
          <a:p>
            <a:pPr lvl="1">
              <a:lnSpc>
                <a:spcPct val="120000"/>
              </a:lnSpc>
            </a:pPr>
            <a:r>
              <a:rPr lang="en-GB" dirty="0"/>
              <a:t>Now it is 500,000/10,250,000</a:t>
            </a:r>
          </a:p>
          <a:p>
            <a:pPr>
              <a:lnSpc>
                <a:spcPct val="120000"/>
              </a:lnSpc>
            </a:pPr>
            <a:r>
              <a:rPr lang="en-GB" dirty="0"/>
              <a:t>It has fallen</a:t>
            </a:r>
          </a:p>
          <a:p>
            <a:pPr lvl="1">
              <a:lnSpc>
                <a:spcPct val="120000"/>
              </a:lnSpc>
            </a:pPr>
            <a:r>
              <a:rPr lang="en-GB" dirty="0"/>
              <a:t>Not ‘because of’ the technical composition of capital</a:t>
            </a:r>
          </a:p>
          <a:p>
            <a:pPr lvl="1">
              <a:lnSpc>
                <a:spcPct val="120000"/>
              </a:lnSpc>
            </a:pPr>
            <a:r>
              <a:rPr lang="en-GB" dirty="0"/>
              <a:t>But because of accumulation</a:t>
            </a:r>
          </a:p>
          <a:p>
            <a:pPr lvl="1">
              <a:lnSpc>
                <a:spcPct val="120000"/>
              </a:lnSpc>
            </a:pPr>
            <a:r>
              <a:rPr lang="en-GB" dirty="0"/>
              <a:t>The change in technical composition is what makes it possible, not what causes it</a:t>
            </a:r>
          </a:p>
          <a:p>
            <a:pPr>
              <a:lnSpc>
                <a:spcPct val="120000"/>
              </a:lnSpc>
            </a:pPr>
            <a:endParaRPr lang="en-GB" sz="1800" dirty="0"/>
          </a:p>
        </p:txBody>
      </p:sp>
    </p:spTree>
    <p:extLst>
      <p:ext uri="{BB962C8B-B14F-4D97-AF65-F5344CB8AC3E}">
        <p14:creationId xmlns:p14="http://schemas.microsoft.com/office/powerpoint/2010/main" val="287785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1CFC-AC59-4945-A581-E243F5555381}"/>
              </a:ext>
            </a:extLst>
          </p:cNvPr>
          <p:cNvSpPr>
            <a:spLocks noGrp="1"/>
          </p:cNvSpPr>
          <p:nvPr>
            <p:ph type="title"/>
          </p:nvPr>
        </p:nvSpPr>
        <p:spPr>
          <a:xfrm>
            <a:off x="1371600" y="685800"/>
            <a:ext cx="9601200" cy="656230"/>
          </a:xfrm>
        </p:spPr>
        <p:txBody>
          <a:bodyPr>
            <a:normAutofit fontScale="90000"/>
          </a:bodyPr>
          <a:lstStyle/>
          <a:p>
            <a:pPr algn="ctr"/>
            <a:r>
              <a:rPr lang="en-GB" dirty="0"/>
              <a:t>What happens to profits?</a:t>
            </a:r>
          </a:p>
        </p:txBody>
      </p:sp>
      <p:graphicFrame>
        <p:nvGraphicFramePr>
          <p:cNvPr id="4" name="Diagram 3">
            <a:extLst>
              <a:ext uri="{FF2B5EF4-FFF2-40B4-BE49-F238E27FC236}">
                <a16:creationId xmlns:a16="http://schemas.microsoft.com/office/drawing/2014/main" id="{F6B8AE03-9639-46C0-9B9F-5AFC217FADB3}"/>
              </a:ext>
            </a:extLst>
          </p:cNvPr>
          <p:cNvGraphicFramePr/>
          <p:nvPr>
            <p:extLst>
              <p:ext uri="{D42A27DB-BD31-4B8C-83A1-F6EECF244321}">
                <p14:modId xmlns:p14="http://schemas.microsoft.com/office/powerpoint/2010/main" val="1241945030"/>
              </p:ext>
            </p:extLst>
          </p:nvPr>
        </p:nvGraphicFramePr>
        <p:xfrm>
          <a:off x="955343" y="1232848"/>
          <a:ext cx="10745337" cy="5490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42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ED65-FD9C-44FC-BEF4-92D98000DF58}"/>
              </a:ext>
            </a:extLst>
          </p:cNvPr>
          <p:cNvSpPr>
            <a:spLocks noGrp="1"/>
          </p:cNvSpPr>
          <p:nvPr>
            <p:ph type="title"/>
          </p:nvPr>
        </p:nvSpPr>
        <p:spPr>
          <a:xfrm>
            <a:off x="1371599" y="685799"/>
            <a:ext cx="9808763" cy="761533"/>
          </a:xfrm>
        </p:spPr>
        <p:txBody>
          <a:bodyPr>
            <a:noAutofit/>
          </a:bodyPr>
          <a:lstStyle/>
          <a:p>
            <a:pPr algn="ctr"/>
            <a:r>
              <a:rPr lang="en-GB" sz="3600" dirty="0"/>
              <a:t>The distribution of profit between classes</a:t>
            </a:r>
          </a:p>
        </p:txBody>
      </p:sp>
      <p:graphicFrame>
        <p:nvGraphicFramePr>
          <p:cNvPr id="4" name="Diagram 3">
            <a:extLst>
              <a:ext uri="{FF2B5EF4-FFF2-40B4-BE49-F238E27FC236}">
                <a16:creationId xmlns:a16="http://schemas.microsoft.com/office/drawing/2014/main" id="{D44E0070-5056-4F72-B032-720925F3AB87}"/>
              </a:ext>
            </a:extLst>
          </p:cNvPr>
          <p:cNvGraphicFramePr/>
          <p:nvPr>
            <p:extLst>
              <p:ext uri="{D42A27DB-BD31-4B8C-83A1-F6EECF244321}">
                <p14:modId xmlns:p14="http://schemas.microsoft.com/office/powerpoint/2010/main" val="3456489382"/>
              </p:ext>
            </p:extLst>
          </p:nvPr>
        </p:nvGraphicFramePr>
        <p:xfrm>
          <a:off x="1810603" y="1447333"/>
          <a:ext cx="10009279" cy="5194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95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29B7F70-C0E4-4025-9E11-FEA1A777615C}"/>
              </a:ext>
            </a:extLst>
          </p:cNvPr>
          <p:cNvGraphicFramePr/>
          <p:nvPr>
            <p:extLst>
              <p:ext uri="{D42A27DB-BD31-4B8C-83A1-F6EECF244321}">
                <p14:modId xmlns:p14="http://schemas.microsoft.com/office/powerpoint/2010/main" val="1672884423"/>
              </p:ext>
            </p:extLst>
          </p:nvPr>
        </p:nvGraphicFramePr>
        <p:xfrm>
          <a:off x="943202" y="670499"/>
          <a:ext cx="11125967" cy="5803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63BFCDCA-4538-473B-8642-0A623C77AC68}"/>
              </a:ext>
            </a:extLst>
          </p:cNvPr>
          <p:cNvSpPr/>
          <p:nvPr/>
        </p:nvSpPr>
        <p:spPr>
          <a:xfrm>
            <a:off x="1387682" y="3480180"/>
            <a:ext cx="7196760" cy="3314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2BA2074-D3A7-49C3-ADE5-275BB8659766}"/>
              </a:ext>
            </a:extLst>
          </p:cNvPr>
          <p:cNvSpPr/>
          <p:nvPr/>
        </p:nvSpPr>
        <p:spPr>
          <a:xfrm>
            <a:off x="732152" y="3309115"/>
            <a:ext cx="2109291" cy="98732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latin typeface="Berlin Sans FB Demi" panose="020E0802020502020306" pitchFamily="34" charset="0"/>
              </a:rPr>
              <a:t>Capital</a:t>
            </a:r>
            <a:endParaRPr lang="en-GB"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273040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FB79-A875-4D55-841A-966DD294CBFF}"/>
              </a:ext>
            </a:extLst>
          </p:cNvPr>
          <p:cNvSpPr>
            <a:spLocks noGrp="1"/>
          </p:cNvSpPr>
          <p:nvPr>
            <p:ph type="title"/>
          </p:nvPr>
        </p:nvSpPr>
        <p:spPr/>
        <p:txBody>
          <a:bodyPr/>
          <a:lstStyle/>
          <a:p>
            <a:r>
              <a:rPr lang="en-GB" dirty="0"/>
              <a:t>Words</a:t>
            </a:r>
          </a:p>
        </p:txBody>
      </p:sp>
      <p:sp>
        <p:nvSpPr>
          <p:cNvPr id="3" name="Content Placeholder 2">
            <a:extLst>
              <a:ext uri="{FF2B5EF4-FFF2-40B4-BE49-F238E27FC236}">
                <a16:creationId xmlns:a16="http://schemas.microsoft.com/office/drawing/2014/main" id="{247C18BC-2FBA-4EB3-A6EA-E8CB3F8C05D5}"/>
              </a:ext>
            </a:extLst>
          </p:cNvPr>
          <p:cNvSpPr>
            <a:spLocks noGrp="1"/>
          </p:cNvSpPr>
          <p:nvPr>
            <p:ph idx="1"/>
          </p:nvPr>
        </p:nvSpPr>
        <p:spPr/>
        <p:txBody>
          <a:bodyPr/>
          <a:lstStyle/>
          <a:p>
            <a:r>
              <a:rPr lang="en-GB" dirty="0"/>
              <a:t>Denominator</a:t>
            </a:r>
          </a:p>
          <a:p>
            <a:r>
              <a:rPr lang="en-GB" dirty="0"/>
              <a:t>Numerator</a:t>
            </a:r>
          </a:p>
          <a:p>
            <a:r>
              <a:rPr lang="en-GB" dirty="0"/>
              <a:t>Accumulation</a:t>
            </a:r>
          </a:p>
          <a:p>
            <a:r>
              <a:rPr lang="en-GB" dirty="0"/>
              <a:t>Reproduction</a:t>
            </a:r>
          </a:p>
          <a:p>
            <a:r>
              <a:rPr lang="en-GB" dirty="0"/>
              <a:t>Relativism</a:t>
            </a:r>
          </a:p>
          <a:p>
            <a:r>
              <a:rPr lang="en-GB" dirty="0"/>
              <a:t>Quantitative/Qualitative</a:t>
            </a:r>
          </a:p>
          <a:p>
            <a:endParaRPr lang="en-GB" dirty="0"/>
          </a:p>
        </p:txBody>
      </p:sp>
    </p:spTree>
    <p:extLst>
      <p:ext uri="{BB962C8B-B14F-4D97-AF65-F5344CB8AC3E}">
        <p14:creationId xmlns:p14="http://schemas.microsoft.com/office/powerpoint/2010/main" val="3966259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03E9-5A7B-474F-8F25-84D81D63CF1F}"/>
              </a:ext>
            </a:extLst>
          </p:cNvPr>
          <p:cNvSpPr>
            <a:spLocks noGrp="1"/>
          </p:cNvSpPr>
          <p:nvPr>
            <p:ph type="title"/>
          </p:nvPr>
        </p:nvSpPr>
        <p:spPr>
          <a:xfrm>
            <a:off x="1371600" y="685800"/>
            <a:ext cx="9601200" cy="918607"/>
          </a:xfrm>
        </p:spPr>
        <p:txBody>
          <a:bodyPr/>
          <a:lstStyle/>
          <a:p>
            <a:r>
              <a:rPr lang="en-GB" dirty="0"/>
              <a:t>Pure accumulation</a:t>
            </a:r>
          </a:p>
        </p:txBody>
      </p:sp>
      <p:sp>
        <p:nvSpPr>
          <p:cNvPr id="3" name="Content Placeholder 2">
            <a:extLst>
              <a:ext uri="{FF2B5EF4-FFF2-40B4-BE49-F238E27FC236}">
                <a16:creationId xmlns:a16="http://schemas.microsoft.com/office/drawing/2014/main" id="{63ED2DD9-8D34-4880-8B08-2058AEBF1E3E}"/>
              </a:ext>
            </a:extLst>
          </p:cNvPr>
          <p:cNvSpPr>
            <a:spLocks noGrp="1"/>
          </p:cNvSpPr>
          <p:nvPr>
            <p:ph idx="1"/>
          </p:nvPr>
        </p:nvSpPr>
        <p:spPr>
          <a:xfrm>
            <a:off x="1371600" y="1716604"/>
            <a:ext cx="9601200" cy="4150796"/>
          </a:xfrm>
        </p:spPr>
        <p:txBody>
          <a:bodyPr>
            <a:normAutofit/>
          </a:bodyPr>
          <a:lstStyle/>
          <a:p>
            <a:r>
              <a:rPr lang="en-GB" sz="2400" dirty="0"/>
              <a:t>First, understand why accumulation causes a falling rate of return</a:t>
            </a:r>
          </a:p>
          <a:p>
            <a:r>
              <a:rPr lang="en-GB" sz="2400" dirty="0"/>
              <a:t>Assume everything except constant capital is accumulated</a:t>
            </a:r>
          </a:p>
          <a:p>
            <a:r>
              <a:rPr lang="en-GB" sz="2400" dirty="0"/>
              <a:t>This will obviously be modified if </a:t>
            </a:r>
          </a:p>
          <a:p>
            <a:pPr lvl="1"/>
            <a:r>
              <a:rPr lang="en-GB" sz="2400" dirty="0"/>
              <a:t>there is any kind of consumption (wage, capitalist consumption, etc)</a:t>
            </a:r>
          </a:p>
          <a:p>
            <a:pPr lvl="1"/>
            <a:r>
              <a:rPr lang="en-GB" sz="2400" dirty="0"/>
              <a:t>If any production takes place outside of capital (for example, the state)</a:t>
            </a:r>
          </a:p>
          <a:p>
            <a:r>
              <a:rPr lang="en-GB" sz="2400" dirty="0"/>
              <a:t>See spreadsheet</a:t>
            </a:r>
          </a:p>
        </p:txBody>
      </p:sp>
    </p:spTree>
    <p:extLst>
      <p:ext uri="{BB962C8B-B14F-4D97-AF65-F5344CB8AC3E}">
        <p14:creationId xmlns:p14="http://schemas.microsoft.com/office/powerpoint/2010/main" val="34403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0B52-1282-470F-9CF9-4B8964E806BA}"/>
              </a:ext>
            </a:extLst>
          </p:cNvPr>
          <p:cNvSpPr>
            <a:spLocks noGrp="1"/>
          </p:cNvSpPr>
          <p:nvPr>
            <p:ph type="title"/>
          </p:nvPr>
        </p:nvSpPr>
        <p:spPr/>
        <p:txBody>
          <a:bodyPr/>
          <a:lstStyle/>
          <a:p>
            <a:r>
              <a:rPr lang="en-GB" dirty="0"/>
              <a:t>Mathematically</a:t>
            </a:r>
          </a:p>
        </p:txBody>
      </p:sp>
      <p:sp>
        <p:nvSpPr>
          <p:cNvPr id="3" name="Content Placeholder 2">
            <a:extLst>
              <a:ext uri="{FF2B5EF4-FFF2-40B4-BE49-F238E27FC236}">
                <a16:creationId xmlns:a16="http://schemas.microsoft.com/office/drawing/2014/main" id="{524459B6-BD20-44AD-B187-2344659498A8}"/>
              </a:ext>
            </a:extLst>
          </p:cNvPr>
          <p:cNvSpPr>
            <a:spLocks noGrp="1"/>
          </p:cNvSpPr>
          <p:nvPr>
            <p:ph idx="1"/>
          </p:nvPr>
        </p:nvSpPr>
        <p:spPr>
          <a:xfrm>
            <a:off x="1441722" y="1598798"/>
            <a:ext cx="10058401" cy="4998346"/>
          </a:xfrm>
        </p:spPr>
        <p:txBody>
          <a:bodyPr>
            <a:normAutofit/>
          </a:bodyPr>
          <a:lstStyle/>
          <a:p>
            <a:pPr marL="530352" lvl="1" indent="0" algn="ctr">
              <a:buNone/>
            </a:pPr>
            <a:r>
              <a:rPr lang="en-GB" sz="2400" dirty="0"/>
              <a:t>Let K be Stock of Capital and  S be surplus</a:t>
            </a:r>
          </a:p>
          <a:p>
            <a:pPr marL="530352" lvl="1" indent="0" algn="ctr">
              <a:buNone/>
            </a:pPr>
            <a:r>
              <a:rPr lang="en-GB" sz="2400" dirty="0"/>
              <a:t>All S is accumulated</a:t>
            </a:r>
          </a:p>
          <a:p>
            <a:pPr marL="530352" lvl="1" indent="0" algn="ctr">
              <a:buNone/>
            </a:pPr>
            <a:r>
              <a:rPr lang="en-GB" sz="2400" dirty="0"/>
              <a:t>Hence K' = S</a:t>
            </a:r>
          </a:p>
          <a:p>
            <a:pPr marL="530352" lvl="1" indent="0" algn="ctr">
              <a:buNone/>
            </a:pPr>
            <a:r>
              <a:rPr lang="en-GB" sz="2400" dirty="0"/>
              <a:t>Rate of change of r given by</a:t>
            </a:r>
          </a:p>
          <a:p>
            <a:pPr marL="530352" lvl="1" indent="0" algn="ctr">
              <a:buNone/>
            </a:pPr>
            <a:r>
              <a:rPr lang="en-GB" sz="2400" dirty="0"/>
              <a:t>r' = (S/K)'</a:t>
            </a:r>
          </a:p>
          <a:p>
            <a:r>
              <a:rPr lang="en-GB" sz="2400" dirty="0"/>
              <a:t>It can be shown that this falls unless</a:t>
            </a:r>
          </a:p>
          <a:p>
            <a:pPr marL="530352" lvl="1" indent="0" algn="ctr">
              <a:buNone/>
            </a:pPr>
            <a:r>
              <a:rPr lang="en-GB" sz="2400" dirty="0"/>
              <a:t>S' &gt; r</a:t>
            </a:r>
          </a:p>
          <a:p>
            <a:pPr marL="530352" lvl="1" indent="0" algn="ctr">
              <a:buNone/>
            </a:pPr>
            <a:r>
              <a:rPr lang="en-GB" sz="2400" dirty="0"/>
              <a:t>That is to say, rate of growth of surplus is greater than the profit rate</a:t>
            </a:r>
          </a:p>
          <a:p>
            <a:pPr marL="530352" lvl="1" indent="0" algn="ctr">
              <a:buNone/>
            </a:pPr>
            <a:r>
              <a:rPr lang="en-GB" sz="2400" dirty="0"/>
              <a:t>This is a very high rate of growth; never in practice attained</a:t>
            </a:r>
          </a:p>
        </p:txBody>
      </p:sp>
    </p:spTree>
    <p:extLst>
      <p:ext uri="{BB962C8B-B14F-4D97-AF65-F5344CB8AC3E}">
        <p14:creationId xmlns:p14="http://schemas.microsoft.com/office/powerpoint/2010/main" val="24115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3B7C3A-45CF-4ED6-BA05-5E2259F75471}"/>
              </a:ext>
            </a:extLst>
          </p:cNvPr>
          <p:cNvSpPr>
            <a:spLocks noGrp="1"/>
          </p:cNvSpPr>
          <p:nvPr>
            <p:ph type="title"/>
          </p:nvPr>
        </p:nvSpPr>
        <p:spPr/>
        <p:txBody>
          <a:bodyPr/>
          <a:lstStyle/>
          <a:p>
            <a:r>
              <a:rPr lang="en-GB" dirty="0"/>
              <a:t>The objections</a:t>
            </a:r>
          </a:p>
        </p:txBody>
      </p:sp>
    </p:spTree>
    <p:extLst>
      <p:ext uri="{BB962C8B-B14F-4D97-AF65-F5344CB8AC3E}">
        <p14:creationId xmlns:p14="http://schemas.microsoft.com/office/powerpoint/2010/main" val="371486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3444-C892-4C37-8ED9-774A2ED61805}"/>
              </a:ext>
            </a:extLst>
          </p:cNvPr>
          <p:cNvSpPr>
            <a:spLocks noGrp="1"/>
          </p:cNvSpPr>
          <p:nvPr>
            <p:ph type="title"/>
          </p:nvPr>
        </p:nvSpPr>
        <p:spPr>
          <a:xfrm>
            <a:off x="1371600" y="685800"/>
            <a:ext cx="9601200" cy="879339"/>
          </a:xfrm>
        </p:spPr>
        <p:txBody>
          <a:bodyPr/>
          <a:lstStyle/>
          <a:p>
            <a:r>
              <a:rPr lang="en-GB" dirty="0"/>
              <a:t>Robinson</a:t>
            </a:r>
          </a:p>
        </p:txBody>
      </p:sp>
      <p:sp>
        <p:nvSpPr>
          <p:cNvPr id="3" name="Content Placeholder 2">
            <a:extLst>
              <a:ext uri="{FF2B5EF4-FFF2-40B4-BE49-F238E27FC236}">
                <a16:creationId xmlns:a16="http://schemas.microsoft.com/office/drawing/2014/main" id="{F99971A1-7D2D-4141-9471-ABAFE395D5DE}"/>
              </a:ext>
            </a:extLst>
          </p:cNvPr>
          <p:cNvSpPr>
            <a:spLocks noGrp="1"/>
          </p:cNvSpPr>
          <p:nvPr>
            <p:ph idx="1"/>
          </p:nvPr>
        </p:nvSpPr>
        <p:spPr>
          <a:xfrm>
            <a:off x="1371600" y="1492211"/>
            <a:ext cx="10285598" cy="5110542"/>
          </a:xfrm>
        </p:spPr>
        <p:txBody>
          <a:bodyPr>
            <a:normAutofit lnSpcReduction="10000"/>
          </a:bodyPr>
          <a:lstStyle/>
          <a:p>
            <a:r>
              <a:rPr lang="en-GB" sz="2400" dirty="0"/>
              <a:t>Capital accumulation and technical progress do not necessarily involve an increase in capital per man employed. </a:t>
            </a:r>
            <a:r>
              <a:rPr lang="en-GB" sz="2400" dirty="0">
                <a:highlight>
                  <a:srgbClr val="FFFF00"/>
                </a:highlight>
              </a:rPr>
              <a:t>Inventions may, on balance, reduce capital cost per unit of output as much as labour cost, for they may improve the efficiency of labour in making machines as much as in working machines</a:t>
            </a:r>
            <a:r>
              <a:rPr lang="en-GB" sz="2400" dirty="0"/>
              <a:t>. [he] takes the view that there is on balance a strong tendency or capital per man to increase as time goes by, and this assumption is a natural one to make. Marx's law of the falling tendency of profits then consists simply in the tautology: when the rate of exploitation is constant, the rate of profit falls as capital per man increases. This proposition stands out in startling contradiction to the rest of Marx's argument. </a:t>
            </a:r>
            <a:r>
              <a:rPr lang="en-GB" sz="2400" dirty="0">
                <a:highlight>
                  <a:srgbClr val="FFFF00"/>
                </a:highlight>
              </a:rPr>
              <a:t>For if the rate of exploitation tends to be constant, real wages tend to rise as productivity increases</a:t>
            </a:r>
            <a:r>
              <a:rPr lang="en-GB" sz="2400" dirty="0"/>
              <a:t>. </a:t>
            </a:r>
          </a:p>
          <a:p>
            <a:r>
              <a:rPr lang="en-GB" sz="2400" dirty="0"/>
              <a:t>Marx can </a:t>
            </a:r>
            <a:r>
              <a:rPr lang="en-GB" sz="2400" dirty="0">
                <a:highlight>
                  <a:srgbClr val="FFFF00"/>
                </a:highlight>
              </a:rPr>
              <a:t>only demonstrate a falling tendency in profits by abandoning his argument that real wages tend to be constant</a:t>
            </a:r>
            <a:r>
              <a:rPr lang="en-GB" sz="2400" dirty="0"/>
              <a:t>. </a:t>
            </a:r>
          </a:p>
          <a:p>
            <a:endParaRPr lang="en-GB" sz="2400" dirty="0"/>
          </a:p>
        </p:txBody>
      </p:sp>
    </p:spTree>
    <p:extLst>
      <p:ext uri="{BB962C8B-B14F-4D97-AF65-F5344CB8AC3E}">
        <p14:creationId xmlns:p14="http://schemas.microsoft.com/office/powerpoint/2010/main" val="7244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4B8C-5C11-4B9E-94BA-BCA2C7859B55}"/>
              </a:ext>
            </a:extLst>
          </p:cNvPr>
          <p:cNvSpPr>
            <a:spLocks noGrp="1"/>
          </p:cNvSpPr>
          <p:nvPr>
            <p:ph type="title"/>
          </p:nvPr>
        </p:nvSpPr>
        <p:spPr>
          <a:xfrm>
            <a:off x="1371600" y="685800"/>
            <a:ext cx="9601200" cy="682995"/>
          </a:xfrm>
        </p:spPr>
        <p:txBody>
          <a:bodyPr>
            <a:normAutofit fontScale="90000"/>
          </a:bodyPr>
          <a:lstStyle/>
          <a:p>
            <a:r>
              <a:rPr lang="en-GB" dirty="0"/>
              <a:t>Laibman (and many others)</a:t>
            </a:r>
          </a:p>
        </p:txBody>
      </p:sp>
      <p:sp>
        <p:nvSpPr>
          <p:cNvPr id="3" name="Content Placeholder 2">
            <a:extLst>
              <a:ext uri="{FF2B5EF4-FFF2-40B4-BE49-F238E27FC236}">
                <a16:creationId xmlns:a16="http://schemas.microsoft.com/office/drawing/2014/main" id="{12B93617-0972-402E-B6A5-15D225C1584B}"/>
              </a:ext>
            </a:extLst>
          </p:cNvPr>
          <p:cNvSpPr>
            <a:spLocks noGrp="1"/>
          </p:cNvSpPr>
          <p:nvPr>
            <p:ph idx="1"/>
          </p:nvPr>
        </p:nvSpPr>
        <p:spPr>
          <a:xfrm>
            <a:off x="1371600" y="1368795"/>
            <a:ext cx="9601200" cy="4498605"/>
          </a:xfrm>
        </p:spPr>
        <p:txBody>
          <a:bodyPr>
            <a:normAutofit/>
          </a:bodyPr>
          <a:lstStyle/>
          <a:p>
            <a:pPr marL="0" indent="0" algn="ctr">
              <a:buNone/>
            </a:pPr>
            <a:r>
              <a:rPr lang="en-GB" sz="2800" dirty="0"/>
              <a:t>The capitalist social relationship thus contains a powerful stimulus towards the increase in </a:t>
            </a:r>
            <a:r>
              <a:rPr lang="en-GB" sz="2800" i="1" dirty="0"/>
              <a:t>physical</a:t>
            </a:r>
            <a:r>
              <a:rPr lang="en-GB" sz="2800" dirty="0"/>
              <a:t> capital per man employed; but here is the logical gap: the increase in physical capital per man – Marx’s technical composition of capital – is necessary but not sufficient for a rise in the value of that capital…</a:t>
            </a:r>
            <a:r>
              <a:rPr lang="en-GB" sz="2800" dirty="0">
                <a:highlight>
                  <a:srgbClr val="FFFF00"/>
                </a:highlight>
              </a:rPr>
              <a:t>There appears to be no reason, technical or social, for the growth rate of physical capital per man to outstrip that of labour productivity; the rising composition of capital remains, therefore, a mere unsubstantiated assertion</a:t>
            </a:r>
            <a:r>
              <a:rPr lang="en-GB" sz="2800" dirty="0"/>
              <a:t>.</a:t>
            </a:r>
          </a:p>
          <a:p>
            <a:endParaRPr lang="en-GB" sz="2800" dirty="0"/>
          </a:p>
        </p:txBody>
      </p:sp>
    </p:spTree>
    <p:extLst>
      <p:ext uri="{BB962C8B-B14F-4D97-AF65-F5344CB8AC3E}">
        <p14:creationId xmlns:p14="http://schemas.microsoft.com/office/powerpoint/2010/main" val="3349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02C6-5C90-4BF2-AEC6-FF7F0C7F8E53}"/>
              </a:ext>
            </a:extLst>
          </p:cNvPr>
          <p:cNvSpPr>
            <a:spLocks noGrp="1"/>
          </p:cNvSpPr>
          <p:nvPr>
            <p:ph type="title"/>
          </p:nvPr>
        </p:nvSpPr>
        <p:spPr>
          <a:xfrm>
            <a:off x="1371600" y="685800"/>
            <a:ext cx="9601200" cy="912998"/>
          </a:xfrm>
        </p:spPr>
        <p:txBody>
          <a:bodyPr/>
          <a:lstStyle/>
          <a:p>
            <a:r>
              <a:rPr lang="en-GB" dirty="0"/>
              <a:t>The two arguments</a:t>
            </a:r>
          </a:p>
        </p:txBody>
      </p:sp>
      <p:sp>
        <p:nvSpPr>
          <p:cNvPr id="3" name="Content Placeholder 2">
            <a:extLst>
              <a:ext uri="{FF2B5EF4-FFF2-40B4-BE49-F238E27FC236}">
                <a16:creationId xmlns:a16="http://schemas.microsoft.com/office/drawing/2014/main" id="{7B8732C6-DD9E-4474-94E2-6191DE0A4FF7}"/>
              </a:ext>
            </a:extLst>
          </p:cNvPr>
          <p:cNvSpPr>
            <a:spLocks noGrp="1"/>
          </p:cNvSpPr>
          <p:nvPr>
            <p:ph idx="1"/>
          </p:nvPr>
        </p:nvSpPr>
        <p:spPr>
          <a:xfrm>
            <a:off x="1371600" y="1374405"/>
            <a:ext cx="10089254" cy="5132982"/>
          </a:xfrm>
        </p:spPr>
        <p:txBody>
          <a:bodyPr>
            <a:normAutofit fontScale="92500" lnSpcReduction="10000"/>
          </a:bodyPr>
          <a:lstStyle/>
          <a:p>
            <a:r>
              <a:rPr lang="en-GB" sz="2800" dirty="0"/>
              <a:t>The real wage argument</a:t>
            </a:r>
          </a:p>
          <a:p>
            <a:r>
              <a:rPr lang="en-GB" sz="2800" dirty="0"/>
              <a:t>The fall in capital values argument</a:t>
            </a:r>
          </a:p>
          <a:p>
            <a:r>
              <a:rPr lang="en-GB" sz="2800" dirty="0"/>
              <a:t>However, we know these arguments are false</a:t>
            </a:r>
          </a:p>
          <a:p>
            <a:pPr lvl="1"/>
            <a:r>
              <a:rPr lang="en-GB" sz="2800" dirty="0"/>
              <a:t>Because the profit rate does actually fall</a:t>
            </a:r>
          </a:p>
          <a:p>
            <a:pPr lvl="1"/>
            <a:r>
              <a:rPr lang="en-GB" sz="2800" dirty="0"/>
              <a:t>And because of the analysis just given</a:t>
            </a:r>
          </a:p>
          <a:p>
            <a:r>
              <a:rPr lang="en-GB" sz="2800" dirty="0"/>
              <a:t>So the real question is: where is the error in the objections?</a:t>
            </a:r>
          </a:p>
          <a:p>
            <a:pPr lvl="1"/>
            <a:r>
              <a:rPr lang="en-GB" sz="2800" dirty="0"/>
              <a:t>We know that simultaneism is part of the answer</a:t>
            </a:r>
          </a:p>
          <a:p>
            <a:pPr lvl="1"/>
            <a:r>
              <a:rPr lang="en-GB" sz="2800" dirty="0"/>
              <a:t>The second problem is physicalism</a:t>
            </a:r>
          </a:p>
          <a:p>
            <a:r>
              <a:rPr lang="en-GB" sz="2800" dirty="0"/>
              <a:t>‘Two systems two profit rates’ illustrates in detail</a:t>
            </a:r>
          </a:p>
          <a:p>
            <a:pPr lvl="1"/>
            <a:r>
              <a:rPr lang="en-GB" sz="2800" dirty="0"/>
              <a:t>For your own study</a:t>
            </a:r>
          </a:p>
          <a:p>
            <a:pPr lvl="1"/>
            <a:r>
              <a:rPr lang="en-GB" sz="2800" dirty="0"/>
              <a:t>Not essential for completing the course!</a:t>
            </a:r>
          </a:p>
        </p:txBody>
      </p:sp>
    </p:spTree>
    <p:extLst>
      <p:ext uri="{BB962C8B-B14F-4D97-AF65-F5344CB8AC3E}">
        <p14:creationId xmlns:p14="http://schemas.microsoft.com/office/powerpoint/2010/main" val="91412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A919-E16D-4503-8208-BDC2F37C998B}"/>
              </a:ext>
            </a:extLst>
          </p:cNvPr>
          <p:cNvSpPr>
            <a:spLocks noGrp="1"/>
          </p:cNvSpPr>
          <p:nvPr>
            <p:ph type="title"/>
          </p:nvPr>
        </p:nvSpPr>
        <p:spPr/>
        <p:txBody>
          <a:bodyPr>
            <a:normAutofit fontScale="90000"/>
          </a:bodyPr>
          <a:lstStyle/>
          <a:p>
            <a:r>
              <a:rPr lang="en-GB" dirty="0"/>
              <a:t>Wiping  out past value: Moszkowska and exchange inconsistency</a:t>
            </a:r>
          </a:p>
        </p:txBody>
      </p:sp>
      <p:sp>
        <p:nvSpPr>
          <p:cNvPr id="3" name="Content Placeholder 2">
            <a:extLst>
              <a:ext uri="{FF2B5EF4-FFF2-40B4-BE49-F238E27FC236}">
                <a16:creationId xmlns:a16="http://schemas.microsoft.com/office/drawing/2014/main" id="{D3D813E3-5CA9-4969-A458-4491FF0B21F8}"/>
              </a:ext>
            </a:extLst>
          </p:cNvPr>
          <p:cNvSpPr>
            <a:spLocks noGrp="1"/>
          </p:cNvSpPr>
          <p:nvPr>
            <p:ph idx="1"/>
          </p:nvPr>
        </p:nvSpPr>
        <p:spPr>
          <a:xfrm>
            <a:off x="1528674" y="2050387"/>
            <a:ext cx="10010717" cy="4322363"/>
          </a:xfrm>
        </p:spPr>
        <p:txBody>
          <a:bodyPr>
            <a:noAutofit/>
          </a:bodyPr>
          <a:lstStyle/>
          <a:p>
            <a:r>
              <a:rPr lang="en-GB" sz="2400" dirty="0"/>
              <a:t>‘Two Systems two Profit Rates’ shows that</a:t>
            </a:r>
          </a:p>
          <a:p>
            <a:pPr lvl="1"/>
            <a:r>
              <a:rPr lang="en-GB" sz="2400" dirty="0"/>
              <a:t>The simultaneist rate is the same as the physicalist rate</a:t>
            </a:r>
          </a:p>
          <a:p>
            <a:pPr lvl="1"/>
            <a:r>
              <a:rPr lang="en-GB" sz="2400" dirty="0"/>
              <a:t>In both cases value is ‘wiped out’ in the transition between periods</a:t>
            </a:r>
          </a:p>
          <a:p>
            <a:r>
              <a:rPr lang="en-GB" sz="2400" dirty="0"/>
              <a:t>Moszkowska 1934 first states the ‘fall in costs’ argument</a:t>
            </a:r>
          </a:p>
          <a:p>
            <a:r>
              <a:rPr lang="en-GB" sz="2400" dirty="0"/>
              <a:t>The spreadsheet example shows ‘exchange inconsistency’</a:t>
            </a:r>
          </a:p>
          <a:p>
            <a:r>
              <a:rPr lang="en-GB" sz="2400" dirty="0"/>
              <a:t>The buyers of period 2 pay less than the sellers receive</a:t>
            </a:r>
          </a:p>
          <a:p>
            <a:r>
              <a:rPr lang="en-GB" sz="2400" dirty="0"/>
              <a:t>If this is corrected, simultaneist values become physicalist values</a:t>
            </a:r>
          </a:p>
        </p:txBody>
      </p:sp>
    </p:spTree>
    <p:extLst>
      <p:ext uri="{BB962C8B-B14F-4D97-AF65-F5344CB8AC3E}">
        <p14:creationId xmlns:p14="http://schemas.microsoft.com/office/powerpoint/2010/main" val="2269091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886D-143D-4E92-BB42-F8ACEA2DF9B5}"/>
              </a:ext>
            </a:extLst>
          </p:cNvPr>
          <p:cNvSpPr>
            <a:spLocks noGrp="1"/>
          </p:cNvSpPr>
          <p:nvPr>
            <p:ph type="title"/>
          </p:nvPr>
        </p:nvSpPr>
        <p:spPr>
          <a:xfrm>
            <a:off x="1371600" y="685800"/>
            <a:ext cx="9601200" cy="615677"/>
          </a:xfrm>
        </p:spPr>
        <p:txBody>
          <a:bodyPr>
            <a:normAutofit fontScale="90000"/>
          </a:bodyPr>
          <a:lstStyle/>
          <a:p>
            <a:r>
              <a:rPr lang="en-GB" dirty="0"/>
              <a:t>Moral Depreciation</a:t>
            </a:r>
          </a:p>
        </p:txBody>
      </p:sp>
      <p:sp>
        <p:nvSpPr>
          <p:cNvPr id="3" name="Content Placeholder 2">
            <a:extLst>
              <a:ext uri="{FF2B5EF4-FFF2-40B4-BE49-F238E27FC236}">
                <a16:creationId xmlns:a16="http://schemas.microsoft.com/office/drawing/2014/main" id="{2E96D655-03A0-4C18-A27A-BF7E116AB8D6}"/>
              </a:ext>
            </a:extLst>
          </p:cNvPr>
          <p:cNvSpPr>
            <a:spLocks noGrp="1"/>
          </p:cNvSpPr>
          <p:nvPr>
            <p:ph idx="1"/>
          </p:nvPr>
        </p:nvSpPr>
        <p:spPr>
          <a:xfrm>
            <a:off x="1497820" y="1497821"/>
            <a:ext cx="9783520" cy="5003956"/>
          </a:xfrm>
        </p:spPr>
        <p:txBody>
          <a:bodyPr>
            <a:normAutofit/>
          </a:bodyPr>
          <a:lstStyle/>
          <a:p>
            <a:r>
              <a:rPr lang="en-GB" sz="2800" dirty="0"/>
              <a:t>What happens as a result of depreciation?</a:t>
            </a:r>
          </a:p>
          <a:p>
            <a:r>
              <a:rPr lang="en-GB" sz="2800" dirty="0"/>
              <a:t>Value of accumulated capital DOES fall</a:t>
            </a:r>
          </a:p>
          <a:p>
            <a:r>
              <a:rPr lang="en-GB" sz="2800" dirty="0"/>
              <a:t>But not instantly</a:t>
            </a:r>
          </a:p>
          <a:p>
            <a:r>
              <a:rPr lang="en-GB" sz="2800" dirty="0"/>
              <a:t>When a new technique is introduced, values fall gradually as it takes over</a:t>
            </a:r>
          </a:p>
          <a:p>
            <a:r>
              <a:rPr lang="en-GB" sz="2800" dirty="0"/>
              <a:t>Marx, Maldonado-Filho ‘Release and Tie-up of value’</a:t>
            </a:r>
          </a:p>
          <a:p>
            <a:r>
              <a:rPr lang="en-GB" sz="2800" dirty="0"/>
              <a:t>NOTE: the decline in value is a deduction from </a:t>
            </a:r>
            <a:r>
              <a:rPr lang="en-GB" sz="2800" i="1" dirty="0"/>
              <a:t>revenue</a:t>
            </a:r>
          </a:p>
          <a:p>
            <a:r>
              <a:rPr lang="en-GB" sz="2800" dirty="0"/>
              <a:t>Capitalist experiences it as a loss of profit</a:t>
            </a:r>
          </a:p>
        </p:txBody>
      </p:sp>
    </p:spTree>
    <p:extLst>
      <p:ext uri="{BB962C8B-B14F-4D97-AF65-F5344CB8AC3E}">
        <p14:creationId xmlns:p14="http://schemas.microsoft.com/office/powerpoint/2010/main" val="63524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71C-D3EE-4277-BF79-E914F5911564}"/>
              </a:ext>
            </a:extLst>
          </p:cNvPr>
          <p:cNvSpPr>
            <a:spLocks noGrp="1"/>
          </p:cNvSpPr>
          <p:nvPr>
            <p:ph type="title"/>
          </p:nvPr>
        </p:nvSpPr>
        <p:spPr/>
        <p:txBody>
          <a:bodyPr>
            <a:normAutofit fontScale="90000"/>
          </a:bodyPr>
          <a:lstStyle/>
          <a:p>
            <a:r>
              <a:rPr lang="en-GB" dirty="0"/>
              <a:t>What is really happening to the profit rate?</a:t>
            </a:r>
          </a:p>
        </p:txBody>
      </p:sp>
      <p:sp>
        <p:nvSpPr>
          <p:cNvPr id="3" name="Text Placeholder 2">
            <a:extLst>
              <a:ext uri="{FF2B5EF4-FFF2-40B4-BE49-F238E27FC236}">
                <a16:creationId xmlns:a16="http://schemas.microsoft.com/office/drawing/2014/main" id="{121AE3E5-1F24-42C8-946B-24EE18330D7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519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C2C876-60CA-42DF-9208-C8CAEB106927}"/>
              </a:ext>
            </a:extLst>
          </p:cNvPr>
          <p:cNvSpPr>
            <a:spLocks noGrp="1"/>
          </p:cNvSpPr>
          <p:nvPr>
            <p:ph type="title"/>
          </p:nvPr>
        </p:nvSpPr>
        <p:spPr/>
        <p:txBody>
          <a:bodyPr/>
          <a:lstStyle/>
          <a:p>
            <a:r>
              <a:rPr lang="en-GB" dirty="0"/>
              <a:t>Did the profit rate recover?</a:t>
            </a:r>
          </a:p>
        </p:txBody>
      </p:sp>
      <p:sp>
        <p:nvSpPr>
          <p:cNvPr id="5" name="Content Placeholder 4">
            <a:extLst>
              <a:ext uri="{FF2B5EF4-FFF2-40B4-BE49-F238E27FC236}">
                <a16:creationId xmlns:a16="http://schemas.microsoft.com/office/drawing/2014/main" id="{5432CC14-E5B7-4734-B288-F500FF81834A}"/>
              </a:ext>
            </a:extLst>
          </p:cNvPr>
          <p:cNvSpPr>
            <a:spLocks noGrp="1"/>
          </p:cNvSpPr>
          <p:nvPr>
            <p:ph idx="1"/>
          </p:nvPr>
        </p:nvSpPr>
        <p:spPr>
          <a:xfrm>
            <a:off x="1511844" y="1797946"/>
            <a:ext cx="9949009" cy="4361632"/>
          </a:xfrm>
        </p:spPr>
        <p:txBody>
          <a:bodyPr>
            <a:normAutofit/>
          </a:bodyPr>
          <a:lstStyle/>
          <a:p>
            <a:r>
              <a:rPr lang="en-GB" sz="3200" dirty="0" err="1"/>
              <a:t>Dumenil</a:t>
            </a:r>
            <a:r>
              <a:rPr lang="en-GB" sz="3200" dirty="0"/>
              <a:t> and Levy 2004</a:t>
            </a:r>
          </a:p>
          <a:p>
            <a:r>
              <a:rPr lang="en-GB" sz="3200" dirty="0"/>
              <a:t>‘Neoliberalism was a recovery’</a:t>
            </a:r>
          </a:p>
          <a:p>
            <a:r>
              <a:rPr lang="en-GB" sz="3200" dirty="0"/>
              <a:t>Kotz: Profit rate restored</a:t>
            </a:r>
          </a:p>
          <a:p>
            <a:r>
              <a:rPr lang="en-GB" sz="3200" dirty="0"/>
              <a:t>Others agree</a:t>
            </a:r>
          </a:p>
          <a:p>
            <a:r>
              <a:rPr lang="en-GB" sz="3200" dirty="0"/>
              <a:t>Some disagree</a:t>
            </a:r>
          </a:p>
          <a:p>
            <a:r>
              <a:rPr lang="en-GB" sz="3200" dirty="0"/>
              <a:t>Restoration called into question by crash of 2008</a:t>
            </a:r>
          </a:p>
          <a:p>
            <a:r>
              <a:rPr lang="en-GB" sz="3200" dirty="0"/>
              <a:t>So is there a problem of measurement?</a:t>
            </a:r>
          </a:p>
        </p:txBody>
      </p:sp>
    </p:spTree>
    <p:extLst>
      <p:ext uri="{BB962C8B-B14F-4D97-AF65-F5344CB8AC3E}">
        <p14:creationId xmlns:p14="http://schemas.microsoft.com/office/powerpoint/2010/main" val="373881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999A-AC5C-44CC-B5DC-FCC0F29E6AB0}"/>
              </a:ext>
            </a:extLst>
          </p:cNvPr>
          <p:cNvSpPr>
            <a:spLocks noGrp="1"/>
          </p:cNvSpPr>
          <p:nvPr>
            <p:ph type="title"/>
          </p:nvPr>
        </p:nvSpPr>
        <p:spPr>
          <a:xfrm>
            <a:off x="1371600" y="685800"/>
            <a:ext cx="9601200" cy="830424"/>
          </a:xfrm>
        </p:spPr>
        <p:txBody>
          <a:bodyPr/>
          <a:lstStyle/>
          <a:p>
            <a:r>
              <a:rPr lang="en-GB" dirty="0"/>
              <a:t>Preface</a:t>
            </a:r>
            <a:endParaRPr lang="en-CA" dirty="0"/>
          </a:p>
        </p:txBody>
      </p:sp>
      <p:sp>
        <p:nvSpPr>
          <p:cNvPr id="3" name="Content Placeholder 2">
            <a:extLst>
              <a:ext uri="{FF2B5EF4-FFF2-40B4-BE49-F238E27FC236}">
                <a16:creationId xmlns:a16="http://schemas.microsoft.com/office/drawing/2014/main" id="{CAA20CCA-E96B-4891-849B-D04C2E9F5527}"/>
              </a:ext>
            </a:extLst>
          </p:cNvPr>
          <p:cNvSpPr>
            <a:spLocks noGrp="1"/>
          </p:cNvSpPr>
          <p:nvPr>
            <p:ph idx="1"/>
          </p:nvPr>
        </p:nvSpPr>
        <p:spPr>
          <a:xfrm>
            <a:off x="1371599" y="1296955"/>
            <a:ext cx="10352916" cy="5328238"/>
          </a:xfrm>
        </p:spPr>
        <p:txBody>
          <a:bodyPr>
            <a:normAutofit/>
          </a:bodyPr>
          <a:lstStyle/>
          <a:p>
            <a:r>
              <a:rPr lang="en-CA" sz="2400" dirty="0"/>
              <a:t>There are not many ‘big’ points in this unit (see next slide)</a:t>
            </a:r>
          </a:p>
          <a:p>
            <a:r>
              <a:rPr lang="en-CA" sz="2400" dirty="0"/>
              <a:t>Marx’s theory of reproduction and profit is not difficult if approached temporally</a:t>
            </a:r>
          </a:p>
          <a:p>
            <a:r>
              <a:rPr lang="en-CA" sz="2400" dirty="0"/>
              <a:t>The most difficult part is the theory of money (Unit 6)</a:t>
            </a:r>
          </a:p>
          <a:p>
            <a:r>
              <a:rPr lang="en-CA" sz="2400" dirty="0"/>
              <a:t>It has been made more difficult than necessary</a:t>
            </a:r>
          </a:p>
          <a:p>
            <a:r>
              <a:rPr lang="en-CA" sz="2400" dirty="0"/>
              <a:t>Several spreadsheets to show how and why Marx’s theory works</a:t>
            </a:r>
          </a:p>
          <a:p>
            <a:pPr lvl="1"/>
            <a:r>
              <a:rPr lang="en-CA" sz="2400" dirty="0"/>
              <a:t>You do not have to follow every detail to meet course requirements</a:t>
            </a:r>
          </a:p>
          <a:p>
            <a:pPr lvl="1"/>
            <a:r>
              <a:rPr lang="en-CA" sz="2400" dirty="0"/>
              <a:t>The most important point is the conclusions</a:t>
            </a:r>
          </a:p>
          <a:p>
            <a:pPr lvl="1"/>
            <a:r>
              <a:rPr lang="en-CA" sz="2400" dirty="0"/>
              <a:t>But if you want to study them in detail, it will be useful for you</a:t>
            </a:r>
          </a:p>
        </p:txBody>
      </p:sp>
    </p:spTree>
    <p:extLst>
      <p:ext uri="{BB962C8B-B14F-4D97-AF65-F5344CB8AC3E}">
        <p14:creationId xmlns:p14="http://schemas.microsoft.com/office/powerpoint/2010/main" val="976053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6366-8005-4694-A095-90D41A6E637E}"/>
              </a:ext>
            </a:extLst>
          </p:cNvPr>
          <p:cNvSpPr>
            <a:spLocks noGrp="1"/>
          </p:cNvSpPr>
          <p:nvPr>
            <p:ph type="title"/>
          </p:nvPr>
        </p:nvSpPr>
        <p:spPr/>
        <p:txBody>
          <a:bodyPr/>
          <a:lstStyle/>
          <a:p>
            <a:r>
              <a:rPr lang="en-GB" dirty="0"/>
              <a:t>Measuring the stock of capital</a:t>
            </a:r>
          </a:p>
        </p:txBody>
      </p:sp>
      <p:sp>
        <p:nvSpPr>
          <p:cNvPr id="3" name="Content Placeholder 2">
            <a:extLst>
              <a:ext uri="{FF2B5EF4-FFF2-40B4-BE49-F238E27FC236}">
                <a16:creationId xmlns:a16="http://schemas.microsoft.com/office/drawing/2014/main" id="{8A1DBD1F-FE16-47FE-8761-57A906719983}"/>
              </a:ext>
            </a:extLst>
          </p:cNvPr>
          <p:cNvSpPr>
            <a:spLocks noGrp="1"/>
          </p:cNvSpPr>
          <p:nvPr>
            <p:ph idx="1"/>
          </p:nvPr>
        </p:nvSpPr>
        <p:spPr>
          <a:xfrm>
            <a:off x="2627264" y="2555271"/>
            <a:ext cx="9601200" cy="3581400"/>
          </a:xfrm>
        </p:spPr>
        <p:txBody>
          <a:bodyPr/>
          <a:lstStyle/>
          <a:p>
            <a:r>
              <a:rPr lang="en-GB" sz="2400" dirty="0"/>
              <a:t>Kliman </a:t>
            </a:r>
          </a:p>
          <a:p>
            <a:pPr lvl="1"/>
            <a:r>
              <a:rPr lang="en-GB" sz="2400" dirty="0"/>
              <a:t>The profit rate falls if Historical cost is used </a:t>
            </a:r>
          </a:p>
          <a:p>
            <a:pPr lvl="1"/>
            <a:r>
              <a:rPr lang="en-GB" sz="2400" dirty="0"/>
              <a:t>where it does not fall with current cost measure</a:t>
            </a:r>
          </a:p>
          <a:p>
            <a:endParaRPr lang="en-GB" dirty="0"/>
          </a:p>
        </p:txBody>
      </p:sp>
    </p:spTree>
    <p:extLst>
      <p:ext uri="{BB962C8B-B14F-4D97-AF65-F5344CB8AC3E}">
        <p14:creationId xmlns:p14="http://schemas.microsoft.com/office/powerpoint/2010/main" val="3679833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F2A6-2E18-4537-936D-108D85A8CF7D}"/>
              </a:ext>
            </a:extLst>
          </p:cNvPr>
          <p:cNvSpPr>
            <a:spLocks noGrp="1"/>
          </p:cNvSpPr>
          <p:nvPr>
            <p:ph type="title"/>
          </p:nvPr>
        </p:nvSpPr>
        <p:spPr>
          <a:xfrm>
            <a:off x="1371600" y="685800"/>
            <a:ext cx="9601200" cy="761533"/>
          </a:xfrm>
        </p:spPr>
        <p:txBody>
          <a:bodyPr/>
          <a:lstStyle/>
          <a:p>
            <a:r>
              <a:rPr lang="en-GB" dirty="0"/>
              <a:t>What is capital?</a:t>
            </a:r>
          </a:p>
        </p:txBody>
      </p:sp>
      <p:sp>
        <p:nvSpPr>
          <p:cNvPr id="3" name="Content Placeholder 2">
            <a:extLst>
              <a:ext uri="{FF2B5EF4-FFF2-40B4-BE49-F238E27FC236}">
                <a16:creationId xmlns:a16="http://schemas.microsoft.com/office/drawing/2014/main" id="{6FA65A63-ECAF-4D6D-902A-69E22E15C50E}"/>
              </a:ext>
            </a:extLst>
          </p:cNvPr>
          <p:cNvSpPr>
            <a:spLocks noGrp="1"/>
          </p:cNvSpPr>
          <p:nvPr>
            <p:ph idx="1"/>
          </p:nvPr>
        </p:nvSpPr>
        <p:spPr>
          <a:xfrm>
            <a:off x="1455747" y="1447333"/>
            <a:ext cx="10106084" cy="768544"/>
          </a:xfrm>
        </p:spPr>
        <p:txBody>
          <a:bodyPr/>
          <a:lstStyle/>
          <a:p>
            <a:r>
              <a:rPr lang="en-GB" dirty="0"/>
              <a:t>Freeman: should include Financial capital in the denominator</a:t>
            </a:r>
          </a:p>
        </p:txBody>
      </p:sp>
      <p:pic>
        <p:nvPicPr>
          <p:cNvPr id="5" name="Picture 4">
            <a:extLst>
              <a:ext uri="{FF2B5EF4-FFF2-40B4-BE49-F238E27FC236}">
                <a16:creationId xmlns:a16="http://schemas.microsoft.com/office/drawing/2014/main" id="{70DC2740-028B-4695-A8B5-625BEA2CBB2D}"/>
              </a:ext>
            </a:extLst>
          </p:cNvPr>
          <p:cNvPicPr>
            <a:picLocks noChangeAspect="1"/>
          </p:cNvPicPr>
          <p:nvPr/>
        </p:nvPicPr>
        <p:blipFill>
          <a:blip r:embed="rId2"/>
          <a:stretch>
            <a:fillRect/>
          </a:stretch>
        </p:blipFill>
        <p:spPr>
          <a:xfrm>
            <a:off x="1371600" y="2058602"/>
            <a:ext cx="9915993" cy="4740660"/>
          </a:xfrm>
          <a:prstGeom prst="rect">
            <a:avLst/>
          </a:prstGeom>
        </p:spPr>
      </p:pic>
    </p:spTree>
    <p:extLst>
      <p:ext uri="{BB962C8B-B14F-4D97-AF65-F5344CB8AC3E}">
        <p14:creationId xmlns:p14="http://schemas.microsoft.com/office/powerpoint/2010/main" val="177523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2621-3289-410D-979B-7A461D7B0E6B}"/>
              </a:ext>
            </a:extLst>
          </p:cNvPr>
          <p:cNvSpPr>
            <a:spLocks noGrp="1"/>
          </p:cNvSpPr>
          <p:nvPr>
            <p:ph type="title"/>
          </p:nvPr>
        </p:nvSpPr>
        <p:spPr/>
        <p:txBody>
          <a:bodyPr/>
          <a:lstStyle/>
          <a:p>
            <a:r>
              <a:rPr lang="en-GB" dirty="0"/>
              <a:t>Unproductive Capital</a:t>
            </a:r>
          </a:p>
        </p:txBody>
      </p:sp>
      <p:sp>
        <p:nvSpPr>
          <p:cNvPr id="3" name="Content Placeholder 2">
            <a:extLst>
              <a:ext uri="{FF2B5EF4-FFF2-40B4-BE49-F238E27FC236}">
                <a16:creationId xmlns:a16="http://schemas.microsoft.com/office/drawing/2014/main" id="{74D8E3D2-5161-45B9-B1E4-ACAD7FECB77F}"/>
              </a:ext>
            </a:extLst>
          </p:cNvPr>
          <p:cNvSpPr>
            <a:spLocks noGrp="1"/>
          </p:cNvSpPr>
          <p:nvPr>
            <p:ph idx="1"/>
          </p:nvPr>
        </p:nvSpPr>
        <p:spPr>
          <a:xfrm>
            <a:off x="1321557" y="1626357"/>
            <a:ext cx="10570191" cy="4892723"/>
          </a:xfrm>
        </p:spPr>
        <p:txBody>
          <a:bodyPr>
            <a:normAutofit/>
          </a:bodyPr>
          <a:lstStyle/>
          <a:p>
            <a:r>
              <a:rPr lang="en-GB" dirty="0"/>
              <a:t>Moseley, Mohun, Moseley</a:t>
            </a:r>
          </a:p>
          <a:p>
            <a:r>
              <a:rPr lang="en-GB" dirty="0"/>
              <a:t>Must correct for the fact that a growing part of capital is unproductive</a:t>
            </a:r>
          </a:p>
          <a:p>
            <a:pPr lvl="1"/>
            <a:r>
              <a:rPr lang="en-GB" dirty="0"/>
              <a:t>Banking</a:t>
            </a:r>
          </a:p>
          <a:p>
            <a:pPr lvl="1"/>
            <a:r>
              <a:rPr lang="en-GB" dirty="0"/>
              <a:t>Commerce</a:t>
            </a:r>
          </a:p>
          <a:p>
            <a:r>
              <a:rPr lang="en-GB" dirty="0"/>
              <a:t>Leads to corrections in both the numerator and the denominator</a:t>
            </a:r>
          </a:p>
          <a:p>
            <a:r>
              <a:rPr lang="en-GB" dirty="0"/>
              <a:t>Results inconclusive, but suggest some errors in uncorrected measure</a:t>
            </a:r>
          </a:p>
          <a:p>
            <a:r>
              <a:rPr lang="en-GB" dirty="0"/>
              <a:t>A problem: what is the true size of unproductive capital?</a:t>
            </a:r>
          </a:p>
          <a:p>
            <a:r>
              <a:rPr lang="en-GB" dirty="0"/>
              <a:t>When a bank purchases a machine, that machine is produced</a:t>
            </a:r>
          </a:p>
          <a:p>
            <a:r>
              <a:rPr lang="en-GB" dirty="0"/>
              <a:t>Banks ‘re-lend’ </a:t>
            </a:r>
          </a:p>
          <a:p>
            <a:r>
              <a:rPr lang="en-GB" dirty="0"/>
              <a:t>The real question is whether the revenue is accumulated</a:t>
            </a:r>
          </a:p>
        </p:txBody>
      </p:sp>
    </p:spTree>
    <p:extLst>
      <p:ext uri="{BB962C8B-B14F-4D97-AF65-F5344CB8AC3E}">
        <p14:creationId xmlns:p14="http://schemas.microsoft.com/office/powerpoint/2010/main" val="133026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8AAE-D898-4FA1-B0F1-F5C38F94E196}"/>
              </a:ext>
            </a:extLst>
          </p:cNvPr>
          <p:cNvSpPr>
            <a:spLocks noGrp="1"/>
          </p:cNvSpPr>
          <p:nvPr>
            <p:ph type="title"/>
          </p:nvPr>
        </p:nvSpPr>
        <p:spPr/>
        <p:txBody>
          <a:bodyPr/>
          <a:lstStyle/>
          <a:p>
            <a:r>
              <a:rPr lang="en-GB" dirty="0"/>
              <a:t>Causes</a:t>
            </a:r>
          </a:p>
        </p:txBody>
      </p:sp>
      <p:sp>
        <p:nvSpPr>
          <p:cNvPr id="3" name="Content Placeholder 2">
            <a:extLst>
              <a:ext uri="{FF2B5EF4-FFF2-40B4-BE49-F238E27FC236}">
                <a16:creationId xmlns:a16="http://schemas.microsoft.com/office/drawing/2014/main" id="{65538E93-1DEF-45F7-8775-A16B512FE98C}"/>
              </a:ext>
            </a:extLst>
          </p:cNvPr>
          <p:cNvSpPr>
            <a:spLocks noGrp="1"/>
          </p:cNvSpPr>
          <p:nvPr>
            <p:ph idx="1"/>
          </p:nvPr>
        </p:nvSpPr>
        <p:spPr>
          <a:xfrm>
            <a:off x="1326108" y="1635456"/>
            <a:ext cx="10097068" cy="4633415"/>
          </a:xfrm>
        </p:spPr>
        <p:txBody>
          <a:bodyPr>
            <a:normAutofit/>
          </a:bodyPr>
          <a:lstStyle/>
          <a:p>
            <a:r>
              <a:rPr lang="en-GB" sz="2800" dirty="0"/>
              <a:t>Brenner, Freeman: what was the cause of the US decline?</a:t>
            </a:r>
          </a:p>
          <a:p>
            <a:r>
              <a:rPr lang="en-GB" sz="2800" dirty="0"/>
              <a:t>Brenner disagrees with </a:t>
            </a:r>
            <a:r>
              <a:rPr lang="en-GB" sz="2800" dirty="0" err="1"/>
              <a:t>Dumenil</a:t>
            </a:r>
            <a:r>
              <a:rPr lang="en-GB" sz="2800" dirty="0"/>
              <a:t> and Levy: shows the profit rate falls, with much historical evidence including enterprise-based</a:t>
            </a:r>
          </a:p>
          <a:p>
            <a:r>
              <a:rPr lang="en-GB" sz="2800" dirty="0"/>
              <a:t>Brenner is a conscientious historian so much to commend</a:t>
            </a:r>
          </a:p>
          <a:p>
            <a:r>
              <a:rPr lang="en-GB" sz="2800" dirty="0"/>
              <a:t>But argues that Okishio has shown Marx cannot be right</a:t>
            </a:r>
          </a:p>
          <a:p>
            <a:r>
              <a:rPr lang="en-GB" sz="2800" dirty="0"/>
              <a:t>So constructs his own argument</a:t>
            </a:r>
          </a:p>
          <a:p>
            <a:r>
              <a:rPr lang="en-GB" sz="2800" dirty="0"/>
              <a:t>What accounts for the fall? (See next slide)</a:t>
            </a:r>
          </a:p>
        </p:txBody>
      </p:sp>
    </p:spTree>
    <p:extLst>
      <p:ext uri="{BB962C8B-B14F-4D97-AF65-F5344CB8AC3E}">
        <p14:creationId xmlns:p14="http://schemas.microsoft.com/office/powerpoint/2010/main" val="4062065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DF95-A66D-4D48-9493-205FC17516F7}"/>
              </a:ext>
            </a:extLst>
          </p:cNvPr>
          <p:cNvSpPr>
            <a:spLocks noGrp="1"/>
          </p:cNvSpPr>
          <p:nvPr>
            <p:ph type="title"/>
          </p:nvPr>
        </p:nvSpPr>
        <p:spPr>
          <a:xfrm>
            <a:off x="677838" y="382138"/>
            <a:ext cx="4503761" cy="2379259"/>
          </a:xfrm>
        </p:spPr>
        <p:txBody>
          <a:bodyPr>
            <a:normAutofit/>
          </a:bodyPr>
          <a:lstStyle/>
          <a:p>
            <a:pPr algn="ctr"/>
            <a:r>
              <a:rPr lang="en-GB" dirty="0"/>
              <a:t>What makes the US profit rate fall?</a:t>
            </a:r>
          </a:p>
        </p:txBody>
      </p:sp>
      <p:pic>
        <p:nvPicPr>
          <p:cNvPr id="4" name="Picture 3">
            <a:extLst>
              <a:ext uri="{FF2B5EF4-FFF2-40B4-BE49-F238E27FC236}">
                <a16:creationId xmlns:a16="http://schemas.microsoft.com/office/drawing/2014/main" id="{B4469460-E2AC-417E-B667-453CF4F89289}"/>
              </a:ext>
            </a:extLst>
          </p:cNvPr>
          <p:cNvPicPr>
            <a:picLocks noChangeAspect="1"/>
          </p:cNvPicPr>
          <p:nvPr/>
        </p:nvPicPr>
        <p:blipFill>
          <a:blip r:embed="rId2"/>
          <a:stretch>
            <a:fillRect/>
          </a:stretch>
        </p:blipFill>
        <p:spPr>
          <a:xfrm>
            <a:off x="5918796" y="304800"/>
            <a:ext cx="5868319" cy="4012442"/>
          </a:xfrm>
          <a:prstGeom prst="rect">
            <a:avLst/>
          </a:prstGeom>
        </p:spPr>
      </p:pic>
      <p:pic>
        <p:nvPicPr>
          <p:cNvPr id="5" name="Picture 4">
            <a:extLst>
              <a:ext uri="{FF2B5EF4-FFF2-40B4-BE49-F238E27FC236}">
                <a16:creationId xmlns:a16="http://schemas.microsoft.com/office/drawing/2014/main" id="{F287580C-AC6E-4D60-9858-C2ADBF7713B0}"/>
              </a:ext>
            </a:extLst>
          </p:cNvPr>
          <p:cNvPicPr>
            <a:picLocks noChangeAspect="1"/>
          </p:cNvPicPr>
          <p:nvPr/>
        </p:nvPicPr>
        <p:blipFill>
          <a:blip r:embed="rId3"/>
          <a:stretch>
            <a:fillRect/>
          </a:stretch>
        </p:blipFill>
        <p:spPr>
          <a:xfrm>
            <a:off x="217868" y="2611271"/>
            <a:ext cx="5663469" cy="3869768"/>
          </a:xfrm>
          <a:prstGeom prst="rect">
            <a:avLst/>
          </a:prstGeom>
        </p:spPr>
      </p:pic>
      <p:sp>
        <p:nvSpPr>
          <p:cNvPr id="6" name="TextBox 5">
            <a:extLst>
              <a:ext uri="{FF2B5EF4-FFF2-40B4-BE49-F238E27FC236}">
                <a16:creationId xmlns:a16="http://schemas.microsoft.com/office/drawing/2014/main" id="{22411205-D244-43C1-969D-2C06AAE14F45}"/>
              </a:ext>
            </a:extLst>
          </p:cNvPr>
          <p:cNvSpPr txBox="1"/>
          <p:nvPr/>
        </p:nvSpPr>
        <p:spPr>
          <a:xfrm>
            <a:off x="6273421" y="4622042"/>
            <a:ext cx="5454555" cy="1754326"/>
          </a:xfrm>
          <a:prstGeom prst="rect">
            <a:avLst/>
          </a:prstGeom>
          <a:noFill/>
        </p:spPr>
        <p:txBody>
          <a:bodyPr wrap="square" rtlCol="0">
            <a:spAutoFit/>
          </a:bodyPr>
          <a:lstStyle/>
          <a:p>
            <a:r>
              <a:rPr lang="en-GB" dirty="0"/>
              <a:t>‘Maximum’ rate is what the rate would be if the wage was zero</a:t>
            </a:r>
          </a:p>
          <a:p>
            <a:endParaRPr lang="en-GB" dirty="0"/>
          </a:p>
          <a:p>
            <a:r>
              <a:rPr lang="en-GB" dirty="0"/>
              <a:t>Accounts for most of the variation</a:t>
            </a:r>
          </a:p>
          <a:p>
            <a:endParaRPr lang="en-GB" dirty="0"/>
          </a:p>
          <a:p>
            <a:r>
              <a:rPr lang="en-GB" dirty="0"/>
              <a:t>Profit share (wage effect) accounts for much less</a:t>
            </a:r>
          </a:p>
        </p:txBody>
      </p:sp>
    </p:spTree>
    <p:extLst>
      <p:ext uri="{BB962C8B-B14F-4D97-AF65-F5344CB8AC3E}">
        <p14:creationId xmlns:p14="http://schemas.microsoft.com/office/powerpoint/2010/main" val="85585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F432-4670-44E5-8913-040E70375E1F}"/>
              </a:ext>
            </a:extLst>
          </p:cNvPr>
          <p:cNvSpPr>
            <a:spLocks noGrp="1"/>
          </p:cNvSpPr>
          <p:nvPr>
            <p:ph type="title"/>
          </p:nvPr>
        </p:nvSpPr>
        <p:spPr/>
        <p:txBody>
          <a:bodyPr/>
          <a:lstStyle/>
          <a:p>
            <a:r>
              <a:rPr lang="en-GB" dirty="0"/>
              <a:t>Profit rate and crisis</a:t>
            </a:r>
          </a:p>
        </p:txBody>
      </p:sp>
      <p:sp>
        <p:nvSpPr>
          <p:cNvPr id="3" name="Content Placeholder 2">
            <a:extLst>
              <a:ext uri="{FF2B5EF4-FFF2-40B4-BE49-F238E27FC236}">
                <a16:creationId xmlns:a16="http://schemas.microsoft.com/office/drawing/2014/main" id="{2D94E56B-FF7D-4080-9951-E4FDFF4EBAA1}"/>
              </a:ext>
            </a:extLst>
          </p:cNvPr>
          <p:cNvSpPr>
            <a:spLocks noGrp="1"/>
          </p:cNvSpPr>
          <p:nvPr>
            <p:ph idx="1"/>
          </p:nvPr>
        </p:nvSpPr>
        <p:spPr/>
        <p:txBody>
          <a:bodyPr/>
          <a:lstStyle/>
          <a:p>
            <a:r>
              <a:rPr lang="en-GB" dirty="0"/>
              <a:t>Does the falling rate </a:t>
            </a:r>
            <a:r>
              <a:rPr lang="en-GB" dirty="0" err="1"/>
              <a:t>‘cause</a:t>
            </a:r>
            <a:r>
              <a:rPr lang="en-GB" dirty="0"/>
              <a:t>’ crisis?</a:t>
            </a:r>
          </a:p>
          <a:p>
            <a:r>
              <a:rPr lang="en-GB" dirty="0"/>
              <a:t>This is discussed in Unit 7</a:t>
            </a:r>
          </a:p>
          <a:p>
            <a:r>
              <a:rPr lang="en-GB" dirty="0"/>
              <a:t>Preview</a:t>
            </a:r>
          </a:p>
          <a:p>
            <a:pPr lvl="1"/>
            <a:r>
              <a:rPr lang="en-GB" dirty="0"/>
              <a:t>Is FRP a cause at all? (Harvey)</a:t>
            </a:r>
          </a:p>
          <a:p>
            <a:pPr lvl="1"/>
            <a:r>
              <a:rPr lang="en-GB" dirty="0"/>
              <a:t>Was it critical to Marx’s theory of crisis?(Heinrich)</a:t>
            </a:r>
          </a:p>
          <a:p>
            <a:pPr lvl="1"/>
            <a:r>
              <a:rPr lang="en-GB" dirty="0"/>
              <a:t>Is it inevitable? (Carchedi, Roberts)</a:t>
            </a:r>
          </a:p>
          <a:p>
            <a:r>
              <a:rPr lang="en-GB" dirty="0"/>
              <a:t>Briefly here we discuss: What makes it stop?</a:t>
            </a:r>
          </a:p>
        </p:txBody>
      </p:sp>
    </p:spTree>
    <p:extLst>
      <p:ext uri="{BB962C8B-B14F-4D97-AF65-F5344CB8AC3E}">
        <p14:creationId xmlns:p14="http://schemas.microsoft.com/office/powerpoint/2010/main" val="2247118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1795-2539-4F82-A811-E43FD97A782B}"/>
              </a:ext>
            </a:extLst>
          </p:cNvPr>
          <p:cNvSpPr>
            <a:spLocks noGrp="1"/>
          </p:cNvSpPr>
          <p:nvPr>
            <p:ph type="title"/>
          </p:nvPr>
        </p:nvSpPr>
        <p:spPr/>
        <p:txBody>
          <a:bodyPr/>
          <a:lstStyle/>
          <a:p>
            <a:r>
              <a:rPr lang="en-GB" dirty="0"/>
              <a:t>The Kondratieff-Trotsky Debate</a:t>
            </a:r>
          </a:p>
        </p:txBody>
      </p:sp>
      <p:sp>
        <p:nvSpPr>
          <p:cNvPr id="3" name="Content Placeholder 2">
            <a:extLst>
              <a:ext uri="{FF2B5EF4-FFF2-40B4-BE49-F238E27FC236}">
                <a16:creationId xmlns:a16="http://schemas.microsoft.com/office/drawing/2014/main" id="{47AFD672-7046-4A72-9B0A-15F384FD828C}"/>
              </a:ext>
            </a:extLst>
          </p:cNvPr>
          <p:cNvSpPr>
            <a:spLocks noGrp="1"/>
          </p:cNvSpPr>
          <p:nvPr>
            <p:ph idx="1"/>
          </p:nvPr>
        </p:nvSpPr>
        <p:spPr>
          <a:xfrm>
            <a:off x="1371600" y="1464859"/>
            <a:ext cx="10269940" cy="5122459"/>
          </a:xfrm>
        </p:spPr>
        <p:txBody>
          <a:bodyPr>
            <a:normAutofit/>
          </a:bodyPr>
          <a:lstStyle/>
          <a:p>
            <a:r>
              <a:rPr lang="en-GB" sz="2400" dirty="0"/>
              <a:t>Kondratieff: long cycle</a:t>
            </a:r>
          </a:p>
          <a:p>
            <a:r>
              <a:rPr lang="en-GB" sz="2400" dirty="0"/>
              <a:t>Restoration automatic</a:t>
            </a:r>
          </a:p>
          <a:p>
            <a:r>
              <a:rPr lang="en-GB" sz="2400" dirty="0"/>
              <a:t>Trotsky: only definite political events restore it</a:t>
            </a:r>
          </a:p>
          <a:p>
            <a:r>
              <a:rPr lang="en-GB" sz="2400" dirty="0"/>
              <a:t>These are theories of endogenous and exogenous cause</a:t>
            </a:r>
          </a:p>
          <a:p>
            <a:r>
              <a:rPr lang="en-GB" sz="2400" dirty="0"/>
              <a:t>We will deal with in unit 7</a:t>
            </a:r>
          </a:p>
          <a:p>
            <a:r>
              <a:rPr lang="en-GB" sz="2400" dirty="0"/>
              <a:t>For now one question: </a:t>
            </a:r>
            <a:r>
              <a:rPr lang="en-GB" sz="2400" i="1" dirty="0"/>
              <a:t>how</a:t>
            </a:r>
            <a:r>
              <a:rPr lang="en-GB" sz="2400" dirty="0"/>
              <a:t> might exogenous events restore the rate?</a:t>
            </a:r>
          </a:p>
          <a:p>
            <a:r>
              <a:rPr lang="en-GB" sz="2400" dirty="0"/>
              <a:t>How did imperialism restore the rate?</a:t>
            </a:r>
          </a:p>
          <a:p>
            <a:r>
              <a:rPr lang="en-GB" sz="2400" dirty="0"/>
              <a:t>How did fascism restore the rate?</a:t>
            </a:r>
          </a:p>
          <a:p>
            <a:r>
              <a:rPr lang="en-GB" sz="2400" dirty="0"/>
              <a:t>How did war restore the rate?</a:t>
            </a:r>
          </a:p>
          <a:p>
            <a:r>
              <a:rPr lang="en-GB" sz="2400" dirty="0"/>
              <a:t>What can restore it today?</a:t>
            </a:r>
          </a:p>
        </p:txBody>
      </p:sp>
    </p:spTree>
    <p:extLst>
      <p:ext uri="{BB962C8B-B14F-4D97-AF65-F5344CB8AC3E}">
        <p14:creationId xmlns:p14="http://schemas.microsoft.com/office/powerpoint/2010/main" val="25210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62F2F-A31A-4380-8D61-4E66C2034A88}"/>
              </a:ext>
            </a:extLst>
          </p:cNvPr>
          <p:cNvSpPr>
            <a:spLocks noGrp="1"/>
          </p:cNvSpPr>
          <p:nvPr>
            <p:ph type="title"/>
          </p:nvPr>
        </p:nvSpPr>
        <p:spPr>
          <a:xfrm>
            <a:off x="1371600" y="685800"/>
            <a:ext cx="9601200" cy="970384"/>
          </a:xfrm>
        </p:spPr>
        <p:txBody>
          <a:bodyPr/>
          <a:lstStyle/>
          <a:p>
            <a:r>
              <a:rPr lang="en-GB" dirty="0"/>
              <a:t>What we will cover</a:t>
            </a:r>
            <a:endParaRPr lang="en-CA" dirty="0"/>
          </a:p>
        </p:txBody>
      </p:sp>
      <p:sp>
        <p:nvSpPr>
          <p:cNvPr id="5" name="Content Placeholder 4">
            <a:extLst>
              <a:ext uri="{FF2B5EF4-FFF2-40B4-BE49-F238E27FC236}">
                <a16:creationId xmlns:a16="http://schemas.microsoft.com/office/drawing/2014/main" id="{F91B3BB8-7590-4A30-93EC-8D568434DB0F}"/>
              </a:ext>
            </a:extLst>
          </p:cNvPr>
          <p:cNvSpPr>
            <a:spLocks noGrp="1"/>
          </p:cNvSpPr>
          <p:nvPr>
            <p:ph idx="1"/>
          </p:nvPr>
        </p:nvSpPr>
        <p:spPr>
          <a:xfrm>
            <a:off x="1511558" y="1656184"/>
            <a:ext cx="9657185" cy="4800600"/>
          </a:xfrm>
        </p:spPr>
        <p:txBody>
          <a:bodyPr>
            <a:normAutofit lnSpcReduction="10000"/>
          </a:bodyPr>
          <a:lstStyle/>
          <a:p>
            <a:r>
              <a:rPr lang="en-CA" dirty="0"/>
              <a:t>The factual character of long declines in the profit rate</a:t>
            </a:r>
          </a:p>
          <a:p>
            <a:r>
              <a:rPr lang="en-CA" dirty="0"/>
              <a:t>The facts of recovery from long declines</a:t>
            </a:r>
          </a:p>
          <a:p>
            <a:r>
              <a:rPr lang="en-CA" dirty="0"/>
              <a:t>Facts about the profit rate</a:t>
            </a:r>
          </a:p>
          <a:p>
            <a:pPr lvl="1"/>
            <a:r>
              <a:rPr lang="en-CA" dirty="0" err="1"/>
              <a:t>Maito’s</a:t>
            </a:r>
            <a:r>
              <a:rPr lang="en-CA" dirty="0"/>
              <a:t> figures for a range of countries</a:t>
            </a:r>
          </a:p>
          <a:p>
            <a:pPr lvl="1"/>
            <a:r>
              <a:rPr lang="en-CA" dirty="0"/>
              <a:t>The US profit rate</a:t>
            </a:r>
          </a:p>
          <a:p>
            <a:r>
              <a:rPr lang="en-CA" dirty="0"/>
              <a:t>Disputes about the profit rate</a:t>
            </a:r>
          </a:p>
          <a:p>
            <a:pPr lvl="1"/>
            <a:r>
              <a:rPr lang="en-CA" dirty="0"/>
              <a:t>How to measure it</a:t>
            </a:r>
          </a:p>
          <a:p>
            <a:pPr lvl="1"/>
            <a:r>
              <a:rPr lang="en-CA" dirty="0"/>
              <a:t>Did the US rate recover?</a:t>
            </a:r>
          </a:p>
          <a:p>
            <a:pPr lvl="1"/>
            <a:r>
              <a:rPr lang="en-CA" dirty="0"/>
              <a:t>Wage Squeeze or organic composition?</a:t>
            </a:r>
          </a:p>
          <a:p>
            <a:r>
              <a:rPr lang="en-CA" dirty="0"/>
              <a:t>Explanations</a:t>
            </a:r>
          </a:p>
          <a:p>
            <a:pPr lvl="1"/>
            <a:r>
              <a:rPr lang="en-CA" dirty="0"/>
              <a:t>Accumulation as a contradictory historical process</a:t>
            </a:r>
          </a:p>
          <a:p>
            <a:r>
              <a:rPr lang="en-CA" dirty="0"/>
              <a:t>Marx’s treatment and its critics</a:t>
            </a:r>
          </a:p>
          <a:p>
            <a:endParaRPr lang="en-CA" dirty="0"/>
          </a:p>
        </p:txBody>
      </p:sp>
    </p:spTree>
    <p:extLst>
      <p:ext uri="{BB962C8B-B14F-4D97-AF65-F5344CB8AC3E}">
        <p14:creationId xmlns:p14="http://schemas.microsoft.com/office/powerpoint/2010/main" val="187526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8579-A843-4C1F-87DB-49FED5DDBCA9}"/>
              </a:ext>
            </a:extLst>
          </p:cNvPr>
          <p:cNvSpPr>
            <a:spLocks noGrp="1"/>
          </p:cNvSpPr>
          <p:nvPr>
            <p:ph type="title"/>
          </p:nvPr>
        </p:nvSpPr>
        <p:spPr>
          <a:xfrm>
            <a:off x="1371600" y="685800"/>
            <a:ext cx="9601200" cy="865496"/>
          </a:xfrm>
        </p:spPr>
        <p:txBody>
          <a:bodyPr/>
          <a:lstStyle/>
          <a:p>
            <a:r>
              <a:rPr lang="en-GB" dirty="0"/>
              <a:t>The US Profit Rate</a:t>
            </a:r>
          </a:p>
        </p:txBody>
      </p:sp>
      <p:pic>
        <p:nvPicPr>
          <p:cNvPr id="4" name="Picture 3">
            <a:extLst>
              <a:ext uri="{FF2B5EF4-FFF2-40B4-BE49-F238E27FC236}">
                <a16:creationId xmlns:a16="http://schemas.microsoft.com/office/drawing/2014/main" id="{C601E1A4-3225-4F67-8F83-5A2B1B926042}"/>
              </a:ext>
            </a:extLst>
          </p:cNvPr>
          <p:cNvPicPr>
            <a:picLocks noChangeAspect="1"/>
          </p:cNvPicPr>
          <p:nvPr/>
        </p:nvPicPr>
        <p:blipFill>
          <a:blip r:embed="rId2"/>
          <a:stretch>
            <a:fillRect/>
          </a:stretch>
        </p:blipFill>
        <p:spPr>
          <a:xfrm>
            <a:off x="980166" y="1698554"/>
            <a:ext cx="6632354" cy="4514867"/>
          </a:xfrm>
          <a:prstGeom prst="rect">
            <a:avLst/>
          </a:prstGeom>
        </p:spPr>
      </p:pic>
      <p:sp>
        <p:nvSpPr>
          <p:cNvPr id="6" name="TextBox 5">
            <a:extLst>
              <a:ext uri="{FF2B5EF4-FFF2-40B4-BE49-F238E27FC236}">
                <a16:creationId xmlns:a16="http://schemas.microsoft.com/office/drawing/2014/main" id="{61817A27-998F-4359-87ED-ED1893E1F005}"/>
              </a:ext>
            </a:extLst>
          </p:cNvPr>
          <p:cNvSpPr txBox="1"/>
          <p:nvPr/>
        </p:nvSpPr>
        <p:spPr>
          <a:xfrm>
            <a:off x="7892955" y="887105"/>
            <a:ext cx="4016991" cy="5205912"/>
          </a:xfrm>
          <a:prstGeom prst="rect">
            <a:avLst/>
          </a:prstGeom>
          <a:noFill/>
        </p:spPr>
        <p:txBody>
          <a:bodyPr wrap="square" rtlCol="0">
            <a:spAutoFit/>
          </a:bodyPr>
          <a:lstStyle/>
          <a:p>
            <a:pPr>
              <a:lnSpc>
                <a:spcPct val="114000"/>
              </a:lnSpc>
              <a:spcAft>
                <a:spcPts val="600"/>
              </a:spcAft>
            </a:pPr>
            <a:r>
              <a:rPr lang="en-GB" dirty="0"/>
              <a:t>From Freeman ‘What makes US profit rate fall’</a:t>
            </a:r>
          </a:p>
          <a:p>
            <a:pPr>
              <a:lnSpc>
                <a:spcPct val="114000"/>
              </a:lnSpc>
              <a:spcAft>
                <a:spcPts val="600"/>
              </a:spcAft>
            </a:pPr>
            <a:r>
              <a:rPr lang="en-GB" dirty="0"/>
              <a:t>Many other estimates but the same qualitative features</a:t>
            </a:r>
          </a:p>
          <a:p>
            <a:pPr>
              <a:lnSpc>
                <a:spcPct val="114000"/>
              </a:lnSpc>
              <a:spcAft>
                <a:spcPts val="600"/>
              </a:spcAft>
            </a:pPr>
            <a:r>
              <a:rPr lang="en-GB" dirty="0"/>
              <a:t>	Long-term fall until 1929</a:t>
            </a:r>
          </a:p>
          <a:p>
            <a:pPr>
              <a:lnSpc>
                <a:spcPct val="114000"/>
              </a:lnSpc>
              <a:spcAft>
                <a:spcPts val="600"/>
              </a:spcAft>
            </a:pPr>
            <a:r>
              <a:rPr lang="en-GB" dirty="0"/>
              <a:t>	Minor recovery to 1937</a:t>
            </a:r>
          </a:p>
          <a:p>
            <a:pPr>
              <a:lnSpc>
                <a:spcPct val="114000"/>
              </a:lnSpc>
              <a:spcAft>
                <a:spcPts val="600"/>
              </a:spcAft>
            </a:pPr>
            <a:r>
              <a:rPr lang="en-GB" dirty="0"/>
              <a:t>	Major recovery during the war</a:t>
            </a:r>
          </a:p>
          <a:p>
            <a:pPr>
              <a:lnSpc>
                <a:spcPct val="114000"/>
              </a:lnSpc>
              <a:spcAft>
                <a:spcPts val="600"/>
              </a:spcAft>
            </a:pPr>
            <a:r>
              <a:rPr lang="en-GB" dirty="0"/>
              <a:t>	Then a long declining trend</a:t>
            </a:r>
          </a:p>
          <a:p>
            <a:pPr>
              <a:lnSpc>
                <a:spcPct val="114000"/>
              </a:lnSpc>
              <a:spcAft>
                <a:spcPts val="600"/>
              </a:spcAft>
            </a:pPr>
            <a:r>
              <a:rPr lang="en-GB" dirty="0"/>
              <a:t>Did it recover in 1980?</a:t>
            </a:r>
          </a:p>
          <a:p>
            <a:pPr>
              <a:lnSpc>
                <a:spcPct val="114000"/>
              </a:lnSpc>
              <a:spcAft>
                <a:spcPts val="600"/>
              </a:spcAft>
            </a:pPr>
            <a:r>
              <a:rPr lang="en-GB" dirty="0"/>
              <a:t>What caused it to decline?</a:t>
            </a:r>
          </a:p>
          <a:p>
            <a:pPr>
              <a:lnSpc>
                <a:spcPct val="114000"/>
              </a:lnSpc>
              <a:spcAft>
                <a:spcPts val="600"/>
              </a:spcAft>
            </a:pPr>
            <a:r>
              <a:rPr lang="en-GB" dirty="0"/>
              <a:t>Was it a cause of the 1974 big slump?</a:t>
            </a:r>
          </a:p>
          <a:p>
            <a:pPr>
              <a:lnSpc>
                <a:spcPct val="114000"/>
              </a:lnSpc>
              <a:spcAft>
                <a:spcPts val="600"/>
              </a:spcAft>
            </a:pPr>
            <a:r>
              <a:rPr lang="en-GB" dirty="0"/>
              <a:t>Is it a cause of the present depression?</a:t>
            </a:r>
          </a:p>
        </p:txBody>
      </p:sp>
    </p:spTree>
    <p:extLst>
      <p:ext uri="{BB962C8B-B14F-4D97-AF65-F5344CB8AC3E}">
        <p14:creationId xmlns:p14="http://schemas.microsoft.com/office/powerpoint/2010/main" val="126128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52F2-ED3E-4D11-BD9E-3D9FFF6B18B8}"/>
              </a:ext>
            </a:extLst>
          </p:cNvPr>
          <p:cNvSpPr>
            <a:spLocks noGrp="1"/>
          </p:cNvSpPr>
          <p:nvPr>
            <p:ph type="title"/>
          </p:nvPr>
        </p:nvSpPr>
        <p:spPr>
          <a:xfrm>
            <a:off x="883546" y="377260"/>
            <a:ext cx="9546609" cy="692624"/>
          </a:xfrm>
        </p:spPr>
        <p:txBody>
          <a:bodyPr/>
          <a:lstStyle/>
          <a:p>
            <a:r>
              <a:rPr lang="en-GB" dirty="0" err="1"/>
              <a:t>Maito’s</a:t>
            </a:r>
            <a:r>
              <a:rPr lang="en-GB" dirty="0"/>
              <a:t> Data</a:t>
            </a:r>
          </a:p>
        </p:txBody>
      </p:sp>
      <p:pic>
        <p:nvPicPr>
          <p:cNvPr id="4" name="Picture 3">
            <a:extLst>
              <a:ext uri="{FF2B5EF4-FFF2-40B4-BE49-F238E27FC236}">
                <a16:creationId xmlns:a16="http://schemas.microsoft.com/office/drawing/2014/main" id="{43EB075B-0E77-4CF6-9D30-EBBE582C1D92}"/>
              </a:ext>
            </a:extLst>
          </p:cNvPr>
          <p:cNvPicPr>
            <a:picLocks noChangeAspect="1"/>
          </p:cNvPicPr>
          <p:nvPr/>
        </p:nvPicPr>
        <p:blipFill>
          <a:blip r:embed="rId2"/>
          <a:stretch>
            <a:fillRect/>
          </a:stretch>
        </p:blipFill>
        <p:spPr>
          <a:xfrm>
            <a:off x="936897" y="1378424"/>
            <a:ext cx="7020076" cy="5100913"/>
          </a:xfrm>
          <a:prstGeom prst="rect">
            <a:avLst/>
          </a:prstGeom>
        </p:spPr>
      </p:pic>
      <p:sp>
        <p:nvSpPr>
          <p:cNvPr id="5" name="TextBox 4">
            <a:extLst>
              <a:ext uri="{FF2B5EF4-FFF2-40B4-BE49-F238E27FC236}">
                <a16:creationId xmlns:a16="http://schemas.microsoft.com/office/drawing/2014/main" id="{7143A1A0-58C9-444D-9546-6341AAD1CCFD}"/>
              </a:ext>
            </a:extLst>
          </p:cNvPr>
          <p:cNvSpPr txBox="1"/>
          <p:nvPr/>
        </p:nvSpPr>
        <p:spPr>
          <a:xfrm>
            <a:off x="8257649" y="1378424"/>
            <a:ext cx="3680039" cy="4801314"/>
          </a:xfrm>
          <a:prstGeom prst="rect">
            <a:avLst/>
          </a:prstGeom>
          <a:noFill/>
        </p:spPr>
        <p:txBody>
          <a:bodyPr wrap="square" rtlCol="0">
            <a:spAutoFit/>
          </a:bodyPr>
          <a:lstStyle/>
          <a:p>
            <a:r>
              <a:rPr lang="en-GB" dirty="0"/>
              <a:t>Data on main Advanced Economies</a:t>
            </a:r>
          </a:p>
          <a:p>
            <a:endParaRPr lang="en-GB" dirty="0"/>
          </a:p>
          <a:p>
            <a:r>
              <a:rPr lang="en-GB" dirty="0"/>
              <a:t>Also some third world</a:t>
            </a:r>
          </a:p>
          <a:p>
            <a:endParaRPr lang="en-GB" dirty="0"/>
          </a:p>
          <a:p>
            <a:r>
              <a:rPr lang="en-GB" dirty="0"/>
              <a:t>Long historical periods</a:t>
            </a:r>
          </a:p>
          <a:p>
            <a:endParaRPr lang="en-GB" dirty="0"/>
          </a:p>
          <a:p>
            <a:r>
              <a:rPr lang="en-GB" dirty="0"/>
              <a:t>Recovery of Germany 1930</a:t>
            </a:r>
          </a:p>
          <a:p>
            <a:endParaRPr lang="en-GB" dirty="0"/>
          </a:p>
          <a:p>
            <a:r>
              <a:rPr lang="en-GB" dirty="0"/>
              <a:t>Recovery of Japan (twice)</a:t>
            </a:r>
          </a:p>
          <a:p>
            <a:endParaRPr lang="en-GB" dirty="0"/>
          </a:p>
          <a:p>
            <a:r>
              <a:rPr lang="en-GB" dirty="0"/>
              <a:t>Long decline of UK</a:t>
            </a:r>
          </a:p>
          <a:p>
            <a:endParaRPr lang="en-GB" dirty="0"/>
          </a:p>
          <a:p>
            <a:r>
              <a:rPr lang="en-GB" dirty="0"/>
              <a:t>Did it recover 1974?</a:t>
            </a:r>
          </a:p>
          <a:p>
            <a:endParaRPr lang="en-GB" dirty="0"/>
          </a:p>
          <a:p>
            <a:r>
              <a:rPr lang="en-GB" dirty="0"/>
              <a:t>Maito claim: long-term decline in average world rate</a:t>
            </a:r>
          </a:p>
        </p:txBody>
      </p:sp>
    </p:spTree>
    <p:extLst>
      <p:ext uri="{BB962C8B-B14F-4D97-AF65-F5344CB8AC3E}">
        <p14:creationId xmlns:p14="http://schemas.microsoft.com/office/powerpoint/2010/main" val="174385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4ADC-C446-4358-BD63-98CA13608B49}"/>
              </a:ext>
            </a:extLst>
          </p:cNvPr>
          <p:cNvSpPr>
            <a:spLocks noGrp="1"/>
          </p:cNvSpPr>
          <p:nvPr>
            <p:ph type="title"/>
          </p:nvPr>
        </p:nvSpPr>
        <p:spPr/>
        <p:txBody>
          <a:bodyPr/>
          <a:lstStyle/>
          <a:p>
            <a:r>
              <a:rPr lang="en-GB" dirty="0"/>
              <a:t>How do you measure the profit rate?</a:t>
            </a:r>
          </a:p>
        </p:txBody>
      </p:sp>
      <p:sp>
        <p:nvSpPr>
          <p:cNvPr id="3" name="Content Placeholder 2">
            <a:extLst>
              <a:ext uri="{FF2B5EF4-FFF2-40B4-BE49-F238E27FC236}">
                <a16:creationId xmlns:a16="http://schemas.microsoft.com/office/drawing/2014/main" id="{CBB76657-489F-4C66-92B1-BC5BE4B359C5}"/>
              </a:ext>
            </a:extLst>
          </p:cNvPr>
          <p:cNvSpPr>
            <a:spLocks noGrp="1"/>
          </p:cNvSpPr>
          <p:nvPr>
            <p:ph idx="1"/>
          </p:nvPr>
        </p:nvSpPr>
        <p:spPr>
          <a:xfrm>
            <a:off x="1371600" y="1604407"/>
            <a:ext cx="10566088" cy="5065664"/>
          </a:xfrm>
        </p:spPr>
        <p:txBody>
          <a:bodyPr>
            <a:normAutofit fontScale="92500" lnSpcReduction="10000"/>
          </a:bodyPr>
          <a:lstStyle/>
          <a:p>
            <a:r>
              <a:rPr lang="en-GB" sz="2400" dirty="0"/>
              <a:t>Gross Domestic Product (GDP) is V+S in price terms</a:t>
            </a:r>
          </a:p>
          <a:p>
            <a:r>
              <a:rPr lang="en-GB" sz="2400" dirty="0"/>
              <a:t>Value rate = price rate + rate of inflation relative to value (Unit 6)</a:t>
            </a:r>
          </a:p>
          <a:p>
            <a:r>
              <a:rPr lang="en-GB" sz="2400" dirty="0"/>
              <a:t>Capital stock can be obtained from most countries</a:t>
            </a:r>
          </a:p>
          <a:p>
            <a:pPr lvl="1"/>
            <a:r>
              <a:rPr lang="en-GB" sz="2400" dirty="0"/>
              <a:t>But some corrections need to be made</a:t>
            </a:r>
          </a:p>
          <a:p>
            <a:pPr lvl="1"/>
            <a:r>
              <a:rPr lang="en-GB" sz="2400" dirty="0"/>
              <a:t>Origin of many disputes</a:t>
            </a:r>
          </a:p>
          <a:p>
            <a:r>
              <a:rPr lang="en-GB" sz="2400" dirty="0"/>
              <a:t>Three qualitative issues</a:t>
            </a:r>
          </a:p>
          <a:p>
            <a:pPr lvl="1"/>
            <a:r>
              <a:rPr lang="en-GB" sz="2400" dirty="0"/>
              <a:t>Which assets belong in the denominator?</a:t>
            </a:r>
          </a:p>
          <a:p>
            <a:pPr lvl="1"/>
            <a:r>
              <a:rPr lang="en-GB" sz="2400" dirty="0"/>
              <a:t>Which industrial sectors should be included?</a:t>
            </a:r>
          </a:p>
          <a:p>
            <a:pPr lvl="1"/>
            <a:r>
              <a:rPr lang="en-GB" sz="2400" dirty="0"/>
              <a:t>Historical versus Current cost</a:t>
            </a:r>
          </a:p>
          <a:p>
            <a:r>
              <a:rPr lang="en-GB" sz="2400" dirty="0"/>
              <a:t>NOTE: the measure also depends on theoretical framework</a:t>
            </a:r>
          </a:p>
          <a:p>
            <a:pPr lvl="1"/>
            <a:r>
              <a:rPr lang="en-GB" sz="2400" dirty="0"/>
              <a:t>Hence ‘data pluralism’</a:t>
            </a:r>
          </a:p>
          <a:p>
            <a:pPr lvl="1"/>
            <a:r>
              <a:rPr lang="en-GB" sz="2400" dirty="0"/>
              <a:t>Not ‘relativism’</a:t>
            </a:r>
          </a:p>
        </p:txBody>
      </p:sp>
    </p:spTree>
    <p:extLst>
      <p:ext uri="{BB962C8B-B14F-4D97-AF65-F5344CB8AC3E}">
        <p14:creationId xmlns:p14="http://schemas.microsoft.com/office/powerpoint/2010/main" val="322234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F03D-B100-40FE-8552-82295FF2383F}"/>
              </a:ext>
            </a:extLst>
          </p:cNvPr>
          <p:cNvSpPr>
            <a:spLocks noGrp="1"/>
          </p:cNvSpPr>
          <p:nvPr>
            <p:ph type="title"/>
          </p:nvPr>
        </p:nvSpPr>
        <p:spPr>
          <a:xfrm>
            <a:off x="1371600" y="685800"/>
            <a:ext cx="9601200" cy="856899"/>
          </a:xfrm>
        </p:spPr>
        <p:txBody>
          <a:bodyPr/>
          <a:lstStyle/>
          <a:p>
            <a:r>
              <a:rPr lang="en-GB" dirty="0"/>
              <a:t>Declines and recoveries as facts</a:t>
            </a:r>
          </a:p>
        </p:txBody>
      </p:sp>
      <p:sp>
        <p:nvSpPr>
          <p:cNvPr id="3" name="Content Placeholder 2">
            <a:extLst>
              <a:ext uri="{FF2B5EF4-FFF2-40B4-BE49-F238E27FC236}">
                <a16:creationId xmlns:a16="http://schemas.microsoft.com/office/drawing/2014/main" id="{0CAE5675-EFA4-46E8-8D15-95DD4EFB674C}"/>
              </a:ext>
            </a:extLst>
          </p:cNvPr>
          <p:cNvSpPr>
            <a:spLocks noGrp="1"/>
          </p:cNvSpPr>
          <p:nvPr>
            <p:ph idx="1"/>
          </p:nvPr>
        </p:nvSpPr>
        <p:spPr>
          <a:xfrm>
            <a:off x="1559528" y="1413674"/>
            <a:ext cx="10145702" cy="5119054"/>
          </a:xfrm>
        </p:spPr>
        <p:txBody>
          <a:bodyPr>
            <a:normAutofit fontScale="92500" lnSpcReduction="10000"/>
          </a:bodyPr>
          <a:lstStyle/>
          <a:p>
            <a:r>
              <a:rPr lang="en-GB" dirty="0"/>
              <a:t>Mill (1848)</a:t>
            </a:r>
          </a:p>
          <a:p>
            <a:pPr marL="0" indent="0" algn="ctr">
              <a:buNone/>
            </a:pPr>
            <a:r>
              <a:rPr lang="en-GB" dirty="0"/>
              <a:t>The tendency of profits to fall as society advances, which has been brought to notice in the preceding chapter, was early recognized by writers on industry and commerce; but the laws which govern profits not being then understood, the phenomenon was ascribed to a wrong cause.</a:t>
            </a:r>
          </a:p>
          <a:p>
            <a:r>
              <a:rPr lang="en-GB" dirty="0"/>
              <a:t>Heinrich (2013)</a:t>
            </a:r>
          </a:p>
          <a:p>
            <a:pPr marL="0" indent="0" algn="ctr">
              <a:buNone/>
            </a:pPr>
            <a:r>
              <a:rPr lang="en-GB" dirty="0"/>
              <a:t>[t]he idea that the social average rate of profit declines over the long term was considered an empirically confirmed fact since the eighteenth century. Adam Smith and David Ricardo both attempted to demonstrate that the observed fall in the rate of profit was not simply a temporary phenomenon, but rather a result of the inner laws of the development of capitalism.</a:t>
            </a:r>
          </a:p>
          <a:p>
            <a:r>
              <a:rPr lang="en-GB" dirty="0"/>
              <a:t>Marx’s perspective: how to explain it</a:t>
            </a:r>
          </a:p>
          <a:p>
            <a:pPr lvl="1"/>
            <a:r>
              <a:rPr lang="en-GB" dirty="0"/>
              <a:t>Not a prediction but an argument about cause</a:t>
            </a:r>
          </a:p>
          <a:p>
            <a:pPr lvl="1"/>
            <a:r>
              <a:rPr lang="en-GB" dirty="0"/>
              <a:t>Key point: it is internal to capitalism (‘endogenous’)</a:t>
            </a:r>
          </a:p>
          <a:p>
            <a:r>
              <a:rPr lang="en-GB" dirty="0"/>
              <a:t>We must explain recoveries as well as declines</a:t>
            </a:r>
          </a:p>
          <a:p>
            <a:endParaRPr lang="en-GB" dirty="0"/>
          </a:p>
        </p:txBody>
      </p:sp>
    </p:spTree>
    <p:extLst>
      <p:ext uri="{BB962C8B-B14F-4D97-AF65-F5344CB8AC3E}">
        <p14:creationId xmlns:p14="http://schemas.microsoft.com/office/powerpoint/2010/main" val="16889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2194-082A-4376-933B-01BCAB9F9EC5}"/>
              </a:ext>
            </a:extLst>
          </p:cNvPr>
          <p:cNvSpPr>
            <a:spLocks noGrp="1"/>
          </p:cNvSpPr>
          <p:nvPr>
            <p:ph type="title"/>
          </p:nvPr>
        </p:nvSpPr>
        <p:spPr>
          <a:xfrm>
            <a:off x="1235123" y="508379"/>
            <a:ext cx="10392770" cy="551597"/>
          </a:xfrm>
        </p:spPr>
        <p:txBody>
          <a:bodyPr>
            <a:noAutofit/>
          </a:bodyPr>
          <a:lstStyle/>
          <a:p>
            <a:pPr algn="ctr"/>
            <a:r>
              <a:rPr lang="en-GB" sz="3200" dirty="0"/>
              <a:t>Marx: an empirical law confirmed by many facts</a:t>
            </a:r>
          </a:p>
        </p:txBody>
      </p:sp>
      <p:sp>
        <p:nvSpPr>
          <p:cNvPr id="3" name="Content Placeholder 2">
            <a:extLst>
              <a:ext uri="{FF2B5EF4-FFF2-40B4-BE49-F238E27FC236}">
                <a16:creationId xmlns:a16="http://schemas.microsoft.com/office/drawing/2014/main" id="{96B33385-AB59-4B84-B1E6-36F350445D33}"/>
              </a:ext>
            </a:extLst>
          </p:cNvPr>
          <p:cNvSpPr>
            <a:spLocks noGrp="1"/>
          </p:cNvSpPr>
          <p:nvPr>
            <p:ph idx="1"/>
          </p:nvPr>
        </p:nvSpPr>
        <p:spPr>
          <a:xfrm>
            <a:off x="1371600" y="1464861"/>
            <a:ext cx="9601200" cy="3675796"/>
          </a:xfrm>
        </p:spPr>
        <p:txBody>
          <a:bodyPr>
            <a:normAutofit/>
          </a:bodyPr>
          <a:lstStyle/>
          <a:p>
            <a:pPr marL="0" indent="0" algn="ctr">
              <a:buNone/>
            </a:pPr>
            <a:r>
              <a:rPr lang="en-GB" sz="2400" dirty="0"/>
              <a:t>This change in the technical composition of capital, this </a:t>
            </a:r>
            <a:r>
              <a:rPr lang="en-GB" sz="2400" dirty="0">
                <a:highlight>
                  <a:srgbClr val="FFFF00"/>
                </a:highlight>
              </a:rPr>
              <a:t>growth in the mass of means of production, as compared with the mass of the labour-power that vivifies them </a:t>
            </a:r>
            <a:r>
              <a:rPr lang="en-GB" sz="2400" dirty="0"/>
              <a:t>is reflected again in its value-composition, by the increase of the constant constituent of capital at the expense of its variable constituent…This </a:t>
            </a:r>
            <a:r>
              <a:rPr lang="en-GB" sz="2400" i="1" dirty="0"/>
              <a:t>law</a:t>
            </a:r>
            <a:r>
              <a:rPr lang="en-GB" sz="2400" dirty="0"/>
              <a:t> of the progressive increase in constant capital, in proportion to the variable, </a:t>
            </a:r>
            <a:r>
              <a:rPr lang="en-GB" sz="2400" dirty="0">
                <a:highlight>
                  <a:srgbClr val="FFFF00"/>
                </a:highlight>
              </a:rPr>
              <a:t>is confirmed at every step (as already shown) by the comparative analysis of the prices of commodities, whether we compare different economic epochs or different nations in the same epoch</a:t>
            </a:r>
            <a:r>
              <a:rPr lang="en-GB" sz="2400" dirty="0"/>
              <a:t>. (Volume I:773, my emphasis)</a:t>
            </a:r>
          </a:p>
        </p:txBody>
      </p:sp>
      <p:sp>
        <p:nvSpPr>
          <p:cNvPr id="4" name="Rectangle 3">
            <a:extLst>
              <a:ext uri="{FF2B5EF4-FFF2-40B4-BE49-F238E27FC236}">
                <a16:creationId xmlns:a16="http://schemas.microsoft.com/office/drawing/2014/main" id="{0B991A78-C247-4965-A84F-E9B839E9AC8E}"/>
              </a:ext>
            </a:extLst>
          </p:cNvPr>
          <p:cNvSpPr/>
          <p:nvPr/>
        </p:nvSpPr>
        <p:spPr>
          <a:xfrm>
            <a:off x="1177053" y="5186865"/>
            <a:ext cx="9865201" cy="1384995"/>
          </a:xfrm>
          <a:prstGeom prst="rect">
            <a:avLst/>
          </a:prstGeom>
        </p:spPr>
        <p:txBody>
          <a:bodyPr wrap="none">
            <a:spAutoFit/>
          </a:bodyPr>
          <a:lstStyle/>
          <a:p>
            <a:pPr marL="514350" indent="-514350" algn="ctr">
              <a:buFont typeface="+mj-lt"/>
              <a:buAutoNum type="arabicPeriod"/>
            </a:pPr>
            <a:r>
              <a:rPr lang="en-GB" sz="2800" dirty="0"/>
              <a:t>the analysis is already in Volume 1</a:t>
            </a:r>
          </a:p>
          <a:p>
            <a:pPr marL="514350" indent="-514350" algn="ctr">
              <a:buFont typeface="+mj-lt"/>
              <a:buAutoNum type="arabicPeriod"/>
            </a:pPr>
            <a:r>
              <a:rPr lang="en-GB" sz="2800" dirty="0"/>
              <a:t>The law is an empirical law, not a prediction</a:t>
            </a:r>
          </a:p>
          <a:p>
            <a:pPr marL="514350" indent="-514350" algn="ctr">
              <a:buFont typeface="+mj-lt"/>
              <a:buAutoNum type="arabicPeriod"/>
            </a:pPr>
            <a:r>
              <a:rPr lang="en-GB" sz="2800" dirty="0"/>
              <a:t>The proof of the law is shown by prices – not quantities</a:t>
            </a:r>
          </a:p>
        </p:txBody>
      </p:sp>
    </p:spTree>
    <p:extLst>
      <p:ext uri="{BB962C8B-B14F-4D97-AF65-F5344CB8AC3E}">
        <p14:creationId xmlns:p14="http://schemas.microsoft.com/office/powerpoint/2010/main" val="39406207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1366</TotalTime>
  <Words>2659</Words>
  <Application>Microsoft Office PowerPoint</Application>
  <PresentationFormat>Widescreen</PresentationFormat>
  <Paragraphs>269</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Berlin Sans FB Demi</vt:lpstr>
      <vt:lpstr>Calibri</vt:lpstr>
      <vt:lpstr>Century Schoolbook</vt:lpstr>
      <vt:lpstr>Franklin Gothic Book</vt:lpstr>
      <vt:lpstr>Crop</vt:lpstr>
      <vt:lpstr>Unit 5</vt:lpstr>
      <vt:lpstr>Words</vt:lpstr>
      <vt:lpstr>Preface</vt:lpstr>
      <vt:lpstr>What we will cover</vt:lpstr>
      <vt:lpstr>The US Profit Rate</vt:lpstr>
      <vt:lpstr>Maito’s Data</vt:lpstr>
      <vt:lpstr>How do you measure the profit rate?</vt:lpstr>
      <vt:lpstr>Declines and recoveries as facts</vt:lpstr>
      <vt:lpstr>Marx: an empirical law confirmed by many facts</vt:lpstr>
      <vt:lpstr>Absolute Surplus Value</vt:lpstr>
      <vt:lpstr>Relative Surplus Value</vt:lpstr>
      <vt:lpstr>Falling value of constituent parts of constant capital</vt:lpstr>
      <vt:lpstr>Relative rates of growth of C and V</vt:lpstr>
      <vt:lpstr>Remarks</vt:lpstr>
      <vt:lpstr>Price changes do not modify value</vt:lpstr>
      <vt:lpstr>Accumulation: ‘Moses and the Prophets’</vt:lpstr>
      <vt:lpstr>What happens to profits?</vt:lpstr>
      <vt:lpstr>The distribution of profit between classes</vt:lpstr>
      <vt:lpstr>PowerPoint Presentation</vt:lpstr>
      <vt:lpstr>Pure accumulation</vt:lpstr>
      <vt:lpstr>Mathematically</vt:lpstr>
      <vt:lpstr>The objections</vt:lpstr>
      <vt:lpstr>Robinson</vt:lpstr>
      <vt:lpstr>Laibman (and many others)</vt:lpstr>
      <vt:lpstr>The two arguments</vt:lpstr>
      <vt:lpstr>Wiping  out past value: Moszkowska and exchange inconsistency</vt:lpstr>
      <vt:lpstr>Moral Depreciation</vt:lpstr>
      <vt:lpstr>What is really happening to the profit rate?</vt:lpstr>
      <vt:lpstr>Did the profit rate recover?</vt:lpstr>
      <vt:lpstr>Measuring the stock of capital</vt:lpstr>
      <vt:lpstr>What is capital?</vt:lpstr>
      <vt:lpstr>Unproductive Capital</vt:lpstr>
      <vt:lpstr>Causes</vt:lpstr>
      <vt:lpstr>What makes the US profit rate fall?</vt:lpstr>
      <vt:lpstr>Profit rate and crisis</vt:lpstr>
      <vt:lpstr>The Kondratieff-Trotsky Debate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212</cp:revision>
  <dcterms:created xsi:type="dcterms:W3CDTF">2017-06-27T02:32:14Z</dcterms:created>
  <dcterms:modified xsi:type="dcterms:W3CDTF">2017-07-14T08:01:56Z</dcterms:modified>
</cp:coreProperties>
</file>