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9" r:id="rId2"/>
    <p:sldId id="265" r:id="rId3"/>
    <p:sldId id="317" r:id="rId4"/>
    <p:sldId id="314" r:id="rId5"/>
    <p:sldId id="264" r:id="rId6"/>
    <p:sldId id="260" r:id="rId7"/>
    <p:sldId id="278" r:id="rId8"/>
    <p:sldId id="315"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4" r:id="rId22"/>
    <p:sldId id="291" r:id="rId23"/>
    <p:sldId id="292" r:id="rId24"/>
    <p:sldId id="293" r:id="rId25"/>
    <p:sldId id="270" r:id="rId26"/>
    <p:sldId id="299" r:id="rId27"/>
    <p:sldId id="296" r:id="rId28"/>
    <p:sldId id="297" r:id="rId29"/>
    <p:sldId id="300" r:id="rId30"/>
    <p:sldId id="301" r:id="rId31"/>
    <p:sldId id="302" r:id="rId32"/>
    <p:sldId id="303" r:id="rId33"/>
    <p:sldId id="313" r:id="rId34"/>
    <p:sldId id="277" r:id="rId35"/>
    <p:sldId id="304" r:id="rId36"/>
    <p:sldId id="306" r:id="rId37"/>
    <p:sldId id="310" r:id="rId38"/>
    <p:sldId id="311" r:id="rId39"/>
    <p:sldId id="31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2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9" autoAdjust="0"/>
    <p:restoredTop sz="94660"/>
  </p:normalViewPr>
  <p:slideViewPr>
    <p:cSldViewPr snapToGrid="0">
      <p:cViewPr varScale="1">
        <p:scale>
          <a:sx n="83" d="100"/>
          <a:sy n="83" d="100"/>
        </p:scale>
        <p:origin x="41" y="38"/>
      </p:cViewPr>
      <p:guideLst/>
    </p:cSldViewPr>
  </p:slideViewPr>
  <p:notesTextViewPr>
    <p:cViewPr>
      <p:scale>
        <a:sx n="1" d="1"/>
        <a:sy n="1" d="1"/>
      </p:scale>
      <p:origin x="0" y="0"/>
    </p:cViewPr>
  </p:notesTextViewPr>
  <p:sorterViewPr>
    <p:cViewPr>
      <p:scale>
        <a:sx n="90" d="100"/>
        <a:sy n="90" d="100"/>
      </p:scale>
      <p:origin x="0" y="-12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a:t>
            </a:r>
          </a:p>
        </p:txBody>
      </p:sp>
      <p:sp>
        <p:nvSpPr>
          <p:cNvPr id="4" name="Slide Number Placeholder 3"/>
          <p:cNvSpPr>
            <a:spLocks noGrp="1"/>
          </p:cNvSpPr>
          <p:nvPr>
            <p:ph type="sldNum" sz="quarter" idx="10"/>
          </p:nvPr>
        </p:nvSpPr>
        <p:spPr/>
        <p:txBody>
          <a:bodyPr/>
          <a:lstStyle/>
          <a:p>
            <a:fld id="{7591DBBD-13C2-400D-9436-4C518F00E20B}" type="slidenum">
              <a:rPr lang="en-CA" smtClean="0"/>
              <a:t>5</a:t>
            </a:fld>
            <a:endParaRPr lang="en-CA"/>
          </a:p>
        </p:txBody>
      </p:sp>
    </p:spTree>
    <p:extLst>
      <p:ext uri="{BB962C8B-B14F-4D97-AF65-F5344CB8AC3E}">
        <p14:creationId xmlns:p14="http://schemas.microsoft.com/office/powerpoint/2010/main" val="243506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2017-07-12</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2017-07-12</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Unit 6</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Money and the Monetary Expression of Labour Time</a:t>
            </a:r>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73D5-B2DD-4298-98BA-B3D541F3233D}"/>
              </a:ext>
            </a:extLst>
          </p:cNvPr>
          <p:cNvSpPr>
            <a:spLocks noGrp="1"/>
          </p:cNvSpPr>
          <p:nvPr>
            <p:ph type="title"/>
          </p:nvPr>
        </p:nvSpPr>
        <p:spPr>
          <a:xfrm>
            <a:off x="1371599" y="302631"/>
            <a:ext cx="9601200" cy="792707"/>
          </a:xfrm>
        </p:spPr>
        <p:txBody>
          <a:bodyPr/>
          <a:lstStyle/>
          <a:p>
            <a:pPr algn="ctr"/>
            <a:r>
              <a:rPr lang="en-GB" dirty="0"/>
              <a:t>Rodriguez on dualism</a:t>
            </a:r>
          </a:p>
        </p:txBody>
      </p:sp>
      <p:sp>
        <p:nvSpPr>
          <p:cNvPr id="3" name="Content Placeholder 2">
            <a:extLst>
              <a:ext uri="{FF2B5EF4-FFF2-40B4-BE49-F238E27FC236}">
                <a16:creationId xmlns:a16="http://schemas.microsoft.com/office/drawing/2014/main" id="{8F665F7B-7E53-440B-9D44-05D9026713CB}"/>
              </a:ext>
            </a:extLst>
          </p:cNvPr>
          <p:cNvSpPr>
            <a:spLocks noGrp="1"/>
          </p:cNvSpPr>
          <p:nvPr>
            <p:ph idx="1"/>
          </p:nvPr>
        </p:nvSpPr>
        <p:spPr>
          <a:xfrm>
            <a:off x="1102794" y="1138983"/>
            <a:ext cx="10476541" cy="1847751"/>
          </a:xfrm>
        </p:spPr>
        <p:txBody>
          <a:bodyPr>
            <a:normAutofit/>
          </a:bodyPr>
          <a:lstStyle/>
          <a:p>
            <a:pPr marL="0" indent="0" algn="ctr">
              <a:buNone/>
            </a:pPr>
            <a:r>
              <a:rPr lang="en-US" dirty="0"/>
              <a:t>“</a:t>
            </a:r>
            <a:r>
              <a:rPr lang="en-GB" dirty="0"/>
              <a:t>According to Bortkiewicz: ‘the procedure employed by Marx for the transformation of values into prices is erroneous, since it fails to keep separate rigorously enough the two principles of value and price calculation.’ This separation involves the idea that ‘</a:t>
            </a:r>
            <a:r>
              <a:rPr lang="en-GB" dirty="0">
                <a:highlight>
                  <a:srgbClr val="FFFF00"/>
                </a:highlight>
              </a:rPr>
              <a:t>prices’ are dependent variables that must be ‘derived’ from ‘values’</a:t>
            </a:r>
            <a:r>
              <a:rPr lang="en-GB" dirty="0"/>
              <a:t>. </a:t>
            </a:r>
            <a:r>
              <a:rPr lang="en-US" dirty="0"/>
              <a:t>The principal feature of this view is the </a:t>
            </a:r>
            <a:r>
              <a:rPr lang="en-US" dirty="0">
                <a:highlight>
                  <a:srgbClr val="FFFF00"/>
                </a:highlight>
              </a:rPr>
              <a:t>methodological dualism established in the determination of values and prices</a:t>
            </a:r>
            <a:r>
              <a:rPr lang="en-US" dirty="0"/>
              <a:t>. According to Bortkiewicz: </a:t>
            </a:r>
          </a:p>
          <a:p>
            <a:pPr marL="0" indent="0">
              <a:buNone/>
            </a:pPr>
            <a:endParaRPr lang="en-GB" dirty="0"/>
          </a:p>
        </p:txBody>
      </p:sp>
      <p:sp>
        <p:nvSpPr>
          <p:cNvPr id="4" name="Rectangle 3">
            <a:extLst>
              <a:ext uri="{FF2B5EF4-FFF2-40B4-BE49-F238E27FC236}">
                <a16:creationId xmlns:a16="http://schemas.microsoft.com/office/drawing/2014/main" id="{412C405F-37EF-4389-956D-2C6410E1D3DC}"/>
              </a:ext>
            </a:extLst>
          </p:cNvPr>
          <p:cNvSpPr/>
          <p:nvPr/>
        </p:nvSpPr>
        <p:spPr>
          <a:xfrm>
            <a:off x="2113687" y="3088842"/>
            <a:ext cx="8372045" cy="1015663"/>
          </a:xfrm>
          <a:prstGeom prst="rect">
            <a:avLst/>
          </a:prstGeom>
        </p:spPr>
        <p:txBody>
          <a:bodyPr wrap="square">
            <a:spAutoFit/>
          </a:bodyPr>
          <a:lstStyle/>
          <a:p>
            <a:pPr algn="ctr"/>
            <a:r>
              <a:rPr lang="en-US" sz="2000" dirty="0">
                <a:latin typeface="Calibri" panose="020F0502020204030204" pitchFamily="34" charset="0"/>
                <a:cs typeface="Calibri" panose="020F0502020204030204" pitchFamily="34" charset="0"/>
              </a:rPr>
              <a:t>‘the procedure employed by Marx for the transformation of values into prices is erroneous, since it fails to keep separate rigorously enough the two principles of  value and price calculation.’</a:t>
            </a:r>
          </a:p>
        </p:txBody>
      </p:sp>
      <p:sp>
        <p:nvSpPr>
          <p:cNvPr id="5" name="Rectangle 4">
            <a:extLst>
              <a:ext uri="{FF2B5EF4-FFF2-40B4-BE49-F238E27FC236}">
                <a16:creationId xmlns:a16="http://schemas.microsoft.com/office/drawing/2014/main" id="{E3C52267-8DCE-463B-B749-E8DCC91E4B28}"/>
              </a:ext>
            </a:extLst>
          </p:cNvPr>
          <p:cNvSpPr/>
          <p:nvPr/>
        </p:nvSpPr>
        <p:spPr>
          <a:xfrm>
            <a:off x="1137255" y="4264353"/>
            <a:ext cx="10407617" cy="1754326"/>
          </a:xfrm>
          <a:prstGeom prst="rect">
            <a:avLst/>
          </a:prstGeom>
        </p:spPr>
        <p:txBody>
          <a:bodyPr wrap="square">
            <a:spAutoFit/>
          </a:bodyPr>
          <a:lstStyle/>
          <a:p>
            <a:pPr algn="ctr"/>
            <a:r>
              <a:rPr lang="en-US" dirty="0"/>
              <a:t>“This separation involves the idea that ‘prices’ are dependent variables that must be ‘derived’ from ‘values’. </a:t>
            </a:r>
            <a:r>
              <a:rPr lang="en-GB" dirty="0">
                <a:highlight>
                  <a:srgbClr val="FFFF00"/>
                </a:highlight>
              </a:rPr>
              <a:t>This approach – which will be called ‘dualistic’ here  – ensues from a misunderstanding of Marx’s dialectical analysis </a:t>
            </a:r>
            <a:r>
              <a:rPr lang="en-GB" dirty="0"/>
              <a:t>where the twofold nature of economic categories is always  conceived of as a unity of opposites. </a:t>
            </a:r>
            <a:r>
              <a:rPr lang="en-GB" dirty="0">
                <a:highlight>
                  <a:srgbClr val="FFFF00"/>
                </a:highlight>
              </a:rPr>
              <a:t>Dualism misses such unity </a:t>
            </a:r>
            <a:r>
              <a:rPr lang="en-GB" dirty="0"/>
              <a:t>and replaces it with a cause and effect relationship wherein the poles of the categories are exclusively presented as separate realms.”</a:t>
            </a:r>
          </a:p>
        </p:txBody>
      </p:sp>
    </p:spTree>
    <p:extLst>
      <p:ext uri="{BB962C8B-B14F-4D97-AF65-F5344CB8AC3E}">
        <p14:creationId xmlns:p14="http://schemas.microsoft.com/office/powerpoint/2010/main" val="359621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E5D5-36ED-4C70-A331-7009FB5DE66A}"/>
              </a:ext>
            </a:extLst>
          </p:cNvPr>
          <p:cNvSpPr>
            <a:spLocks noGrp="1"/>
          </p:cNvSpPr>
          <p:nvPr>
            <p:ph type="title"/>
          </p:nvPr>
        </p:nvSpPr>
        <p:spPr>
          <a:xfrm>
            <a:off x="1371600" y="685800"/>
            <a:ext cx="9601200" cy="871896"/>
          </a:xfrm>
        </p:spPr>
        <p:txBody>
          <a:bodyPr/>
          <a:lstStyle/>
          <a:p>
            <a:r>
              <a:rPr lang="en-GB" dirty="0"/>
              <a:t>Price as an expression of value</a:t>
            </a:r>
          </a:p>
        </p:txBody>
      </p:sp>
      <p:sp>
        <p:nvSpPr>
          <p:cNvPr id="3" name="Content Placeholder 2">
            <a:extLst>
              <a:ext uri="{FF2B5EF4-FFF2-40B4-BE49-F238E27FC236}">
                <a16:creationId xmlns:a16="http://schemas.microsoft.com/office/drawing/2014/main" id="{F3BB5580-1BEF-4679-9CF7-D7DDD698D1CD}"/>
              </a:ext>
            </a:extLst>
          </p:cNvPr>
          <p:cNvSpPr>
            <a:spLocks noGrp="1"/>
          </p:cNvSpPr>
          <p:nvPr>
            <p:ph idx="1"/>
          </p:nvPr>
        </p:nvSpPr>
        <p:spPr>
          <a:xfrm>
            <a:off x="1371600" y="1429037"/>
            <a:ext cx="10212332" cy="5109612"/>
          </a:xfrm>
        </p:spPr>
        <p:txBody>
          <a:bodyPr>
            <a:normAutofit/>
          </a:bodyPr>
          <a:lstStyle/>
          <a:p>
            <a:r>
              <a:rPr lang="en-GB" dirty="0"/>
              <a:t>Recall Smith on the ‘measures’ of value</a:t>
            </a:r>
          </a:p>
          <a:p>
            <a:pPr lvl="1"/>
            <a:r>
              <a:rPr lang="en-GB" dirty="0"/>
              <a:t>In terms of labour or ‘effort’ required to produce or acquire it</a:t>
            </a:r>
          </a:p>
          <a:p>
            <a:pPr lvl="1"/>
            <a:r>
              <a:rPr lang="en-GB" dirty="0"/>
              <a:t>In terms of another commodity it exchanges with</a:t>
            </a:r>
          </a:p>
          <a:p>
            <a:pPr lvl="1"/>
            <a:r>
              <a:rPr lang="en-GB" dirty="0"/>
              <a:t>In terms of money</a:t>
            </a:r>
          </a:p>
          <a:p>
            <a:r>
              <a:rPr lang="en-GB" dirty="0"/>
              <a:t>Ricardo adds ‘value in use’.</a:t>
            </a:r>
          </a:p>
          <a:p>
            <a:pPr lvl="1"/>
            <a:r>
              <a:rPr lang="en-GB" dirty="0"/>
              <a:t>Smith does not say that size or utility might itself be a measure</a:t>
            </a:r>
          </a:p>
          <a:p>
            <a:pPr lvl="1"/>
            <a:r>
              <a:rPr lang="en-GB" dirty="0"/>
              <a:t>His idea of value is it is represented in something else</a:t>
            </a:r>
          </a:p>
          <a:p>
            <a:pPr lvl="1"/>
            <a:r>
              <a:rPr lang="en-GB" dirty="0"/>
              <a:t>Marx adopts Ricardo’s distinction</a:t>
            </a:r>
          </a:p>
          <a:p>
            <a:pPr lvl="1"/>
            <a:r>
              <a:rPr lang="en-GB" dirty="0"/>
              <a:t>But maintains the idea that value is ‘represented in something else’</a:t>
            </a:r>
          </a:p>
          <a:p>
            <a:r>
              <a:rPr lang="en-GB" dirty="0"/>
              <a:t>Marx’s idea of ‘expression’ of value</a:t>
            </a:r>
          </a:p>
          <a:p>
            <a:pPr lvl="1"/>
            <a:r>
              <a:rPr lang="en-GB" dirty="0"/>
              <a:t>The value of any commodity may be expressed in the labour they bear</a:t>
            </a:r>
          </a:p>
          <a:p>
            <a:pPr lvl="1"/>
            <a:r>
              <a:rPr lang="en-GB" dirty="0"/>
              <a:t>It may also be expressed in a sum of money</a:t>
            </a:r>
          </a:p>
        </p:txBody>
      </p:sp>
    </p:spTree>
    <p:extLst>
      <p:ext uri="{BB962C8B-B14F-4D97-AF65-F5344CB8AC3E}">
        <p14:creationId xmlns:p14="http://schemas.microsoft.com/office/powerpoint/2010/main" val="321932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0853-D19C-407B-BF45-44B097B02239}"/>
              </a:ext>
            </a:extLst>
          </p:cNvPr>
          <p:cNvSpPr>
            <a:spLocks noGrp="1"/>
          </p:cNvSpPr>
          <p:nvPr>
            <p:ph type="title"/>
          </p:nvPr>
        </p:nvSpPr>
        <p:spPr>
          <a:xfrm>
            <a:off x="1371600" y="685800"/>
            <a:ext cx="9601200" cy="761617"/>
          </a:xfrm>
        </p:spPr>
        <p:txBody>
          <a:bodyPr/>
          <a:lstStyle/>
          <a:p>
            <a:r>
              <a:rPr lang="en-GB" dirty="0"/>
              <a:t>Rodriguez</a:t>
            </a:r>
          </a:p>
        </p:txBody>
      </p:sp>
      <p:sp>
        <p:nvSpPr>
          <p:cNvPr id="3" name="Content Placeholder 2">
            <a:extLst>
              <a:ext uri="{FF2B5EF4-FFF2-40B4-BE49-F238E27FC236}">
                <a16:creationId xmlns:a16="http://schemas.microsoft.com/office/drawing/2014/main" id="{82600878-8093-4F84-A807-887B5D70D507}"/>
              </a:ext>
            </a:extLst>
          </p:cNvPr>
          <p:cNvSpPr>
            <a:spLocks noGrp="1"/>
          </p:cNvSpPr>
          <p:nvPr>
            <p:ph idx="1"/>
          </p:nvPr>
        </p:nvSpPr>
        <p:spPr>
          <a:xfrm>
            <a:off x="1371600" y="1332543"/>
            <a:ext cx="9601200" cy="4534857"/>
          </a:xfrm>
        </p:spPr>
        <p:txBody>
          <a:bodyPr/>
          <a:lstStyle/>
          <a:p>
            <a:pPr marL="0" indent="0" algn="ctr">
              <a:buNone/>
            </a:pPr>
            <a:r>
              <a:rPr lang="en-GB" dirty="0"/>
              <a:t> </a:t>
            </a:r>
          </a:p>
          <a:p>
            <a:pPr marL="0" indent="0" algn="ctr">
              <a:buNone/>
            </a:pPr>
            <a:r>
              <a:rPr lang="en-GB" dirty="0"/>
              <a:t>However, there is another group of authors that has begun to re-examine the methodological terms by which the debate has become crystallized. With </a:t>
            </a:r>
            <a:r>
              <a:rPr lang="en-GB" dirty="0">
                <a:highlight>
                  <a:srgbClr val="FFFF00"/>
                </a:highlight>
              </a:rPr>
              <a:t>different f</a:t>
            </a:r>
            <a:r>
              <a:rPr lang="en-GB" dirty="0"/>
              <a:t>rameworks, the contributions by Wolff, Roberts and </a:t>
            </a:r>
            <a:r>
              <a:rPr lang="en-GB" dirty="0" err="1"/>
              <a:t>Callari</a:t>
            </a:r>
            <a:r>
              <a:rPr lang="en-GB" dirty="0"/>
              <a:t> (1982, 1984a), Carchedi (1984), Roberts (1987), Kliman and McGlone (1988) , Giussani (1991), Freeman (1993a), and other writers have begun to </a:t>
            </a:r>
            <a:r>
              <a:rPr lang="en-GB" dirty="0">
                <a:highlight>
                  <a:srgbClr val="FFFF00"/>
                </a:highlight>
              </a:rPr>
              <a:t>break down the dualistic approach to the transformation</a:t>
            </a:r>
            <a:r>
              <a:rPr lang="en-GB" dirty="0"/>
              <a:t>. This point of view, however, is fully overwhelmed by the orthodox vision whose influence is almost absolute.</a:t>
            </a:r>
          </a:p>
          <a:p>
            <a:pPr marL="0" indent="0" algn="ctr">
              <a:buNone/>
            </a:pPr>
            <a:endParaRPr lang="en-GB" dirty="0"/>
          </a:p>
          <a:p>
            <a:r>
              <a:rPr lang="en-GB" dirty="0"/>
              <a:t>Note: these writers identified as non-dualist by Rodriguez</a:t>
            </a:r>
          </a:p>
          <a:p>
            <a:r>
              <a:rPr lang="en-GB" dirty="0"/>
              <a:t>Moseley’s work was, I believe, unknown to Rodriguez</a:t>
            </a:r>
          </a:p>
          <a:p>
            <a:r>
              <a:rPr lang="en-GB" dirty="0"/>
              <a:t>Rodriguez does not include New Solution</a:t>
            </a:r>
          </a:p>
        </p:txBody>
      </p:sp>
    </p:spTree>
    <p:extLst>
      <p:ext uri="{BB962C8B-B14F-4D97-AF65-F5344CB8AC3E}">
        <p14:creationId xmlns:p14="http://schemas.microsoft.com/office/powerpoint/2010/main" val="210643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6A8A-6A07-45CC-B651-2502B77609C8}"/>
              </a:ext>
            </a:extLst>
          </p:cNvPr>
          <p:cNvSpPr>
            <a:spLocks noGrp="1"/>
          </p:cNvSpPr>
          <p:nvPr>
            <p:ph type="title"/>
          </p:nvPr>
        </p:nvSpPr>
        <p:spPr>
          <a:xfrm>
            <a:off x="1371600" y="685800"/>
            <a:ext cx="9601200" cy="858112"/>
          </a:xfrm>
        </p:spPr>
        <p:txBody>
          <a:bodyPr/>
          <a:lstStyle/>
          <a:p>
            <a:r>
              <a:rPr lang="en-GB" dirty="0"/>
              <a:t>Apparent support in Marx’s text</a:t>
            </a:r>
          </a:p>
        </p:txBody>
      </p:sp>
      <p:sp>
        <p:nvSpPr>
          <p:cNvPr id="3" name="Content Placeholder 2">
            <a:extLst>
              <a:ext uri="{FF2B5EF4-FFF2-40B4-BE49-F238E27FC236}">
                <a16:creationId xmlns:a16="http://schemas.microsoft.com/office/drawing/2014/main" id="{8ECEA70A-A65F-444F-8981-845CD0D6C566}"/>
              </a:ext>
            </a:extLst>
          </p:cNvPr>
          <p:cNvSpPr>
            <a:spLocks noGrp="1"/>
          </p:cNvSpPr>
          <p:nvPr>
            <p:ph idx="1"/>
          </p:nvPr>
        </p:nvSpPr>
        <p:spPr>
          <a:xfrm>
            <a:off x="1371600" y="1465797"/>
            <a:ext cx="9601200" cy="4401603"/>
          </a:xfrm>
        </p:spPr>
        <p:txBody>
          <a:bodyPr>
            <a:normAutofit/>
          </a:bodyPr>
          <a:lstStyle/>
          <a:p>
            <a:pPr marL="0" indent="0" algn="ctr">
              <a:buNone/>
            </a:pPr>
            <a:r>
              <a:rPr lang="en-GB" sz="2400" dirty="0"/>
              <a:t>One of the strengths of the dualistic approach is that a superficial reading of the draft left by Marx </a:t>
            </a:r>
            <a:r>
              <a:rPr lang="en-GB" sz="2400" dirty="0">
                <a:highlight>
                  <a:srgbClr val="FFFF00"/>
                </a:highlight>
              </a:rPr>
              <a:t>might mislead the interpreter</a:t>
            </a:r>
            <a:r>
              <a:rPr lang="en-GB" sz="2400" dirty="0"/>
              <a:t> towards finding what is apparently textual support of the traditional interpretation. One supporting element is that, in the first numerical example presented by Marx in order to illustrate his procedure in Chapter 9, Capital III, </a:t>
            </a:r>
            <a:r>
              <a:rPr lang="en-GB" sz="2400" dirty="0">
                <a:highlight>
                  <a:srgbClr val="FFFF00"/>
                </a:highlight>
              </a:rPr>
              <a:t>the figures corresponding to the cost price elements remain unchanged after the transformation is conceptually accomplished</a:t>
            </a:r>
            <a:r>
              <a:rPr lang="en-GB" sz="2400" dirty="0"/>
              <a:t>. The second supporting factor encompasses a group of passages where Marx </a:t>
            </a:r>
            <a:r>
              <a:rPr lang="en-GB" sz="2400" dirty="0">
                <a:highlight>
                  <a:srgbClr val="FFFF00"/>
                </a:highlight>
              </a:rPr>
              <a:t>discusses whether the deviation of the prices of inputs from their values affects his conclusions </a:t>
            </a:r>
          </a:p>
          <a:p>
            <a:pPr marL="0" indent="0" algn="r">
              <a:buNone/>
            </a:pPr>
            <a:r>
              <a:rPr lang="en-GB" sz="2400" dirty="0"/>
              <a:t>- Rodriguez</a:t>
            </a:r>
            <a:endParaRPr lang="en-GB" sz="2400" dirty="0">
              <a:highlight>
                <a:srgbClr val="FFFF00"/>
              </a:highlight>
            </a:endParaRPr>
          </a:p>
        </p:txBody>
      </p:sp>
    </p:spTree>
    <p:extLst>
      <p:ext uri="{BB962C8B-B14F-4D97-AF65-F5344CB8AC3E}">
        <p14:creationId xmlns:p14="http://schemas.microsoft.com/office/powerpoint/2010/main" val="6760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120A-E58F-4190-A5CB-CB307C613979}"/>
              </a:ext>
            </a:extLst>
          </p:cNvPr>
          <p:cNvSpPr>
            <a:spLocks noGrp="1"/>
          </p:cNvSpPr>
          <p:nvPr>
            <p:ph type="title"/>
          </p:nvPr>
        </p:nvSpPr>
        <p:spPr>
          <a:xfrm>
            <a:off x="1371600" y="685800"/>
            <a:ext cx="9601200" cy="761617"/>
          </a:xfrm>
        </p:spPr>
        <p:txBody>
          <a:bodyPr/>
          <a:lstStyle/>
          <a:p>
            <a:r>
              <a:rPr lang="en-GB" dirty="0"/>
              <a:t>Intrinsic and extrinsic measure</a:t>
            </a:r>
          </a:p>
        </p:txBody>
      </p:sp>
      <p:sp>
        <p:nvSpPr>
          <p:cNvPr id="3" name="Content Placeholder 2">
            <a:extLst>
              <a:ext uri="{FF2B5EF4-FFF2-40B4-BE49-F238E27FC236}">
                <a16:creationId xmlns:a16="http://schemas.microsoft.com/office/drawing/2014/main" id="{3E313EFE-2184-463E-8F46-0FA58C9AE7B8}"/>
              </a:ext>
            </a:extLst>
          </p:cNvPr>
          <p:cNvSpPr>
            <a:spLocks noGrp="1"/>
          </p:cNvSpPr>
          <p:nvPr>
            <p:ph idx="1"/>
          </p:nvPr>
        </p:nvSpPr>
        <p:spPr>
          <a:xfrm>
            <a:off x="1371600" y="1603646"/>
            <a:ext cx="9601200" cy="4263754"/>
          </a:xfrm>
        </p:spPr>
        <p:txBody>
          <a:bodyPr>
            <a:normAutofit lnSpcReduction="10000"/>
          </a:bodyPr>
          <a:lstStyle/>
          <a:p>
            <a:pPr marL="0" indent="0" algn="ctr">
              <a:buNone/>
            </a:pPr>
            <a:r>
              <a:rPr lang="en-GB" sz="2400" dirty="0"/>
              <a:t>It is usual to define erroneously value as ‘labour’, that is, to reduce value to its substance. Actually, value is a complex concept: value is the unity of abstract labour (its substance) and money (its form) and, thus, it has </a:t>
            </a:r>
            <a:r>
              <a:rPr lang="en-GB" sz="2400" dirty="0">
                <a:highlight>
                  <a:srgbClr val="FFFF00"/>
                </a:highlight>
              </a:rPr>
              <a:t>an immanent or intrinsic measure</a:t>
            </a:r>
            <a:r>
              <a:rPr lang="en-GB" sz="2400" dirty="0"/>
              <a:t> (socially necessary labour time) and an </a:t>
            </a:r>
            <a:r>
              <a:rPr lang="en-GB" sz="2400" dirty="0">
                <a:highlight>
                  <a:srgbClr val="FFFF00"/>
                </a:highlight>
              </a:rPr>
              <a:t>extrinsic measure (exchange value or price). </a:t>
            </a:r>
            <a:r>
              <a:rPr lang="en-GB" sz="2400" dirty="0"/>
              <a:t>In capitalist society, labour is realised as social labour under the form of money. </a:t>
            </a:r>
            <a:r>
              <a:rPr lang="en-GB" sz="2400" dirty="0">
                <a:highlight>
                  <a:srgbClr val="FFFF00"/>
                </a:highlight>
              </a:rPr>
              <a:t>Marx always refers to value as a quantity of money  </a:t>
            </a:r>
            <a:r>
              <a:rPr lang="en-GB" sz="2400" dirty="0"/>
              <a:t>because </a:t>
            </a:r>
            <a:endParaRPr lang="en-GB" sz="2400" dirty="0">
              <a:highlight>
                <a:srgbClr val="FFFF00"/>
              </a:highlight>
            </a:endParaRPr>
          </a:p>
          <a:p>
            <a:pPr marL="0" indent="0" algn="ctr">
              <a:buNone/>
            </a:pPr>
            <a:r>
              <a:rPr lang="en-GB" sz="2800" dirty="0">
                <a:latin typeface="Calibri" panose="020F0502020204030204" pitchFamily="34" charset="0"/>
                <a:cs typeface="Calibri" panose="020F0502020204030204" pitchFamily="34" charset="0"/>
              </a:rPr>
              <a:t>‘[m]</a:t>
            </a:r>
            <a:r>
              <a:rPr lang="en-GB" sz="2800" dirty="0" err="1">
                <a:latin typeface="Calibri" panose="020F0502020204030204" pitchFamily="34" charset="0"/>
                <a:cs typeface="Calibri" panose="020F0502020204030204" pitchFamily="34" charset="0"/>
              </a:rPr>
              <a:t>oney</a:t>
            </a:r>
            <a:r>
              <a:rPr lang="en-GB" sz="2800" dirty="0">
                <a:latin typeface="Calibri" panose="020F0502020204030204" pitchFamily="34" charset="0"/>
                <a:cs typeface="Calibri" panose="020F0502020204030204" pitchFamily="34" charset="0"/>
              </a:rPr>
              <a:t> as a measure of value is the necessary form of appearance of the measure of value which is immanent in commodities, namely labour time.’ </a:t>
            </a:r>
          </a:p>
          <a:p>
            <a:pPr marL="0" indent="0" algn="r">
              <a:buNone/>
            </a:pPr>
            <a:r>
              <a:rPr lang="en-GB" sz="2400" dirty="0"/>
              <a:t>– Marx 1976a:188 </a:t>
            </a:r>
          </a:p>
          <a:p>
            <a:endParaRPr lang="en-GB" sz="2400" dirty="0"/>
          </a:p>
        </p:txBody>
      </p:sp>
    </p:spTree>
    <p:extLst>
      <p:ext uri="{BB962C8B-B14F-4D97-AF65-F5344CB8AC3E}">
        <p14:creationId xmlns:p14="http://schemas.microsoft.com/office/powerpoint/2010/main" val="369288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C2F8-19FC-47FB-8B1C-5E5BB72D9C3B}"/>
              </a:ext>
            </a:extLst>
          </p:cNvPr>
          <p:cNvSpPr>
            <a:spLocks noGrp="1"/>
          </p:cNvSpPr>
          <p:nvPr>
            <p:ph type="title"/>
          </p:nvPr>
        </p:nvSpPr>
        <p:spPr>
          <a:xfrm>
            <a:off x="1371600" y="685800"/>
            <a:ext cx="9601200" cy="678908"/>
          </a:xfrm>
        </p:spPr>
        <p:txBody>
          <a:bodyPr>
            <a:normAutofit fontScale="90000"/>
          </a:bodyPr>
          <a:lstStyle/>
          <a:p>
            <a:pPr algn="ctr"/>
            <a:r>
              <a:rPr lang="en-GB" dirty="0"/>
              <a:t>Not the Labour Theory of Value</a:t>
            </a:r>
          </a:p>
        </p:txBody>
      </p:sp>
      <p:sp>
        <p:nvSpPr>
          <p:cNvPr id="3" name="Content Placeholder 2">
            <a:extLst>
              <a:ext uri="{FF2B5EF4-FFF2-40B4-BE49-F238E27FC236}">
                <a16:creationId xmlns:a16="http://schemas.microsoft.com/office/drawing/2014/main" id="{9D1C3C1A-A427-4A74-BCC7-8217CA6E8BEB}"/>
              </a:ext>
            </a:extLst>
          </p:cNvPr>
          <p:cNvSpPr>
            <a:spLocks noGrp="1"/>
          </p:cNvSpPr>
          <p:nvPr>
            <p:ph idx="1"/>
          </p:nvPr>
        </p:nvSpPr>
        <p:spPr>
          <a:xfrm>
            <a:off x="1461202" y="1479582"/>
            <a:ext cx="9511598" cy="4387818"/>
          </a:xfrm>
        </p:spPr>
        <p:txBody>
          <a:bodyPr>
            <a:normAutofit/>
          </a:bodyPr>
          <a:lstStyle/>
          <a:p>
            <a:pPr marL="0" indent="0" algn="ctr">
              <a:buNone/>
            </a:pPr>
            <a:r>
              <a:rPr lang="en-GB" sz="2400" dirty="0"/>
              <a:t>Measuring value in labour time units shows a misunderstanding of the ‘internal, necessary connection between the form of value, the substance of value and the magnitude of value.’ Therefore, the value of a commodity can only be expressed through a given quantity of another commodity’s use value; when the latter is the money commodity, this expression – that is, the amount of the use value of the money commodity as measured in units determined by the standard of prices (for example an ounce of gold) – is called price.</a:t>
            </a:r>
          </a:p>
          <a:p>
            <a:pPr algn="ctr"/>
            <a:endParaRPr lang="en-GB" sz="2400" dirty="0"/>
          </a:p>
        </p:txBody>
      </p:sp>
    </p:spTree>
    <p:extLst>
      <p:ext uri="{BB962C8B-B14F-4D97-AF65-F5344CB8AC3E}">
        <p14:creationId xmlns:p14="http://schemas.microsoft.com/office/powerpoint/2010/main" val="28473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D618-50AA-4526-96CF-E0770ABA4766}"/>
              </a:ext>
            </a:extLst>
          </p:cNvPr>
          <p:cNvSpPr>
            <a:spLocks noGrp="1"/>
          </p:cNvSpPr>
          <p:nvPr>
            <p:ph type="title"/>
          </p:nvPr>
        </p:nvSpPr>
        <p:spPr>
          <a:xfrm>
            <a:off x="1371600" y="685800"/>
            <a:ext cx="9601200" cy="844327"/>
          </a:xfrm>
        </p:spPr>
        <p:txBody>
          <a:bodyPr>
            <a:noAutofit/>
          </a:bodyPr>
          <a:lstStyle/>
          <a:p>
            <a:pPr algn="ctr"/>
            <a:r>
              <a:rPr lang="en-GB" sz="3200" dirty="0"/>
              <a:t>Price-value divergence: a question of quantity, not quality</a:t>
            </a:r>
          </a:p>
        </p:txBody>
      </p:sp>
      <p:sp>
        <p:nvSpPr>
          <p:cNvPr id="3" name="Content Placeholder 2">
            <a:extLst>
              <a:ext uri="{FF2B5EF4-FFF2-40B4-BE49-F238E27FC236}">
                <a16:creationId xmlns:a16="http://schemas.microsoft.com/office/drawing/2014/main" id="{B52F22B4-AEE6-43A2-A60E-F894A88CD62D}"/>
              </a:ext>
            </a:extLst>
          </p:cNvPr>
          <p:cNvSpPr>
            <a:spLocks noGrp="1"/>
          </p:cNvSpPr>
          <p:nvPr>
            <p:ph idx="1"/>
          </p:nvPr>
        </p:nvSpPr>
        <p:spPr>
          <a:xfrm>
            <a:off x="1417550" y="1994219"/>
            <a:ext cx="9895278" cy="4213592"/>
          </a:xfrm>
        </p:spPr>
        <p:txBody>
          <a:bodyPr>
            <a:normAutofit fontScale="77500" lnSpcReduction="20000"/>
          </a:bodyPr>
          <a:lstStyle/>
          <a:p>
            <a:pPr marL="0" indent="0" algn="ctr">
              <a:lnSpc>
                <a:spcPct val="120000"/>
              </a:lnSpc>
              <a:buNone/>
            </a:pPr>
            <a:r>
              <a:rPr lang="en-GB" sz="2400" dirty="0"/>
              <a:t>Thus, the price of the commodity may express </a:t>
            </a:r>
            <a:r>
              <a:rPr lang="en-GB" sz="2400" dirty="0">
                <a:highlight>
                  <a:srgbClr val="FFFF00"/>
                </a:highlight>
              </a:rPr>
              <a:t>both the magnitude of value </a:t>
            </a:r>
            <a:r>
              <a:rPr lang="en-GB" sz="2400" dirty="0"/>
              <a:t>of the commodity </a:t>
            </a:r>
            <a:r>
              <a:rPr lang="en-GB" sz="2400" dirty="0">
                <a:highlight>
                  <a:srgbClr val="FFFF00"/>
                </a:highlight>
              </a:rPr>
              <a:t>and the greater or lesser quantity of money for which it can be sold under the given circumstances</a:t>
            </a:r>
            <a:r>
              <a:rPr lang="en-GB" sz="2400" dirty="0"/>
              <a:t>. The possibility, therefore, of a quantitative incongruity between price and magnitude of value, i.e. the possibility that the price may diverge from the magnitude of value, is inherent in the price - form itself. (Marx (1976a:196) </a:t>
            </a:r>
          </a:p>
          <a:p>
            <a:pPr>
              <a:lnSpc>
                <a:spcPct val="120000"/>
              </a:lnSpc>
            </a:pPr>
            <a:r>
              <a:rPr lang="en-GB" sz="2400" dirty="0"/>
              <a:t>Note: no mention of labour-time</a:t>
            </a:r>
          </a:p>
          <a:p>
            <a:pPr>
              <a:lnSpc>
                <a:spcPct val="120000"/>
              </a:lnSpc>
            </a:pPr>
            <a:r>
              <a:rPr lang="en-GB" sz="2400" dirty="0"/>
              <a:t>If a commodity worth $10 sells for $11, then its price has diverged from its value in a different sense than ‘money ≠ labour’.</a:t>
            </a:r>
          </a:p>
          <a:p>
            <a:pPr>
              <a:lnSpc>
                <a:spcPct val="120000"/>
              </a:lnSpc>
            </a:pPr>
            <a:r>
              <a:rPr lang="en-GB" sz="2400" dirty="0"/>
              <a:t>We could equally say that a commodity worth 10 days sells for 11 days.</a:t>
            </a:r>
          </a:p>
          <a:p>
            <a:pPr>
              <a:lnSpc>
                <a:spcPct val="120000"/>
              </a:lnSpc>
            </a:pPr>
            <a:r>
              <a:rPr lang="en-GB" sz="2400" dirty="0"/>
              <a:t>The point is that in exchange, the value appropriated by the buyer is not equal to the value created by the producer</a:t>
            </a:r>
          </a:p>
        </p:txBody>
      </p:sp>
    </p:spTree>
    <p:extLst>
      <p:ext uri="{BB962C8B-B14F-4D97-AF65-F5344CB8AC3E}">
        <p14:creationId xmlns:p14="http://schemas.microsoft.com/office/powerpoint/2010/main" val="136973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B4AB-1168-4DF4-83AB-ABFA62367422}"/>
              </a:ext>
            </a:extLst>
          </p:cNvPr>
          <p:cNvSpPr>
            <a:spLocks noGrp="1"/>
          </p:cNvSpPr>
          <p:nvPr>
            <p:ph type="title"/>
          </p:nvPr>
        </p:nvSpPr>
        <p:spPr>
          <a:xfrm>
            <a:off x="1371600" y="685800"/>
            <a:ext cx="9601200" cy="627927"/>
          </a:xfrm>
        </p:spPr>
        <p:txBody>
          <a:bodyPr>
            <a:normAutofit/>
          </a:bodyPr>
          <a:lstStyle/>
          <a:p>
            <a:pPr algn="ctr"/>
            <a:r>
              <a:rPr lang="en-GB" sz="3200" dirty="0"/>
              <a:t>Marx’s transformation is expressed in money</a:t>
            </a:r>
          </a:p>
        </p:txBody>
      </p:sp>
      <p:pic>
        <p:nvPicPr>
          <p:cNvPr id="5" name="Content Placeholder 4" descr="Screen Clipping">
            <a:extLst>
              <a:ext uri="{FF2B5EF4-FFF2-40B4-BE49-F238E27FC236}">
                <a16:creationId xmlns:a16="http://schemas.microsoft.com/office/drawing/2014/main" id="{F4565E78-899A-46E7-9697-A54509226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004" y="1453226"/>
            <a:ext cx="9026672" cy="2183319"/>
          </a:xfrm>
        </p:spPr>
      </p:pic>
      <p:sp>
        <p:nvSpPr>
          <p:cNvPr id="8" name="Content Placeholder 2">
            <a:extLst>
              <a:ext uri="{FF2B5EF4-FFF2-40B4-BE49-F238E27FC236}">
                <a16:creationId xmlns:a16="http://schemas.microsoft.com/office/drawing/2014/main" id="{91607FB1-3283-43EE-8189-6C68EDC8037F}"/>
              </a:ext>
            </a:extLst>
          </p:cNvPr>
          <p:cNvSpPr txBox="1">
            <a:spLocks/>
          </p:cNvSpPr>
          <p:nvPr/>
        </p:nvSpPr>
        <p:spPr>
          <a:xfrm>
            <a:off x="1647299" y="3967761"/>
            <a:ext cx="9601200" cy="213896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dirty="0"/>
              <a:t>“Actually, the unit of measure can only be money because, as Marx states on many occasions, </a:t>
            </a:r>
          </a:p>
          <a:p>
            <a:pPr marL="0" indent="0" algn="ctr">
              <a:buFont typeface="Franklin Gothic Book" panose="020B0503020102020204" pitchFamily="34" charset="0"/>
              <a:buNone/>
            </a:pPr>
            <a:r>
              <a:rPr lang="en-GB" b="1" dirty="0">
                <a:latin typeface="Calibri" panose="020F0502020204030204" pitchFamily="34" charset="0"/>
                <a:cs typeface="Calibri" panose="020F0502020204030204" pitchFamily="34" charset="0"/>
              </a:rPr>
              <a:t>‘money, as a measure of value is the necessary form of appearance of the measure of value which is immanent in commodities, namely labour time’</a:t>
            </a:r>
            <a:r>
              <a:rPr lang="en-GB" dirty="0"/>
              <a:t>” </a:t>
            </a:r>
          </a:p>
          <a:p>
            <a:endParaRPr lang="en-GB" dirty="0"/>
          </a:p>
        </p:txBody>
      </p:sp>
    </p:spTree>
    <p:extLst>
      <p:ext uri="{BB962C8B-B14F-4D97-AF65-F5344CB8AC3E}">
        <p14:creationId xmlns:p14="http://schemas.microsoft.com/office/powerpoint/2010/main" val="232842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9382-9656-419E-B19B-069E0A21D419}"/>
              </a:ext>
            </a:extLst>
          </p:cNvPr>
          <p:cNvSpPr>
            <a:spLocks noGrp="1"/>
          </p:cNvSpPr>
          <p:nvPr>
            <p:ph type="title"/>
          </p:nvPr>
        </p:nvSpPr>
        <p:spPr>
          <a:xfrm>
            <a:off x="1371600" y="685800"/>
            <a:ext cx="9601200" cy="812162"/>
          </a:xfrm>
        </p:spPr>
        <p:txBody>
          <a:bodyPr/>
          <a:lstStyle/>
          <a:p>
            <a:r>
              <a:rPr lang="en-GB" dirty="0"/>
              <a:t>Rodriguez’ reading of Marx’s table</a:t>
            </a:r>
          </a:p>
        </p:txBody>
      </p:sp>
      <p:sp>
        <p:nvSpPr>
          <p:cNvPr id="3" name="Content Placeholder 2">
            <a:extLst>
              <a:ext uri="{FF2B5EF4-FFF2-40B4-BE49-F238E27FC236}">
                <a16:creationId xmlns:a16="http://schemas.microsoft.com/office/drawing/2014/main" id="{2B835B10-04A8-46F6-BC8F-834E562F8613}"/>
              </a:ext>
            </a:extLst>
          </p:cNvPr>
          <p:cNvSpPr>
            <a:spLocks noGrp="1"/>
          </p:cNvSpPr>
          <p:nvPr>
            <p:ph idx="1"/>
          </p:nvPr>
        </p:nvSpPr>
        <p:spPr>
          <a:xfrm>
            <a:off x="1371600" y="1587563"/>
            <a:ext cx="9647150" cy="4344550"/>
          </a:xfrm>
        </p:spPr>
        <p:txBody>
          <a:bodyPr>
            <a:normAutofit/>
          </a:bodyPr>
          <a:lstStyle/>
          <a:p>
            <a:pPr marL="0" indent="0" algn="ctr">
              <a:buNone/>
            </a:pPr>
            <a:r>
              <a:rPr lang="en-GB" sz="2400" dirty="0"/>
              <a:t>“This is confirmed, for instance, in passages of </a:t>
            </a:r>
            <a:r>
              <a:rPr lang="en-GB" sz="2400" i="1" dirty="0"/>
              <a:t>Grundrisse, Theories of Surplus Value </a:t>
            </a:r>
            <a:r>
              <a:rPr lang="en-GB" sz="2400" dirty="0"/>
              <a:t>and Marx’s letter to Engels dated August 2, 1862, where he also explains the transformation of values into prices of production. In these examples all value magnitudes are expressed in money (£). The omission of units of measurement in the corresponding text of Capital III only shows the provisional and unfinished character of the draft published by Engels. What does the sixth column of Table 3.1 represent? </a:t>
            </a:r>
          </a:p>
          <a:p>
            <a:pPr marL="0" indent="0" algn="ctr">
              <a:buNone/>
            </a:pPr>
            <a:r>
              <a:rPr lang="en-GB" sz="2400" b="1" dirty="0">
                <a:latin typeface="Calibri" panose="020F0502020204030204" pitchFamily="34" charset="0"/>
                <a:cs typeface="Calibri" panose="020F0502020204030204" pitchFamily="34" charset="0"/>
              </a:rPr>
              <a:t>‘[The] money prices at which [the] commodities would exchange if they were exchanged according to their values.’”</a:t>
            </a:r>
          </a:p>
          <a:p>
            <a:endParaRPr lang="en-GB" sz="2400" dirty="0"/>
          </a:p>
        </p:txBody>
      </p:sp>
    </p:spTree>
    <p:extLst>
      <p:ext uri="{BB962C8B-B14F-4D97-AF65-F5344CB8AC3E}">
        <p14:creationId xmlns:p14="http://schemas.microsoft.com/office/powerpoint/2010/main" val="124172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B9E5-3DE3-42D4-82A8-E44C5A37720F}"/>
              </a:ext>
            </a:extLst>
          </p:cNvPr>
          <p:cNvSpPr>
            <a:spLocks noGrp="1"/>
          </p:cNvSpPr>
          <p:nvPr>
            <p:ph type="title"/>
          </p:nvPr>
        </p:nvSpPr>
        <p:spPr/>
        <p:txBody>
          <a:bodyPr/>
          <a:lstStyle/>
          <a:p>
            <a:pPr algn="ctr"/>
            <a:r>
              <a:rPr lang="en-GB" dirty="0"/>
              <a:t>The MELT</a:t>
            </a:r>
          </a:p>
        </p:txBody>
      </p:sp>
      <p:sp>
        <p:nvSpPr>
          <p:cNvPr id="3" name="Content Placeholder 2">
            <a:extLst>
              <a:ext uri="{FF2B5EF4-FFF2-40B4-BE49-F238E27FC236}">
                <a16:creationId xmlns:a16="http://schemas.microsoft.com/office/drawing/2014/main" id="{2545D33D-99AA-4784-8888-C0D239BB9F7E}"/>
              </a:ext>
            </a:extLst>
          </p:cNvPr>
          <p:cNvSpPr>
            <a:spLocks noGrp="1"/>
          </p:cNvSpPr>
          <p:nvPr>
            <p:ph idx="1"/>
          </p:nvPr>
        </p:nvSpPr>
        <p:spPr>
          <a:xfrm>
            <a:off x="1442822" y="1557696"/>
            <a:ext cx="9529978" cy="4309704"/>
          </a:xfrm>
        </p:spPr>
        <p:txBody>
          <a:bodyPr>
            <a:normAutofit lnSpcReduction="10000"/>
          </a:bodyPr>
          <a:lstStyle/>
          <a:p>
            <a:r>
              <a:rPr lang="en-GB" dirty="0"/>
              <a:t>At any given time value has two expressions, money and labour</a:t>
            </a:r>
          </a:p>
          <a:p>
            <a:r>
              <a:rPr lang="en-GB" dirty="0"/>
              <a:t>The ratio of the two is the ‘Monetary Expression of Labour Time’</a:t>
            </a:r>
          </a:p>
          <a:p>
            <a:r>
              <a:rPr lang="en-GB" dirty="0"/>
              <a:t>We can always convert any magnitude of labour time into a magnitude of money, and vice versa, if we know the MELT</a:t>
            </a:r>
          </a:p>
          <a:p>
            <a:r>
              <a:rPr lang="en-GB" dirty="0"/>
              <a:t>Consequences</a:t>
            </a:r>
          </a:p>
          <a:p>
            <a:pPr lvl="1"/>
            <a:r>
              <a:rPr lang="en-GB" dirty="0"/>
              <a:t>We can always calculate both the value embodied in a commodity when it is produced, and the value appropriated when it is acquired</a:t>
            </a:r>
          </a:p>
          <a:p>
            <a:pPr lvl="1"/>
            <a:r>
              <a:rPr lang="en-GB" dirty="0"/>
              <a:t>In production, we directly know the labour time added and indirectly the monetary expression of this time</a:t>
            </a:r>
          </a:p>
          <a:p>
            <a:pPr lvl="1"/>
            <a:r>
              <a:rPr lang="en-GB" dirty="0"/>
              <a:t>In exchange,  we directly know the monetary expression of the value acquired and only indirectly its labour-time expression</a:t>
            </a:r>
          </a:p>
          <a:p>
            <a:pPr lvl="1"/>
            <a:r>
              <a:rPr lang="en-GB" dirty="0"/>
              <a:t>We can calculate the value appropriated by money when it serves as a store of value</a:t>
            </a:r>
          </a:p>
          <a:p>
            <a:pPr marL="0" indent="0">
              <a:buNone/>
            </a:pPr>
            <a:endParaRPr lang="en-GB" dirty="0"/>
          </a:p>
        </p:txBody>
      </p:sp>
    </p:spTree>
    <p:extLst>
      <p:ext uri="{BB962C8B-B14F-4D97-AF65-F5344CB8AC3E}">
        <p14:creationId xmlns:p14="http://schemas.microsoft.com/office/powerpoint/2010/main" val="304044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E10F-E2CC-4C4F-9641-DA4468DAC13C}"/>
              </a:ext>
            </a:extLst>
          </p:cNvPr>
          <p:cNvSpPr>
            <a:spLocks noGrp="1"/>
          </p:cNvSpPr>
          <p:nvPr>
            <p:ph type="title"/>
          </p:nvPr>
        </p:nvSpPr>
        <p:spPr/>
        <p:txBody>
          <a:bodyPr/>
          <a:lstStyle/>
          <a:p>
            <a:r>
              <a:rPr lang="en-GB" dirty="0"/>
              <a:t>Words</a:t>
            </a:r>
          </a:p>
        </p:txBody>
      </p:sp>
      <p:sp>
        <p:nvSpPr>
          <p:cNvPr id="3" name="Content Placeholder 2">
            <a:extLst>
              <a:ext uri="{FF2B5EF4-FFF2-40B4-BE49-F238E27FC236}">
                <a16:creationId xmlns:a16="http://schemas.microsoft.com/office/drawing/2014/main" id="{A7C23051-946E-4C51-9984-86B98E688ADB}"/>
              </a:ext>
            </a:extLst>
          </p:cNvPr>
          <p:cNvSpPr>
            <a:spLocks noGrp="1"/>
          </p:cNvSpPr>
          <p:nvPr>
            <p:ph idx="1"/>
          </p:nvPr>
        </p:nvSpPr>
        <p:spPr/>
        <p:txBody>
          <a:bodyPr/>
          <a:lstStyle/>
          <a:p>
            <a:r>
              <a:rPr lang="en-GB" dirty="0"/>
              <a:t>Dualism</a:t>
            </a:r>
          </a:p>
          <a:p>
            <a:r>
              <a:rPr lang="en-GB" dirty="0"/>
              <a:t>Autonomy</a:t>
            </a:r>
          </a:p>
          <a:p>
            <a:r>
              <a:rPr lang="en-GB" dirty="0"/>
              <a:t>Immanent</a:t>
            </a:r>
          </a:p>
          <a:p>
            <a:r>
              <a:rPr lang="en-GB" dirty="0"/>
              <a:t>Intrinsic/Extrinsic</a:t>
            </a:r>
          </a:p>
        </p:txBody>
      </p:sp>
    </p:spTree>
    <p:extLst>
      <p:ext uri="{BB962C8B-B14F-4D97-AF65-F5344CB8AC3E}">
        <p14:creationId xmlns:p14="http://schemas.microsoft.com/office/powerpoint/2010/main" val="386780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84F5-C4D3-4846-9F21-98CB4F13EB4F}"/>
              </a:ext>
            </a:extLst>
          </p:cNvPr>
          <p:cNvSpPr>
            <a:spLocks noGrp="1"/>
          </p:cNvSpPr>
          <p:nvPr>
            <p:ph type="title"/>
          </p:nvPr>
        </p:nvSpPr>
        <p:spPr>
          <a:xfrm>
            <a:off x="1371600" y="685800"/>
            <a:ext cx="9601200" cy="770807"/>
          </a:xfrm>
        </p:spPr>
        <p:txBody>
          <a:bodyPr>
            <a:normAutofit/>
          </a:bodyPr>
          <a:lstStyle/>
          <a:p>
            <a:r>
              <a:rPr lang="en-GB" sz="4000" dirty="0"/>
              <a:t>What does price-value deviation mean?</a:t>
            </a:r>
          </a:p>
        </p:txBody>
      </p:sp>
      <p:sp>
        <p:nvSpPr>
          <p:cNvPr id="3" name="Content Placeholder 2">
            <a:extLst>
              <a:ext uri="{FF2B5EF4-FFF2-40B4-BE49-F238E27FC236}">
                <a16:creationId xmlns:a16="http://schemas.microsoft.com/office/drawing/2014/main" id="{16C7CB0B-C58F-4C9E-992C-961F6ADB5C8B}"/>
              </a:ext>
            </a:extLst>
          </p:cNvPr>
          <p:cNvSpPr>
            <a:spLocks noGrp="1"/>
          </p:cNvSpPr>
          <p:nvPr>
            <p:ph idx="1"/>
          </p:nvPr>
        </p:nvSpPr>
        <p:spPr>
          <a:xfrm>
            <a:off x="1371599" y="1415252"/>
            <a:ext cx="9702289" cy="4985548"/>
          </a:xfrm>
        </p:spPr>
        <p:txBody>
          <a:bodyPr>
            <a:normAutofit/>
          </a:bodyPr>
          <a:lstStyle/>
          <a:p>
            <a:r>
              <a:rPr lang="en-GB" dirty="0"/>
              <a:t>The two expressions of value are not the same as ‘price-value’ deviation</a:t>
            </a:r>
          </a:p>
          <a:p>
            <a:pPr lvl="1"/>
            <a:r>
              <a:rPr lang="en-GB" dirty="0"/>
              <a:t>Really, this refers to the different effects of production and </a:t>
            </a:r>
            <a:r>
              <a:rPr lang="en-GB" dirty="0" err="1"/>
              <a:t>distributio</a:t>
            </a:r>
            <a:endParaRPr lang="en-GB" dirty="0"/>
          </a:p>
          <a:p>
            <a:pPr lvl="1"/>
            <a:r>
              <a:rPr lang="en-GB" dirty="0"/>
              <a:t>It occurs because when goods are exchanged, they may exchange above or below the value embodied in them by production</a:t>
            </a:r>
          </a:p>
          <a:p>
            <a:r>
              <a:rPr lang="en-GB" dirty="0"/>
              <a:t>That is to say, circulation (distribution) is a separate process from production</a:t>
            </a:r>
          </a:p>
          <a:p>
            <a:r>
              <a:rPr lang="en-GB" dirty="0"/>
              <a:t>Suppose a capitalist creates a product with a value of $100</a:t>
            </a:r>
          </a:p>
          <a:p>
            <a:r>
              <a:rPr lang="en-GB" dirty="0"/>
              <a:t>Suppose the MEV at that time is $1 per hour</a:t>
            </a:r>
          </a:p>
          <a:p>
            <a:r>
              <a:rPr lang="en-GB" dirty="0"/>
              <a:t>Suppose the price of the commodity at that time is $110</a:t>
            </a:r>
          </a:p>
          <a:p>
            <a:r>
              <a:rPr lang="en-GB" dirty="0"/>
              <a:t>Buyers can acquire $100 value for a price of  $110</a:t>
            </a:r>
          </a:p>
          <a:p>
            <a:pPr lvl="1"/>
            <a:r>
              <a:rPr lang="en-GB" dirty="0"/>
              <a:t>The seller is $10 worse off</a:t>
            </a:r>
          </a:p>
          <a:p>
            <a:pPr lvl="1"/>
            <a:r>
              <a:rPr lang="en-GB" dirty="0"/>
              <a:t>But the same is true in hours</a:t>
            </a:r>
          </a:p>
          <a:p>
            <a:r>
              <a:rPr lang="en-GB" dirty="0"/>
              <a:t>The value is 100 hours and the price is 110 hours</a:t>
            </a:r>
          </a:p>
          <a:p>
            <a:endParaRPr lang="en-GB" dirty="0"/>
          </a:p>
          <a:p>
            <a:endParaRPr lang="en-GB" dirty="0"/>
          </a:p>
        </p:txBody>
      </p:sp>
    </p:spTree>
    <p:extLst>
      <p:ext uri="{BB962C8B-B14F-4D97-AF65-F5344CB8AC3E}">
        <p14:creationId xmlns:p14="http://schemas.microsoft.com/office/powerpoint/2010/main" val="315447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73F7-3955-404E-8E5D-3D03AE38D79A}"/>
              </a:ext>
            </a:extLst>
          </p:cNvPr>
          <p:cNvSpPr>
            <a:spLocks noGrp="1"/>
          </p:cNvSpPr>
          <p:nvPr>
            <p:ph type="title"/>
          </p:nvPr>
        </p:nvSpPr>
        <p:spPr/>
        <p:txBody>
          <a:bodyPr/>
          <a:lstStyle/>
          <a:p>
            <a:r>
              <a:rPr lang="en-GB" dirty="0"/>
              <a:t>Numerical example</a:t>
            </a:r>
          </a:p>
        </p:txBody>
      </p:sp>
      <p:sp>
        <p:nvSpPr>
          <p:cNvPr id="3" name="Content Placeholder 2">
            <a:extLst>
              <a:ext uri="{FF2B5EF4-FFF2-40B4-BE49-F238E27FC236}">
                <a16:creationId xmlns:a16="http://schemas.microsoft.com/office/drawing/2014/main" id="{E05C0825-FAC0-4C6A-9092-F951CC67D6A9}"/>
              </a:ext>
            </a:extLst>
          </p:cNvPr>
          <p:cNvSpPr>
            <a:spLocks noGrp="1"/>
          </p:cNvSpPr>
          <p:nvPr>
            <p:ph idx="1"/>
          </p:nvPr>
        </p:nvSpPr>
        <p:spPr>
          <a:xfrm>
            <a:off x="1371599" y="1364707"/>
            <a:ext cx="10520195" cy="5256651"/>
          </a:xfrm>
        </p:spPr>
        <p:txBody>
          <a:bodyPr>
            <a:normAutofit fontScale="92500" lnSpcReduction="20000"/>
          </a:bodyPr>
          <a:lstStyle/>
          <a:p>
            <a:r>
              <a:rPr lang="en-GB" dirty="0"/>
              <a:t>At the start of period 0, suppose capital is</a:t>
            </a:r>
          </a:p>
          <a:p>
            <a:pPr lvl="1"/>
            <a:r>
              <a:rPr lang="en-GB" dirty="0"/>
              <a:t>A: C</a:t>
            </a:r>
            <a:r>
              <a:rPr lang="en-GB" baseline="-25000" dirty="0"/>
              <a:t>0</a:t>
            </a:r>
            <a:r>
              <a:rPr lang="en-GB" dirty="0"/>
              <a:t> = 20; L</a:t>
            </a:r>
            <a:r>
              <a:rPr lang="en-GB" baseline="-25000" dirty="0"/>
              <a:t>0</a:t>
            </a:r>
            <a:r>
              <a:rPr lang="en-GB" dirty="0"/>
              <a:t> = 15</a:t>
            </a:r>
          </a:p>
          <a:p>
            <a:pPr lvl="1"/>
            <a:r>
              <a:rPr lang="en-GB" dirty="0"/>
              <a:t>B: C</a:t>
            </a:r>
            <a:r>
              <a:rPr lang="en-GB" baseline="-25000" dirty="0"/>
              <a:t>0</a:t>
            </a:r>
            <a:r>
              <a:rPr lang="en-GB" dirty="0"/>
              <a:t> = 30; L</a:t>
            </a:r>
            <a:r>
              <a:rPr lang="en-GB" baseline="-25000" dirty="0"/>
              <a:t>0 </a:t>
            </a:r>
            <a:r>
              <a:rPr lang="en-GB" dirty="0"/>
              <a:t>= 20</a:t>
            </a:r>
          </a:p>
          <a:p>
            <a:r>
              <a:rPr lang="en-GB" dirty="0"/>
              <a:t>Then output of value is</a:t>
            </a:r>
          </a:p>
          <a:p>
            <a:pPr lvl="1"/>
            <a:r>
              <a:rPr lang="en-GB" dirty="0"/>
              <a:t>A: X</a:t>
            </a:r>
            <a:r>
              <a:rPr lang="en-GB" baseline="-25000" dirty="0"/>
              <a:t>1 </a:t>
            </a:r>
            <a:r>
              <a:rPr lang="en-GB" dirty="0"/>
              <a:t>=35; </a:t>
            </a:r>
          </a:p>
          <a:p>
            <a:pPr lvl="1"/>
            <a:r>
              <a:rPr lang="en-GB" dirty="0"/>
              <a:t>B: X</a:t>
            </a:r>
            <a:r>
              <a:rPr lang="en-GB" baseline="-25000" dirty="0"/>
              <a:t>1 </a:t>
            </a:r>
            <a:r>
              <a:rPr lang="en-GB" dirty="0"/>
              <a:t>= 50;</a:t>
            </a:r>
          </a:p>
          <a:p>
            <a:pPr lvl="1"/>
            <a:r>
              <a:rPr lang="en-GB" dirty="0"/>
              <a:t>Total = </a:t>
            </a:r>
            <a:r>
              <a:rPr lang="en-GB" dirty="0">
                <a:solidFill>
                  <a:srgbClr val="FF0000"/>
                </a:solidFill>
              </a:rPr>
              <a:t>85</a:t>
            </a:r>
          </a:p>
          <a:p>
            <a:r>
              <a:rPr lang="en-GB" dirty="0"/>
              <a:t>Suppose money prices are now</a:t>
            </a:r>
          </a:p>
          <a:p>
            <a:pPr lvl="1"/>
            <a:r>
              <a:rPr lang="en-GB" dirty="0"/>
              <a:t>A: P</a:t>
            </a:r>
            <a:r>
              <a:rPr lang="en-GB" baseline="-25000" dirty="0"/>
              <a:t>1 </a:t>
            </a:r>
            <a:r>
              <a:rPr lang="en-GB" dirty="0"/>
              <a:t>= $70</a:t>
            </a:r>
          </a:p>
          <a:p>
            <a:pPr lvl="1"/>
            <a:r>
              <a:rPr lang="en-GB" dirty="0"/>
              <a:t>B: P</a:t>
            </a:r>
            <a:r>
              <a:rPr lang="en-GB" baseline="-25000" dirty="0"/>
              <a:t>2</a:t>
            </a:r>
            <a:r>
              <a:rPr lang="en-GB" dirty="0"/>
              <a:t> = $185</a:t>
            </a:r>
          </a:p>
          <a:p>
            <a:pPr lvl="1"/>
            <a:r>
              <a:rPr lang="en-GB" dirty="0"/>
              <a:t>Total = $255</a:t>
            </a:r>
          </a:p>
          <a:p>
            <a:r>
              <a:rPr lang="en-GB" dirty="0"/>
              <a:t>MELT is $255/85 = $3 per hour</a:t>
            </a:r>
          </a:p>
          <a:p>
            <a:r>
              <a:rPr lang="en-GB" dirty="0"/>
              <a:t>Hence at the start of period 1</a:t>
            </a:r>
          </a:p>
          <a:p>
            <a:pPr lvl="1"/>
            <a:r>
              <a:rPr lang="en-GB" dirty="0"/>
              <a:t>A: C</a:t>
            </a:r>
            <a:r>
              <a:rPr lang="en-GB" baseline="-25000" dirty="0"/>
              <a:t>0</a:t>
            </a:r>
            <a:r>
              <a:rPr lang="en-GB" dirty="0"/>
              <a:t>= $70/$3 = 23.33</a:t>
            </a:r>
          </a:p>
          <a:p>
            <a:pPr lvl="1"/>
            <a:r>
              <a:rPr lang="en-GB" dirty="0"/>
              <a:t>B: C</a:t>
            </a:r>
            <a:r>
              <a:rPr lang="en-GB" baseline="-25000" dirty="0"/>
              <a:t>1 </a:t>
            </a:r>
            <a:r>
              <a:rPr lang="en-GB" dirty="0"/>
              <a:t>= $185/3 = 61.67</a:t>
            </a:r>
          </a:p>
          <a:p>
            <a:pPr lvl="1"/>
            <a:r>
              <a:rPr lang="en-GB" dirty="0"/>
              <a:t>Total = </a:t>
            </a:r>
            <a:r>
              <a:rPr lang="en-GB" dirty="0">
                <a:solidFill>
                  <a:srgbClr val="FF0000"/>
                </a:solidFill>
              </a:rPr>
              <a:t>85</a:t>
            </a:r>
          </a:p>
        </p:txBody>
      </p:sp>
    </p:spTree>
    <p:extLst>
      <p:ext uri="{BB962C8B-B14F-4D97-AF65-F5344CB8AC3E}">
        <p14:creationId xmlns:p14="http://schemas.microsoft.com/office/powerpoint/2010/main" val="348467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304F-DD04-4335-8767-48E2AEAABD9A}"/>
              </a:ext>
            </a:extLst>
          </p:cNvPr>
          <p:cNvSpPr>
            <a:spLocks noGrp="1"/>
          </p:cNvSpPr>
          <p:nvPr>
            <p:ph type="title"/>
          </p:nvPr>
        </p:nvSpPr>
        <p:spPr>
          <a:xfrm>
            <a:off x="1371600" y="685800"/>
            <a:ext cx="9601200" cy="839732"/>
          </a:xfrm>
        </p:spPr>
        <p:txBody>
          <a:bodyPr/>
          <a:lstStyle/>
          <a:p>
            <a:r>
              <a:rPr lang="en-GB" dirty="0"/>
              <a:t>What is the size of the MELT?</a:t>
            </a:r>
          </a:p>
        </p:txBody>
      </p:sp>
      <p:sp>
        <p:nvSpPr>
          <p:cNvPr id="3" name="Content Placeholder 2">
            <a:extLst>
              <a:ext uri="{FF2B5EF4-FFF2-40B4-BE49-F238E27FC236}">
                <a16:creationId xmlns:a16="http://schemas.microsoft.com/office/drawing/2014/main" id="{EF7B013F-9E11-4D3B-97A7-C16D88A52B47}"/>
              </a:ext>
            </a:extLst>
          </p:cNvPr>
          <p:cNvSpPr>
            <a:spLocks noGrp="1"/>
          </p:cNvSpPr>
          <p:nvPr>
            <p:ph idx="1"/>
          </p:nvPr>
        </p:nvSpPr>
        <p:spPr>
          <a:xfrm>
            <a:off x="1371600" y="1419847"/>
            <a:ext cx="10262876" cy="5242867"/>
          </a:xfrm>
        </p:spPr>
        <p:txBody>
          <a:bodyPr>
            <a:normAutofit/>
          </a:bodyPr>
          <a:lstStyle/>
          <a:p>
            <a:r>
              <a:rPr lang="en-GB" dirty="0"/>
              <a:t>New Solution: the money price of the ‘net product’ divided by new labour</a:t>
            </a:r>
          </a:p>
          <a:p>
            <a:r>
              <a:rPr lang="en-GB" dirty="0"/>
              <a:t>SSSI: the money price of the ‘gross product’ divided by embodied labour</a:t>
            </a:r>
          </a:p>
          <a:p>
            <a:r>
              <a:rPr lang="en-GB" dirty="0"/>
              <a:t>TSSI</a:t>
            </a:r>
          </a:p>
          <a:p>
            <a:pPr lvl="1"/>
            <a:r>
              <a:rPr lang="en-GB" dirty="0"/>
              <a:t>Kliman similar to SSSI</a:t>
            </a:r>
          </a:p>
          <a:p>
            <a:pPr lvl="1"/>
            <a:r>
              <a:rPr lang="en-GB" dirty="0"/>
              <a:t>Freeman: the money price of capital stock divided by labour embodied in it</a:t>
            </a:r>
          </a:p>
          <a:p>
            <a:r>
              <a:rPr lang="en-GB" dirty="0"/>
              <a:t>Does it matter?</a:t>
            </a:r>
          </a:p>
          <a:p>
            <a:pPr lvl="1"/>
            <a:r>
              <a:rPr lang="en-GB" dirty="0"/>
              <a:t>The MELT is the same for any commodity or commodity bundle</a:t>
            </a:r>
          </a:p>
          <a:p>
            <a:pPr lvl="1"/>
            <a:r>
              <a:rPr lang="en-GB" dirty="0"/>
              <a:t>You cannot have one MELT for tomatoes and another for apples</a:t>
            </a:r>
          </a:p>
          <a:p>
            <a:pPr lvl="1"/>
            <a:r>
              <a:rPr lang="en-GB" dirty="0"/>
              <a:t>So for transformation, its size makes no difference</a:t>
            </a:r>
          </a:p>
          <a:p>
            <a:pPr lvl="1"/>
            <a:r>
              <a:rPr lang="en-GB" dirty="0"/>
              <a:t>It only matters if we want to know the value of money</a:t>
            </a:r>
          </a:p>
          <a:p>
            <a:r>
              <a:rPr lang="en-GB" dirty="0"/>
              <a:t>Yet none of the Simultaneist schools discuss the value of money</a:t>
            </a:r>
          </a:p>
          <a:p>
            <a:pPr lvl="1"/>
            <a:r>
              <a:rPr lang="en-GB" dirty="0"/>
              <a:t>New solution once used this phrase, but only as regards money in its use as means of purchase</a:t>
            </a:r>
          </a:p>
        </p:txBody>
      </p:sp>
    </p:spTree>
    <p:extLst>
      <p:ext uri="{BB962C8B-B14F-4D97-AF65-F5344CB8AC3E}">
        <p14:creationId xmlns:p14="http://schemas.microsoft.com/office/powerpoint/2010/main" val="182103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0E33-E78F-4F86-B0D8-66C56F82BCD1}"/>
              </a:ext>
            </a:extLst>
          </p:cNvPr>
          <p:cNvSpPr>
            <a:spLocks noGrp="1"/>
          </p:cNvSpPr>
          <p:nvPr>
            <p:ph type="title"/>
          </p:nvPr>
        </p:nvSpPr>
        <p:spPr>
          <a:xfrm>
            <a:off x="1371600" y="685800"/>
            <a:ext cx="9601200" cy="825947"/>
          </a:xfrm>
        </p:spPr>
        <p:txBody>
          <a:bodyPr>
            <a:normAutofit/>
          </a:bodyPr>
          <a:lstStyle/>
          <a:p>
            <a:r>
              <a:rPr lang="en-GB" sz="4000" dirty="0"/>
              <a:t>Why does the size of the MELT matter?</a:t>
            </a:r>
          </a:p>
        </p:txBody>
      </p:sp>
      <p:sp>
        <p:nvSpPr>
          <p:cNvPr id="3" name="Content Placeholder 2">
            <a:extLst>
              <a:ext uri="{FF2B5EF4-FFF2-40B4-BE49-F238E27FC236}">
                <a16:creationId xmlns:a16="http://schemas.microsoft.com/office/drawing/2014/main" id="{0FF8A885-AC04-4CFC-9AF5-C05FE2AE6778}"/>
              </a:ext>
            </a:extLst>
          </p:cNvPr>
          <p:cNvSpPr>
            <a:spLocks noGrp="1"/>
          </p:cNvSpPr>
          <p:nvPr>
            <p:ph idx="1"/>
          </p:nvPr>
        </p:nvSpPr>
        <p:spPr>
          <a:xfrm>
            <a:off x="1371600" y="1424442"/>
            <a:ext cx="9601200" cy="4442958"/>
          </a:xfrm>
        </p:spPr>
        <p:txBody>
          <a:bodyPr>
            <a:normAutofit/>
          </a:bodyPr>
          <a:lstStyle/>
          <a:p>
            <a:r>
              <a:rPr lang="en-GB" sz="2400" dirty="0"/>
              <a:t>Only when money itself is used as a store of value</a:t>
            </a:r>
          </a:p>
          <a:p>
            <a:r>
              <a:rPr lang="en-GB" sz="2400" dirty="0"/>
              <a:t>In that case, value is appropriated by money-owners</a:t>
            </a:r>
          </a:p>
          <a:p>
            <a:r>
              <a:rPr lang="en-GB" sz="2400" dirty="0"/>
              <a:t>This value is not the cost of production of money (value embodied in money)</a:t>
            </a:r>
          </a:p>
          <a:p>
            <a:r>
              <a:rPr lang="en-GB" sz="2400" dirty="0"/>
              <a:t>It is the quantity of labour-time that the money expresses in exchange</a:t>
            </a:r>
          </a:p>
          <a:p>
            <a:r>
              <a:rPr lang="en-GB" sz="2400" dirty="0"/>
              <a:t>We can think of it as the purchasing power of the money</a:t>
            </a:r>
          </a:p>
        </p:txBody>
      </p:sp>
    </p:spTree>
    <p:extLst>
      <p:ext uri="{BB962C8B-B14F-4D97-AF65-F5344CB8AC3E}">
        <p14:creationId xmlns:p14="http://schemas.microsoft.com/office/powerpoint/2010/main" val="837075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65C5-AC2B-4C2C-A377-84B4AAB2A5B7}"/>
              </a:ext>
            </a:extLst>
          </p:cNvPr>
          <p:cNvSpPr>
            <a:spLocks noGrp="1"/>
          </p:cNvSpPr>
          <p:nvPr>
            <p:ph type="title"/>
          </p:nvPr>
        </p:nvSpPr>
        <p:spPr>
          <a:xfrm>
            <a:off x="1371600" y="685800"/>
            <a:ext cx="9601200" cy="779997"/>
          </a:xfrm>
        </p:spPr>
        <p:txBody>
          <a:bodyPr/>
          <a:lstStyle/>
          <a:p>
            <a:r>
              <a:rPr lang="en-GB" dirty="0"/>
              <a:t>Why is it difficult to measure?</a:t>
            </a:r>
          </a:p>
        </p:txBody>
      </p:sp>
      <p:sp>
        <p:nvSpPr>
          <p:cNvPr id="3" name="Content Placeholder 2">
            <a:extLst>
              <a:ext uri="{FF2B5EF4-FFF2-40B4-BE49-F238E27FC236}">
                <a16:creationId xmlns:a16="http://schemas.microsoft.com/office/drawing/2014/main" id="{77FD940E-C82E-45F7-A381-51F967BA898A}"/>
              </a:ext>
            </a:extLst>
          </p:cNvPr>
          <p:cNvSpPr>
            <a:spLocks noGrp="1"/>
          </p:cNvSpPr>
          <p:nvPr>
            <p:ph idx="1"/>
          </p:nvPr>
        </p:nvSpPr>
        <p:spPr>
          <a:xfrm>
            <a:off x="1371599" y="1502557"/>
            <a:ext cx="9821759" cy="4755799"/>
          </a:xfrm>
        </p:spPr>
        <p:txBody>
          <a:bodyPr>
            <a:normAutofit fontScale="92500" lnSpcReduction="10000"/>
          </a:bodyPr>
          <a:lstStyle/>
          <a:p>
            <a:r>
              <a:rPr lang="en-GB" sz="2400" dirty="0"/>
              <a:t>Two effects of price changes</a:t>
            </a:r>
          </a:p>
          <a:p>
            <a:r>
              <a:rPr lang="en-GB" sz="2400" dirty="0"/>
              <a:t>Relative – tomatoes may express more value than before, and apples less</a:t>
            </a:r>
          </a:p>
          <a:p>
            <a:r>
              <a:rPr lang="en-GB" sz="2400" dirty="0"/>
              <a:t>Absolute – money may express more or less value than before</a:t>
            </a:r>
          </a:p>
          <a:p>
            <a:r>
              <a:rPr lang="en-GB" sz="2400" dirty="0"/>
              <a:t>If an apple costs $2 and it once cost $3, we do not know if apples have fallen in price, or because there has been a fall in the MELT</a:t>
            </a:r>
          </a:p>
          <a:p>
            <a:r>
              <a:rPr lang="en-GB" sz="2400" dirty="0"/>
              <a:t>This does not make it impossible to measure the MELT</a:t>
            </a:r>
          </a:p>
          <a:p>
            <a:r>
              <a:rPr lang="en-GB" sz="2400" dirty="0"/>
              <a:t>It just means we cannot easily tell whether NS, SSSI, or TSSI-Freeman is ‘best’</a:t>
            </a:r>
          </a:p>
          <a:p>
            <a:r>
              <a:rPr lang="en-GB" sz="2400" dirty="0"/>
              <a:t>Best way to test is empirical – which offers the best explanation of monetary fluctuations</a:t>
            </a:r>
          </a:p>
          <a:p>
            <a:r>
              <a:rPr lang="en-GB" sz="2400" dirty="0"/>
              <a:t>Empirically, the differences are not large</a:t>
            </a:r>
          </a:p>
        </p:txBody>
      </p:sp>
    </p:spTree>
    <p:extLst>
      <p:ext uri="{BB962C8B-B14F-4D97-AF65-F5344CB8AC3E}">
        <p14:creationId xmlns:p14="http://schemas.microsoft.com/office/powerpoint/2010/main" val="284256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6F4C-25D4-4227-B20A-069DE5204639}"/>
              </a:ext>
            </a:extLst>
          </p:cNvPr>
          <p:cNvSpPr>
            <a:spLocks noGrp="1"/>
          </p:cNvSpPr>
          <p:nvPr>
            <p:ph type="title"/>
          </p:nvPr>
        </p:nvSpPr>
        <p:spPr/>
        <p:txBody>
          <a:bodyPr/>
          <a:lstStyle/>
          <a:p>
            <a:r>
              <a:rPr lang="en-CA" dirty="0"/>
              <a:t>The Value Form and Uno Schools</a:t>
            </a:r>
            <a:endParaRPr lang="en-GB" dirty="0"/>
          </a:p>
        </p:txBody>
      </p:sp>
      <p:sp>
        <p:nvSpPr>
          <p:cNvPr id="3" name="Content Placeholder 2">
            <a:extLst>
              <a:ext uri="{FF2B5EF4-FFF2-40B4-BE49-F238E27FC236}">
                <a16:creationId xmlns:a16="http://schemas.microsoft.com/office/drawing/2014/main" id="{502E41A7-1605-49E4-B88D-C58BD9B7E7F8}"/>
              </a:ext>
            </a:extLst>
          </p:cNvPr>
          <p:cNvSpPr>
            <a:spLocks noGrp="1"/>
          </p:cNvSpPr>
          <p:nvPr>
            <p:ph idx="1"/>
          </p:nvPr>
        </p:nvSpPr>
        <p:spPr>
          <a:xfrm>
            <a:off x="1417550" y="1532424"/>
            <a:ext cx="9968798" cy="4964870"/>
          </a:xfrm>
        </p:spPr>
        <p:txBody>
          <a:bodyPr>
            <a:normAutofit/>
          </a:bodyPr>
          <a:lstStyle/>
          <a:p>
            <a:r>
              <a:rPr lang="en-GB" dirty="0"/>
              <a:t>I am probably not doing justice to these schools, so be (extra) careful</a:t>
            </a:r>
          </a:p>
          <a:p>
            <a:r>
              <a:rPr lang="en-GB" dirty="0"/>
              <a:t>If we focus on the monetary expression of labour, our attention is drawn to the exchange relation.</a:t>
            </a:r>
          </a:p>
          <a:p>
            <a:r>
              <a:rPr lang="en-GB" dirty="0"/>
              <a:t>Both Uno School and Value form argue for a special focus on this</a:t>
            </a:r>
          </a:p>
          <a:p>
            <a:r>
              <a:rPr lang="en-GB" dirty="0"/>
              <a:t>Value-form</a:t>
            </a:r>
          </a:p>
          <a:p>
            <a:pPr lvl="1"/>
            <a:r>
              <a:rPr lang="en-GB" dirty="0"/>
              <a:t>We find exchange, and money, in non-capitalist societies</a:t>
            </a:r>
          </a:p>
          <a:p>
            <a:pPr lvl="1"/>
            <a:r>
              <a:rPr lang="en-GB" dirty="0"/>
              <a:t>Recall, Marx argues that a ‘third thing’ is needed to make possible a comparison between exchangeable commodities</a:t>
            </a:r>
          </a:p>
          <a:p>
            <a:pPr lvl="1"/>
            <a:r>
              <a:rPr lang="en-GB" dirty="0"/>
              <a:t>Is money not, therefore, the ‘third thing’ – to be more precisely, should Marx not have made money into a more fundamental category than labour?</a:t>
            </a:r>
          </a:p>
        </p:txBody>
      </p:sp>
    </p:spTree>
    <p:extLst>
      <p:ext uri="{BB962C8B-B14F-4D97-AF65-F5344CB8AC3E}">
        <p14:creationId xmlns:p14="http://schemas.microsoft.com/office/powerpoint/2010/main" val="224573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B371-DF34-4ADF-A6B4-2ECFF99953F7}"/>
              </a:ext>
            </a:extLst>
          </p:cNvPr>
          <p:cNvSpPr>
            <a:spLocks noGrp="1"/>
          </p:cNvSpPr>
          <p:nvPr>
            <p:ph type="title"/>
          </p:nvPr>
        </p:nvSpPr>
        <p:spPr/>
        <p:txBody>
          <a:bodyPr/>
          <a:lstStyle/>
          <a:p>
            <a:r>
              <a:rPr lang="en-GB" dirty="0"/>
              <a:t>The social character of use and exchange value</a:t>
            </a:r>
          </a:p>
        </p:txBody>
      </p:sp>
      <p:sp>
        <p:nvSpPr>
          <p:cNvPr id="3" name="Content Placeholder 2">
            <a:extLst>
              <a:ext uri="{FF2B5EF4-FFF2-40B4-BE49-F238E27FC236}">
                <a16:creationId xmlns:a16="http://schemas.microsoft.com/office/drawing/2014/main" id="{5B4A6E9C-4826-4560-BEDB-5C86E595D47A}"/>
              </a:ext>
            </a:extLst>
          </p:cNvPr>
          <p:cNvSpPr>
            <a:spLocks noGrp="1"/>
          </p:cNvSpPr>
          <p:nvPr>
            <p:ph idx="1"/>
          </p:nvPr>
        </p:nvSpPr>
        <p:spPr/>
        <p:txBody>
          <a:bodyPr/>
          <a:lstStyle/>
          <a:p>
            <a:r>
              <a:rPr lang="en-GB" dirty="0"/>
              <a:t>Neoclassical theory supposes that utility is different for each consumer</a:t>
            </a:r>
          </a:p>
          <a:p>
            <a:r>
              <a:rPr lang="en-GB" dirty="0"/>
              <a:t>There is a tendency for Value-form and Uno school to fall accidentally into this way of speaking</a:t>
            </a:r>
          </a:p>
          <a:p>
            <a:r>
              <a:rPr lang="en-GB" dirty="0"/>
              <a:t>Because they are interested in the relation between individual sellers and buyers</a:t>
            </a:r>
          </a:p>
          <a:p>
            <a:r>
              <a:rPr lang="en-GB" dirty="0"/>
              <a:t>Actually, </a:t>
            </a:r>
          </a:p>
          <a:p>
            <a:pPr lvl="1"/>
            <a:r>
              <a:rPr lang="en-GB" dirty="0"/>
              <a:t>Use-value is socially defined (the use of a sock is to keep feet warm – you cannot change this by using it to collect sweets)</a:t>
            </a:r>
          </a:p>
          <a:p>
            <a:pPr lvl="1"/>
            <a:r>
              <a:rPr lang="en-GB" dirty="0"/>
              <a:t>Exchange is a relation that exists whether or not exchange takes place</a:t>
            </a:r>
          </a:p>
        </p:txBody>
      </p:sp>
    </p:spTree>
    <p:extLst>
      <p:ext uri="{BB962C8B-B14F-4D97-AF65-F5344CB8AC3E}">
        <p14:creationId xmlns:p14="http://schemas.microsoft.com/office/powerpoint/2010/main" val="246638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185A-867A-4BF3-B0D6-E5304393C6EE}"/>
              </a:ext>
            </a:extLst>
          </p:cNvPr>
          <p:cNvSpPr>
            <a:spLocks noGrp="1"/>
          </p:cNvSpPr>
          <p:nvPr>
            <p:ph type="title"/>
          </p:nvPr>
        </p:nvSpPr>
        <p:spPr>
          <a:xfrm>
            <a:off x="1371600" y="685800"/>
            <a:ext cx="9601200" cy="697287"/>
          </a:xfrm>
        </p:spPr>
        <p:txBody>
          <a:bodyPr>
            <a:normAutofit/>
          </a:bodyPr>
          <a:lstStyle/>
          <a:p>
            <a:r>
              <a:rPr lang="en-GB" sz="4000" dirty="0"/>
              <a:t>Market price</a:t>
            </a:r>
          </a:p>
        </p:txBody>
      </p:sp>
      <p:sp>
        <p:nvSpPr>
          <p:cNvPr id="3" name="Content Placeholder 2">
            <a:extLst>
              <a:ext uri="{FF2B5EF4-FFF2-40B4-BE49-F238E27FC236}">
                <a16:creationId xmlns:a16="http://schemas.microsoft.com/office/drawing/2014/main" id="{33B0E96B-7278-4449-BF84-036DCF4696AB}"/>
              </a:ext>
            </a:extLst>
          </p:cNvPr>
          <p:cNvSpPr>
            <a:spLocks noGrp="1"/>
          </p:cNvSpPr>
          <p:nvPr>
            <p:ph idx="1"/>
          </p:nvPr>
        </p:nvSpPr>
        <p:spPr>
          <a:xfrm>
            <a:off x="1440525" y="1555399"/>
            <a:ext cx="10074482" cy="4634032"/>
          </a:xfrm>
        </p:spPr>
        <p:txBody>
          <a:bodyPr>
            <a:normAutofit/>
          </a:bodyPr>
          <a:lstStyle/>
          <a:p>
            <a:r>
              <a:rPr lang="en-GB" dirty="0"/>
              <a:t>Price is ‘known when the commodity emerges from production’</a:t>
            </a:r>
          </a:p>
          <a:p>
            <a:r>
              <a:rPr lang="en-GB" dirty="0"/>
              <a:t>It is known </a:t>
            </a:r>
            <a:r>
              <a:rPr lang="en-GB" i="1" dirty="0"/>
              <a:t>prior to exchange</a:t>
            </a:r>
          </a:p>
          <a:p>
            <a:r>
              <a:rPr lang="en-GB" i="1" dirty="0"/>
              <a:t>Eg ‘</a:t>
            </a:r>
            <a:r>
              <a:rPr lang="en-GB" dirty="0"/>
              <a:t>the price of a Tesla is $3,500,000 RMB’</a:t>
            </a:r>
          </a:p>
          <a:p>
            <a:r>
              <a:rPr lang="en-GB" dirty="0"/>
              <a:t>It’s true that individuals can strike bargains different from the Market Price</a:t>
            </a:r>
          </a:p>
          <a:p>
            <a:r>
              <a:rPr lang="en-GB" dirty="0"/>
              <a:t>But these are deviations ‘from something’</a:t>
            </a:r>
          </a:p>
          <a:p>
            <a:r>
              <a:rPr lang="en-GB" dirty="0"/>
              <a:t>That something  is Market Price</a:t>
            </a:r>
          </a:p>
          <a:p>
            <a:r>
              <a:rPr lang="en-GB" dirty="0"/>
              <a:t>Both Value, and Price, are socially defined, not individually</a:t>
            </a:r>
          </a:p>
          <a:p>
            <a:r>
              <a:rPr lang="en-GB" dirty="0"/>
              <a:t>Therefore, if the price of, say, iron falls, </a:t>
            </a:r>
            <a:r>
              <a:rPr lang="en-GB" i="1" dirty="0"/>
              <a:t>all </a:t>
            </a:r>
            <a:r>
              <a:rPr lang="en-GB" dirty="0"/>
              <a:t>iron owners get poorer</a:t>
            </a:r>
          </a:p>
          <a:p>
            <a:r>
              <a:rPr lang="en-GB" dirty="0"/>
              <a:t>Value can therefore be redistributed among owners without any actual exchange</a:t>
            </a:r>
          </a:p>
          <a:p>
            <a:r>
              <a:rPr lang="en-GB" dirty="0"/>
              <a:t>(Footnote: Farjoun/Machover say price is a ‘distribution’ around market price)</a:t>
            </a:r>
          </a:p>
          <a:p>
            <a:endParaRPr lang="en-GB" dirty="0"/>
          </a:p>
        </p:txBody>
      </p:sp>
    </p:spTree>
    <p:extLst>
      <p:ext uri="{BB962C8B-B14F-4D97-AF65-F5344CB8AC3E}">
        <p14:creationId xmlns:p14="http://schemas.microsoft.com/office/powerpoint/2010/main" val="3597842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F194-B03D-4E0B-BE89-09923AE7A6FF}"/>
              </a:ext>
            </a:extLst>
          </p:cNvPr>
          <p:cNvSpPr>
            <a:spLocks noGrp="1"/>
          </p:cNvSpPr>
          <p:nvPr>
            <p:ph type="title"/>
          </p:nvPr>
        </p:nvSpPr>
        <p:spPr/>
        <p:txBody>
          <a:bodyPr>
            <a:normAutofit/>
          </a:bodyPr>
          <a:lstStyle/>
          <a:p>
            <a:r>
              <a:rPr lang="en-GB" dirty="0"/>
              <a:t>When do things happen? stocks, flows, production and exchange</a:t>
            </a:r>
          </a:p>
        </p:txBody>
      </p:sp>
      <p:sp>
        <p:nvSpPr>
          <p:cNvPr id="3" name="Content Placeholder 2">
            <a:extLst>
              <a:ext uri="{FF2B5EF4-FFF2-40B4-BE49-F238E27FC236}">
                <a16:creationId xmlns:a16="http://schemas.microsoft.com/office/drawing/2014/main" id="{418F58D9-8C8F-4409-98DB-0C7059761AA5}"/>
              </a:ext>
            </a:extLst>
          </p:cNvPr>
          <p:cNvSpPr>
            <a:spLocks noGrp="1"/>
          </p:cNvSpPr>
          <p:nvPr>
            <p:ph idx="1"/>
          </p:nvPr>
        </p:nvSpPr>
        <p:spPr>
          <a:xfrm>
            <a:off x="1520937" y="1989624"/>
            <a:ext cx="9764321" cy="4636330"/>
          </a:xfrm>
        </p:spPr>
        <p:txBody>
          <a:bodyPr>
            <a:normAutofit lnSpcReduction="10000"/>
          </a:bodyPr>
          <a:lstStyle/>
          <a:p>
            <a:r>
              <a:rPr lang="en-GB" dirty="0"/>
              <a:t>Saint – Simon (Sismondi, </a:t>
            </a:r>
            <a:r>
              <a:rPr lang="en-GB" dirty="0" err="1"/>
              <a:t>Simonde</a:t>
            </a:r>
            <a:r>
              <a:rPr lang="en-GB" dirty="0"/>
              <a:t>) introduces this idea:</a:t>
            </a:r>
          </a:p>
          <a:p>
            <a:pPr lvl="1"/>
            <a:r>
              <a:rPr lang="en-GB" dirty="0"/>
              <a:t>Both production and exchange take place over a period of time</a:t>
            </a:r>
          </a:p>
          <a:p>
            <a:pPr lvl="1"/>
            <a:r>
              <a:rPr lang="en-GB" dirty="0"/>
              <a:t>We know things ‘at the start’ and ‘at the end’</a:t>
            </a:r>
          </a:p>
          <a:p>
            <a:pPr lvl="1"/>
            <a:r>
              <a:rPr lang="en-GB" dirty="0"/>
              <a:t>We can describe the economy with this simplification</a:t>
            </a:r>
          </a:p>
          <a:p>
            <a:r>
              <a:rPr lang="en-GB" dirty="0"/>
              <a:t>At the start of  production, we know </a:t>
            </a:r>
          </a:p>
          <a:p>
            <a:pPr lvl="1"/>
            <a:r>
              <a:rPr lang="en-GB" dirty="0"/>
              <a:t>What everyone owns</a:t>
            </a:r>
          </a:p>
          <a:p>
            <a:pPr lvl="1"/>
            <a:r>
              <a:rPr lang="en-GB" dirty="0"/>
              <a:t>What all prices are</a:t>
            </a:r>
          </a:p>
          <a:p>
            <a:pPr lvl="1"/>
            <a:r>
              <a:rPr lang="en-GB" dirty="0"/>
              <a:t>What all values are</a:t>
            </a:r>
          </a:p>
          <a:p>
            <a:r>
              <a:rPr lang="en-GB" dirty="0"/>
              <a:t>During the period production takes place and exchange takes place</a:t>
            </a:r>
          </a:p>
          <a:p>
            <a:r>
              <a:rPr lang="en-GB" dirty="0"/>
              <a:t>At the end of the period</a:t>
            </a:r>
          </a:p>
          <a:p>
            <a:pPr lvl="1"/>
            <a:r>
              <a:rPr lang="en-GB" dirty="0"/>
              <a:t>New ownership, new prices, new values</a:t>
            </a:r>
          </a:p>
          <a:p>
            <a:r>
              <a:rPr lang="en-GB" dirty="0"/>
              <a:t>But what was caused by production and what was caused by exchange?</a:t>
            </a:r>
          </a:p>
        </p:txBody>
      </p:sp>
    </p:spTree>
    <p:extLst>
      <p:ext uri="{BB962C8B-B14F-4D97-AF65-F5344CB8AC3E}">
        <p14:creationId xmlns:p14="http://schemas.microsoft.com/office/powerpoint/2010/main" val="1855646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564B-0274-4D39-A06B-4B75E2A43D72}"/>
              </a:ext>
            </a:extLst>
          </p:cNvPr>
          <p:cNvSpPr>
            <a:spLocks noGrp="1"/>
          </p:cNvSpPr>
          <p:nvPr>
            <p:ph type="title"/>
          </p:nvPr>
        </p:nvSpPr>
        <p:spPr>
          <a:xfrm>
            <a:off x="1371600" y="685800"/>
            <a:ext cx="9486326" cy="825947"/>
          </a:xfrm>
        </p:spPr>
        <p:txBody>
          <a:bodyPr/>
          <a:lstStyle/>
          <a:p>
            <a:r>
              <a:rPr lang="en-GB" dirty="0"/>
              <a:t>Simultaneism is not the only fiction</a:t>
            </a:r>
          </a:p>
        </p:txBody>
      </p:sp>
      <p:sp>
        <p:nvSpPr>
          <p:cNvPr id="3" name="Content Placeholder 2">
            <a:extLst>
              <a:ext uri="{FF2B5EF4-FFF2-40B4-BE49-F238E27FC236}">
                <a16:creationId xmlns:a16="http://schemas.microsoft.com/office/drawing/2014/main" id="{8F65368A-D2B0-44B2-8A63-3299414CD481}"/>
              </a:ext>
            </a:extLst>
          </p:cNvPr>
          <p:cNvSpPr>
            <a:spLocks noGrp="1"/>
          </p:cNvSpPr>
          <p:nvPr>
            <p:ph idx="1"/>
          </p:nvPr>
        </p:nvSpPr>
        <p:spPr>
          <a:xfrm>
            <a:off x="1371599" y="1410657"/>
            <a:ext cx="10161787" cy="5201512"/>
          </a:xfrm>
        </p:spPr>
        <p:txBody>
          <a:bodyPr>
            <a:normAutofit fontScale="92500" lnSpcReduction="10000"/>
          </a:bodyPr>
          <a:lstStyle/>
          <a:p>
            <a:r>
              <a:rPr lang="en-GB" dirty="0"/>
              <a:t>Bortkiewicz supposes</a:t>
            </a:r>
          </a:p>
          <a:p>
            <a:pPr lvl="1"/>
            <a:r>
              <a:rPr lang="en-GB" dirty="0"/>
              <a:t>All goods have the same turnover</a:t>
            </a:r>
          </a:p>
          <a:p>
            <a:pPr lvl="1"/>
            <a:r>
              <a:rPr lang="en-GB" dirty="0"/>
              <a:t>All goods turnover starting at the same time</a:t>
            </a:r>
          </a:p>
          <a:p>
            <a:pPr lvl="1"/>
            <a:r>
              <a:rPr lang="en-GB" dirty="0"/>
              <a:t>Turnover is exactly equal to one period</a:t>
            </a:r>
          </a:p>
          <a:p>
            <a:pPr lvl="1"/>
            <a:r>
              <a:rPr lang="en-GB" dirty="0"/>
              <a:t>Price at the end is equal to price at the beginning</a:t>
            </a:r>
          </a:p>
          <a:p>
            <a:pPr lvl="1"/>
            <a:r>
              <a:rPr lang="en-GB" dirty="0"/>
              <a:t>Value at the end is equal to value at the beginning</a:t>
            </a:r>
          </a:p>
          <a:p>
            <a:r>
              <a:rPr lang="en-GB" dirty="0"/>
              <a:t>This is a quite common idea – originates in Physiocrats</a:t>
            </a:r>
          </a:p>
          <a:p>
            <a:pPr lvl="1"/>
            <a:r>
              <a:rPr lang="en-GB" dirty="0"/>
              <a:t>Arises from agriculture</a:t>
            </a:r>
          </a:p>
          <a:p>
            <a:pPr lvl="1"/>
            <a:r>
              <a:rPr lang="en-GB" dirty="0"/>
              <a:t>Not appropriate for developed capitalism</a:t>
            </a:r>
          </a:p>
          <a:p>
            <a:r>
              <a:rPr lang="en-GB" dirty="0"/>
              <a:t>Marx notes</a:t>
            </a:r>
          </a:p>
          <a:p>
            <a:pPr lvl="1"/>
            <a:r>
              <a:rPr lang="en-GB" dirty="0"/>
              <a:t>All goods different turnover times</a:t>
            </a:r>
          </a:p>
          <a:p>
            <a:pPr lvl="1"/>
            <a:r>
              <a:rPr lang="en-GB" dirty="0"/>
              <a:t>Production processes not ‘synchronised’</a:t>
            </a:r>
          </a:p>
          <a:p>
            <a:pPr lvl="1"/>
            <a:r>
              <a:rPr lang="en-GB" dirty="0"/>
              <a:t>Exchange takes place all the time</a:t>
            </a:r>
          </a:p>
          <a:p>
            <a:r>
              <a:rPr lang="en-GB" dirty="0"/>
              <a:t>How did Marxists understand it?</a:t>
            </a:r>
          </a:p>
        </p:txBody>
      </p:sp>
    </p:spTree>
    <p:extLst>
      <p:ext uri="{BB962C8B-B14F-4D97-AF65-F5344CB8AC3E}">
        <p14:creationId xmlns:p14="http://schemas.microsoft.com/office/powerpoint/2010/main" val="37204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C4F4-6F8F-4E62-A251-7987115F9599}"/>
              </a:ext>
            </a:extLst>
          </p:cNvPr>
          <p:cNvSpPr>
            <a:spLocks noGrp="1"/>
          </p:cNvSpPr>
          <p:nvPr>
            <p:ph type="title"/>
          </p:nvPr>
        </p:nvSpPr>
        <p:spPr/>
        <p:txBody>
          <a:bodyPr/>
          <a:lstStyle/>
          <a:p>
            <a:r>
              <a:rPr lang="en-GB" dirty="0"/>
              <a:t>Announcements</a:t>
            </a:r>
          </a:p>
        </p:txBody>
      </p:sp>
      <p:sp>
        <p:nvSpPr>
          <p:cNvPr id="3" name="Content Placeholder 2">
            <a:extLst>
              <a:ext uri="{FF2B5EF4-FFF2-40B4-BE49-F238E27FC236}">
                <a16:creationId xmlns:a16="http://schemas.microsoft.com/office/drawing/2014/main" id="{9B228A91-BAD7-481C-99E9-426D828D9579}"/>
              </a:ext>
            </a:extLst>
          </p:cNvPr>
          <p:cNvSpPr>
            <a:spLocks noGrp="1"/>
          </p:cNvSpPr>
          <p:nvPr>
            <p:ph idx="1"/>
          </p:nvPr>
        </p:nvSpPr>
        <p:spPr/>
        <p:txBody>
          <a:bodyPr>
            <a:normAutofit fontScale="92500"/>
          </a:bodyPr>
          <a:lstStyle/>
          <a:p>
            <a:r>
              <a:rPr lang="en-GB" dirty="0"/>
              <a:t>I have added a sheet called ‘Moszkowska calculation’</a:t>
            </a:r>
          </a:p>
          <a:p>
            <a:pPr lvl="1"/>
            <a:r>
              <a:rPr lang="en-GB" dirty="0"/>
              <a:t>But it is not uploaded yet</a:t>
            </a:r>
          </a:p>
          <a:p>
            <a:pPr lvl="1"/>
            <a:r>
              <a:rPr lang="en-GB" dirty="0"/>
              <a:t>I hope this is ready this afternoon</a:t>
            </a:r>
          </a:p>
          <a:p>
            <a:r>
              <a:rPr lang="en-GB" dirty="0"/>
              <a:t>I have a useful comment by Okishio</a:t>
            </a:r>
          </a:p>
          <a:p>
            <a:r>
              <a:rPr lang="en-GB" dirty="0"/>
              <a:t>I will put it in the slides for unit 4</a:t>
            </a:r>
          </a:p>
          <a:p>
            <a:r>
              <a:rPr lang="en-GB" dirty="0"/>
              <a:t>I will show it to you just now</a:t>
            </a:r>
          </a:p>
          <a:p>
            <a:r>
              <a:rPr lang="en-GB" dirty="0"/>
              <a:t>I can mark a ‘first draft’ of the essay if you send it to me by Saturday evening</a:t>
            </a:r>
          </a:p>
          <a:p>
            <a:pPr lvl="1"/>
            <a:r>
              <a:rPr lang="en-GB" dirty="0"/>
              <a:t>I will make comments so you can improve it</a:t>
            </a:r>
          </a:p>
          <a:p>
            <a:pPr lvl="1"/>
            <a:r>
              <a:rPr lang="en-GB" dirty="0"/>
              <a:t>I will send it to you before Monday Morning</a:t>
            </a:r>
          </a:p>
          <a:p>
            <a:endParaRPr lang="en-GB" dirty="0"/>
          </a:p>
        </p:txBody>
      </p:sp>
    </p:spTree>
    <p:extLst>
      <p:ext uri="{BB962C8B-B14F-4D97-AF65-F5344CB8AC3E}">
        <p14:creationId xmlns:p14="http://schemas.microsoft.com/office/powerpoint/2010/main" val="300131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4046-16CA-4D45-9BEB-9DD9DFB852B8}"/>
              </a:ext>
            </a:extLst>
          </p:cNvPr>
          <p:cNvSpPr>
            <a:spLocks noGrp="1"/>
          </p:cNvSpPr>
          <p:nvPr>
            <p:ph type="title"/>
          </p:nvPr>
        </p:nvSpPr>
        <p:spPr>
          <a:xfrm>
            <a:off x="1371600" y="685800"/>
            <a:ext cx="9601200" cy="899466"/>
          </a:xfrm>
        </p:spPr>
        <p:txBody>
          <a:bodyPr/>
          <a:lstStyle/>
          <a:p>
            <a:r>
              <a:rPr lang="en-GB" dirty="0"/>
              <a:t>When does exchange happen?</a:t>
            </a:r>
          </a:p>
        </p:txBody>
      </p:sp>
      <p:sp>
        <p:nvSpPr>
          <p:cNvPr id="3" name="Content Placeholder 2">
            <a:extLst>
              <a:ext uri="{FF2B5EF4-FFF2-40B4-BE49-F238E27FC236}">
                <a16:creationId xmlns:a16="http://schemas.microsoft.com/office/drawing/2014/main" id="{368C6348-FD27-42CB-AEAC-D07C02482FCB}"/>
              </a:ext>
            </a:extLst>
          </p:cNvPr>
          <p:cNvSpPr>
            <a:spLocks noGrp="1"/>
          </p:cNvSpPr>
          <p:nvPr>
            <p:ph idx="1"/>
          </p:nvPr>
        </p:nvSpPr>
        <p:spPr>
          <a:xfrm>
            <a:off x="1371600" y="1378492"/>
            <a:ext cx="10318016" cy="5086638"/>
          </a:xfrm>
        </p:spPr>
        <p:txBody>
          <a:bodyPr>
            <a:normAutofit lnSpcReduction="10000"/>
          </a:bodyPr>
          <a:lstStyle/>
          <a:p>
            <a:r>
              <a:rPr lang="en-GB" sz="2400" dirty="0"/>
              <a:t>Production is a flow: labour is continuously adding value</a:t>
            </a:r>
          </a:p>
          <a:p>
            <a:r>
              <a:rPr lang="en-GB" sz="2400" dirty="0"/>
              <a:t>Period model supposes goods are produced during the period</a:t>
            </a:r>
          </a:p>
          <a:p>
            <a:r>
              <a:rPr lang="en-GB" sz="2400" dirty="0"/>
              <a:t>However it assumes they are all sold at the end</a:t>
            </a:r>
          </a:p>
          <a:p>
            <a:r>
              <a:rPr lang="en-GB" sz="2400" dirty="0"/>
              <a:t>Exchange is a ‘light-switch event’ – instantaneous. A good cannot be half-sold</a:t>
            </a:r>
          </a:p>
          <a:p>
            <a:pPr lvl="1"/>
            <a:r>
              <a:rPr lang="en-GB" sz="2400" dirty="0"/>
              <a:t>However, payment can be separated from purchase</a:t>
            </a:r>
          </a:p>
          <a:p>
            <a:pPr lvl="1"/>
            <a:r>
              <a:rPr lang="en-GB" sz="2400" dirty="0"/>
              <a:t>For example if we pay a bill at the end of a meal</a:t>
            </a:r>
          </a:p>
          <a:p>
            <a:r>
              <a:rPr lang="en-GB" sz="2400" dirty="0"/>
              <a:t>But just because things happen suddenly, we can’t suppose they all happen at once</a:t>
            </a:r>
          </a:p>
          <a:p>
            <a:r>
              <a:rPr lang="en-GB" sz="2400" dirty="0"/>
              <a:t>Actually, they are sold all the time</a:t>
            </a:r>
          </a:p>
          <a:p>
            <a:r>
              <a:rPr lang="en-GB" sz="2400" dirty="0"/>
              <a:t>And prices are changing all the time, whether or not things are sold</a:t>
            </a:r>
          </a:p>
          <a:p>
            <a:pPr lvl="1"/>
            <a:r>
              <a:rPr lang="en-GB" sz="2400" dirty="0"/>
              <a:t>Note: price changes can also be continuous. But may not be</a:t>
            </a:r>
          </a:p>
        </p:txBody>
      </p:sp>
    </p:spTree>
    <p:extLst>
      <p:ext uri="{BB962C8B-B14F-4D97-AF65-F5344CB8AC3E}">
        <p14:creationId xmlns:p14="http://schemas.microsoft.com/office/powerpoint/2010/main" val="414112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C873-47F7-4F22-8BF1-09D7B6BA9E42}"/>
              </a:ext>
            </a:extLst>
          </p:cNvPr>
          <p:cNvSpPr>
            <a:spLocks noGrp="1"/>
          </p:cNvSpPr>
          <p:nvPr>
            <p:ph type="title"/>
          </p:nvPr>
        </p:nvSpPr>
        <p:spPr/>
        <p:txBody>
          <a:bodyPr>
            <a:normAutofit fontScale="90000"/>
          </a:bodyPr>
          <a:lstStyle/>
          <a:p>
            <a:r>
              <a:rPr lang="en-GB" dirty="0"/>
              <a:t>A better way: separate the effect of production and the effect of distribution</a:t>
            </a:r>
          </a:p>
        </p:txBody>
      </p:sp>
      <p:sp>
        <p:nvSpPr>
          <p:cNvPr id="3" name="Content Placeholder 2">
            <a:extLst>
              <a:ext uri="{FF2B5EF4-FFF2-40B4-BE49-F238E27FC236}">
                <a16:creationId xmlns:a16="http://schemas.microsoft.com/office/drawing/2014/main" id="{FE959CA0-30D1-49ED-AE77-13E7D88FE0DE}"/>
              </a:ext>
            </a:extLst>
          </p:cNvPr>
          <p:cNvSpPr>
            <a:spLocks noGrp="1"/>
          </p:cNvSpPr>
          <p:nvPr>
            <p:ph idx="1"/>
          </p:nvPr>
        </p:nvSpPr>
        <p:spPr>
          <a:xfrm>
            <a:off x="1371600" y="1874750"/>
            <a:ext cx="10295040" cy="4847698"/>
          </a:xfrm>
        </p:spPr>
        <p:txBody>
          <a:bodyPr>
            <a:normAutofit/>
          </a:bodyPr>
          <a:lstStyle/>
          <a:p>
            <a:r>
              <a:rPr lang="en-GB" dirty="0"/>
              <a:t>During the period, production takes place</a:t>
            </a:r>
          </a:p>
          <a:p>
            <a:pPr lvl="1"/>
            <a:r>
              <a:rPr lang="en-GB" dirty="0"/>
              <a:t>We know the value of each commodity</a:t>
            </a:r>
          </a:p>
          <a:p>
            <a:pPr lvl="1"/>
            <a:r>
              <a:rPr lang="en-GB" dirty="0"/>
              <a:t>We know the total value in labour hours of all society</a:t>
            </a:r>
          </a:p>
          <a:p>
            <a:r>
              <a:rPr lang="en-GB" dirty="0"/>
              <a:t>During the period, also distribution takes place</a:t>
            </a:r>
          </a:p>
          <a:p>
            <a:pPr lvl="1"/>
            <a:r>
              <a:rPr lang="en-GB" dirty="0"/>
              <a:t>But we don’t know anything about what happens during the period</a:t>
            </a:r>
          </a:p>
          <a:p>
            <a:pPr lvl="1"/>
            <a:r>
              <a:rPr lang="en-GB" dirty="0"/>
              <a:t>We do know the prices of commodities</a:t>
            </a:r>
          </a:p>
          <a:p>
            <a:r>
              <a:rPr lang="en-GB" dirty="0"/>
              <a:t>We can either express these values in money, using the MELT</a:t>
            </a:r>
          </a:p>
          <a:p>
            <a:r>
              <a:rPr lang="en-GB" dirty="0"/>
              <a:t>Or we can use the MELT to tell us their expression in labour hours</a:t>
            </a:r>
          </a:p>
          <a:p>
            <a:r>
              <a:rPr lang="en-GB" dirty="0"/>
              <a:t>So we can see how much value has been transferred as a result of the combination of production and distribution</a:t>
            </a:r>
          </a:p>
          <a:p>
            <a:r>
              <a:rPr lang="en-GB" dirty="0"/>
              <a:t>This frees us from saying that exchange happens at a ‘particular time’</a:t>
            </a:r>
          </a:p>
          <a:p>
            <a:r>
              <a:rPr lang="en-GB" dirty="0"/>
              <a:t>And is completely general: it works for any set of prices including profit-equalized</a:t>
            </a:r>
          </a:p>
          <a:p>
            <a:endParaRPr lang="en-GB" dirty="0"/>
          </a:p>
        </p:txBody>
      </p:sp>
    </p:spTree>
    <p:extLst>
      <p:ext uri="{BB962C8B-B14F-4D97-AF65-F5344CB8AC3E}">
        <p14:creationId xmlns:p14="http://schemas.microsoft.com/office/powerpoint/2010/main" val="293334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1CEC-DE46-4635-8F0B-CDE232597420}"/>
              </a:ext>
            </a:extLst>
          </p:cNvPr>
          <p:cNvSpPr>
            <a:spLocks noGrp="1"/>
          </p:cNvSpPr>
          <p:nvPr>
            <p:ph type="title"/>
          </p:nvPr>
        </p:nvSpPr>
        <p:spPr/>
        <p:txBody>
          <a:bodyPr/>
          <a:lstStyle/>
          <a:p>
            <a:r>
              <a:rPr lang="en-GB" dirty="0"/>
              <a:t>Now we have a complete account of the relation of price to value</a:t>
            </a:r>
          </a:p>
        </p:txBody>
      </p:sp>
      <p:sp>
        <p:nvSpPr>
          <p:cNvPr id="3" name="Content Placeholder 2">
            <a:extLst>
              <a:ext uri="{FF2B5EF4-FFF2-40B4-BE49-F238E27FC236}">
                <a16:creationId xmlns:a16="http://schemas.microsoft.com/office/drawing/2014/main" id="{7B421B66-AF67-4E78-A6BA-F7F49B4D538D}"/>
              </a:ext>
            </a:extLst>
          </p:cNvPr>
          <p:cNvSpPr>
            <a:spLocks noGrp="1"/>
          </p:cNvSpPr>
          <p:nvPr>
            <p:ph idx="1"/>
          </p:nvPr>
        </p:nvSpPr>
        <p:spPr/>
        <p:txBody>
          <a:bodyPr/>
          <a:lstStyle/>
          <a:p>
            <a:r>
              <a:rPr lang="en-GB" dirty="0"/>
              <a:t>Value is the effect of production</a:t>
            </a:r>
          </a:p>
          <a:p>
            <a:r>
              <a:rPr lang="en-GB" dirty="0"/>
              <a:t>Price is the effect of distribution</a:t>
            </a:r>
          </a:p>
        </p:txBody>
      </p:sp>
    </p:spTree>
    <p:extLst>
      <p:ext uri="{BB962C8B-B14F-4D97-AF65-F5344CB8AC3E}">
        <p14:creationId xmlns:p14="http://schemas.microsoft.com/office/powerpoint/2010/main" val="1636592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9C53-4E6B-4C9A-9426-8B28C0725920}"/>
              </a:ext>
            </a:extLst>
          </p:cNvPr>
          <p:cNvSpPr>
            <a:spLocks noGrp="1"/>
          </p:cNvSpPr>
          <p:nvPr>
            <p:ph type="title"/>
          </p:nvPr>
        </p:nvSpPr>
        <p:spPr/>
        <p:txBody>
          <a:bodyPr/>
          <a:lstStyle/>
          <a:p>
            <a:r>
              <a:rPr lang="en-GB" dirty="0"/>
              <a:t>The MELT inflation theorem</a:t>
            </a:r>
          </a:p>
        </p:txBody>
      </p:sp>
      <p:sp>
        <p:nvSpPr>
          <p:cNvPr id="3" name="Content Placeholder 2">
            <a:extLst>
              <a:ext uri="{FF2B5EF4-FFF2-40B4-BE49-F238E27FC236}">
                <a16:creationId xmlns:a16="http://schemas.microsoft.com/office/drawing/2014/main" id="{8C42035C-88C8-4868-987A-4A19279C6323}"/>
              </a:ext>
            </a:extLst>
          </p:cNvPr>
          <p:cNvSpPr>
            <a:spLocks noGrp="1"/>
          </p:cNvSpPr>
          <p:nvPr>
            <p:ph idx="1"/>
          </p:nvPr>
        </p:nvSpPr>
        <p:spPr/>
        <p:txBody>
          <a:bodyPr/>
          <a:lstStyle/>
          <a:p>
            <a:r>
              <a:rPr lang="en-GB" dirty="0"/>
              <a:t>Suppose the rate of profit in labour time is </a:t>
            </a:r>
            <a:r>
              <a:rPr lang="en-GB" i="1" dirty="0"/>
              <a:t>r</a:t>
            </a:r>
            <a:r>
              <a:rPr lang="en-GB" i="1" baseline="-25000" dirty="0"/>
              <a:t>t </a:t>
            </a:r>
            <a:r>
              <a:rPr lang="en-GB" i="1" dirty="0"/>
              <a:t>=S</a:t>
            </a:r>
            <a:r>
              <a:rPr lang="en-GB" i="1" baseline="-25000" dirty="0"/>
              <a:t>t</a:t>
            </a:r>
            <a:r>
              <a:rPr lang="en-GB" i="1" dirty="0"/>
              <a:t>/K</a:t>
            </a:r>
            <a:r>
              <a:rPr lang="en-GB" i="1" baseline="-25000" dirty="0"/>
              <a:t>t</a:t>
            </a:r>
            <a:endParaRPr lang="en-GB" i="1" dirty="0"/>
          </a:p>
          <a:p>
            <a:r>
              <a:rPr lang="en-GB" dirty="0"/>
              <a:t>Suppose the MELT is </a:t>
            </a:r>
            <a:r>
              <a:rPr lang="en-GB" i="1" dirty="0"/>
              <a:t>e</a:t>
            </a:r>
            <a:r>
              <a:rPr lang="en-GB" baseline="-25000" dirty="0"/>
              <a:t>t</a:t>
            </a:r>
          </a:p>
          <a:p>
            <a:r>
              <a:rPr lang="en-GB" dirty="0"/>
              <a:t>Then </a:t>
            </a:r>
          </a:p>
          <a:p>
            <a:pPr marL="530352" lvl="1" indent="0" algn="ctr">
              <a:buNone/>
            </a:pPr>
            <a:r>
              <a:rPr lang="en-GB" dirty="0"/>
              <a:t>$r</a:t>
            </a:r>
            <a:r>
              <a:rPr lang="en-GB" baseline="-25000" dirty="0"/>
              <a:t>t </a:t>
            </a:r>
            <a:r>
              <a:rPr lang="en-GB" dirty="0"/>
              <a:t>= r</a:t>
            </a:r>
            <a:r>
              <a:rPr lang="en-GB" baseline="-25000" dirty="0"/>
              <a:t>t</a:t>
            </a:r>
            <a:r>
              <a:rPr lang="en-GB" dirty="0"/>
              <a:t> + (e’/e)</a:t>
            </a:r>
          </a:p>
          <a:p>
            <a:endParaRPr lang="en-GB" dirty="0"/>
          </a:p>
        </p:txBody>
      </p:sp>
    </p:spTree>
    <p:extLst>
      <p:ext uri="{BB962C8B-B14F-4D97-AF65-F5344CB8AC3E}">
        <p14:creationId xmlns:p14="http://schemas.microsoft.com/office/powerpoint/2010/main" val="411545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AC71-375D-481C-96A8-5ADB0EFA5267}"/>
              </a:ext>
            </a:extLst>
          </p:cNvPr>
          <p:cNvSpPr>
            <a:spLocks noGrp="1"/>
          </p:cNvSpPr>
          <p:nvPr>
            <p:ph type="title"/>
          </p:nvPr>
        </p:nvSpPr>
        <p:spPr/>
        <p:txBody>
          <a:bodyPr>
            <a:normAutofit/>
          </a:bodyPr>
          <a:lstStyle/>
          <a:p>
            <a:r>
              <a:rPr lang="en-CA" dirty="0"/>
              <a:t>Treatments of the MELT in TSSI, SSSI, SDSI, and New Solution</a:t>
            </a:r>
            <a:endParaRPr lang="en-GB" dirty="0"/>
          </a:p>
        </p:txBody>
      </p:sp>
      <p:sp>
        <p:nvSpPr>
          <p:cNvPr id="3" name="Content Placeholder 2">
            <a:extLst>
              <a:ext uri="{FF2B5EF4-FFF2-40B4-BE49-F238E27FC236}">
                <a16:creationId xmlns:a16="http://schemas.microsoft.com/office/drawing/2014/main" id="{79396290-8768-449D-9753-216E4C595989}"/>
              </a:ext>
            </a:extLst>
          </p:cNvPr>
          <p:cNvSpPr>
            <a:spLocks noGrp="1"/>
          </p:cNvSpPr>
          <p:nvPr>
            <p:ph idx="1"/>
          </p:nvPr>
        </p:nvSpPr>
        <p:spPr/>
        <p:txBody>
          <a:bodyPr/>
          <a:lstStyle/>
          <a:p>
            <a:r>
              <a:rPr lang="en-GB" dirty="0"/>
              <a:t>TSSI: we have already illustrated</a:t>
            </a:r>
          </a:p>
          <a:p>
            <a:r>
              <a:rPr lang="en-GB" dirty="0"/>
              <a:t>New Solution: only treats living labour and transforms the wage</a:t>
            </a:r>
          </a:p>
          <a:p>
            <a:r>
              <a:rPr lang="en-GB" dirty="0"/>
              <a:t>Provides a narrative that satisfies the ‘two equalities’</a:t>
            </a:r>
          </a:p>
          <a:p>
            <a:r>
              <a:rPr lang="en-GB" dirty="0"/>
              <a:t>But still maintains two separate systems of price and value</a:t>
            </a:r>
          </a:p>
          <a:p>
            <a:r>
              <a:rPr lang="en-GB" dirty="0"/>
              <a:t>SSSI: also transforms constant capital</a:t>
            </a:r>
          </a:p>
          <a:p>
            <a:r>
              <a:rPr lang="en-GB" dirty="0"/>
              <a:t>Critiques Bortkiewicz’s ‘two system’ presentation</a:t>
            </a:r>
          </a:p>
        </p:txBody>
      </p:sp>
    </p:spTree>
    <p:extLst>
      <p:ext uri="{BB962C8B-B14F-4D97-AF65-F5344CB8AC3E}">
        <p14:creationId xmlns:p14="http://schemas.microsoft.com/office/powerpoint/2010/main" val="1589334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8662BC-7B55-4D1C-9327-D0DEE7807CD7}"/>
              </a:ext>
            </a:extLst>
          </p:cNvPr>
          <p:cNvSpPr>
            <a:spLocks noGrp="1"/>
          </p:cNvSpPr>
          <p:nvPr>
            <p:ph type="title"/>
          </p:nvPr>
        </p:nvSpPr>
        <p:spPr/>
        <p:txBody>
          <a:bodyPr/>
          <a:lstStyle/>
          <a:p>
            <a:r>
              <a:rPr lang="en-GB" dirty="0"/>
              <a:t>Prices and Crises</a:t>
            </a:r>
          </a:p>
        </p:txBody>
      </p:sp>
      <p:sp>
        <p:nvSpPr>
          <p:cNvPr id="5" name="Text Placeholder 4">
            <a:extLst>
              <a:ext uri="{FF2B5EF4-FFF2-40B4-BE49-F238E27FC236}">
                <a16:creationId xmlns:a16="http://schemas.microsoft.com/office/drawing/2014/main" id="{41E94991-3364-460E-B62B-379D091EC04D}"/>
              </a:ext>
            </a:extLst>
          </p:cNvPr>
          <p:cNvSpPr>
            <a:spLocks noGrp="1"/>
          </p:cNvSpPr>
          <p:nvPr>
            <p:ph type="body" idx="1"/>
          </p:nvPr>
        </p:nvSpPr>
        <p:spPr/>
        <p:txBody>
          <a:bodyPr/>
          <a:lstStyle/>
          <a:p>
            <a:r>
              <a:rPr lang="en-GB" dirty="0"/>
              <a:t>How money becomes a factor in crisis</a:t>
            </a:r>
          </a:p>
        </p:txBody>
      </p:sp>
    </p:spTree>
    <p:extLst>
      <p:ext uri="{BB962C8B-B14F-4D97-AF65-F5344CB8AC3E}">
        <p14:creationId xmlns:p14="http://schemas.microsoft.com/office/powerpoint/2010/main" val="104697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05A8-2ABA-4948-8870-C1BB5E842DE7}"/>
              </a:ext>
            </a:extLst>
          </p:cNvPr>
          <p:cNvSpPr>
            <a:spLocks noGrp="1"/>
          </p:cNvSpPr>
          <p:nvPr>
            <p:ph type="title"/>
          </p:nvPr>
        </p:nvSpPr>
        <p:spPr/>
        <p:txBody>
          <a:bodyPr>
            <a:normAutofit/>
          </a:bodyPr>
          <a:lstStyle/>
          <a:p>
            <a:r>
              <a:rPr lang="en-GB" dirty="0"/>
              <a:t>A foretaste of unit 7</a:t>
            </a:r>
            <a:br>
              <a:rPr lang="en-GB" dirty="0"/>
            </a:br>
            <a:endParaRPr lang="en-GB" dirty="0"/>
          </a:p>
        </p:txBody>
      </p:sp>
      <p:sp>
        <p:nvSpPr>
          <p:cNvPr id="3" name="Content Placeholder 2">
            <a:extLst>
              <a:ext uri="{FF2B5EF4-FFF2-40B4-BE49-F238E27FC236}">
                <a16:creationId xmlns:a16="http://schemas.microsoft.com/office/drawing/2014/main" id="{8EE3DF94-AB6A-45B6-857C-5C3F7A7A1344}"/>
              </a:ext>
            </a:extLst>
          </p:cNvPr>
          <p:cNvSpPr>
            <a:spLocks noGrp="1"/>
          </p:cNvSpPr>
          <p:nvPr>
            <p:ph idx="1"/>
          </p:nvPr>
        </p:nvSpPr>
        <p:spPr>
          <a:xfrm>
            <a:off x="1550803" y="2529534"/>
            <a:ext cx="9605795" cy="875342"/>
          </a:xfrm>
        </p:spPr>
        <p:txBody>
          <a:bodyPr/>
          <a:lstStyle/>
          <a:p>
            <a:pPr marL="0" indent="0" algn="ctr">
              <a:buNone/>
            </a:pPr>
            <a:r>
              <a:rPr lang="en-GB" sz="3200" dirty="0"/>
              <a:t>C-</a:t>
            </a:r>
            <a:r>
              <a:rPr lang="en-GB" sz="4800" dirty="0"/>
              <a:t>M</a:t>
            </a:r>
            <a:r>
              <a:rPr lang="en-GB" sz="3200" dirty="0"/>
              <a:t>-C</a:t>
            </a:r>
            <a:endParaRPr lang="en-GB" dirty="0"/>
          </a:p>
        </p:txBody>
      </p:sp>
      <p:sp>
        <p:nvSpPr>
          <p:cNvPr id="5" name="TextBox 4">
            <a:extLst>
              <a:ext uri="{FF2B5EF4-FFF2-40B4-BE49-F238E27FC236}">
                <a16:creationId xmlns:a16="http://schemas.microsoft.com/office/drawing/2014/main" id="{FF80DA46-C5F2-4F2A-A76E-099621729DF4}"/>
              </a:ext>
            </a:extLst>
          </p:cNvPr>
          <p:cNvSpPr txBox="1"/>
          <p:nvPr/>
        </p:nvSpPr>
        <p:spPr>
          <a:xfrm>
            <a:off x="3882754" y="3896539"/>
            <a:ext cx="5196916" cy="584775"/>
          </a:xfrm>
          <a:prstGeom prst="rect">
            <a:avLst/>
          </a:prstGeom>
          <a:noFill/>
        </p:spPr>
        <p:txBody>
          <a:bodyPr wrap="square" rtlCol="0">
            <a:spAutoFit/>
          </a:bodyPr>
          <a:lstStyle/>
          <a:p>
            <a:pPr algn="ctr"/>
            <a:r>
              <a:rPr lang="en-GB" sz="3200" dirty="0"/>
              <a:t>Interruption</a:t>
            </a:r>
          </a:p>
        </p:txBody>
      </p:sp>
      <p:cxnSp>
        <p:nvCxnSpPr>
          <p:cNvPr id="7" name="Straight Arrow Connector 6">
            <a:extLst>
              <a:ext uri="{FF2B5EF4-FFF2-40B4-BE49-F238E27FC236}">
                <a16:creationId xmlns:a16="http://schemas.microsoft.com/office/drawing/2014/main" id="{1B349A5B-AB51-4DB3-9B8D-1C587DD6BA9E}"/>
              </a:ext>
            </a:extLst>
          </p:cNvPr>
          <p:cNvCxnSpPr>
            <a:cxnSpLocks/>
          </p:cNvCxnSpPr>
          <p:nvPr/>
        </p:nvCxnSpPr>
        <p:spPr>
          <a:xfrm flipH="1" flipV="1">
            <a:off x="6353700" y="3225672"/>
            <a:ext cx="1" cy="6387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3702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F8D2-FB07-4E58-B0B9-7DCBF3500208}"/>
              </a:ext>
            </a:extLst>
          </p:cNvPr>
          <p:cNvSpPr>
            <a:spLocks noGrp="1"/>
          </p:cNvSpPr>
          <p:nvPr>
            <p:ph type="title"/>
          </p:nvPr>
        </p:nvSpPr>
        <p:spPr>
          <a:xfrm>
            <a:off x="1371600" y="685800"/>
            <a:ext cx="9601200" cy="917846"/>
          </a:xfrm>
        </p:spPr>
        <p:txBody>
          <a:bodyPr/>
          <a:lstStyle/>
          <a:p>
            <a:r>
              <a:rPr lang="en-GB" dirty="0"/>
              <a:t>Says Law, Equilibrium, and money</a:t>
            </a:r>
          </a:p>
        </p:txBody>
      </p:sp>
      <p:sp>
        <p:nvSpPr>
          <p:cNvPr id="3" name="Content Placeholder 2">
            <a:extLst>
              <a:ext uri="{FF2B5EF4-FFF2-40B4-BE49-F238E27FC236}">
                <a16:creationId xmlns:a16="http://schemas.microsoft.com/office/drawing/2014/main" id="{53B527C9-18C9-4CDD-BE2A-CCCBBE0D80D0}"/>
              </a:ext>
            </a:extLst>
          </p:cNvPr>
          <p:cNvSpPr>
            <a:spLocks noGrp="1"/>
          </p:cNvSpPr>
          <p:nvPr>
            <p:ph idx="1"/>
          </p:nvPr>
        </p:nvSpPr>
        <p:spPr>
          <a:xfrm>
            <a:off x="1371600" y="1461202"/>
            <a:ext cx="9601200" cy="4406198"/>
          </a:xfrm>
        </p:spPr>
        <p:txBody>
          <a:bodyPr/>
          <a:lstStyle/>
          <a:p>
            <a:r>
              <a:rPr lang="en-GB" dirty="0"/>
              <a:t>Money is a ‘pure means of circulation’</a:t>
            </a:r>
          </a:p>
          <a:p>
            <a:r>
              <a:rPr lang="en-GB" dirty="0"/>
              <a:t>No interruption is possible</a:t>
            </a:r>
          </a:p>
          <a:p>
            <a:r>
              <a:rPr lang="en-GB" dirty="0"/>
              <a:t>Money cannot act as a store of value</a:t>
            </a:r>
          </a:p>
        </p:txBody>
      </p:sp>
    </p:spTree>
    <p:extLst>
      <p:ext uri="{BB962C8B-B14F-4D97-AF65-F5344CB8AC3E}">
        <p14:creationId xmlns:p14="http://schemas.microsoft.com/office/powerpoint/2010/main" val="3788721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D131-1140-42CA-BDC1-8CBD8A5F8C2B}"/>
              </a:ext>
            </a:extLst>
          </p:cNvPr>
          <p:cNvSpPr>
            <a:spLocks noGrp="1"/>
          </p:cNvSpPr>
          <p:nvPr>
            <p:ph type="title"/>
          </p:nvPr>
        </p:nvSpPr>
        <p:spPr/>
        <p:txBody>
          <a:bodyPr>
            <a:normAutofit fontScale="90000"/>
          </a:bodyPr>
          <a:lstStyle/>
          <a:p>
            <a:r>
              <a:rPr lang="en-CA" dirty="0"/>
              <a:t>Credit, paper money and commodity money in Marx’s treatment</a:t>
            </a:r>
            <a:br>
              <a:rPr lang="en-CA" dirty="0"/>
            </a:br>
            <a:endParaRPr lang="en-GB" dirty="0"/>
          </a:p>
        </p:txBody>
      </p:sp>
      <p:sp>
        <p:nvSpPr>
          <p:cNvPr id="3" name="Content Placeholder 2">
            <a:extLst>
              <a:ext uri="{FF2B5EF4-FFF2-40B4-BE49-F238E27FC236}">
                <a16:creationId xmlns:a16="http://schemas.microsoft.com/office/drawing/2014/main" id="{88F3EB26-04B9-41BF-9B80-9292C71D8474}"/>
              </a:ext>
            </a:extLst>
          </p:cNvPr>
          <p:cNvSpPr>
            <a:spLocks noGrp="1"/>
          </p:cNvSpPr>
          <p:nvPr>
            <p:ph idx="1"/>
          </p:nvPr>
        </p:nvSpPr>
        <p:spPr>
          <a:xfrm>
            <a:off x="1371599" y="1893130"/>
            <a:ext cx="9899873" cy="3974270"/>
          </a:xfrm>
        </p:spPr>
        <p:txBody>
          <a:bodyPr>
            <a:normAutofit/>
          </a:bodyPr>
          <a:lstStyle/>
          <a:p>
            <a:r>
              <a:rPr lang="en-CA" dirty="0"/>
              <a:t>Measure of value</a:t>
            </a:r>
          </a:p>
          <a:p>
            <a:r>
              <a:rPr lang="en-CA" dirty="0"/>
              <a:t>Standard of price</a:t>
            </a:r>
          </a:p>
          <a:p>
            <a:r>
              <a:rPr lang="en-CA" dirty="0"/>
              <a:t>Means of circulation</a:t>
            </a:r>
          </a:p>
          <a:p>
            <a:r>
              <a:rPr lang="en-CA" dirty="0"/>
              <a:t>Means of payment</a:t>
            </a:r>
          </a:p>
          <a:p>
            <a:r>
              <a:rPr lang="en-CA" dirty="0"/>
              <a:t>Store of Value</a:t>
            </a:r>
          </a:p>
          <a:p>
            <a:r>
              <a:rPr lang="en-CA" dirty="0"/>
              <a:t>‘World Money’ </a:t>
            </a:r>
          </a:p>
          <a:p>
            <a:r>
              <a:rPr lang="en-CA" dirty="0"/>
              <a:t>Deduced from commodity</a:t>
            </a:r>
          </a:p>
          <a:p>
            <a:r>
              <a:rPr lang="en-CA" dirty="0"/>
              <a:t>But commodity money itself ‘becomes a symbol of itself’</a:t>
            </a:r>
          </a:p>
          <a:p>
            <a:r>
              <a:rPr lang="en-CA" dirty="0"/>
              <a:t>Bullion-coin conversion</a:t>
            </a:r>
          </a:p>
          <a:p>
            <a:endParaRPr lang="en-GB" dirty="0"/>
          </a:p>
        </p:txBody>
      </p:sp>
    </p:spTree>
    <p:extLst>
      <p:ext uri="{BB962C8B-B14F-4D97-AF65-F5344CB8AC3E}">
        <p14:creationId xmlns:p14="http://schemas.microsoft.com/office/powerpoint/2010/main" val="3191014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93DF-3AB1-4F86-95BD-D1F96586020E}"/>
              </a:ext>
            </a:extLst>
          </p:cNvPr>
          <p:cNvSpPr>
            <a:spLocks noGrp="1"/>
          </p:cNvSpPr>
          <p:nvPr>
            <p:ph type="title"/>
          </p:nvPr>
        </p:nvSpPr>
        <p:spPr/>
        <p:txBody>
          <a:bodyPr/>
          <a:lstStyle/>
          <a:p>
            <a:r>
              <a:rPr lang="en-GB" dirty="0"/>
              <a:t>Stores </a:t>
            </a:r>
            <a:r>
              <a:rPr lang="en-GB"/>
              <a:t>of value</a:t>
            </a:r>
          </a:p>
        </p:txBody>
      </p:sp>
      <p:sp>
        <p:nvSpPr>
          <p:cNvPr id="3" name="Content Placeholder 2">
            <a:extLst>
              <a:ext uri="{FF2B5EF4-FFF2-40B4-BE49-F238E27FC236}">
                <a16:creationId xmlns:a16="http://schemas.microsoft.com/office/drawing/2014/main" id="{E1101484-A42A-4AE0-9810-C787357450A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7919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1D49-A5D1-4729-8A7D-22715F46E522}"/>
              </a:ext>
            </a:extLst>
          </p:cNvPr>
          <p:cNvSpPr>
            <a:spLocks noGrp="1"/>
          </p:cNvSpPr>
          <p:nvPr>
            <p:ph type="title"/>
          </p:nvPr>
        </p:nvSpPr>
        <p:spPr/>
        <p:txBody>
          <a:bodyPr/>
          <a:lstStyle/>
          <a:p>
            <a:r>
              <a:rPr lang="en-GB"/>
              <a:t>(Postscript): Okishio </a:t>
            </a:r>
            <a:r>
              <a:rPr lang="en-GB" dirty="0"/>
              <a:t>on Okishio</a:t>
            </a:r>
          </a:p>
        </p:txBody>
      </p:sp>
      <p:sp>
        <p:nvSpPr>
          <p:cNvPr id="3" name="Content Placeholder 2">
            <a:extLst>
              <a:ext uri="{FF2B5EF4-FFF2-40B4-BE49-F238E27FC236}">
                <a16:creationId xmlns:a16="http://schemas.microsoft.com/office/drawing/2014/main" id="{2BD3FF78-3A55-44D2-A773-BB775A7BBF4B}"/>
              </a:ext>
            </a:extLst>
          </p:cNvPr>
          <p:cNvSpPr>
            <a:spLocks noGrp="1"/>
          </p:cNvSpPr>
          <p:nvPr>
            <p:ph idx="1"/>
          </p:nvPr>
        </p:nvSpPr>
        <p:spPr>
          <a:xfrm>
            <a:off x="1371600" y="1916104"/>
            <a:ext cx="9713777" cy="4516477"/>
          </a:xfrm>
        </p:spPr>
        <p:txBody>
          <a:bodyPr>
            <a:normAutofit/>
          </a:bodyPr>
          <a:lstStyle/>
          <a:p>
            <a:pPr marL="0" indent="0" algn="ctr">
              <a:buNone/>
            </a:pPr>
            <a:r>
              <a:rPr lang="en-US" dirty="0"/>
              <a:t>My theorem, the so-called Okishio theorem, is a comparative statics result. Therefore, it has no realistic meaning if capitalist’s competition does not establish a new equilibrium following the introduction of a new production method. Marx firmly believed that a new equilibrium was established. In this paper, we investigate the capitalist process without technical change. If we choose the proper parameters and initial conditions, all profit rates converge to zero, Schumpeter's result... Many people have </a:t>
            </a:r>
            <a:r>
              <a:rPr lang="en-US" dirty="0" err="1"/>
              <a:t>criticised</a:t>
            </a:r>
            <a:r>
              <a:rPr lang="en-US" dirty="0"/>
              <a:t> the Okishio theorem (Okishio, 1961). These criticisms have not persuaded me, because, given the assumptions, the theorem is valid. However, I now think my assumptions were inappropriate.</a:t>
            </a:r>
          </a:p>
          <a:p>
            <a:pPr marL="0" indent="0" algn="r">
              <a:buNone/>
            </a:pPr>
            <a:r>
              <a:rPr lang="en-US" sz="1800" dirty="0"/>
              <a:t>– Okishio, N. 2001. ‘Competition and Production Prices’</a:t>
            </a:r>
            <a:br>
              <a:rPr lang="en-US" sz="1800" dirty="0"/>
            </a:br>
            <a:r>
              <a:rPr lang="en-US" sz="1800" dirty="0"/>
              <a:t>Cambridge Journal of Economics 2000, 25, 493-501</a:t>
            </a:r>
          </a:p>
          <a:p>
            <a:pPr marL="0" indent="0" algn="r">
              <a:buNone/>
            </a:pPr>
            <a:endParaRPr lang="en-US" dirty="0"/>
          </a:p>
          <a:p>
            <a:endParaRPr lang="en-US" dirty="0"/>
          </a:p>
          <a:p>
            <a:endParaRPr lang="en-GB" dirty="0"/>
          </a:p>
        </p:txBody>
      </p:sp>
    </p:spTree>
    <p:extLst>
      <p:ext uri="{BB962C8B-B14F-4D97-AF65-F5344CB8AC3E}">
        <p14:creationId xmlns:p14="http://schemas.microsoft.com/office/powerpoint/2010/main" val="371886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999A-AC5C-44CC-B5DC-FCC0F29E6AB0}"/>
              </a:ext>
            </a:extLst>
          </p:cNvPr>
          <p:cNvSpPr>
            <a:spLocks noGrp="1"/>
          </p:cNvSpPr>
          <p:nvPr>
            <p:ph type="title"/>
          </p:nvPr>
        </p:nvSpPr>
        <p:spPr>
          <a:xfrm>
            <a:off x="1371600" y="685800"/>
            <a:ext cx="9601200" cy="830424"/>
          </a:xfrm>
        </p:spPr>
        <p:txBody>
          <a:bodyPr/>
          <a:lstStyle/>
          <a:p>
            <a:r>
              <a:rPr lang="en-GB" dirty="0"/>
              <a:t>Preface</a:t>
            </a:r>
            <a:endParaRPr lang="en-CA" dirty="0"/>
          </a:p>
        </p:txBody>
      </p:sp>
      <p:sp>
        <p:nvSpPr>
          <p:cNvPr id="3" name="Content Placeholder 2">
            <a:extLst>
              <a:ext uri="{FF2B5EF4-FFF2-40B4-BE49-F238E27FC236}">
                <a16:creationId xmlns:a16="http://schemas.microsoft.com/office/drawing/2014/main" id="{CAA20CCA-E96B-4891-849B-D04C2E9F5527}"/>
              </a:ext>
            </a:extLst>
          </p:cNvPr>
          <p:cNvSpPr>
            <a:spLocks noGrp="1"/>
          </p:cNvSpPr>
          <p:nvPr>
            <p:ph idx="1"/>
          </p:nvPr>
        </p:nvSpPr>
        <p:spPr>
          <a:xfrm>
            <a:off x="1371599" y="1296955"/>
            <a:ext cx="10352916" cy="5328238"/>
          </a:xfrm>
        </p:spPr>
        <p:txBody>
          <a:bodyPr>
            <a:normAutofit/>
          </a:bodyPr>
          <a:lstStyle/>
          <a:p>
            <a:r>
              <a:rPr lang="en-CA" dirty="0"/>
              <a:t>Marx’s theory of money is sophisticated</a:t>
            </a:r>
          </a:p>
          <a:p>
            <a:r>
              <a:rPr lang="en-CA" dirty="0"/>
              <a:t>See Freeman ‘Geld’ in the </a:t>
            </a:r>
            <a:r>
              <a:rPr lang="en-CA" i="1" dirty="0" err="1"/>
              <a:t>Historisch-Kritisch</a:t>
            </a:r>
            <a:r>
              <a:rPr lang="en-CA" i="1" dirty="0"/>
              <a:t> W</a:t>
            </a:r>
            <a:r>
              <a:rPr lang="en-GB" i="1" dirty="0" err="1"/>
              <a:t>örterbuch</a:t>
            </a:r>
            <a:r>
              <a:rPr lang="en-GB" i="1" dirty="0"/>
              <a:t> des </a:t>
            </a:r>
            <a:r>
              <a:rPr lang="en-GB" i="1" dirty="0" err="1"/>
              <a:t>Marxismus</a:t>
            </a:r>
            <a:r>
              <a:rPr lang="en-GB" dirty="0"/>
              <a:t> (in the reading list) for more detail, and for literature</a:t>
            </a:r>
          </a:p>
          <a:p>
            <a:r>
              <a:rPr lang="en-GB" dirty="0"/>
              <a:t>In modern Marxist Political Economy, money receives little discussion</a:t>
            </a:r>
          </a:p>
          <a:p>
            <a:pPr lvl="1"/>
            <a:r>
              <a:rPr lang="en-GB" dirty="0"/>
              <a:t>Value Form and Uno Schools are an historical exception</a:t>
            </a:r>
          </a:p>
          <a:p>
            <a:pPr lvl="1"/>
            <a:r>
              <a:rPr lang="en-GB" dirty="0"/>
              <a:t>More recently financialization school, will study in Unit 7</a:t>
            </a:r>
          </a:p>
          <a:p>
            <a:r>
              <a:rPr lang="en-GB" dirty="0"/>
              <a:t>We want to study how the core theoretical currents see:</a:t>
            </a:r>
          </a:p>
          <a:p>
            <a:pPr lvl="1"/>
            <a:r>
              <a:rPr lang="en-GB" dirty="0"/>
              <a:t>The relation between price and value</a:t>
            </a:r>
          </a:p>
          <a:p>
            <a:pPr lvl="1"/>
            <a:r>
              <a:rPr lang="en-GB" dirty="0"/>
              <a:t>What is money?</a:t>
            </a:r>
          </a:p>
          <a:p>
            <a:pPr lvl="1"/>
            <a:r>
              <a:rPr lang="en-GB" dirty="0"/>
              <a:t>Role of money in crisis</a:t>
            </a:r>
          </a:p>
        </p:txBody>
      </p:sp>
    </p:spTree>
    <p:extLst>
      <p:ext uri="{BB962C8B-B14F-4D97-AF65-F5344CB8AC3E}">
        <p14:creationId xmlns:p14="http://schemas.microsoft.com/office/powerpoint/2010/main" val="97605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62F2F-A31A-4380-8D61-4E66C2034A88}"/>
              </a:ext>
            </a:extLst>
          </p:cNvPr>
          <p:cNvSpPr>
            <a:spLocks noGrp="1"/>
          </p:cNvSpPr>
          <p:nvPr>
            <p:ph type="title"/>
          </p:nvPr>
        </p:nvSpPr>
        <p:spPr>
          <a:xfrm>
            <a:off x="1371600" y="685800"/>
            <a:ext cx="9601200" cy="970384"/>
          </a:xfrm>
        </p:spPr>
        <p:txBody>
          <a:bodyPr/>
          <a:lstStyle/>
          <a:p>
            <a:r>
              <a:rPr lang="en-GB" dirty="0"/>
              <a:t>What we will cover</a:t>
            </a:r>
            <a:endParaRPr lang="en-CA" dirty="0"/>
          </a:p>
        </p:txBody>
      </p:sp>
      <p:sp>
        <p:nvSpPr>
          <p:cNvPr id="5" name="Content Placeholder 4">
            <a:extLst>
              <a:ext uri="{FF2B5EF4-FFF2-40B4-BE49-F238E27FC236}">
                <a16:creationId xmlns:a16="http://schemas.microsoft.com/office/drawing/2014/main" id="{F91B3BB8-7590-4A30-93EC-8D568434DB0F}"/>
              </a:ext>
            </a:extLst>
          </p:cNvPr>
          <p:cNvSpPr>
            <a:spLocks noGrp="1"/>
          </p:cNvSpPr>
          <p:nvPr>
            <p:ph idx="1"/>
          </p:nvPr>
        </p:nvSpPr>
        <p:spPr>
          <a:xfrm>
            <a:off x="1511558" y="1487606"/>
            <a:ext cx="9847929" cy="4969178"/>
          </a:xfrm>
        </p:spPr>
        <p:txBody>
          <a:bodyPr>
            <a:normAutofit lnSpcReduction="10000"/>
          </a:bodyPr>
          <a:lstStyle/>
          <a:p>
            <a:r>
              <a:rPr lang="en-CA" sz="2400" dirty="0"/>
              <a:t>The Monetary Expression of Labour Time (MELT)</a:t>
            </a:r>
          </a:p>
          <a:p>
            <a:r>
              <a:rPr lang="en-CA" sz="2400" dirty="0"/>
              <a:t>Price and value</a:t>
            </a:r>
          </a:p>
          <a:p>
            <a:pPr lvl="1"/>
            <a:r>
              <a:rPr lang="en-CA" sz="2400" dirty="0"/>
              <a:t>The autonomy of price and value formation</a:t>
            </a:r>
          </a:p>
          <a:p>
            <a:pPr lvl="1"/>
            <a:r>
              <a:rPr lang="en-CA" sz="2400" dirty="0"/>
              <a:t>Why price is ‘unknown’</a:t>
            </a:r>
          </a:p>
          <a:p>
            <a:pPr lvl="1"/>
            <a:r>
              <a:rPr lang="en-CA" sz="2400" dirty="0"/>
              <a:t>Prices modify the distribution, but not the quantity, of value</a:t>
            </a:r>
          </a:p>
          <a:p>
            <a:pPr lvl="1"/>
            <a:r>
              <a:rPr lang="en-CA" sz="2400" dirty="0"/>
              <a:t>Money as the representative of value</a:t>
            </a:r>
          </a:p>
          <a:p>
            <a:r>
              <a:rPr lang="en-CA" sz="2400" dirty="0"/>
              <a:t>Period analysis and the ‘time when things happen’</a:t>
            </a:r>
          </a:p>
          <a:p>
            <a:r>
              <a:rPr lang="en-CA" sz="2400" dirty="0"/>
              <a:t>The Value Form and Uno Schools; market price and social value</a:t>
            </a:r>
          </a:p>
          <a:p>
            <a:r>
              <a:rPr lang="en-CA" sz="2400" dirty="0"/>
              <a:t>Treatments of the MELT in TSSI, SSSI, SDSI, and New Solution</a:t>
            </a:r>
          </a:p>
          <a:p>
            <a:r>
              <a:rPr lang="en-CA" sz="2400" dirty="0"/>
              <a:t>Credit, paper money and commodity money in Marx and Marxism</a:t>
            </a:r>
          </a:p>
        </p:txBody>
      </p:sp>
    </p:spTree>
    <p:extLst>
      <p:ext uri="{BB962C8B-B14F-4D97-AF65-F5344CB8AC3E}">
        <p14:creationId xmlns:p14="http://schemas.microsoft.com/office/powerpoint/2010/main" val="187526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750-887F-4B68-8657-3257254A1C97}"/>
              </a:ext>
            </a:extLst>
          </p:cNvPr>
          <p:cNvSpPr>
            <a:spLocks noGrp="1"/>
          </p:cNvSpPr>
          <p:nvPr>
            <p:ph type="title"/>
          </p:nvPr>
        </p:nvSpPr>
        <p:spPr>
          <a:xfrm>
            <a:off x="1371600" y="685800"/>
            <a:ext cx="9601200" cy="774510"/>
          </a:xfrm>
        </p:spPr>
        <p:txBody>
          <a:bodyPr/>
          <a:lstStyle/>
          <a:p>
            <a:pPr algn="ctr"/>
            <a:r>
              <a:rPr lang="en-GB" dirty="0"/>
              <a:t>Ramos, Rodriguez and the MELT</a:t>
            </a:r>
          </a:p>
        </p:txBody>
      </p:sp>
      <p:sp>
        <p:nvSpPr>
          <p:cNvPr id="3" name="Content Placeholder 2">
            <a:extLst>
              <a:ext uri="{FF2B5EF4-FFF2-40B4-BE49-F238E27FC236}">
                <a16:creationId xmlns:a16="http://schemas.microsoft.com/office/drawing/2014/main" id="{47CCDFDE-2C4A-476B-8497-5F34C0228C60}"/>
              </a:ext>
            </a:extLst>
          </p:cNvPr>
          <p:cNvSpPr>
            <a:spLocks noGrp="1"/>
          </p:cNvSpPr>
          <p:nvPr>
            <p:ph idx="1"/>
          </p:nvPr>
        </p:nvSpPr>
        <p:spPr>
          <a:xfrm>
            <a:off x="1469408" y="1605887"/>
            <a:ext cx="9821839" cy="4808561"/>
          </a:xfrm>
        </p:spPr>
        <p:txBody>
          <a:bodyPr>
            <a:normAutofit/>
          </a:bodyPr>
          <a:lstStyle/>
          <a:p>
            <a:r>
              <a:rPr lang="en-GB" dirty="0"/>
              <a:t>Temporal Single-System Interpretation has two roots</a:t>
            </a:r>
          </a:p>
          <a:p>
            <a:pPr lvl="1"/>
            <a:r>
              <a:rPr lang="en-GB" dirty="0"/>
              <a:t>Mandel-Freeman-</a:t>
            </a:r>
            <a:r>
              <a:rPr lang="en-GB" dirty="0" err="1"/>
              <a:t>Guissani</a:t>
            </a:r>
            <a:r>
              <a:rPr lang="en-GB" dirty="0"/>
              <a:t> (with Shaikh, Albarracin, Farjoun-Machover, , </a:t>
            </a:r>
            <a:r>
              <a:rPr lang="en-GB" dirty="0" err="1"/>
              <a:t>Savran</a:t>
            </a:r>
            <a:r>
              <a:rPr lang="en-GB" dirty="0"/>
              <a:t>, Salama, Guillen)</a:t>
            </a:r>
          </a:p>
          <a:p>
            <a:pPr lvl="1"/>
            <a:r>
              <a:rPr lang="en-GB" dirty="0"/>
              <a:t>Kliman-McGlone (Note also Ernst, Atwell)</a:t>
            </a:r>
          </a:p>
          <a:p>
            <a:r>
              <a:rPr lang="en-GB" dirty="0"/>
              <a:t>Result: Carchedi-Freeman (with Kliman, Ramos, Rodriguez, Naples, Saad-Filho)</a:t>
            </a:r>
          </a:p>
          <a:p>
            <a:r>
              <a:rPr lang="en-GB" dirty="0"/>
              <a:t>Brought together two elements</a:t>
            </a:r>
          </a:p>
          <a:p>
            <a:pPr lvl="1"/>
            <a:r>
              <a:rPr lang="en-GB" b="1" dirty="0"/>
              <a:t>T</a:t>
            </a:r>
            <a:r>
              <a:rPr lang="en-GB" dirty="0"/>
              <a:t>emporal analysis (originally ‘Successivist’)</a:t>
            </a:r>
          </a:p>
          <a:p>
            <a:pPr lvl="1"/>
            <a:r>
              <a:rPr lang="en-GB" b="1" dirty="0"/>
              <a:t>S</a:t>
            </a:r>
            <a:r>
              <a:rPr lang="en-GB" dirty="0"/>
              <a:t>ingle </a:t>
            </a:r>
            <a:r>
              <a:rPr lang="en-GB" b="1" dirty="0"/>
              <a:t>S</a:t>
            </a:r>
            <a:r>
              <a:rPr lang="en-GB" dirty="0"/>
              <a:t>ystem</a:t>
            </a:r>
          </a:p>
          <a:p>
            <a:pPr lvl="1"/>
            <a:r>
              <a:rPr lang="en-GB" b="1" dirty="0"/>
              <a:t>(</a:t>
            </a:r>
            <a:r>
              <a:rPr lang="en-GB" dirty="0"/>
              <a:t>also </a:t>
            </a:r>
            <a:r>
              <a:rPr lang="en-GB" b="1" dirty="0"/>
              <a:t>I</a:t>
            </a:r>
            <a:r>
              <a:rPr lang="en-GB" dirty="0"/>
              <a:t>nterpretation – Kliman)</a:t>
            </a:r>
          </a:p>
          <a:p>
            <a:r>
              <a:rPr lang="en-GB" dirty="0">
                <a:solidFill>
                  <a:srgbClr val="FF0000"/>
                </a:solidFill>
              </a:rPr>
              <a:t>Ramos and Rodriguez contributed the concept of MELT</a:t>
            </a:r>
          </a:p>
          <a:p>
            <a:r>
              <a:rPr lang="en-GB" b="1" dirty="0">
                <a:solidFill>
                  <a:srgbClr val="FF0000"/>
                </a:solidFill>
              </a:rPr>
              <a:t>M</a:t>
            </a:r>
            <a:r>
              <a:rPr lang="en-GB" dirty="0">
                <a:solidFill>
                  <a:srgbClr val="FF0000"/>
                </a:solidFill>
              </a:rPr>
              <a:t>onetary </a:t>
            </a:r>
            <a:r>
              <a:rPr lang="en-GB" b="1" dirty="0">
                <a:solidFill>
                  <a:srgbClr val="FF0000"/>
                </a:solidFill>
              </a:rPr>
              <a:t>E</a:t>
            </a:r>
            <a:r>
              <a:rPr lang="en-GB" dirty="0">
                <a:solidFill>
                  <a:srgbClr val="FF0000"/>
                </a:solidFill>
              </a:rPr>
              <a:t>xpression of </a:t>
            </a:r>
            <a:r>
              <a:rPr lang="en-GB" b="1" dirty="0">
                <a:solidFill>
                  <a:srgbClr val="FF0000"/>
                </a:solidFill>
              </a:rPr>
              <a:t>L</a:t>
            </a:r>
            <a:r>
              <a:rPr lang="en-GB" dirty="0">
                <a:solidFill>
                  <a:srgbClr val="FF0000"/>
                </a:solidFill>
              </a:rPr>
              <a:t>abour </a:t>
            </a:r>
            <a:r>
              <a:rPr lang="en-GB" b="1" dirty="0">
                <a:solidFill>
                  <a:srgbClr val="FF0000"/>
                </a:solidFill>
              </a:rPr>
              <a:t>T</a:t>
            </a:r>
            <a:r>
              <a:rPr lang="en-GB" dirty="0">
                <a:solidFill>
                  <a:srgbClr val="FF0000"/>
                </a:solidFill>
              </a:rPr>
              <a:t>ime</a:t>
            </a:r>
          </a:p>
          <a:p>
            <a:endParaRPr lang="en-GB" dirty="0"/>
          </a:p>
        </p:txBody>
      </p:sp>
    </p:spTree>
    <p:extLst>
      <p:ext uri="{BB962C8B-B14F-4D97-AF65-F5344CB8AC3E}">
        <p14:creationId xmlns:p14="http://schemas.microsoft.com/office/powerpoint/2010/main" val="317553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A1C4-8A6D-4A4D-976A-D728DCE2B28C}"/>
              </a:ext>
            </a:extLst>
          </p:cNvPr>
          <p:cNvSpPr>
            <a:spLocks noGrp="1"/>
          </p:cNvSpPr>
          <p:nvPr>
            <p:ph type="title"/>
          </p:nvPr>
        </p:nvSpPr>
        <p:spPr/>
        <p:txBody>
          <a:bodyPr/>
          <a:lstStyle/>
          <a:p>
            <a:r>
              <a:rPr lang="en-GB" dirty="0"/>
              <a:t>What is the MELT?</a:t>
            </a:r>
          </a:p>
        </p:txBody>
      </p:sp>
      <p:sp>
        <p:nvSpPr>
          <p:cNvPr id="3" name="Content Placeholder 2">
            <a:extLst>
              <a:ext uri="{FF2B5EF4-FFF2-40B4-BE49-F238E27FC236}">
                <a16:creationId xmlns:a16="http://schemas.microsoft.com/office/drawing/2014/main" id="{048F964C-887C-4B93-8594-CEA39642D4C0}"/>
              </a:ext>
            </a:extLst>
          </p:cNvPr>
          <p:cNvSpPr>
            <a:spLocks noGrp="1"/>
          </p:cNvSpPr>
          <p:nvPr>
            <p:ph idx="1"/>
          </p:nvPr>
        </p:nvSpPr>
        <p:spPr>
          <a:xfrm>
            <a:off x="1371600" y="1557696"/>
            <a:ext cx="10639664" cy="4411176"/>
          </a:xfrm>
        </p:spPr>
        <p:txBody>
          <a:bodyPr>
            <a:normAutofit fontScale="92500" lnSpcReduction="20000"/>
          </a:bodyPr>
          <a:lstStyle/>
          <a:p>
            <a:r>
              <a:rPr lang="en-GB" dirty="0"/>
              <a:t>It is the ratio between money and labour-time ‘expressions’ of value</a:t>
            </a:r>
          </a:p>
          <a:p>
            <a:pPr lvl="1"/>
            <a:r>
              <a:rPr lang="en-GB" dirty="0"/>
              <a:t>At any given time (it varies over time)</a:t>
            </a:r>
          </a:p>
          <a:p>
            <a:pPr lvl="1"/>
            <a:r>
              <a:rPr lang="en-GB" dirty="0"/>
              <a:t>It is the same for any commodity or ‘basket’ of commodities</a:t>
            </a:r>
          </a:p>
          <a:p>
            <a:pPr lvl="1"/>
            <a:r>
              <a:rPr lang="en-GB" dirty="0"/>
              <a:t>It depends on prices, which are exogenous and labour time which is endogenous</a:t>
            </a:r>
          </a:p>
          <a:p>
            <a:r>
              <a:rPr lang="en-GB" dirty="0"/>
              <a:t>Hence we cannot calculate it without knowing prices</a:t>
            </a:r>
          </a:p>
          <a:p>
            <a:r>
              <a:rPr lang="en-GB" dirty="0"/>
              <a:t>We </a:t>
            </a:r>
            <a:r>
              <a:rPr lang="en-GB" i="0" dirty="0"/>
              <a:t>observe</a:t>
            </a:r>
            <a:r>
              <a:rPr lang="en-GB" dirty="0"/>
              <a:t> prices; we cannot predict or calculate them</a:t>
            </a:r>
          </a:p>
          <a:p>
            <a:r>
              <a:rPr lang="en-GB" dirty="0"/>
              <a:t>We</a:t>
            </a:r>
            <a:r>
              <a:rPr lang="en-GB" i="0" dirty="0"/>
              <a:t> know </a:t>
            </a:r>
            <a:r>
              <a:rPr lang="en-GB" dirty="0"/>
              <a:t>values; </a:t>
            </a:r>
          </a:p>
          <a:p>
            <a:pPr lvl="1"/>
            <a:r>
              <a:rPr lang="en-GB" dirty="0"/>
              <a:t>We can calculate them from the past constant capital and living labour</a:t>
            </a:r>
          </a:p>
          <a:p>
            <a:pPr lvl="1"/>
            <a:r>
              <a:rPr lang="en-GB" dirty="0"/>
              <a:t>But we know their labour time expression, because living labour is in labour time</a:t>
            </a:r>
          </a:p>
          <a:p>
            <a:r>
              <a:rPr lang="en-GB" dirty="0"/>
              <a:t>We can then convert this, using the MELT, into a money form</a:t>
            </a:r>
          </a:p>
          <a:p>
            <a:r>
              <a:rPr lang="en-GB" dirty="0"/>
              <a:t>Then we can see how price formation has modified the distribution of value</a:t>
            </a:r>
          </a:p>
          <a:p>
            <a:r>
              <a:rPr lang="en-GB" dirty="0"/>
              <a:t>And hence calculate the labour-time expression of the constant capital of the next period</a:t>
            </a:r>
          </a:p>
          <a:p>
            <a:r>
              <a:rPr lang="en-GB" dirty="0"/>
              <a:t>AND we can calculate the ‘value’ appropriated by monetary instruments</a:t>
            </a:r>
          </a:p>
        </p:txBody>
      </p:sp>
    </p:spTree>
    <p:extLst>
      <p:ext uri="{BB962C8B-B14F-4D97-AF65-F5344CB8AC3E}">
        <p14:creationId xmlns:p14="http://schemas.microsoft.com/office/powerpoint/2010/main" val="420927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E817-BBCE-4586-BD1E-D70AB46C0C03}"/>
              </a:ext>
            </a:extLst>
          </p:cNvPr>
          <p:cNvSpPr>
            <a:spLocks noGrp="1"/>
          </p:cNvSpPr>
          <p:nvPr>
            <p:ph type="title"/>
          </p:nvPr>
        </p:nvSpPr>
        <p:spPr>
          <a:xfrm>
            <a:off x="1371600" y="685800"/>
            <a:ext cx="9601200" cy="733567"/>
          </a:xfrm>
        </p:spPr>
        <p:txBody>
          <a:bodyPr/>
          <a:lstStyle/>
          <a:p>
            <a:r>
              <a:rPr lang="en-GB" dirty="0"/>
              <a:t>MELT is not just a ratio</a:t>
            </a:r>
          </a:p>
        </p:txBody>
      </p:sp>
      <p:sp>
        <p:nvSpPr>
          <p:cNvPr id="3" name="Content Placeholder 2">
            <a:extLst>
              <a:ext uri="{FF2B5EF4-FFF2-40B4-BE49-F238E27FC236}">
                <a16:creationId xmlns:a16="http://schemas.microsoft.com/office/drawing/2014/main" id="{E273131C-0599-4795-BBB2-FC584AD0B3BB}"/>
              </a:ext>
            </a:extLst>
          </p:cNvPr>
          <p:cNvSpPr>
            <a:spLocks noGrp="1"/>
          </p:cNvSpPr>
          <p:nvPr>
            <p:ph idx="1"/>
          </p:nvPr>
        </p:nvSpPr>
        <p:spPr>
          <a:xfrm>
            <a:off x="1437564" y="1478507"/>
            <a:ext cx="9535236" cy="4388893"/>
          </a:xfrm>
        </p:spPr>
        <p:txBody>
          <a:bodyPr>
            <a:normAutofit lnSpcReduction="10000"/>
          </a:bodyPr>
          <a:lstStyle/>
          <a:p>
            <a:r>
              <a:rPr lang="en-GB" dirty="0"/>
              <a:t>‘MELT’ now in common use (Foley, </a:t>
            </a:r>
            <a:r>
              <a:rPr lang="en-GB" dirty="0" err="1"/>
              <a:t>Dumenil</a:t>
            </a:r>
            <a:r>
              <a:rPr lang="en-GB" dirty="0"/>
              <a:t>, </a:t>
            </a:r>
            <a:r>
              <a:rPr lang="en-GB" dirty="0" err="1"/>
              <a:t>Rieu</a:t>
            </a:r>
            <a:r>
              <a:rPr lang="en-GB" dirty="0"/>
              <a:t>, others) </a:t>
            </a:r>
          </a:p>
          <a:p>
            <a:pPr lvl="1"/>
            <a:r>
              <a:rPr lang="en-GB" dirty="0"/>
              <a:t>Origin is not acknowledged</a:t>
            </a:r>
          </a:p>
          <a:p>
            <a:pPr lvl="1"/>
            <a:r>
              <a:rPr lang="en-GB" dirty="0"/>
              <a:t>Used to mean the inverse of New Solution ‘Value of Money’</a:t>
            </a:r>
          </a:p>
          <a:p>
            <a:pPr lvl="1"/>
            <a:r>
              <a:rPr lang="en-GB" dirty="0"/>
              <a:t>But it is not</a:t>
            </a:r>
          </a:p>
          <a:p>
            <a:r>
              <a:rPr lang="en-GB" dirty="0"/>
              <a:t>Why this oversight?</a:t>
            </a:r>
          </a:p>
          <a:p>
            <a:pPr lvl="1"/>
            <a:r>
              <a:rPr lang="en-GB" dirty="0"/>
              <a:t>A breach of pluralism</a:t>
            </a:r>
          </a:p>
          <a:p>
            <a:pPr lvl="1"/>
            <a:r>
              <a:rPr lang="en-GB" dirty="0"/>
              <a:t>Leads to misunderstanding of where the idea comes from</a:t>
            </a:r>
          </a:p>
          <a:p>
            <a:pPr lvl="1"/>
            <a:r>
              <a:rPr lang="en-GB" dirty="0"/>
              <a:t>But allows writers to ignore the simultaneist-temporalist distinction</a:t>
            </a:r>
          </a:p>
          <a:p>
            <a:r>
              <a:rPr lang="en-GB" dirty="0"/>
              <a:t>MELT comes from an analysis of money in Marx</a:t>
            </a:r>
          </a:p>
          <a:p>
            <a:r>
              <a:rPr lang="en-GB" dirty="0"/>
              <a:t>This analysis only ‘works’ if money can become a store of value (Ramos)</a:t>
            </a:r>
          </a:p>
          <a:p>
            <a:r>
              <a:rPr lang="en-GB" dirty="0"/>
              <a:t>In a simultaneist system, money cannot be a store of value</a:t>
            </a:r>
          </a:p>
          <a:p>
            <a:endParaRPr lang="en-GB" dirty="0"/>
          </a:p>
        </p:txBody>
      </p:sp>
    </p:spTree>
    <p:extLst>
      <p:ext uri="{BB962C8B-B14F-4D97-AF65-F5344CB8AC3E}">
        <p14:creationId xmlns:p14="http://schemas.microsoft.com/office/powerpoint/2010/main" val="268117048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1847</TotalTime>
  <Words>3624</Words>
  <Application>Microsoft Office PowerPoint</Application>
  <PresentationFormat>Widescreen</PresentationFormat>
  <Paragraphs>304</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Century Schoolbook</vt:lpstr>
      <vt:lpstr>Franklin Gothic Book</vt:lpstr>
      <vt:lpstr>Crop</vt:lpstr>
      <vt:lpstr>Unit 6</vt:lpstr>
      <vt:lpstr>Words</vt:lpstr>
      <vt:lpstr>Announcements</vt:lpstr>
      <vt:lpstr>(Postscript): Okishio on Okishio</vt:lpstr>
      <vt:lpstr>Preface</vt:lpstr>
      <vt:lpstr>What we will cover</vt:lpstr>
      <vt:lpstr>Ramos, Rodriguez and the MELT</vt:lpstr>
      <vt:lpstr>What is the MELT?</vt:lpstr>
      <vt:lpstr>MELT is not just a ratio</vt:lpstr>
      <vt:lpstr>Rodriguez on dualism</vt:lpstr>
      <vt:lpstr>Price as an expression of value</vt:lpstr>
      <vt:lpstr>Rodriguez</vt:lpstr>
      <vt:lpstr>Apparent support in Marx’s text</vt:lpstr>
      <vt:lpstr>Intrinsic and extrinsic measure</vt:lpstr>
      <vt:lpstr>Not the Labour Theory of Value</vt:lpstr>
      <vt:lpstr>Price-value divergence: a question of quantity, not quality</vt:lpstr>
      <vt:lpstr>Marx’s transformation is expressed in money</vt:lpstr>
      <vt:lpstr>Rodriguez’ reading of Marx’s table</vt:lpstr>
      <vt:lpstr>The MELT</vt:lpstr>
      <vt:lpstr>What does price-value deviation mean?</vt:lpstr>
      <vt:lpstr>Numerical example</vt:lpstr>
      <vt:lpstr>What is the size of the MELT?</vt:lpstr>
      <vt:lpstr>Why does the size of the MELT matter?</vt:lpstr>
      <vt:lpstr>Why is it difficult to measure?</vt:lpstr>
      <vt:lpstr>The Value Form and Uno Schools</vt:lpstr>
      <vt:lpstr>The social character of use and exchange value</vt:lpstr>
      <vt:lpstr>Market price</vt:lpstr>
      <vt:lpstr>When do things happen? stocks, flows, production and exchange</vt:lpstr>
      <vt:lpstr>Simultaneism is not the only fiction</vt:lpstr>
      <vt:lpstr>When does exchange happen?</vt:lpstr>
      <vt:lpstr>A better way: separate the effect of production and the effect of distribution</vt:lpstr>
      <vt:lpstr>Now we have a complete account of the relation of price to value</vt:lpstr>
      <vt:lpstr>The MELT inflation theorem</vt:lpstr>
      <vt:lpstr>Treatments of the MELT in TSSI, SSSI, SDSI, and New Solution</vt:lpstr>
      <vt:lpstr>Prices and Crises</vt:lpstr>
      <vt:lpstr>A foretaste of unit 7 </vt:lpstr>
      <vt:lpstr>Says Law, Equilibrium, and money</vt:lpstr>
      <vt:lpstr>Credit, paper money and commodity money in Marx’s treatment </vt:lpstr>
      <vt:lpstr>Stores of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269</cp:revision>
  <dcterms:created xsi:type="dcterms:W3CDTF">2017-06-27T02:32:14Z</dcterms:created>
  <dcterms:modified xsi:type="dcterms:W3CDTF">2017-07-11T23:37:17Z</dcterms:modified>
</cp:coreProperties>
</file>