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3"/>
  </p:notesMasterIdLst>
  <p:sldIdLst>
    <p:sldId id="259" r:id="rId2"/>
    <p:sldId id="365" r:id="rId3"/>
    <p:sldId id="364" r:id="rId4"/>
    <p:sldId id="366" r:id="rId5"/>
    <p:sldId id="367" r:id="rId6"/>
    <p:sldId id="368" r:id="rId7"/>
    <p:sldId id="369" r:id="rId8"/>
    <p:sldId id="359" r:id="rId9"/>
    <p:sldId id="360" r:id="rId10"/>
    <p:sldId id="363" r:id="rId11"/>
    <p:sldId id="370" r:id="rId12"/>
    <p:sldId id="371" r:id="rId13"/>
    <p:sldId id="372" r:id="rId14"/>
    <p:sldId id="373" r:id="rId15"/>
    <p:sldId id="374" r:id="rId16"/>
    <p:sldId id="375" r:id="rId17"/>
    <p:sldId id="376" r:id="rId18"/>
    <p:sldId id="377" r:id="rId19"/>
    <p:sldId id="378" r:id="rId20"/>
    <p:sldId id="379" r:id="rId21"/>
    <p:sldId id="38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2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39" autoAdjust="0"/>
    <p:restoredTop sz="94660"/>
  </p:normalViewPr>
  <p:slideViewPr>
    <p:cSldViewPr snapToGrid="0">
      <p:cViewPr varScale="1">
        <p:scale>
          <a:sx n="84" d="100"/>
          <a:sy n="84" d="100"/>
        </p:scale>
        <p:origin x="7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77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1D0E3-E613-4D10-957D-C4CB998EEF9E}" type="datetimeFigureOut">
              <a:rPr lang="en-CA" smtClean="0"/>
              <a:t>2017-07-19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1DBBD-13C2-400D-9436-4C518F00E2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0684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14568E0-8BED-4FC7-A548-E500E307B86A}" type="datetimeFigureOut">
              <a:rPr lang="en-CA" smtClean="0"/>
              <a:t>2017-07-19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9045785-7480-4457-9A58-57352862F5C2}" type="slidenum">
              <a:rPr lang="en-CA" smtClean="0"/>
              <a:t>‹#›</a:t>
            </a:fld>
            <a:endParaRPr lang="en-CA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30809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68E0-8BED-4FC7-A548-E500E307B86A}" type="datetimeFigureOut">
              <a:rPr lang="en-CA" smtClean="0"/>
              <a:t>2017-07-19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5785-7480-4457-9A58-57352862F5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1924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68E0-8BED-4FC7-A548-E500E307B86A}" type="datetimeFigureOut">
              <a:rPr lang="en-CA" smtClean="0"/>
              <a:t>2017-07-19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5785-7480-4457-9A58-57352862F5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8576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68E0-8BED-4FC7-A548-E500E307B86A}" type="datetimeFigureOut">
              <a:rPr lang="en-CA" smtClean="0"/>
              <a:t>2017-07-19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5785-7480-4457-9A58-57352862F5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6539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4568E0-8BED-4FC7-A548-E500E307B86A}" type="datetimeFigureOut">
              <a:rPr lang="en-CA" smtClean="0"/>
              <a:t>2017-07-19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045785-7480-4457-9A58-57352862F5C2}" type="slidenum">
              <a:rPr lang="en-CA" smtClean="0"/>
              <a:t>‹#›</a:t>
            </a:fld>
            <a:endParaRPr lang="en-CA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32836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68E0-8BED-4FC7-A548-E500E307B86A}" type="datetimeFigureOut">
              <a:rPr lang="en-CA" smtClean="0"/>
              <a:t>2017-07-19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5785-7480-4457-9A58-57352862F5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6247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68E0-8BED-4FC7-A548-E500E307B86A}" type="datetimeFigureOut">
              <a:rPr lang="en-CA" smtClean="0"/>
              <a:t>2017-07-19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5785-7480-4457-9A58-57352862F5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002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68E0-8BED-4FC7-A548-E500E307B86A}" type="datetimeFigureOut">
              <a:rPr lang="en-CA" smtClean="0"/>
              <a:t>2017-07-19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5785-7480-4457-9A58-57352862F5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2487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68E0-8BED-4FC7-A548-E500E307B86A}" type="datetimeFigureOut">
              <a:rPr lang="en-CA" smtClean="0"/>
              <a:t>2017-07-19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5785-7480-4457-9A58-57352862F5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193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4568E0-8BED-4FC7-A548-E500E307B86A}" type="datetimeFigureOut">
              <a:rPr lang="en-CA" smtClean="0"/>
              <a:t>2017-07-19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045785-7480-4457-9A58-57352862F5C2}" type="slidenum">
              <a:rPr lang="en-CA" smtClean="0"/>
              <a:t>‹#›</a:t>
            </a:fld>
            <a:endParaRPr lang="en-CA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7173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4568E0-8BED-4FC7-A548-E500E307B86A}" type="datetimeFigureOut">
              <a:rPr lang="en-CA" smtClean="0"/>
              <a:t>2017-07-19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045785-7480-4457-9A58-57352862F5C2}" type="slidenum">
              <a:rPr lang="en-CA" smtClean="0"/>
              <a:t>‹#›</a:t>
            </a:fld>
            <a:endParaRPr lang="en-CA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957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14568E0-8BED-4FC7-A548-E500E307B86A}" type="datetimeFigureOut">
              <a:rPr lang="en-CA" smtClean="0"/>
              <a:t>2017-07-19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9045785-7480-4457-9A58-57352862F5C2}" type="slidenum">
              <a:rPr lang="en-CA" smtClean="0"/>
              <a:t>‹#›</a:t>
            </a:fld>
            <a:endParaRPr lang="en-CA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2038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AD5701-6639-418D-B648-51ED5A141F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/>
              <a:t>Unit 8</a:t>
            </a:r>
            <a:endParaRPr lang="en-CA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A295393-F560-4835-BCC4-BB47120EF8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80"/>
            <a:ext cx="8274233" cy="862982"/>
          </a:xfrm>
        </p:spPr>
        <p:txBody>
          <a:bodyPr>
            <a:normAutofit/>
          </a:bodyPr>
          <a:lstStyle/>
          <a:p>
            <a:pPr algn="r"/>
            <a:r>
              <a:rPr lang="en-GB" dirty="0"/>
              <a:t>Theories of the world economy: colonialism, neocolonialism and imperialism</a:t>
            </a:r>
          </a:p>
        </p:txBody>
      </p:sp>
    </p:spTree>
    <p:extLst>
      <p:ext uri="{BB962C8B-B14F-4D97-AF65-F5344CB8AC3E}">
        <p14:creationId xmlns:p14="http://schemas.microsoft.com/office/powerpoint/2010/main" val="4032229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EE556-2764-4B2B-9E7B-3B0BCB3F6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0558"/>
          </a:xfrm>
        </p:spPr>
        <p:txBody>
          <a:bodyPr>
            <a:normAutofit fontScale="90000"/>
          </a:bodyPr>
          <a:lstStyle/>
          <a:p>
            <a:r>
              <a:rPr lang="en-GB" dirty="0"/>
              <a:t>China’s effect, without PPP distortion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20156-7903-4993-955B-FE95515F0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7886" y="1696969"/>
            <a:ext cx="4083947" cy="4619684"/>
          </a:xfrm>
        </p:spPr>
        <p:txBody>
          <a:bodyPr/>
          <a:lstStyle/>
          <a:p>
            <a:r>
              <a:rPr lang="en-GB" dirty="0"/>
              <a:t>Almost the entire reduction is due to China</a:t>
            </a:r>
          </a:p>
          <a:p>
            <a:r>
              <a:rPr lang="en-GB" dirty="0"/>
              <a:t>Outside China, the reduction begins in 2004</a:t>
            </a:r>
          </a:p>
          <a:p>
            <a:r>
              <a:rPr lang="en-GB" dirty="0"/>
              <a:t>Which is when China is beginning to affect other country growth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EDFCC89-A993-4092-A8DC-D384B7CBF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30" y="1576358"/>
            <a:ext cx="6649735" cy="4353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0017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E2164-86C0-46B6-8B8C-F0B9C05B8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Third International’s theory of Imperialism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7DF42-8DC1-497D-9AA7-0619FEE7A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10629331" cy="4287672"/>
          </a:xfrm>
        </p:spPr>
        <p:txBody>
          <a:bodyPr>
            <a:normAutofit/>
          </a:bodyPr>
          <a:lstStyle/>
          <a:p>
            <a:r>
              <a:rPr lang="en-GB" dirty="0"/>
              <a:t>Often people just speak of Lenin</a:t>
            </a:r>
          </a:p>
          <a:p>
            <a:r>
              <a:rPr lang="en-GB" dirty="0"/>
              <a:t>Important, but much analysis was common to the Communist Movement</a:t>
            </a:r>
          </a:p>
          <a:p>
            <a:r>
              <a:rPr lang="en-GB" dirty="0"/>
              <a:t>High point was Roy’s ‘theses on the national and colonial question’</a:t>
            </a:r>
          </a:p>
          <a:p>
            <a:r>
              <a:rPr lang="en-GB" dirty="0"/>
              <a:t>This is a rich and complex document that should be studied more</a:t>
            </a:r>
          </a:p>
          <a:p>
            <a:r>
              <a:rPr lang="en-GB" dirty="0"/>
              <a:t>Sketchily, we can say the world was divided into three groups</a:t>
            </a:r>
          </a:p>
          <a:p>
            <a:pPr lvl="1"/>
            <a:r>
              <a:rPr lang="en-GB" dirty="0"/>
              <a:t>The ‘Robber Barons’ – about 1/5</a:t>
            </a:r>
            <a:r>
              <a:rPr lang="en-GB" baseline="30000" dirty="0"/>
              <a:t>th</a:t>
            </a:r>
            <a:r>
              <a:rPr lang="en-GB" dirty="0"/>
              <a:t> of the population</a:t>
            </a:r>
          </a:p>
          <a:p>
            <a:pPr lvl="1"/>
            <a:r>
              <a:rPr lang="en-GB" dirty="0"/>
              <a:t>The colonial countries, still seeking independence</a:t>
            </a:r>
          </a:p>
          <a:p>
            <a:pPr lvl="1"/>
            <a:r>
              <a:rPr lang="en-GB" dirty="0"/>
              <a:t>The semi-colonial countries</a:t>
            </a:r>
          </a:p>
          <a:p>
            <a:r>
              <a:rPr lang="en-GB" dirty="0"/>
              <a:t>The analysis combines economic and political</a:t>
            </a:r>
          </a:p>
          <a:p>
            <a:r>
              <a:rPr lang="en-GB" dirty="0"/>
              <a:t>In particular, economic dependence was imposed by military force and occupation</a:t>
            </a:r>
          </a:p>
        </p:txBody>
      </p:sp>
    </p:spTree>
    <p:extLst>
      <p:ext uri="{BB962C8B-B14F-4D97-AF65-F5344CB8AC3E}">
        <p14:creationId xmlns:p14="http://schemas.microsoft.com/office/powerpoint/2010/main" val="2855166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A7B4C-1153-4D26-B873-4BA2B2138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373737" cy="856397"/>
          </a:xfrm>
        </p:spPr>
        <p:txBody>
          <a:bodyPr/>
          <a:lstStyle/>
          <a:p>
            <a:r>
              <a:rPr lang="en-GB" dirty="0"/>
              <a:t>Neocolonialism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DA3AE-284B-4340-A56D-0BC5C3F89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958" y="1464860"/>
            <a:ext cx="9498842" cy="4402540"/>
          </a:xfrm>
        </p:spPr>
        <p:txBody>
          <a:bodyPr/>
          <a:lstStyle/>
          <a:p>
            <a:r>
              <a:rPr lang="en-GB" dirty="0"/>
              <a:t>After World War II, colonial independence became widespread but there was still a long battle</a:t>
            </a:r>
          </a:p>
          <a:p>
            <a:r>
              <a:rPr lang="en-GB" dirty="0"/>
              <a:t>Chinese revolution</a:t>
            </a:r>
          </a:p>
          <a:p>
            <a:r>
              <a:rPr lang="en-GB" dirty="0"/>
              <a:t>Korean revolution</a:t>
            </a:r>
          </a:p>
          <a:p>
            <a:r>
              <a:rPr lang="en-GB" dirty="0"/>
              <a:t>Indian Independence</a:t>
            </a:r>
          </a:p>
          <a:p>
            <a:r>
              <a:rPr lang="en-GB" dirty="0"/>
              <a:t>Vietnamese revolution (initially North, then South)</a:t>
            </a:r>
          </a:p>
          <a:p>
            <a:r>
              <a:rPr lang="en-GB" dirty="0"/>
              <a:t>African movements</a:t>
            </a:r>
          </a:p>
          <a:p>
            <a:r>
              <a:rPr lang="en-GB" dirty="0"/>
              <a:t>Note: independence achieved earlier in Latin America</a:t>
            </a:r>
          </a:p>
          <a:p>
            <a:r>
              <a:rPr lang="en-GB" dirty="0"/>
              <a:t>BUT: inequality persisted</a:t>
            </a:r>
          </a:p>
          <a:p>
            <a:r>
              <a:rPr lang="en-GB" dirty="0"/>
              <a:t>Was there an economic cause?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1204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14285-CC2F-4397-BCA1-6828B7DCD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5412"/>
          </a:xfrm>
        </p:spPr>
        <p:txBody>
          <a:bodyPr/>
          <a:lstStyle/>
          <a:p>
            <a:r>
              <a:rPr lang="en-GB" dirty="0"/>
              <a:t>Walt Whitman Rostow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CCDCB-F3D5-4979-B2CC-2C3E78B6F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451211"/>
            <a:ext cx="9924197" cy="516340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‘Stages of Growth’</a:t>
            </a:r>
          </a:p>
          <a:p>
            <a:pPr lvl="1"/>
            <a:r>
              <a:rPr lang="en-GB" dirty="0"/>
              <a:t>Very influential non-Marxist account</a:t>
            </a:r>
          </a:p>
          <a:p>
            <a:pPr lvl="1"/>
            <a:r>
              <a:rPr lang="en-GB" dirty="0"/>
              <a:t>Subtitled ‘an anti-communist manifesto’</a:t>
            </a:r>
          </a:p>
          <a:p>
            <a:r>
              <a:rPr lang="en-GB" dirty="0"/>
              <a:t>Proposes ‘development’ is the problem</a:t>
            </a:r>
          </a:p>
          <a:p>
            <a:pPr lvl="1"/>
            <a:r>
              <a:rPr lang="en-GB" dirty="0"/>
              <a:t>Third World countries are poor because they are ‘backward’</a:t>
            </a:r>
          </a:p>
          <a:p>
            <a:pPr lvl="1"/>
            <a:r>
              <a:rPr lang="en-GB" dirty="0"/>
              <a:t>Strong racist undertones</a:t>
            </a:r>
          </a:p>
          <a:p>
            <a:pPr lvl="1"/>
            <a:r>
              <a:rPr lang="en-GB" dirty="0"/>
              <a:t>Ignores political and economic relation of dependency</a:t>
            </a:r>
          </a:p>
          <a:p>
            <a:r>
              <a:rPr lang="en-GB" dirty="0"/>
              <a:t>Many echoes today</a:t>
            </a:r>
          </a:p>
          <a:p>
            <a:pPr lvl="1"/>
            <a:r>
              <a:rPr lang="en-GB" dirty="0"/>
              <a:t>The concept of ‘advanced’ economies</a:t>
            </a:r>
          </a:p>
          <a:p>
            <a:pPr lvl="1"/>
            <a:r>
              <a:rPr lang="en-GB" dirty="0"/>
              <a:t>Categories of the economy (Primary, Secondary, Tertiary) are developmental, not economic</a:t>
            </a:r>
          </a:p>
          <a:p>
            <a:pPr lvl="1"/>
            <a:r>
              <a:rPr lang="en-GB" dirty="0"/>
              <a:t>The idea of the ‘civilizing mission’ of the west</a:t>
            </a:r>
          </a:p>
          <a:p>
            <a:pPr lvl="1"/>
            <a:r>
              <a:rPr lang="en-GB" dirty="0"/>
              <a:t>Justification for Humanitarian intervention</a:t>
            </a:r>
          </a:p>
          <a:p>
            <a:pPr lvl="1"/>
            <a:r>
              <a:rPr lang="en-GB" dirty="0"/>
              <a:t>American exceptionalism</a:t>
            </a:r>
          </a:p>
        </p:txBody>
      </p:sp>
    </p:spTree>
    <p:extLst>
      <p:ext uri="{BB962C8B-B14F-4D97-AF65-F5344CB8AC3E}">
        <p14:creationId xmlns:p14="http://schemas.microsoft.com/office/powerpoint/2010/main" val="3106416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99AAD-97FF-4C19-9BB9-421567288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510"/>
          </a:xfrm>
        </p:spPr>
        <p:txBody>
          <a:bodyPr/>
          <a:lstStyle/>
          <a:p>
            <a:r>
              <a:rPr lang="en-GB" dirty="0"/>
              <a:t>Marxism and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AA5B8-CE55-4E3A-97A8-9465F9A3E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3056" y="1460310"/>
            <a:ext cx="9489743" cy="4407090"/>
          </a:xfrm>
        </p:spPr>
        <p:txBody>
          <a:bodyPr/>
          <a:lstStyle/>
          <a:p>
            <a:r>
              <a:rPr lang="en-GB" dirty="0"/>
              <a:t>Rostow view finds uncritical support among many western Marxists</a:t>
            </a:r>
          </a:p>
          <a:p>
            <a:pPr lvl="1"/>
            <a:r>
              <a:rPr lang="en-GB" dirty="0"/>
              <a:t>It seems to fit with Marx’s theory of stages of history</a:t>
            </a:r>
          </a:p>
          <a:p>
            <a:pPr lvl="1"/>
            <a:r>
              <a:rPr lang="en-GB" dirty="0"/>
              <a:t>Eurocentrism</a:t>
            </a:r>
          </a:p>
          <a:p>
            <a:pPr lvl="1"/>
            <a:r>
              <a:rPr lang="en-GB" dirty="0"/>
              <a:t>Long debates about whether Nations are ‘precapitalist’</a:t>
            </a:r>
          </a:p>
          <a:p>
            <a:r>
              <a:rPr lang="en-GB" dirty="0"/>
              <a:t>Can a nation ‘leap stages’ of development?</a:t>
            </a:r>
          </a:p>
          <a:p>
            <a:r>
              <a:rPr lang="en-GB" dirty="0"/>
              <a:t>The theory of Combined and Uneven Development</a:t>
            </a:r>
          </a:p>
          <a:p>
            <a:r>
              <a:rPr lang="en-GB" dirty="0"/>
              <a:t>By using the state, poorer or dependent countries could ‘catch up and overtake’</a:t>
            </a:r>
          </a:p>
          <a:p>
            <a:r>
              <a:rPr lang="en-GB" dirty="0"/>
              <a:t>But the question is how to use the state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6964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52CFE-3A54-47D3-92B0-F09FC0B27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6355"/>
          </a:xfrm>
        </p:spPr>
        <p:txBody>
          <a:bodyPr/>
          <a:lstStyle/>
          <a:p>
            <a:r>
              <a:rPr lang="en-GB" dirty="0"/>
              <a:t>Dependency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B9B20-A2F8-43BE-ABC6-A13E72730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6663" y="1483057"/>
            <a:ext cx="9457898" cy="4521958"/>
          </a:xfrm>
        </p:spPr>
        <p:txBody>
          <a:bodyPr>
            <a:normAutofit/>
          </a:bodyPr>
          <a:lstStyle/>
          <a:p>
            <a:r>
              <a:rPr lang="en-GB" sz="2400" dirty="0"/>
              <a:t>‘The Development of Underdevelopment’</a:t>
            </a:r>
          </a:p>
          <a:p>
            <a:r>
              <a:rPr lang="en-GB" sz="2400" dirty="0"/>
              <a:t>Unequal Exchange </a:t>
            </a:r>
          </a:p>
          <a:p>
            <a:r>
              <a:rPr lang="en-GB" sz="2400" dirty="0"/>
              <a:t>Economic asymmetry</a:t>
            </a:r>
          </a:p>
          <a:p>
            <a:r>
              <a:rPr lang="en-GB" sz="2400" dirty="0"/>
              <a:t>Import substitution</a:t>
            </a:r>
          </a:p>
          <a:p>
            <a:r>
              <a:rPr lang="en-GB" sz="2400" dirty="0"/>
              <a:t>These are only a few of many complex ideas</a:t>
            </a:r>
          </a:p>
          <a:p>
            <a:r>
              <a:rPr lang="en-GB" sz="2400" dirty="0"/>
              <a:t>The central idea is that dependency is imposed</a:t>
            </a:r>
          </a:p>
          <a:p>
            <a:r>
              <a:rPr lang="en-GB" sz="2400" dirty="0"/>
              <a:t>The question remains open: what is the relation between the economic and the political aspects of domination?</a:t>
            </a:r>
          </a:p>
        </p:txBody>
      </p:sp>
    </p:spTree>
    <p:extLst>
      <p:ext uri="{BB962C8B-B14F-4D97-AF65-F5344CB8AC3E}">
        <p14:creationId xmlns:p14="http://schemas.microsoft.com/office/powerpoint/2010/main" val="1220843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FF112-F3B9-4942-AAB0-017A24C4A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6355"/>
          </a:xfrm>
        </p:spPr>
        <p:txBody>
          <a:bodyPr/>
          <a:lstStyle/>
          <a:p>
            <a:r>
              <a:rPr lang="en-GB" dirty="0"/>
              <a:t>Brenner ‘neo-Smithian Marxism’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85667-775F-4895-BD93-DDDB6E590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1254" y="1428466"/>
            <a:ext cx="9471546" cy="4438934"/>
          </a:xfrm>
        </p:spPr>
        <p:txBody>
          <a:bodyPr/>
          <a:lstStyle/>
          <a:p>
            <a:r>
              <a:rPr lang="en-GB" dirty="0"/>
              <a:t>Famous article, attacked Gunder-Frank</a:t>
            </a:r>
          </a:p>
          <a:p>
            <a:r>
              <a:rPr lang="en-GB" dirty="0"/>
              <a:t>Claim is that with relative surplus-value, advanced countries no longer need their colonies</a:t>
            </a:r>
          </a:p>
          <a:p>
            <a:r>
              <a:rPr lang="en-GB" dirty="0"/>
              <a:t>The problem then becomes as stated by Rostow</a:t>
            </a:r>
          </a:p>
          <a:p>
            <a:r>
              <a:rPr lang="en-GB" dirty="0"/>
              <a:t>A pure problem of development</a:t>
            </a:r>
          </a:p>
        </p:txBody>
      </p:sp>
    </p:spTree>
    <p:extLst>
      <p:ext uri="{BB962C8B-B14F-4D97-AF65-F5344CB8AC3E}">
        <p14:creationId xmlns:p14="http://schemas.microsoft.com/office/powerpoint/2010/main" val="3481586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DC2BB-9C3C-46C1-AD4A-AD3B73415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Marx and the ‘rosy dawn’ of capitalism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91757-0BD5-4A00-B691-53BAFB775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2112" y="1951629"/>
            <a:ext cx="10117542" cy="4417325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Capitalism always depends on earlier economic forms</a:t>
            </a:r>
          </a:p>
          <a:p>
            <a:pPr lvl="1"/>
            <a:r>
              <a:rPr lang="en-GB" dirty="0"/>
              <a:t>Its growth was intimately bound up with slavery</a:t>
            </a:r>
          </a:p>
          <a:p>
            <a:pPr lvl="1"/>
            <a:r>
              <a:rPr lang="en-GB" dirty="0"/>
              <a:t>‘Primitive accumulation’ was actually primitive dispossession</a:t>
            </a:r>
          </a:p>
          <a:p>
            <a:pPr lvl="1"/>
            <a:r>
              <a:rPr lang="en-GB" dirty="0"/>
              <a:t>Capitalism needed to acquire a money surplus from the colonies</a:t>
            </a:r>
          </a:p>
          <a:p>
            <a:r>
              <a:rPr lang="en-GB" dirty="0"/>
              <a:t>Marx wrote before imperialism</a:t>
            </a:r>
          </a:p>
          <a:p>
            <a:pPr lvl="1"/>
            <a:r>
              <a:rPr lang="en-GB" dirty="0"/>
              <a:t>But was highly critical of colonialism</a:t>
            </a:r>
          </a:p>
          <a:p>
            <a:pPr lvl="1"/>
            <a:r>
              <a:rPr lang="en-GB" dirty="0"/>
              <a:t>Denies that it can play a developmental role</a:t>
            </a:r>
          </a:p>
          <a:p>
            <a:r>
              <a:rPr lang="en-GB" dirty="0"/>
              <a:t>Supported Indian independence</a:t>
            </a:r>
          </a:p>
          <a:p>
            <a:pPr lvl="1"/>
            <a:r>
              <a:rPr lang="en-GB" dirty="0"/>
              <a:t>Sceptical this could be achieved without developing Indian working class</a:t>
            </a:r>
          </a:p>
          <a:p>
            <a:r>
              <a:rPr lang="en-GB" dirty="0"/>
              <a:t>This is a political, not an economic criterion</a:t>
            </a:r>
          </a:p>
          <a:p>
            <a:r>
              <a:rPr lang="en-GB" dirty="0"/>
              <a:t>Demanded that western working class support independence</a:t>
            </a:r>
          </a:p>
          <a:p>
            <a:pPr lvl="1"/>
            <a:r>
              <a:rPr lang="en-GB" dirty="0"/>
              <a:t>‘No nation that enslaves another can ever itself be free’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4916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143D1-9113-4B48-8BA1-65DD3970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6355"/>
          </a:xfrm>
        </p:spPr>
        <p:txBody>
          <a:bodyPr/>
          <a:lstStyle/>
          <a:p>
            <a:r>
              <a:rPr lang="en-GB" dirty="0"/>
              <a:t>Mandel and ‘Late Capitalism’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C5210-9F08-4EF8-9614-5F872F92F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958" y="1564943"/>
            <a:ext cx="9498842" cy="4302457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Centres on surplus profit</a:t>
            </a:r>
          </a:p>
          <a:p>
            <a:r>
              <a:rPr lang="en-GB" dirty="0"/>
              <a:t>Argues that national states can mobilise sources of surplus profit</a:t>
            </a:r>
          </a:p>
          <a:p>
            <a:r>
              <a:rPr lang="en-GB" dirty="0"/>
              <a:t>Imperialist countries continue using their states to transfer surplus profit from third world countries</a:t>
            </a:r>
          </a:p>
          <a:p>
            <a:r>
              <a:rPr lang="en-GB" dirty="0"/>
              <a:t>But by ‘economic’ means, reinforced by political intervention</a:t>
            </a:r>
          </a:p>
          <a:p>
            <a:r>
              <a:rPr lang="en-GB" dirty="0"/>
              <a:t>‘Comparative advantage’ is the predecessor</a:t>
            </a:r>
          </a:p>
          <a:p>
            <a:r>
              <a:rPr lang="en-GB" dirty="0"/>
              <a:t>Desai: enforces notion of ‘complementarity’</a:t>
            </a:r>
          </a:p>
          <a:p>
            <a:r>
              <a:rPr lang="en-GB" dirty="0"/>
              <a:t>Guarantees that surplus from free trade will accumulate in the more productive countries</a:t>
            </a:r>
          </a:p>
          <a:p>
            <a:r>
              <a:rPr lang="en-GB" dirty="0"/>
              <a:t>Financial surplus profit drains surplus via capital capture</a:t>
            </a:r>
          </a:p>
          <a:p>
            <a:r>
              <a:rPr lang="en-GB" dirty="0"/>
              <a:t>Instead, requires ‘similarity’, capital controls, and national development</a:t>
            </a:r>
          </a:p>
          <a:p>
            <a:r>
              <a:rPr lang="en-GB" dirty="0"/>
              <a:t>Note also Ha-Joon Chang ‘kicking away the ladder’</a:t>
            </a:r>
          </a:p>
        </p:txBody>
      </p:sp>
    </p:spTree>
    <p:extLst>
      <p:ext uri="{BB962C8B-B14F-4D97-AF65-F5344CB8AC3E}">
        <p14:creationId xmlns:p14="http://schemas.microsoft.com/office/powerpoint/2010/main" val="898650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8D082-5937-4E7F-8505-E63C8BD55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structure of the imperialist 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45C09-79C6-47B2-8CB5-DF9682D76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Strong presence of classes tied to overseas domination</a:t>
            </a:r>
          </a:p>
          <a:p>
            <a:pPr lvl="1"/>
            <a:r>
              <a:rPr lang="en-GB" dirty="0"/>
              <a:t>Resource extraction</a:t>
            </a:r>
          </a:p>
          <a:p>
            <a:pPr lvl="1"/>
            <a:r>
              <a:rPr lang="en-GB" dirty="0"/>
              <a:t>Financial extraction</a:t>
            </a:r>
          </a:p>
          <a:p>
            <a:r>
              <a:rPr lang="en-GB" dirty="0"/>
              <a:t>Used to ‘pay off’ section of the working class</a:t>
            </a:r>
          </a:p>
          <a:p>
            <a:pPr lvl="1"/>
            <a:r>
              <a:rPr lang="en-GB" dirty="0"/>
              <a:t>Welfarism and Chamberlain</a:t>
            </a:r>
          </a:p>
          <a:p>
            <a:pPr lvl="1"/>
            <a:r>
              <a:rPr lang="en-GB" dirty="0"/>
              <a:t>Belgium and Leopold</a:t>
            </a:r>
          </a:p>
          <a:p>
            <a:r>
              <a:rPr lang="en-GB" dirty="0"/>
              <a:t>Continues today especially extractive and cheap labour industries</a:t>
            </a:r>
          </a:p>
          <a:p>
            <a:r>
              <a:rPr lang="en-GB" dirty="0"/>
              <a:t>But with the crisis of neoliberalism, this class bloc is dissolving</a:t>
            </a:r>
          </a:p>
          <a:p>
            <a:r>
              <a:rPr lang="en-GB" dirty="0"/>
              <a:t>To the right and to the left: a semi-fascist nationalist with a base in the working class eg Trump, new western left eg Sanders, Corbyn, </a:t>
            </a:r>
            <a:r>
              <a:rPr lang="en-GB" dirty="0" err="1"/>
              <a:t>Melanchon</a:t>
            </a:r>
            <a:r>
              <a:rPr lang="en-GB" dirty="0"/>
              <a:t>, Podemos, Cinque Stelle etc</a:t>
            </a:r>
          </a:p>
        </p:txBody>
      </p:sp>
    </p:spTree>
    <p:extLst>
      <p:ext uri="{BB962C8B-B14F-4D97-AF65-F5344CB8AC3E}">
        <p14:creationId xmlns:p14="http://schemas.microsoft.com/office/powerpoint/2010/main" val="2413061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762AD-308D-40AF-B1C1-DD2C58BF9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1AE95-AD42-4DE2-93D1-5489A11ED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05719"/>
            <a:ext cx="9601200" cy="4461681"/>
          </a:xfrm>
        </p:spPr>
        <p:txBody>
          <a:bodyPr/>
          <a:lstStyle/>
          <a:p>
            <a:r>
              <a:rPr lang="en-GB" dirty="0"/>
              <a:t>This is to be presented in the final class</a:t>
            </a:r>
          </a:p>
          <a:p>
            <a:r>
              <a:rPr lang="en-GB" dirty="0"/>
              <a:t>The class combines units 8 and 9</a:t>
            </a:r>
          </a:p>
          <a:p>
            <a:r>
              <a:rPr lang="en-GB" dirty="0"/>
              <a:t>Nobody has chosen this as an essay topic</a:t>
            </a:r>
          </a:p>
          <a:p>
            <a:r>
              <a:rPr lang="en-GB" dirty="0"/>
              <a:t>So we will be more sketchy than previous classes</a:t>
            </a:r>
          </a:p>
          <a:p>
            <a:r>
              <a:rPr lang="en-GB" dirty="0"/>
              <a:t>This is a huge topic</a:t>
            </a:r>
          </a:p>
          <a:p>
            <a:r>
              <a:rPr lang="en-GB" dirty="0"/>
              <a:t>So is Unit 9 (on theories of socialism)</a:t>
            </a:r>
          </a:p>
          <a:p>
            <a:r>
              <a:rPr lang="en-GB" dirty="0"/>
              <a:t>I have included much supplementary reading</a:t>
            </a:r>
          </a:p>
          <a:p>
            <a:r>
              <a:rPr lang="en-GB" dirty="0"/>
              <a:t>I will try to summarise the key debates and leave you to do the reading</a:t>
            </a:r>
          </a:p>
        </p:txBody>
      </p:sp>
    </p:spTree>
    <p:extLst>
      <p:ext uri="{BB962C8B-B14F-4D97-AF65-F5344CB8AC3E}">
        <p14:creationId xmlns:p14="http://schemas.microsoft.com/office/powerpoint/2010/main" val="1537707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2436A-68A9-4399-8671-37A6DF4FC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structure of the dependent economies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3198C-2CA5-405E-9FA0-5FEDFFFCA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0310" y="2015319"/>
            <a:ext cx="10172132" cy="4558353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‘Comprador’ capital has given way to a ‘transnational’ class tied to the internationalisation of finance</a:t>
            </a:r>
          </a:p>
          <a:p>
            <a:r>
              <a:rPr lang="en-GB" dirty="0"/>
              <a:t>But this occurs because of financial liberalisation</a:t>
            </a:r>
          </a:p>
          <a:p>
            <a:r>
              <a:rPr lang="en-GB" dirty="0"/>
              <a:t>Example of Argentina</a:t>
            </a:r>
          </a:p>
          <a:p>
            <a:r>
              <a:rPr lang="en-GB" dirty="0"/>
              <a:t>Large very  poor classes</a:t>
            </a:r>
          </a:p>
          <a:p>
            <a:r>
              <a:rPr lang="en-GB" dirty="0"/>
              <a:t>Substantial middle classes reliant </a:t>
            </a:r>
          </a:p>
          <a:p>
            <a:pPr lvl="1"/>
            <a:r>
              <a:rPr lang="en-GB" dirty="0"/>
              <a:t>Which benefits from development</a:t>
            </a:r>
          </a:p>
          <a:p>
            <a:pPr lvl="1"/>
            <a:r>
              <a:rPr lang="en-GB" dirty="0"/>
              <a:t>But seeks to become integrated into Western circuits of capital</a:t>
            </a:r>
          </a:p>
          <a:p>
            <a:r>
              <a:rPr lang="en-GB" dirty="0"/>
              <a:t>Politically repressive</a:t>
            </a:r>
          </a:p>
          <a:p>
            <a:pPr lvl="1"/>
            <a:r>
              <a:rPr lang="en-GB" dirty="0"/>
              <a:t>Usually very corrupt</a:t>
            </a:r>
          </a:p>
          <a:p>
            <a:pPr lvl="1"/>
            <a:r>
              <a:rPr lang="en-GB" dirty="0"/>
              <a:t>And very violent against movements of the poor</a:t>
            </a:r>
          </a:p>
          <a:p>
            <a:pPr lvl="1"/>
            <a:r>
              <a:rPr lang="en-GB" dirty="0"/>
              <a:t>Especially violent against governments that support the poor</a:t>
            </a:r>
          </a:p>
          <a:p>
            <a:pPr lvl="1"/>
            <a:r>
              <a:rPr lang="en-GB" dirty="0"/>
              <a:t>Example of Venezuela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5164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E5DC2-25B8-4849-AE54-D6CC1F78A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555707" cy="888242"/>
          </a:xfrm>
        </p:spPr>
        <p:txBody>
          <a:bodyPr/>
          <a:lstStyle/>
          <a:p>
            <a:r>
              <a:rPr lang="en-GB" dirty="0"/>
              <a:t>The developmental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3139F-1C6E-4097-B21E-30A0FA32E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9450" y="1574042"/>
            <a:ext cx="9453349" cy="429335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What kind of state can:</a:t>
            </a:r>
          </a:p>
          <a:p>
            <a:pPr lvl="1"/>
            <a:r>
              <a:rPr lang="en-GB" dirty="0"/>
              <a:t>Carry out the development of the nation and particularly its poor classes</a:t>
            </a:r>
          </a:p>
          <a:p>
            <a:pPr lvl="1"/>
            <a:r>
              <a:rPr lang="en-GB" dirty="0"/>
              <a:t>Resist internal pressure to dismantle developmental protection</a:t>
            </a:r>
          </a:p>
          <a:p>
            <a:pPr lvl="1"/>
            <a:r>
              <a:rPr lang="en-GB" dirty="0"/>
              <a:t>Protect economic sovereignty</a:t>
            </a:r>
          </a:p>
          <a:p>
            <a:pPr lvl="1"/>
            <a:r>
              <a:rPr lang="en-GB" dirty="0"/>
              <a:t>Protect political sovereignty</a:t>
            </a:r>
          </a:p>
          <a:p>
            <a:r>
              <a:rPr lang="en-GB" dirty="0"/>
              <a:t>How China is seen in the third world</a:t>
            </a:r>
          </a:p>
          <a:p>
            <a:pPr lvl="1"/>
            <a:r>
              <a:rPr lang="en-GB" dirty="0"/>
              <a:t>A developmental model, as much as a socialist model</a:t>
            </a:r>
          </a:p>
          <a:p>
            <a:r>
              <a:rPr lang="en-GB" dirty="0"/>
              <a:t>How China is seen in the west</a:t>
            </a:r>
          </a:p>
          <a:p>
            <a:pPr lvl="1"/>
            <a:r>
              <a:rPr lang="en-GB" dirty="0"/>
              <a:t>Ambiguous</a:t>
            </a:r>
          </a:p>
          <a:p>
            <a:pPr lvl="1"/>
            <a:r>
              <a:rPr lang="en-GB" dirty="0"/>
              <a:t>Seen as an economic threat</a:t>
            </a:r>
          </a:p>
          <a:p>
            <a:pPr lvl="1"/>
            <a:r>
              <a:rPr lang="en-GB"/>
              <a:t>But also </a:t>
            </a:r>
            <a:r>
              <a:rPr lang="en-GB" dirty="0"/>
              <a:t>an economic </a:t>
            </a:r>
            <a:r>
              <a:rPr lang="en-GB" dirty="0" err="1"/>
              <a:t>opportunituy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7293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EA95B-D4DB-4525-98CF-9318607FB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7299"/>
          </a:xfrm>
        </p:spPr>
        <p:txBody>
          <a:bodyPr/>
          <a:lstStyle/>
          <a:p>
            <a:r>
              <a:rPr lang="en-GB" dirty="0"/>
              <a:t>What we will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C47FA-63B4-461C-8982-F26CD9A14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8035" y="1533099"/>
            <a:ext cx="9601200" cy="4593609"/>
          </a:xfrm>
        </p:spPr>
        <p:txBody>
          <a:bodyPr/>
          <a:lstStyle/>
          <a:p>
            <a:r>
              <a:rPr lang="en-GB" dirty="0"/>
              <a:t>The structure of the modern inequality of nations: a statistical overview</a:t>
            </a:r>
          </a:p>
          <a:p>
            <a:r>
              <a:rPr lang="en-GB" dirty="0"/>
              <a:t>The Third International and the colonial question</a:t>
            </a:r>
          </a:p>
          <a:p>
            <a:r>
              <a:rPr lang="en-GB" dirty="0"/>
              <a:t>Neocolonialism; dependency theory; Unequal exchange</a:t>
            </a:r>
          </a:p>
          <a:p>
            <a:r>
              <a:rPr lang="en-GB" dirty="0"/>
              <a:t>Baran and Sweezy and the </a:t>
            </a:r>
            <a:r>
              <a:rPr lang="en-GB" i="1" dirty="0"/>
              <a:t>Monthly Review </a:t>
            </a:r>
            <a:r>
              <a:rPr lang="en-GB" dirty="0"/>
              <a:t>school</a:t>
            </a:r>
          </a:p>
          <a:p>
            <a:r>
              <a:rPr lang="en-GB" dirty="0"/>
              <a:t>Brenner’s choice; the Eurocentric origins of modern economics</a:t>
            </a:r>
          </a:p>
          <a:p>
            <a:r>
              <a:rPr lang="en-GB" dirty="0"/>
              <a:t>Mandel’s </a:t>
            </a:r>
            <a:r>
              <a:rPr lang="en-GB" i="1" dirty="0"/>
              <a:t>Late Capitalism</a:t>
            </a:r>
            <a:r>
              <a:rPr lang="en-GB" dirty="0"/>
              <a:t>: an integrated treatment of crisis in the modern world economy, and the central role of surplus profit</a:t>
            </a:r>
          </a:p>
          <a:p>
            <a:r>
              <a:rPr lang="en-GB" dirty="0"/>
              <a:t>Volume III as the basis for class analysis; the propertied classes as recipients of shares of surplus value based on different forms of property</a:t>
            </a:r>
          </a:p>
          <a:p>
            <a:r>
              <a:rPr lang="en-GB" dirty="0"/>
              <a:t>The imperialist nation-state and the monopolisation of specific sources of surplus profit. Types of imperialist state.</a:t>
            </a:r>
          </a:p>
        </p:txBody>
      </p:sp>
    </p:spTree>
    <p:extLst>
      <p:ext uri="{BB962C8B-B14F-4D97-AF65-F5344CB8AC3E}">
        <p14:creationId xmlns:p14="http://schemas.microsoft.com/office/powerpoint/2010/main" val="3093713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5C773-BEB8-4E6F-AFD6-0EBD1FD72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inequality of nations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BAAEB-1503-4053-8F3F-073AD63D54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persistent problem that has not been well explained</a:t>
            </a:r>
          </a:p>
        </p:txBody>
      </p:sp>
    </p:spTree>
    <p:extLst>
      <p:ext uri="{BB962C8B-B14F-4D97-AF65-F5344CB8AC3E}">
        <p14:creationId xmlns:p14="http://schemas.microsoft.com/office/powerpoint/2010/main" val="2415175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67CCA-3D40-4407-8D32-82669A774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10988"/>
          </a:xfrm>
        </p:spPr>
        <p:txBody>
          <a:bodyPr/>
          <a:lstStyle/>
          <a:p>
            <a:r>
              <a:rPr lang="en-GB" dirty="0"/>
              <a:t>Why does inequality persist?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85F6C-82C4-45D6-9E20-E0A07EC49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352" y="1537648"/>
            <a:ext cx="9462448" cy="4329752"/>
          </a:xfrm>
        </p:spPr>
        <p:txBody>
          <a:bodyPr/>
          <a:lstStyle/>
          <a:p>
            <a:r>
              <a:rPr lang="en-GB" dirty="0"/>
              <a:t>In 1917, the gap between the poorest and richest nations was smaller than today: about 7:1</a:t>
            </a:r>
          </a:p>
          <a:p>
            <a:r>
              <a:rPr lang="en-GB" dirty="0"/>
              <a:t>Since then it has systematically grown (Pritchett “The Great Divergence”)</a:t>
            </a:r>
          </a:p>
          <a:p>
            <a:r>
              <a:rPr lang="en-GB" dirty="0"/>
              <a:t>In addition, inequality seems to be growing within each nation</a:t>
            </a:r>
          </a:p>
          <a:p>
            <a:r>
              <a:rPr lang="en-GB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370262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A5864-450D-4158-8272-A8A3E6548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2707"/>
          </a:xfrm>
        </p:spPr>
        <p:txBody>
          <a:bodyPr/>
          <a:lstStyle/>
          <a:p>
            <a:r>
              <a:rPr lang="en-GB" dirty="0"/>
              <a:t>Do nations matter=?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31D62-E032-4B3F-B6C0-8DBD1EADD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957" y="1524000"/>
            <a:ext cx="9726305" cy="4804012"/>
          </a:xfrm>
        </p:spPr>
        <p:txBody>
          <a:bodyPr>
            <a:normAutofit fontScale="92500" lnSpcReduction="20000"/>
          </a:bodyPr>
          <a:lstStyle/>
          <a:p>
            <a:r>
              <a:rPr lang="en-GB" dirty="0" err="1"/>
              <a:t>Milanovic</a:t>
            </a:r>
            <a:r>
              <a:rPr lang="en-GB" dirty="0"/>
              <a:t>, Sala-i-Martin</a:t>
            </a:r>
          </a:p>
          <a:p>
            <a:pPr lvl="1"/>
            <a:r>
              <a:rPr lang="en-GB" dirty="0"/>
              <a:t>National inequality doesn’t matter</a:t>
            </a:r>
          </a:p>
          <a:p>
            <a:pPr lvl="1"/>
            <a:r>
              <a:rPr lang="en-GB" dirty="0"/>
              <a:t>We just measure ‘all rich people’ and ‘all poor people’ and look at the gap between them</a:t>
            </a:r>
          </a:p>
          <a:p>
            <a:r>
              <a:rPr lang="en-GB" dirty="0"/>
              <a:t>Note also that </a:t>
            </a:r>
            <a:r>
              <a:rPr lang="en-GB" dirty="0" err="1"/>
              <a:t>Picketty</a:t>
            </a:r>
            <a:r>
              <a:rPr lang="en-GB" dirty="0"/>
              <a:t> does not really consider differences between nations</a:t>
            </a:r>
          </a:p>
          <a:p>
            <a:r>
              <a:rPr lang="en-GB" dirty="0"/>
              <a:t>However:</a:t>
            </a:r>
          </a:p>
          <a:p>
            <a:pPr lvl="1"/>
            <a:r>
              <a:rPr lang="en-GB" dirty="0"/>
              <a:t>The ratio of the average income of the advanced and third-world countries, by 1990, was 25:1</a:t>
            </a:r>
          </a:p>
          <a:p>
            <a:pPr lvl="1"/>
            <a:r>
              <a:rPr lang="en-GB" dirty="0"/>
              <a:t>This has a major effect on inequality within nations</a:t>
            </a:r>
          </a:p>
          <a:p>
            <a:pPr lvl="1"/>
            <a:r>
              <a:rPr lang="en-GB" dirty="0"/>
              <a:t>The rich classes tend towards income levels that compare with incomes in the rich countries</a:t>
            </a:r>
          </a:p>
          <a:p>
            <a:pPr lvl="1"/>
            <a:r>
              <a:rPr lang="en-GB" dirty="0"/>
              <a:t>There is a pattern of the division of the world that consigns poor nations to be ‘low wage resource-based’ economies. </a:t>
            </a:r>
          </a:p>
          <a:p>
            <a:pPr lvl="1"/>
            <a:r>
              <a:rPr lang="en-GB" dirty="0"/>
              <a:t>This keeps wages low and makes them dependent on imported capital goods</a:t>
            </a:r>
          </a:p>
          <a:p>
            <a:r>
              <a:rPr lang="en-GB" dirty="0"/>
              <a:t>So inequality between nations cannot be ignored</a:t>
            </a:r>
          </a:p>
        </p:txBody>
      </p:sp>
    </p:spTree>
    <p:extLst>
      <p:ext uri="{BB962C8B-B14F-4D97-AF65-F5344CB8AC3E}">
        <p14:creationId xmlns:p14="http://schemas.microsoft.com/office/powerpoint/2010/main" val="742785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CF695-25B0-485A-A685-DA6033DED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916" y="685800"/>
            <a:ext cx="9548884" cy="847299"/>
          </a:xfrm>
        </p:spPr>
        <p:txBody>
          <a:bodyPr>
            <a:normAutofit fontScale="90000"/>
          </a:bodyPr>
          <a:lstStyle/>
          <a:p>
            <a:r>
              <a:rPr lang="en-GB" dirty="0"/>
              <a:t>Some facts about national inequality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3BAA7-BCE2-4E2F-91BE-4B3558E3E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3916" y="1387522"/>
            <a:ext cx="9548884" cy="447987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(repeats some of unit 7)</a:t>
            </a:r>
          </a:p>
          <a:p>
            <a:r>
              <a:rPr lang="en-GB" dirty="0"/>
              <a:t>After the second world war, it declined until about 1980</a:t>
            </a:r>
          </a:p>
          <a:p>
            <a:pPr lvl="1"/>
            <a:r>
              <a:rPr lang="en-GB" dirty="0"/>
              <a:t>The Soviet Union became a ‘second-tier’ economy</a:t>
            </a:r>
          </a:p>
          <a:p>
            <a:pPr lvl="1"/>
            <a:r>
              <a:rPr lang="en-GB" dirty="0"/>
              <a:t>Countries like India that achieved independence grew relatively faster </a:t>
            </a:r>
          </a:p>
          <a:p>
            <a:pPr lvl="1"/>
            <a:r>
              <a:rPr lang="en-GB" dirty="0"/>
              <a:t>Mexico was a second-tier economy</a:t>
            </a:r>
          </a:p>
          <a:p>
            <a:pPr lvl="1"/>
            <a:r>
              <a:rPr lang="en-GB" dirty="0"/>
              <a:t>A very small group (Malaysia, etc) became middle-income</a:t>
            </a:r>
          </a:p>
          <a:p>
            <a:r>
              <a:rPr lang="en-GB" dirty="0"/>
              <a:t>In 1980 this went into reverse</a:t>
            </a:r>
          </a:p>
          <a:p>
            <a:pPr lvl="1"/>
            <a:r>
              <a:rPr lang="en-GB" dirty="0"/>
              <a:t>The ‘inequality ratio’ sank  from 1:10 down to 1:25</a:t>
            </a:r>
          </a:p>
          <a:p>
            <a:r>
              <a:rPr lang="en-GB" dirty="0"/>
              <a:t>In 1990 this began to change and by 2000 switched back again</a:t>
            </a:r>
          </a:p>
          <a:p>
            <a:pPr lvl="1"/>
            <a:r>
              <a:rPr lang="en-GB" dirty="0"/>
              <a:t>Almost entirely because of China</a:t>
            </a:r>
          </a:p>
          <a:p>
            <a:pPr lvl="1"/>
            <a:r>
              <a:rPr lang="en-GB" dirty="0"/>
              <a:t>But other countries began to grow faster (Vietnam, East Africa)</a:t>
            </a:r>
          </a:p>
          <a:p>
            <a:pPr lvl="1"/>
            <a:r>
              <a:rPr lang="en-GB" dirty="0"/>
              <a:t>And the West was stagnating</a:t>
            </a:r>
          </a:p>
          <a:p>
            <a:r>
              <a:rPr lang="en-GB" dirty="0"/>
              <a:t>The ‘BRICS’ emerged</a:t>
            </a:r>
          </a:p>
        </p:txBody>
      </p:sp>
    </p:spTree>
    <p:extLst>
      <p:ext uri="{BB962C8B-B14F-4D97-AF65-F5344CB8AC3E}">
        <p14:creationId xmlns:p14="http://schemas.microsoft.com/office/powerpoint/2010/main" val="1354343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ED3DE-9052-4E77-AD95-13F4A1BEE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World Inequality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6D8E09-27A6-4DE4-B980-3BF237A6C3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01970" y="814316"/>
                <a:ext cx="4176215" cy="6043684"/>
              </a:xfrm>
            </p:spPr>
            <p:txBody>
              <a:bodyPr/>
              <a:lstStyle/>
              <a:p>
                <a:r>
                  <a:rPr lang="en-GB" dirty="0"/>
                  <a:t>Lower = less equal</a:t>
                </a:r>
              </a:p>
              <a:p>
                <a:r>
                  <a:rPr lang="en-GB" dirty="0"/>
                  <a:t>Inequality between nations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𝐺𝐷𝑃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𝑜𝑓𝑡h𝑖𝑟𝑑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𝑤𝑜𝑟𝑙𝑑</m:t>
                        </m:r>
                      </m:num>
                      <m:den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𝐺𝐷𝑃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𝑎𝑑𝑣𝑎𝑛𝑐𝑒𝑑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𝑛𝑎𝑡𝑖𝑜𝑛𝑠</m:t>
                        </m:r>
                      </m:den>
                    </m:f>
                  </m:oMath>
                </a14:m>
                <a:endParaRPr lang="en-GB" sz="2800" dirty="0"/>
              </a:p>
              <a:p>
                <a:r>
                  <a:rPr lang="en-GB" dirty="0"/>
                  <a:t>1980=neoliberalism</a:t>
                </a:r>
              </a:p>
              <a:p>
                <a:r>
                  <a:rPr lang="en-GB" dirty="0"/>
                  <a:t>In 1980 third world was10% of advanced nations</a:t>
                </a:r>
              </a:p>
              <a:p>
                <a:r>
                  <a:rPr lang="en-GB" dirty="0"/>
                  <a:t>By 1992 it was 4%</a:t>
                </a:r>
              </a:p>
              <a:p>
                <a:r>
                  <a:rPr lang="en-GB" dirty="0"/>
                  <a:t>Then it began to recover –why?</a:t>
                </a:r>
              </a:p>
              <a:p>
                <a:r>
                  <a:rPr lang="en-GB" dirty="0"/>
                  <a:t>IMF and most neoclassicals said “because of globalisation”</a:t>
                </a:r>
              </a:p>
              <a:p>
                <a:r>
                  <a:rPr lang="en-GB" dirty="0"/>
                  <a:t>By which they meant “because of neoliberalism”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6D8E09-27A6-4DE4-B980-3BF237A6C3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01970" y="814316"/>
                <a:ext cx="4176215" cy="6043684"/>
              </a:xfrm>
              <a:blipFill>
                <a:blip r:embed="rId2"/>
                <a:stretch>
                  <a:fillRect l="-1314" t="-908" r="-26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C320E8B1-6EBC-4411-8D8E-BE84B39B4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78" y="1788683"/>
            <a:ext cx="6983340" cy="4572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6380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BED66-891F-4986-B1BC-5895175A5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10988"/>
          </a:xfrm>
        </p:spPr>
        <p:txBody>
          <a:bodyPr/>
          <a:lstStyle/>
          <a:p>
            <a:r>
              <a:rPr lang="en-GB" dirty="0"/>
              <a:t>Two causal stories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5F7520F0-6282-4A56-9E53-7F434D62B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039" y="1674900"/>
            <a:ext cx="7226322" cy="47988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333474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2392</TotalTime>
  <Words>1439</Words>
  <Application>Microsoft Office PowerPoint</Application>
  <PresentationFormat>Widescreen</PresentationFormat>
  <Paragraphs>184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Cambria Math</vt:lpstr>
      <vt:lpstr>Century Schoolbook</vt:lpstr>
      <vt:lpstr>Franklin Gothic Book</vt:lpstr>
      <vt:lpstr>Crop</vt:lpstr>
      <vt:lpstr>Unit 8</vt:lpstr>
      <vt:lpstr>Preface</vt:lpstr>
      <vt:lpstr>What we will cover</vt:lpstr>
      <vt:lpstr>The inequality of nations</vt:lpstr>
      <vt:lpstr>Why does inequality persist?</vt:lpstr>
      <vt:lpstr>Do nations matter=?</vt:lpstr>
      <vt:lpstr>Some facts about national inequality</vt:lpstr>
      <vt:lpstr>World Inequality</vt:lpstr>
      <vt:lpstr>Two causal stories</vt:lpstr>
      <vt:lpstr>China’s effect, without PPP distortion</vt:lpstr>
      <vt:lpstr>The Third International’s theory of Imperialism</vt:lpstr>
      <vt:lpstr>Neocolonialism</vt:lpstr>
      <vt:lpstr>Walt Whitman Rostow</vt:lpstr>
      <vt:lpstr>Marxism and development</vt:lpstr>
      <vt:lpstr>Dependency Theory</vt:lpstr>
      <vt:lpstr>Brenner ‘neo-Smithian Marxism’</vt:lpstr>
      <vt:lpstr>Marx and the ‘rosy dawn’ of capitalism</vt:lpstr>
      <vt:lpstr>Mandel and ‘Late Capitalism’</vt:lpstr>
      <vt:lpstr>Class structure of the imperialist nations</vt:lpstr>
      <vt:lpstr>Class structure of the dependent economies</vt:lpstr>
      <vt:lpstr>The developmental state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 Marx and the Political Economy of his time</dc:title>
  <dc:creator>Alan Freeman</dc:creator>
  <cp:lastModifiedBy>Alan Freeman</cp:lastModifiedBy>
  <cp:revision>324</cp:revision>
  <dcterms:created xsi:type="dcterms:W3CDTF">2017-06-27T02:32:14Z</dcterms:created>
  <dcterms:modified xsi:type="dcterms:W3CDTF">2017-07-18T21:03:42Z</dcterms:modified>
</cp:coreProperties>
</file>