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4"/>
  </p:notesMasterIdLst>
  <p:sldIdLst>
    <p:sldId id="259" r:id="rId2"/>
    <p:sldId id="364" r:id="rId3"/>
    <p:sldId id="365" r:id="rId4"/>
    <p:sldId id="366" r:id="rId5"/>
    <p:sldId id="368" r:id="rId6"/>
    <p:sldId id="369" r:id="rId7"/>
    <p:sldId id="367" r:id="rId8"/>
    <p:sldId id="370" r:id="rId9"/>
    <p:sldId id="371" r:id="rId10"/>
    <p:sldId id="372" r:id="rId11"/>
    <p:sldId id="373" r:id="rId12"/>
    <p:sldId id="3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2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39" autoAdjust="0"/>
    <p:restoredTop sz="94660"/>
  </p:normalViewPr>
  <p:slideViewPr>
    <p:cSldViewPr snapToGrid="0">
      <p:cViewPr varScale="1">
        <p:scale>
          <a:sx n="68" d="100"/>
          <a:sy n="68" d="100"/>
        </p:scale>
        <p:origin x="31" y="425"/>
      </p:cViewPr>
      <p:guideLst/>
    </p:cSldViewPr>
  </p:slideViewPr>
  <p:notesTextViewPr>
    <p:cViewPr>
      <p:scale>
        <a:sx n="1" d="1"/>
        <a:sy n="1" d="1"/>
      </p:scale>
      <p:origin x="0" y="0"/>
    </p:cViewPr>
  </p:notesTextViewPr>
  <p:sorterViewPr>
    <p:cViewPr>
      <p:scale>
        <a:sx n="90" d="100"/>
        <a:sy n="90" d="100"/>
      </p:scale>
      <p:origin x="0" y="-77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21D0E3-E613-4D10-957D-C4CB998EEF9E}" type="datetimeFigureOut">
              <a:rPr lang="en-CA" smtClean="0"/>
              <a:t>2017-07-19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91DBBD-13C2-400D-9436-4C518F00E20B}" type="slidenum">
              <a:rPr lang="en-CA" smtClean="0"/>
              <a:t>‹#›</a:t>
            </a:fld>
            <a:endParaRPr lang="en-CA"/>
          </a:p>
        </p:txBody>
      </p:sp>
    </p:spTree>
    <p:extLst>
      <p:ext uri="{BB962C8B-B14F-4D97-AF65-F5344CB8AC3E}">
        <p14:creationId xmlns:p14="http://schemas.microsoft.com/office/powerpoint/2010/main" val="2750684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14568E0-8BED-4FC7-A548-E500E307B86A}" type="datetimeFigureOut">
              <a:rPr lang="en-CA" smtClean="0"/>
              <a:t>2017-07-19</a:t>
            </a:fld>
            <a:endParaRPr lang="en-CA"/>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CA"/>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9045785-7480-4457-9A58-57352862F5C2}" type="slidenum">
              <a:rPr lang="en-CA" smtClean="0"/>
              <a:t>‹#›</a:t>
            </a:fld>
            <a:endParaRPr lang="en-CA"/>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130809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568E0-8BED-4FC7-A548-E500E307B86A}" type="datetimeFigureOut">
              <a:rPr lang="en-CA" smtClean="0"/>
              <a:t>2017-07-19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2951924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568E0-8BED-4FC7-A548-E500E307B86A}" type="datetimeFigureOut">
              <a:rPr lang="en-CA" smtClean="0"/>
              <a:t>2017-07-19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858576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568E0-8BED-4FC7-A548-E500E307B86A}" type="datetimeFigureOut">
              <a:rPr lang="en-CA" smtClean="0"/>
              <a:t>2017-07-19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411653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14568E0-8BED-4FC7-A548-E500E307B86A}" type="datetimeFigureOut">
              <a:rPr lang="en-CA" smtClean="0"/>
              <a:t>2017-07-19</a:t>
            </a:fld>
            <a:endParaRPr lang="en-CA"/>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CA"/>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9045785-7480-4457-9A58-57352862F5C2}" type="slidenum">
              <a:rPr lang="en-CA" smtClean="0"/>
              <a:t>‹#›</a:t>
            </a:fld>
            <a:endParaRPr lang="en-CA"/>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32836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4568E0-8BED-4FC7-A548-E500E307B86A}" type="datetimeFigureOut">
              <a:rPr lang="en-CA" smtClean="0"/>
              <a:t>2017-07-19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1686247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4568E0-8BED-4FC7-A548-E500E307B86A}" type="datetimeFigureOut">
              <a:rPr lang="en-CA" smtClean="0"/>
              <a:t>2017-07-19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8900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4568E0-8BED-4FC7-A548-E500E307B86A}" type="datetimeFigureOut">
              <a:rPr lang="en-CA" smtClean="0"/>
              <a:t>2017-07-19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172248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4568E0-8BED-4FC7-A548-E500E307B86A}" type="datetimeFigureOut">
              <a:rPr lang="en-CA" smtClean="0"/>
              <a:t>2017-07-19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205193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4568E0-8BED-4FC7-A548-E500E307B86A}" type="datetimeFigureOut">
              <a:rPr lang="en-CA" smtClean="0"/>
              <a:t>2017-07-19</a:t>
            </a:fld>
            <a:endParaRPr lang="en-CA"/>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CA"/>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9045785-7480-4457-9A58-57352862F5C2}" type="slidenum">
              <a:rPr lang="en-CA" smtClean="0"/>
              <a:t>‹#›</a:t>
            </a:fld>
            <a:endParaRPr lang="en-CA"/>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7173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4568E0-8BED-4FC7-A548-E500E307B86A}" type="datetimeFigureOut">
              <a:rPr lang="en-CA" smtClean="0"/>
              <a:t>2017-07-19</a:t>
            </a:fld>
            <a:endParaRPr lang="en-CA"/>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CA"/>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9045785-7480-4457-9A58-57352862F5C2}" type="slidenum">
              <a:rPr lang="en-CA" smtClean="0"/>
              <a:t>‹#›</a:t>
            </a:fld>
            <a:endParaRPr lang="en-CA"/>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9572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14568E0-8BED-4FC7-A548-E500E307B86A}" type="datetimeFigureOut">
              <a:rPr lang="en-CA" smtClean="0"/>
              <a:t>2017-07-19</a:t>
            </a:fld>
            <a:endParaRPr lang="en-CA"/>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CA"/>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9045785-7480-4457-9A58-57352862F5C2}" type="slidenum">
              <a:rPr lang="en-CA" smtClean="0"/>
              <a:t>‹#›</a:t>
            </a:fld>
            <a:endParaRPr lang="en-CA"/>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02038507"/>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AD5701-6639-418D-B648-51ED5A141F13}"/>
              </a:ext>
            </a:extLst>
          </p:cNvPr>
          <p:cNvSpPr>
            <a:spLocks noGrp="1"/>
          </p:cNvSpPr>
          <p:nvPr>
            <p:ph type="ctrTitle"/>
          </p:nvPr>
        </p:nvSpPr>
        <p:spPr/>
        <p:txBody>
          <a:bodyPr>
            <a:normAutofit/>
          </a:bodyPr>
          <a:lstStyle/>
          <a:p>
            <a:pPr algn="l"/>
            <a:r>
              <a:rPr lang="en-GB" dirty="0"/>
              <a:t>Unit 9</a:t>
            </a:r>
            <a:endParaRPr lang="en-CA" dirty="0"/>
          </a:p>
        </p:txBody>
      </p:sp>
      <p:sp>
        <p:nvSpPr>
          <p:cNvPr id="7" name="Subtitle 6">
            <a:extLst>
              <a:ext uri="{FF2B5EF4-FFF2-40B4-BE49-F238E27FC236}">
                <a16:creationId xmlns:a16="http://schemas.microsoft.com/office/drawing/2014/main" id="{0A295393-F560-4835-BCC4-BB47120EF8CF}"/>
              </a:ext>
            </a:extLst>
          </p:cNvPr>
          <p:cNvSpPr>
            <a:spLocks noGrp="1"/>
          </p:cNvSpPr>
          <p:nvPr>
            <p:ph type="subTitle" idx="1"/>
          </p:nvPr>
        </p:nvSpPr>
        <p:spPr>
          <a:xfrm>
            <a:off x="2679906" y="3956280"/>
            <a:ext cx="8274233" cy="862982"/>
          </a:xfrm>
        </p:spPr>
        <p:txBody>
          <a:bodyPr>
            <a:normAutofit/>
          </a:bodyPr>
          <a:lstStyle/>
          <a:p>
            <a:pPr algn="r"/>
            <a:r>
              <a:rPr lang="en-GB" dirty="0"/>
              <a:t>Development, the state and theories of socialism</a:t>
            </a:r>
          </a:p>
        </p:txBody>
      </p:sp>
    </p:spTree>
    <p:extLst>
      <p:ext uri="{BB962C8B-B14F-4D97-AF65-F5344CB8AC3E}">
        <p14:creationId xmlns:p14="http://schemas.microsoft.com/office/powerpoint/2010/main" val="4032229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B480A-93CE-48ED-AD95-CB2B055F3020}"/>
              </a:ext>
            </a:extLst>
          </p:cNvPr>
          <p:cNvSpPr>
            <a:spLocks noGrp="1"/>
          </p:cNvSpPr>
          <p:nvPr>
            <p:ph type="title"/>
          </p:nvPr>
        </p:nvSpPr>
        <p:spPr>
          <a:xfrm>
            <a:off x="1371600" y="685800"/>
            <a:ext cx="9601200" cy="879339"/>
          </a:xfrm>
        </p:spPr>
        <p:txBody>
          <a:bodyPr/>
          <a:lstStyle/>
          <a:p>
            <a:r>
              <a:rPr lang="en-GB" dirty="0"/>
              <a:t>War and wartime communism</a:t>
            </a:r>
          </a:p>
        </p:txBody>
      </p:sp>
      <p:sp>
        <p:nvSpPr>
          <p:cNvPr id="3" name="Content Placeholder 2">
            <a:extLst>
              <a:ext uri="{FF2B5EF4-FFF2-40B4-BE49-F238E27FC236}">
                <a16:creationId xmlns:a16="http://schemas.microsoft.com/office/drawing/2014/main" id="{205D40FF-71E8-4D83-AEEC-5EF5934F1B10}"/>
              </a:ext>
            </a:extLst>
          </p:cNvPr>
          <p:cNvSpPr>
            <a:spLocks noGrp="1"/>
          </p:cNvSpPr>
          <p:nvPr>
            <p:ph idx="1"/>
          </p:nvPr>
        </p:nvSpPr>
        <p:spPr>
          <a:xfrm>
            <a:off x="1469772" y="1615627"/>
            <a:ext cx="10002302" cy="5155421"/>
          </a:xfrm>
        </p:spPr>
        <p:txBody>
          <a:bodyPr>
            <a:normAutofit fontScale="92500"/>
          </a:bodyPr>
          <a:lstStyle/>
          <a:p>
            <a:r>
              <a:rPr lang="en-GB" sz="2800" dirty="0"/>
              <a:t>War Communism and early theories of the passage to socialism</a:t>
            </a:r>
          </a:p>
          <a:p>
            <a:r>
              <a:rPr lang="en-GB" sz="2800" dirty="0"/>
              <a:t>The Cuban experience</a:t>
            </a:r>
          </a:p>
          <a:p>
            <a:r>
              <a:rPr lang="en-GB" sz="2800" dirty="0"/>
              <a:t>The internal capitalists as enemy</a:t>
            </a:r>
          </a:p>
          <a:p>
            <a:r>
              <a:rPr lang="en-GB" sz="2800" dirty="0"/>
              <a:t>The notion of the patriotic capitalist</a:t>
            </a:r>
          </a:p>
          <a:p>
            <a:r>
              <a:rPr lang="en-GB" sz="2800" dirty="0"/>
              <a:t>The external imposition of large scale administered planning </a:t>
            </a:r>
          </a:p>
          <a:p>
            <a:r>
              <a:rPr lang="en-GB" sz="2800" dirty="0"/>
              <a:t>As the response to sabotage</a:t>
            </a:r>
          </a:p>
          <a:p>
            <a:r>
              <a:rPr lang="en-GB" sz="2800" dirty="0"/>
              <a:t>Soviet theory and the planning debate</a:t>
            </a:r>
          </a:p>
          <a:p>
            <a:r>
              <a:rPr lang="en-GB" sz="2800" dirty="0"/>
              <a:t>The ‘socialist calculation’ debate</a:t>
            </a:r>
          </a:p>
          <a:p>
            <a:r>
              <a:rPr lang="en-GB" sz="2800" dirty="0" err="1"/>
              <a:t>Leontiev</a:t>
            </a:r>
            <a:endParaRPr lang="en-GB" sz="2800" dirty="0"/>
          </a:p>
        </p:txBody>
      </p:sp>
    </p:spTree>
    <p:extLst>
      <p:ext uri="{BB962C8B-B14F-4D97-AF65-F5344CB8AC3E}">
        <p14:creationId xmlns:p14="http://schemas.microsoft.com/office/powerpoint/2010/main" val="3546981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86365-4E73-4CAD-9BF8-6B73EE6D0BE7}"/>
              </a:ext>
            </a:extLst>
          </p:cNvPr>
          <p:cNvSpPr>
            <a:spLocks noGrp="1"/>
          </p:cNvSpPr>
          <p:nvPr>
            <p:ph type="title"/>
          </p:nvPr>
        </p:nvSpPr>
        <p:spPr/>
        <p:txBody>
          <a:bodyPr>
            <a:normAutofit fontScale="90000"/>
          </a:bodyPr>
          <a:lstStyle/>
          <a:p>
            <a:r>
              <a:rPr lang="en-GB" sz="4000" dirty="0"/>
              <a:t>Keynes and Marx: transition, management and the role of government</a:t>
            </a:r>
            <a:br>
              <a:rPr lang="en-GB" dirty="0"/>
            </a:br>
            <a:endParaRPr lang="en-GB" dirty="0"/>
          </a:p>
        </p:txBody>
      </p:sp>
      <p:sp>
        <p:nvSpPr>
          <p:cNvPr id="3" name="Content Placeholder 2">
            <a:extLst>
              <a:ext uri="{FF2B5EF4-FFF2-40B4-BE49-F238E27FC236}">
                <a16:creationId xmlns:a16="http://schemas.microsoft.com/office/drawing/2014/main" id="{6146D328-721A-46B1-B371-1F3DB933AD78}"/>
              </a:ext>
            </a:extLst>
          </p:cNvPr>
          <p:cNvSpPr>
            <a:spLocks noGrp="1"/>
          </p:cNvSpPr>
          <p:nvPr>
            <p:ph idx="1"/>
          </p:nvPr>
        </p:nvSpPr>
        <p:spPr>
          <a:xfrm>
            <a:off x="1371600" y="1851239"/>
            <a:ext cx="9601200" cy="4016161"/>
          </a:xfrm>
        </p:spPr>
        <p:txBody>
          <a:bodyPr>
            <a:normAutofit/>
          </a:bodyPr>
          <a:lstStyle/>
          <a:p>
            <a:r>
              <a:rPr lang="en-GB" sz="2400" dirty="0"/>
              <a:t>Economic functions of the state: consumer, producer, lawmaker, monetary authority and manager of economic relations with the world. </a:t>
            </a:r>
          </a:p>
          <a:p>
            <a:r>
              <a:rPr lang="en-GB" sz="2400" dirty="0"/>
              <a:t>The problem of investment</a:t>
            </a:r>
          </a:p>
          <a:p>
            <a:r>
              <a:rPr lang="en-GB" sz="2400" dirty="0"/>
              <a:t>The developmental state and the imperialist state </a:t>
            </a:r>
          </a:p>
          <a:p>
            <a:r>
              <a:rPr lang="en-GB" sz="2400" dirty="0"/>
              <a:t>Mixed property forms</a:t>
            </a:r>
          </a:p>
        </p:txBody>
      </p:sp>
    </p:spTree>
    <p:extLst>
      <p:ext uri="{BB962C8B-B14F-4D97-AF65-F5344CB8AC3E}">
        <p14:creationId xmlns:p14="http://schemas.microsoft.com/office/powerpoint/2010/main" val="1268518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4251-AA87-40C2-AF2F-DFE393765F29}"/>
              </a:ext>
            </a:extLst>
          </p:cNvPr>
          <p:cNvSpPr>
            <a:spLocks noGrp="1"/>
          </p:cNvSpPr>
          <p:nvPr>
            <p:ph type="title"/>
          </p:nvPr>
        </p:nvSpPr>
        <p:spPr>
          <a:xfrm>
            <a:off x="1371600" y="685800"/>
            <a:ext cx="9601200" cy="929827"/>
          </a:xfrm>
        </p:spPr>
        <p:txBody>
          <a:bodyPr/>
          <a:lstStyle/>
          <a:p>
            <a:r>
              <a:rPr lang="en-GB" dirty="0"/>
              <a:t>Varieties of development</a:t>
            </a:r>
          </a:p>
        </p:txBody>
      </p:sp>
      <p:sp>
        <p:nvSpPr>
          <p:cNvPr id="3" name="Content Placeholder 2">
            <a:extLst>
              <a:ext uri="{FF2B5EF4-FFF2-40B4-BE49-F238E27FC236}">
                <a16:creationId xmlns:a16="http://schemas.microsoft.com/office/drawing/2014/main" id="{4CACBFA3-511E-488B-9471-6B9CD54D94E0}"/>
              </a:ext>
            </a:extLst>
          </p:cNvPr>
          <p:cNvSpPr>
            <a:spLocks noGrp="1"/>
          </p:cNvSpPr>
          <p:nvPr>
            <p:ph idx="1"/>
          </p:nvPr>
        </p:nvSpPr>
        <p:spPr>
          <a:xfrm>
            <a:off x="1371599" y="1520259"/>
            <a:ext cx="10291207" cy="4863711"/>
          </a:xfrm>
        </p:spPr>
        <p:txBody>
          <a:bodyPr>
            <a:normAutofit/>
          </a:bodyPr>
          <a:lstStyle/>
          <a:p>
            <a:r>
              <a:rPr lang="en-GB" dirty="0"/>
              <a:t>Why did the soviet economy deteriorate after liberalisation?</a:t>
            </a:r>
          </a:p>
          <a:p>
            <a:r>
              <a:rPr lang="en-GB" dirty="0" err="1"/>
              <a:t>Dzarasov’s</a:t>
            </a:r>
            <a:r>
              <a:rPr lang="en-GB" dirty="0"/>
              <a:t> theory of dependence</a:t>
            </a:r>
          </a:p>
          <a:p>
            <a:r>
              <a:rPr lang="en-GB" dirty="0"/>
              <a:t>The dual role of the socialist government in a former colonial country</a:t>
            </a:r>
          </a:p>
          <a:p>
            <a:pPr lvl="1"/>
            <a:r>
              <a:rPr lang="en-GB" dirty="0"/>
              <a:t>Defend economic sovereignty</a:t>
            </a:r>
          </a:p>
          <a:p>
            <a:pPr lvl="1"/>
            <a:r>
              <a:rPr lang="en-GB" dirty="0"/>
              <a:t>Develop socialism</a:t>
            </a:r>
          </a:p>
          <a:p>
            <a:pPr lvl="1"/>
            <a:r>
              <a:rPr lang="en-GB" dirty="0"/>
              <a:t>Defeat attempts at isolation (sanctions, etc)</a:t>
            </a:r>
          </a:p>
          <a:p>
            <a:r>
              <a:rPr lang="en-GB" dirty="0"/>
              <a:t>The distinct role of socialist government in an imperialist country</a:t>
            </a:r>
          </a:p>
          <a:p>
            <a:pPr lvl="1"/>
            <a:r>
              <a:rPr lang="en-GB" dirty="0"/>
              <a:t>Dismantle oppressive military and financial institutions</a:t>
            </a:r>
          </a:p>
          <a:p>
            <a:pPr lvl="1"/>
            <a:r>
              <a:rPr lang="en-GB" dirty="0"/>
              <a:t>Develop relations of justice in trade</a:t>
            </a:r>
          </a:p>
          <a:p>
            <a:pPr lvl="1"/>
            <a:r>
              <a:rPr lang="en-GB" dirty="0"/>
              <a:t>Etc</a:t>
            </a:r>
          </a:p>
          <a:p>
            <a:r>
              <a:rPr lang="en-GB" dirty="0"/>
              <a:t>The meaning of a mixed economy</a:t>
            </a:r>
          </a:p>
          <a:p>
            <a:r>
              <a:rPr lang="en-GB" dirty="0"/>
              <a:t>The function of the state in a mixed economy</a:t>
            </a:r>
          </a:p>
          <a:p>
            <a:pPr lvl="1"/>
            <a:endParaRPr lang="en-GB" dirty="0"/>
          </a:p>
        </p:txBody>
      </p:sp>
    </p:spTree>
    <p:extLst>
      <p:ext uri="{BB962C8B-B14F-4D97-AF65-F5344CB8AC3E}">
        <p14:creationId xmlns:p14="http://schemas.microsoft.com/office/powerpoint/2010/main" val="2839302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EA95B-D4DB-4525-98CF-9318607FB756}"/>
              </a:ext>
            </a:extLst>
          </p:cNvPr>
          <p:cNvSpPr>
            <a:spLocks noGrp="1"/>
          </p:cNvSpPr>
          <p:nvPr>
            <p:ph type="title"/>
          </p:nvPr>
        </p:nvSpPr>
        <p:spPr>
          <a:xfrm>
            <a:off x="1371600" y="685800"/>
            <a:ext cx="9601200" cy="847299"/>
          </a:xfrm>
        </p:spPr>
        <p:txBody>
          <a:bodyPr/>
          <a:lstStyle/>
          <a:p>
            <a:r>
              <a:rPr lang="en-GB" dirty="0"/>
              <a:t>What we will (try to) cover</a:t>
            </a:r>
          </a:p>
        </p:txBody>
      </p:sp>
      <p:sp>
        <p:nvSpPr>
          <p:cNvPr id="3" name="Content Placeholder 2">
            <a:extLst>
              <a:ext uri="{FF2B5EF4-FFF2-40B4-BE49-F238E27FC236}">
                <a16:creationId xmlns:a16="http://schemas.microsoft.com/office/drawing/2014/main" id="{6D9C47FA-63B4-461C-8982-F26CD9A1450D}"/>
              </a:ext>
            </a:extLst>
          </p:cNvPr>
          <p:cNvSpPr>
            <a:spLocks noGrp="1"/>
          </p:cNvSpPr>
          <p:nvPr>
            <p:ph idx="1"/>
          </p:nvPr>
        </p:nvSpPr>
        <p:spPr>
          <a:xfrm>
            <a:off x="1469409" y="1387523"/>
            <a:ext cx="9589826" cy="4739186"/>
          </a:xfrm>
        </p:spPr>
        <p:txBody>
          <a:bodyPr>
            <a:normAutofit fontScale="85000" lnSpcReduction="20000"/>
          </a:bodyPr>
          <a:lstStyle/>
          <a:p>
            <a:r>
              <a:rPr lang="en-GB" dirty="0"/>
              <a:t>The goal of communism, the economic programme of the Communist Manifesto, and the relation between class and state</a:t>
            </a:r>
          </a:p>
          <a:p>
            <a:r>
              <a:rPr lang="en-GB" dirty="0"/>
              <a:t>The role of the nation state in capitalism. Geopolitical Economy</a:t>
            </a:r>
          </a:p>
          <a:p>
            <a:r>
              <a:rPr lang="en-GB" dirty="0"/>
              <a:t>The concept of combined development; Soviet theory and the planning debate</a:t>
            </a:r>
          </a:p>
          <a:p>
            <a:r>
              <a:rPr lang="en-GB" dirty="0"/>
              <a:t>Keynes and Marx: transition, management and the role of government</a:t>
            </a:r>
          </a:p>
          <a:p>
            <a:r>
              <a:rPr lang="en-GB" dirty="0"/>
              <a:t>Economic functions of the state: consumer, producer, lawmaker, monetary authority and manager of economic relations with the world. The developmental state and the imperialist state </a:t>
            </a:r>
          </a:p>
          <a:p>
            <a:r>
              <a:rPr lang="en-GB" dirty="0"/>
              <a:t>War Communism and early theories of the passage to socialism</a:t>
            </a:r>
          </a:p>
          <a:p>
            <a:r>
              <a:rPr lang="en-GB" dirty="0"/>
              <a:t>New Economic Policy; property-owners in a socialist economy; Forms of property in the country: experiences of collectivisation</a:t>
            </a:r>
          </a:p>
          <a:p>
            <a:r>
              <a:rPr lang="en-GB" dirty="0"/>
              <a:t>Blockade and autarchy: non-capitalist economies in a capitalist world. Russia, Cuba, Vietnam and China</a:t>
            </a:r>
          </a:p>
          <a:p>
            <a:r>
              <a:rPr lang="en-GB" dirty="0"/>
              <a:t>The Chinese model</a:t>
            </a:r>
          </a:p>
          <a:p>
            <a:r>
              <a:rPr lang="en-GB" dirty="0"/>
              <a:t>New forms of labour: scientific, creative, managerial, and proprietorial contributions to value, the problem of assessing just reward.</a:t>
            </a:r>
          </a:p>
        </p:txBody>
      </p:sp>
    </p:spTree>
    <p:extLst>
      <p:ext uri="{BB962C8B-B14F-4D97-AF65-F5344CB8AC3E}">
        <p14:creationId xmlns:p14="http://schemas.microsoft.com/office/powerpoint/2010/main" val="3093713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72F8-A2D2-4DB0-B224-7A497A33F949}"/>
              </a:ext>
            </a:extLst>
          </p:cNvPr>
          <p:cNvSpPr>
            <a:spLocks noGrp="1"/>
          </p:cNvSpPr>
          <p:nvPr>
            <p:ph type="title"/>
          </p:nvPr>
        </p:nvSpPr>
        <p:spPr/>
        <p:txBody>
          <a:bodyPr/>
          <a:lstStyle/>
          <a:p>
            <a:r>
              <a:rPr lang="en-GB" dirty="0"/>
              <a:t>Theories of Communism</a:t>
            </a:r>
          </a:p>
        </p:txBody>
      </p:sp>
      <p:sp>
        <p:nvSpPr>
          <p:cNvPr id="3" name="Content Placeholder 2">
            <a:extLst>
              <a:ext uri="{FF2B5EF4-FFF2-40B4-BE49-F238E27FC236}">
                <a16:creationId xmlns:a16="http://schemas.microsoft.com/office/drawing/2014/main" id="{B744C9B9-B5A2-4F3B-B3AF-797A7F91BA80}"/>
              </a:ext>
            </a:extLst>
          </p:cNvPr>
          <p:cNvSpPr>
            <a:spLocks noGrp="1"/>
          </p:cNvSpPr>
          <p:nvPr>
            <p:ph idx="1"/>
          </p:nvPr>
        </p:nvSpPr>
        <p:spPr>
          <a:xfrm>
            <a:off x="1483056" y="1574042"/>
            <a:ext cx="9489743" cy="4293358"/>
          </a:xfrm>
        </p:spPr>
        <p:txBody>
          <a:bodyPr>
            <a:normAutofit lnSpcReduction="10000"/>
          </a:bodyPr>
          <a:lstStyle/>
          <a:p>
            <a:r>
              <a:rPr lang="en-GB" dirty="0"/>
              <a:t>The idea of Communism</a:t>
            </a:r>
          </a:p>
          <a:p>
            <a:pPr lvl="1"/>
            <a:r>
              <a:rPr lang="en-GB" dirty="0"/>
              <a:t>‘Freely associated producers’</a:t>
            </a:r>
          </a:p>
          <a:p>
            <a:pPr lvl="1"/>
            <a:r>
              <a:rPr lang="en-GB" dirty="0"/>
              <a:t>Abolition of classes</a:t>
            </a:r>
          </a:p>
          <a:p>
            <a:pPr lvl="1"/>
            <a:r>
              <a:rPr lang="en-GB" dirty="0"/>
              <a:t>Full equality</a:t>
            </a:r>
          </a:p>
          <a:p>
            <a:pPr lvl="1"/>
            <a:r>
              <a:rPr lang="en-GB" dirty="0"/>
              <a:t>Full realisation of the individual through society</a:t>
            </a:r>
          </a:p>
          <a:p>
            <a:r>
              <a:rPr lang="en-GB" dirty="0"/>
              <a:t>Marx’s conversion to Communism</a:t>
            </a:r>
          </a:p>
          <a:p>
            <a:r>
              <a:rPr lang="en-GB" dirty="0"/>
              <a:t>The ‘modern’ conditions for Communism</a:t>
            </a:r>
          </a:p>
          <a:p>
            <a:r>
              <a:rPr lang="en-GB" dirty="0"/>
              <a:t>What are the material conditions for the ideals?</a:t>
            </a:r>
          </a:p>
          <a:p>
            <a:r>
              <a:rPr lang="en-GB" dirty="0"/>
              <a:t>The problem of communism in an underdeveloped society</a:t>
            </a:r>
          </a:p>
          <a:p>
            <a:pPr lvl="1"/>
            <a:r>
              <a:rPr lang="en-GB" dirty="0"/>
              <a:t>Origins of the idea of socialism as a transitional phase of society</a:t>
            </a:r>
          </a:p>
          <a:p>
            <a:pPr lvl="1"/>
            <a:r>
              <a:rPr lang="en-GB" dirty="0"/>
              <a:t>A society which would ‘usher in’ communism</a:t>
            </a:r>
          </a:p>
          <a:p>
            <a:pPr marL="0" indent="0">
              <a:buNone/>
            </a:pPr>
            <a:endParaRPr lang="en-GB" dirty="0"/>
          </a:p>
        </p:txBody>
      </p:sp>
    </p:spTree>
    <p:extLst>
      <p:ext uri="{BB962C8B-B14F-4D97-AF65-F5344CB8AC3E}">
        <p14:creationId xmlns:p14="http://schemas.microsoft.com/office/powerpoint/2010/main" val="1919748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E3D60-6616-4A82-A7E4-55F4BF9C97AF}"/>
              </a:ext>
            </a:extLst>
          </p:cNvPr>
          <p:cNvSpPr>
            <a:spLocks noGrp="1"/>
          </p:cNvSpPr>
          <p:nvPr>
            <p:ph type="title"/>
          </p:nvPr>
        </p:nvSpPr>
        <p:spPr>
          <a:xfrm>
            <a:off x="1371600" y="685800"/>
            <a:ext cx="9546609" cy="929185"/>
          </a:xfrm>
        </p:spPr>
        <p:txBody>
          <a:bodyPr/>
          <a:lstStyle/>
          <a:p>
            <a:r>
              <a:rPr lang="en-GB" dirty="0"/>
              <a:t>Western theories of socialism</a:t>
            </a:r>
          </a:p>
        </p:txBody>
      </p:sp>
      <p:sp>
        <p:nvSpPr>
          <p:cNvPr id="3" name="Content Placeholder 2">
            <a:extLst>
              <a:ext uri="{FF2B5EF4-FFF2-40B4-BE49-F238E27FC236}">
                <a16:creationId xmlns:a16="http://schemas.microsoft.com/office/drawing/2014/main" id="{73BD8C23-B01E-473E-9356-4B46155F884A}"/>
              </a:ext>
            </a:extLst>
          </p:cNvPr>
          <p:cNvSpPr>
            <a:spLocks noGrp="1"/>
          </p:cNvSpPr>
          <p:nvPr>
            <p:ph idx="1"/>
          </p:nvPr>
        </p:nvSpPr>
        <p:spPr>
          <a:xfrm>
            <a:off x="1524000" y="1433015"/>
            <a:ext cx="9448800" cy="4434385"/>
          </a:xfrm>
        </p:spPr>
        <p:txBody>
          <a:bodyPr>
            <a:normAutofit lnSpcReduction="10000"/>
          </a:bodyPr>
          <a:lstStyle/>
          <a:p>
            <a:r>
              <a:rPr lang="en-GB" dirty="0"/>
              <a:t>Social Democracy</a:t>
            </a:r>
          </a:p>
          <a:p>
            <a:pPr lvl="1"/>
            <a:r>
              <a:rPr lang="en-GB" dirty="0" err="1"/>
              <a:t>Lassalleism</a:t>
            </a:r>
            <a:r>
              <a:rPr lang="en-GB" dirty="0"/>
              <a:t>, Social Democracy and parliamentary socialism</a:t>
            </a:r>
          </a:p>
          <a:p>
            <a:pPr lvl="1"/>
            <a:r>
              <a:rPr lang="en-GB" dirty="0"/>
              <a:t>Fabianism, </a:t>
            </a:r>
            <a:r>
              <a:rPr lang="en-GB" dirty="0" err="1"/>
              <a:t>Bernsteinism</a:t>
            </a:r>
            <a:r>
              <a:rPr lang="en-GB" dirty="0"/>
              <a:t> and gradualism</a:t>
            </a:r>
          </a:p>
          <a:p>
            <a:r>
              <a:rPr lang="en-GB" dirty="0"/>
              <a:t>Origins of welfare</a:t>
            </a:r>
          </a:p>
          <a:p>
            <a:pPr lvl="1"/>
            <a:r>
              <a:rPr lang="en-GB" dirty="0"/>
              <a:t>Wages</a:t>
            </a:r>
          </a:p>
          <a:p>
            <a:pPr lvl="1"/>
            <a:r>
              <a:rPr lang="en-GB" dirty="0"/>
              <a:t>Social provision</a:t>
            </a:r>
          </a:p>
          <a:p>
            <a:pPr lvl="1"/>
            <a:r>
              <a:rPr lang="en-GB" dirty="0"/>
              <a:t>Social equality</a:t>
            </a:r>
          </a:p>
          <a:p>
            <a:r>
              <a:rPr lang="en-GB" dirty="0"/>
              <a:t>The concept of class harmony: perceived benefits of socialism to the capitalists</a:t>
            </a:r>
          </a:p>
          <a:p>
            <a:r>
              <a:rPr lang="en-GB" dirty="0"/>
              <a:t>‘Natural Monopoly’</a:t>
            </a:r>
          </a:p>
          <a:p>
            <a:r>
              <a:rPr lang="en-GB" dirty="0"/>
              <a:t>Efficiency</a:t>
            </a:r>
          </a:p>
          <a:p>
            <a:r>
              <a:rPr lang="en-GB" dirty="0"/>
              <a:t>Joint management – </a:t>
            </a:r>
            <a:r>
              <a:rPr lang="en-GB" dirty="0" err="1"/>
              <a:t>Mitbestimmung</a:t>
            </a:r>
            <a:r>
              <a:rPr lang="en-GB" dirty="0"/>
              <a:t>, wartime </a:t>
            </a:r>
            <a:r>
              <a:rPr lang="en-GB" dirty="0" err="1"/>
              <a:t>controls,etc</a:t>
            </a:r>
            <a:endParaRPr lang="en-GB" dirty="0"/>
          </a:p>
          <a:p>
            <a:endParaRPr lang="en-GB" dirty="0"/>
          </a:p>
        </p:txBody>
      </p:sp>
    </p:spTree>
    <p:extLst>
      <p:ext uri="{BB962C8B-B14F-4D97-AF65-F5344CB8AC3E}">
        <p14:creationId xmlns:p14="http://schemas.microsoft.com/office/powerpoint/2010/main" val="3294614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8FA8B15-A63C-4AF3-8515-9B847C1B088F}"/>
              </a:ext>
            </a:extLst>
          </p:cNvPr>
          <p:cNvSpPr/>
          <p:nvPr/>
        </p:nvSpPr>
        <p:spPr>
          <a:xfrm>
            <a:off x="510493" y="474022"/>
            <a:ext cx="11370930" cy="5949962"/>
          </a:xfrm>
          <a:prstGeom prst="rect">
            <a:avLst/>
          </a:prstGeom>
        </p:spPr>
        <p:txBody>
          <a:bodyPr wrap="square">
            <a:spAutoFit/>
          </a:bodyPr>
          <a:lstStyle/>
          <a:p>
            <a:pPr marL="228600">
              <a:lnSpc>
                <a:spcPct val="107000"/>
              </a:lnSpc>
              <a:spcAft>
                <a:spcPts val="800"/>
              </a:spcAft>
            </a:pPr>
            <a:r>
              <a:rPr lang="en-GB" sz="2000" dirty="0">
                <a:ea typeface="Calibri" panose="020F0502020204030204" pitchFamily="34" charset="0"/>
                <a:cs typeface="Times New Roman" panose="02020603050405020304" pitchFamily="18" charset="0"/>
              </a:rPr>
              <a:t>(i) Limitation of private property through progressive taxation, heavy inheritance taxes, abolition of inheritance through collateral lines (brothers, nephews, etc.) forced loans, etc. </a:t>
            </a:r>
          </a:p>
          <a:p>
            <a:pPr marL="228600">
              <a:lnSpc>
                <a:spcPct val="107000"/>
              </a:lnSpc>
              <a:spcAft>
                <a:spcPts val="800"/>
              </a:spcAft>
            </a:pPr>
            <a:r>
              <a:rPr lang="en-GB" sz="2000" dirty="0">
                <a:ea typeface="Calibri" panose="020F0502020204030204" pitchFamily="34" charset="0"/>
                <a:cs typeface="Times New Roman" panose="02020603050405020304" pitchFamily="18" charset="0"/>
              </a:rPr>
              <a:t>(ii) Gradual expropriation of landowners, industrialists, railroad magnates and shipowners, partly through competition by state industry, partly directly through compensation in the form of bonds. </a:t>
            </a:r>
          </a:p>
          <a:p>
            <a:pPr marL="228600">
              <a:lnSpc>
                <a:spcPct val="107000"/>
              </a:lnSpc>
              <a:spcAft>
                <a:spcPts val="800"/>
              </a:spcAft>
            </a:pPr>
            <a:r>
              <a:rPr lang="en-GB" sz="2000" dirty="0">
                <a:ea typeface="Calibri" panose="020F0502020204030204" pitchFamily="34" charset="0"/>
                <a:cs typeface="Times New Roman" panose="02020603050405020304" pitchFamily="18" charset="0"/>
              </a:rPr>
              <a:t>(iii) Confiscation of the possessions of all emigrants and rebels against the majority of the people. </a:t>
            </a:r>
          </a:p>
          <a:p>
            <a:pPr marL="228600">
              <a:lnSpc>
                <a:spcPct val="107000"/>
              </a:lnSpc>
              <a:spcAft>
                <a:spcPts val="800"/>
              </a:spcAft>
            </a:pPr>
            <a:r>
              <a:rPr lang="en-GB" sz="2000" dirty="0">
                <a:ea typeface="Calibri" panose="020F0502020204030204" pitchFamily="34" charset="0"/>
                <a:cs typeface="Times New Roman" panose="02020603050405020304" pitchFamily="18" charset="0"/>
              </a:rPr>
              <a:t>(iv) Organization of labour or employment of proletarians on publicly owned land, in factories and workshops, with competition among the workers being abolished and with the factory owners, in so far as they still exist, being obliged to pay the same high wages as those paid by the state. </a:t>
            </a:r>
          </a:p>
          <a:p>
            <a:pPr marL="228600">
              <a:lnSpc>
                <a:spcPct val="107000"/>
              </a:lnSpc>
              <a:spcAft>
                <a:spcPts val="800"/>
              </a:spcAft>
            </a:pPr>
            <a:r>
              <a:rPr lang="en-GB" sz="2000" dirty="0">
                <a:ea typeface="Calibri" panose="020F0502020204030204" pitchFamily="34" charset="0"/>
                <a:cs typeface="Times New Roman" panose="02020603050405020304" pitchFamily="18" charset="0"/>
              </a:rPr>
              <a:t>(v) An equal obligation on all members of society to work until such time as private property has been completely abolished. Formation of industrial armies, especially for agriculture. </a:t>
            </a:r>
          </a:p>
          <a:p>
            <a:pPr marL="228600">
              <a:lnSpc>
                <a:spcPct val="107000"/>
              </a:lnSpc>
              <a:spcAft>
                <a:spcPts val="800"/>
              </a:spcAft>
            </a:pPr>
            <a:r>
              <a:rPr lang="en-GB" sz="2000" dirty="0">
                <a:ea typeface="Calibri" panose="020F0502020204030204" pitchFamily="34" charset="0"/>
                <a:cs typeface="Times New Roman" panose="02020603050405020304" pitchFamily="18" charset="0"/>
              </a:rPr>
              <a:t>(vi) Centralization of money and credit in the hands of the state through a national bank with state capital, and the suppression of all private banks and bankers. </a:t>
            </a:r>
          </a:p>
          <a:p>
            <a:pPr marL="228600">
              <a:lnSpc>
                <a:spcPct val="107000"/>
              </a:lnSpc>
              <a:spcAft>
                <a:spcPts val="800"/>
              </a:spcAft>
            </a:pPr>
            <a:endParaRPr lang="en-GB" sz="20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0192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DC958EE-3B5E-4227-9955-2E1869814F83}"/>
              </a:ext>
            </a:extLst>
          </p:cNvPr>
          <p:cNvSpPr/>
          <p:nvPr/>
        </p:nvSpPr>
        <p:spPr>
          <a:xfrm>
            <a:off x="381467" y="302929"/>
            <a:ext cx="11303780" cy="6105326"/>
          </a:xfrm>
          <a:prstGeom prst="rect">
            <a:avLst/>
          </a:prstGeom>
        </p:spPr>
        <p:txBody>
          <a:bodyPr wrap="square">
            <a:spAutoFit/>
          </a:bodyPr>
          <a:lstStyle/>
          <a:p>
            <a:pPr marL="228600">
              <a:lnSpc>
                <a:spcPct val="107000"/>
              </a:lnSpc>
              <a:spcAft>
                <a:spcPts val="800"/>
              </a:spcAft>
            </a:pPr>
            <a:r>
              <a:rPr lang="en-GB" sz="2400" dirty="0">
                <a:ea typeface="Calibri" panose="020F0502020204030204" pitchFamily="34" charset="0"/>
                <a:cs typeface="Times New Roman" panose="02020603050405020304" pitchFamily="18" charset="0"/>
              </a:rPr>
              <a:t>(vii) Increase in the number of national factories, workshops, railroads, ships; bringing new lands into cultivation and improvement of land already under cultivation – all in proportion to the growth of the capital and labour force at the disposal of the nation. </a:t>
            </a:r>
          </a:p>
          <a:p>
            <a:pPr marL="228600">
              <a:lnSpc>
                <a:spcPct val="107000"/>
              </a:lnSpc>
              <a:spcAft>
                <a:spcPts val="800"/>
              </a:spcAft>
            </a:pPr>
            <a:r>
              <a:rPr lang="en-GB" sz="2400" dirty="0">
                <a:ea typeface="Calibri" panose="020F0502020204030204" pitchFamily="34" charset="0"/>
                <a:cs typeface="Times New Roman" panose="02020603050405020304" pitchFamily="18" charset="0"/>
              </a:rPr>
              <a:t>(viii) Education of all children, from the moment they can leave their mother’s care, in national establishments at national cost. Education and production together. </a:t>
            </a:r>
          </a:p>
          <a:p>
            <a:pPr marL="228600">
              <a:lnSpc>
                <a:spcPct val="107000"/>
              </a:lnSpc>
              <a:spcAft>
                <a:spcPts val="800"/>
              </a:spcAft>
            </a:pPr>
            <a:r>
              <a:rPr lang="en-GB" sz="2400" dirty="0">
                <a:ea typeface="Calibri" panose="020F0502020204030204" pitchFamily="34" charset="0"/>
                <a:cs typeface="Times New Roman" panose="02020603050405020304" pitchFamily="18" charset="0"/>
              </a:rPr>
              <a:t>(ix) Construction, on public lands, of great palaces as communal dwellings for associated groups of citizens engaged in both industry and agriculture and combining in their way of life the advantages of urban and rural conditions while avoiding the one-sidedness and drawbacks of each. </a:t>
            </a:r>
          </a:p>
          <a:p>
            <a:pPr marL="228600">
              <a:lnSpc>
                <a:spcPct val="107000"/>
              </a:lnSpc>
              <a:spcAft>
                <a:spcPts val="800"/>
              </a:spcAft>
            </a:pPr>
            <a:r>
              <a:rPr lang="en-GB" sz="2400" dirty="0">
                <a:ea typeface="Calibri" panose="020F0502020204030204" pitchFamily="34" charset="0"/>
                <a:cs typeface="Times New Roman" panose="02020603050405020304" pitchFamily="18" charset="0"/>
              </a:rPr>
              <a:t>(x) Destruction of all unhealthy and jerry -built dwellings in urban districts. </a:t>
            </a:r>
          </a:p>
          <a:p>
            <a:pPr marL="228600">
              <a:lnSpc>
                <a:spcPct val="107000"/>
              </a:lnSpc>
              <a:spcAft>
                <a:spcPts val="800"/>
              </a:spcAft>
            </a:pPr>
            <a:r>
              <a:rPr lang="en-GB" sz="2400" dirty="0">
                <a:ea typeface="Calibri" panose="020F0502020204030204" pitchFamily="34" charset="0"/>
                <a:cs typeface="Times New Roman" panose="02020603050405020304" pitchFamily="18" charset="0"/>
              </a:rPr>
              <a:t>(xi) Equal inheritance rights for children born in and out of wedlock. </a:t>
            </a:r>
          </a:p>
          <a:p>
            <a:pPr marL="228600">
              <a:lnSpc>
                <a:spcPct val="107000"/>
              </a:lnSpc>
              <a:spcAft>
                <a:spcPts val="800"/>
              </a:spcAft>
            </a:pPr>
            <a:r>
              <a:rPr lang="en-GB" sz="2400" dirty="0">
                <a:ea typeface="Calibri" panose="020F0502020204030204" pitchFamily="34" charset="0"/>
                <a:cs typeface="Times New Roman" panose="02020603050405020304" pitchFamily="18" charset="0"/>
              </a:rPr>
              <a:t>(xii) Concentration of all means of transportation in the hands of the nation. </a:t>
            </a:r>
            <a:endParaRPr lang="en-GB" sz="2400" dirty="0"/>
          </a:p>
        </p:txBody>
      </p:sp>
    </p:spTree>
    <p:extLst>
      <p:ext uri="{BB962C8B-B14F-4D97-AF65-F5344CB8AC3E}">
        <p14:creationId xmlns:p14="http://schemas.microsoft.com/office/powerpoint/2010/main" val="489047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2E155-022B-44A0-B973-A5429CD53E71}"/>
              </a:ext>
            </a:extLst>
          </p:cNvPr>
          <p:cNvSpPr>
            <a:spLocks noGrp="1"/>
          </p:cNvSpPr>
          <p:nvPr>
            <p:ph type="title"/>
          </p:nvPr>
        </p:nvSpPr>
        <p:spPr>
          <a:xfrm>
            <a:off x="1371600" y="685800"/>
            <a:ext cx="9601200" cy="910988"/>
          </a:xfrm>
        </p:spPr>
        <p:txBody>
          <a:bodyPr/>
          <a:lstStyle/>
          <a:p>
            <a:r>
              <a:rPr lang="en-GB" dirty="0"/>
              <a:t>The awkward question of the state</a:t>
            </a:r>
          </a:p>
        </p:txBody>
      </p:sp>
      <p:sp>
        <p:nvSpPr>
          <p:cNvPr id="3" name="Content Placeholder 2">
            <a:extLst>
              <a:ext uri="{FF2B5EF4-FFF2-40B4-BE49-F238E27FC236}">
                <a16:creationId xmlns:a16="http://schemas.microsoft.com/office/drawing/2014/main" id="{FB840FC0-51C0-4D58-AF39-F4963355CF97}"/>
              </a:ext>
            </a:extLst>
          </p:cNvPr>
          <p:cNvSpPr>
            <a:spLocks noGrp="1"/>
          </p:cNvSpPr>
          <p:nvPr>
            <p:ph idx="1"/>
          </p:nvPr>
        </p:nvSpPr>
        <p:spPr>
          <a:xfrm>
            <a:off x="1452942" y="1553919"/>
            <a:ext cx="9519858" cy="4313481"/>
          </a:xfrm>
        </p:spPr>
        <p:txBody>
          <a:bodyPr>
            <a:normAutofit/>
          </a:bodyPr>
          <a:lstStyle/>
          <a:p>
            <a:pPr marL="0" indent="0" algn="ctr">
              <a:buNone/>
            </a:pPr>
            <a:r>
              <a:rPr lang="en-US" sz="2400" dirty="0"/>
              <a:t>“Long before me, bourgeois historians had described the historical development of this struggle between the classes, as had bourgeois economists their economic anatomy. My own contribution was (1) to show that the existence of classes is merely bound up with certain historical phases in the development of production; (2) that the class struggle necessarily leads to the dictatorship of the proletariat; [and] (3) that this dictatorship, itself, constitutes no more than a transition to the abolition of all classes and to a classless society”</a:t>
            </a:r>
          </a:p>
          <a:p>
            <a:pPr marL="0" indent="0" algn="r">
              <a:buNone/>
            </a:pPr>
            <a:r>
              <a:rPr lang="en-US" sz="2400" dirty="0"/>
              <a:t>- Marx to </a:t>
            </a:r>
            <a:r>
              <a:rPr lang="en-US" sz="2400" dirty="0" err="1"/>
              <a:t>Weydermeyer</a:t>
            </a:r>
            <a:r>
              <a:rPr lang="en-US" sz="2400" dirty="0"/>
              <a:t> 1852</a:t>
            </a:r>
            <a:endParaRPr lang="en-GB" sz="2400" dirty="0"/>
          </a:p>
        </p:txBody>
      </p:sp>
    </p:spTree>
    <p:extLst>
      <p:ext uri="{BB962C8B-B14F-4D97-AF65-F5344CB8AC3E}">
        <p14:creationId xmlns:p14="http://schemas.microsoft.com/office/powerpoint/2010/main" val="1331027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85103-8D73-4251-8075-860E3F68D4C5}"/>
              </a:ext>
            </a:extLst>
          </p:cNvPr>
          <p:cNvSpPr>
            <a:spLocks noGrp="1"/>
          </p:cNvSpPr>
          <p:nvPr>
            <p:ph type="title"/>
          </p:nvPr>
        </p:nvSpPr>
        <p:spPr/>
        <p:txBody>
          <a:bodyPr/>
          <a:lstStyle/>
          <a:p>
            <a:r>
              <a:rPr lang="en-GB" dirty="0"/>
              <a:t>Revolution in ‘backward’ countries</a:t>
            </a:r>
          </a:p>
        </p:txBody>
      </p:sp>
      <p:sp>
        <p:nvSpPr>
          <p:cNvPr id="3" name="Content Placeholder 2">
            <a:extLst>
              <a:ext uri="{FF2B5EF4-FFF2-40B4-BE49-F238E27FC236}">
                <a16:creationId xmlns:a16="http://schemas.microsoft.com/office/drawing/2014/main" id="{3D5AE8C9-C496-48E9-9BA2-10FD7D6D142A}"/>
              </a:ext>
            </a:extLst>
          </p:cNvPr>
          <p:cNvSpPr>
            <a:spLocks noGrp="1"/>
          </p:cNvSpPr>
          <p:nvPr>
            <p:ph idx="1"/>
          </p:nvPr>
        </p:nvSpPr>
        <p:spPr>
          <a:xfrm>
            <a:off x="1447332" y="1509039"/>
            <a:ext cx="9895716" cy="4908589"/>
          </a:xfrm>
        </p:spPr>
        <p:txBody>
          <a:bodyPr>
            <a:normAutofit/>
          </a:bodyPr>
          <a:lstStyle/>
          <a:p>
            <a:r>
              <a:rPr lang="en-GB" sz="2400" dirty="0"/>
              <a:t>The revolutions that Marx anticipated did not take place in the West</a:t>
            </a:r>
          </a:p>
          <a:p>
            <a:r>
              <a:rPr lang="en-GB" sz="2400" dirty="0"/>
              <a:t>But the Bolsheviks carried out a socialist revolution in Russia</a:t>
            </a:r>
          </a:p>
          <a:p>
            <a:r>
              <a:rPr lang="en-GB" sz="2400" dirty="0"/>
              <a:t>Lenin: ‘In the West it will be hard to take power but easy to build socialism; in the East it will be easy to take power but hard to build socialism”</a:t>
            </a:r>
          </a:p>
          <a:p>
            <a:r>
              <a:rPr lang="en-GB" sz="2400" dirty="0"/>
              <a:t>The debate with Kautsky on the character of the state</a:t>
            </a:r>
          </a:p>
          <a:p>
            <a:r>
              <a:rPr lang="en-GB" sz="2400" dirty="0"/>
              <a:t>The problem of socialism in a backward country</a:t>
            </a:r>
          </a:p>
          <a:p>
            <a:r>
              <a:rPr lang="en-GB" sz="2400" dirty="0"/>
              <a:t>	The role of development</a:t>
            </a:r>
          </a:p>
          <a:p>
            <a:r>
              <a:rPr lang="en-GB" sz="2400" dirty="0"/>
              <a:t>	The issue of worldwide socialism</a:t>
            </a:r>
          </a:p>
          <a:p>
            <a:endParaRPr lang="en-GB" sz="2400" dirty="0"/>
          </a:p>
        </p:txBody>
      </p:sp>
    </p:spTree>
    <p:extLst>
      <p:ext uri="{BB962C8B-B14F-4D97-AF65-F5344CB8AC3E}">
        <p14:creationId xmlns:p14="http://schemas.microsoft.com/office/powerpoint/2010/main" val="445356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BE3CE-445D-4A7A-A488-A7B14A1EEE66}"/>
              </a:ext>
            </a:extLst>
          </p:cNvPr>
          <p:cNvSpPr>
            <a:spLocks noGrp="1"/>
          </p:cNvSpPr>
          <p:nvPr>
            <p:ph type="title"/>
          </p:nvPr>
        </p:nvSpPr>
        <p:spPr/>
        <p:txBody>
          <a:bodyPr/>
          <a:lstStyle/>
          <a:p>
            <a:r>
              <a:rPr lang="en-GB" dirty="0"/>
              <a:t>Autarchy – an imposed condition</a:t>
            </a:r>
          </a:p>
        </p:txBody>
      </p:sp>
      <p:sp>
        <p:nvSpPr>
          <p:cNvPr id="3" name="Content Placeholder 2">
            <a:extLst>
              <a:ext uri="{FF2B5EF4-FFF2-40B4-BE49-F238E27FC236}">
                <a16:creationId xmlns:a16="http://schemas.microsoft.com/office/drawing/2014/main" id="{8C0D56B4-4895-49E8-9420-ADDC8E0B6DCB}"/>
              </a:ext>
            </a:extLst>
          </p:cNvPr>
          <p:cNvSpPr>
            <a:spLocks noGrp="1"/>
          </p:cNvSpPr>
          <p:nvPr>
            <p:ph idx="1"/>
          </p:nvPr>
        </p:nvSpPr>
        <p:spPr>
          <a:xfrm>
            <a:off x="1593188" y="1565139"/>
            <a:ext cx="9379612" cy="4302261"/>
          </a:xfrm>
        </p:spPr>
        <p:txBody>
          <a:bodyPr/>
          <a:lstStyle/>
          <a:p>
            <a:r>
              <a:rPr lang="en-GB" sz="2400" dirty="0"/>
              <a:t>Problems of the autarchic state</a:t>
            </a:r>
          </a:p>
          <a:p>
            <a:r>
              <a:rPr lang="en-GB" sz="2400" dirty="0"/>
              <a:t>Effectively, imposed by a blockade</a:t>
            </a:r>
          </a:p>
          <a:p>
            <a:r>
              <a:rPr lang="en-GB" sz="2400" dirty="0"/>
              <a:t>Problems of autarchic national development</a:t>
            </a:r>
          </a:p>
          <a:p>
            <a:r>
              <a:rPr lang="en-GB" sz="2400" dirty="0"/>
              <a:t>Problems of the state where the working class is a minority</a:t>
            </a:r>
          </a:p>
          <a:p>
            <a:r>
              <a:rPr lang="en-GB" sz="2400" dirty="0"/>
              <a:t>The necessity and consequences of compromise with the peasantry</a:t>
            </a:r>
          </a:p>
          <a:p>
            <a:r>
              <a:rPr lang="en-GB" sz="2400" dirty="0"/>
              <a:t>The boycott of capital</a:t>
            </a:r>
          </a:p>
          <a:p>
            <a:r>
              <a:rPr lang="en-GB" sz="2400" dirty="0"/>
              <a:t>Planning as a response to capital boycott</a:t>
            </a:r>
          </a:p>
          <a:p>
            <a:endParaRPr lang="en-GB" dirty="0"/>
          </a:p>
          <a:p>
            <a:endParaRPr lang="en-GB" dirty="0"/>
          </a:p>
        </p:txBody>
      </p:sp>
    </p:spTree>
    <p:extLst>
      <p:ext uri="{BB962C8B-B14F-4D97-AF65-F5344CB8AC3E}">
        <p14:creationId xmlns:p14="http://schemas.microsoft.com/office/powerpoint/2010/main" val="118669146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2440</TotalTime>
  <Words>1112</Words>
  <Application>Microsoft Office PowerPoint</Application>
  <PresentationFormat>Widescreen</PresentationFormat>
  <Paragraphs>96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Century Schoolbook</vt:lpstr>
      <vt:lpstr>Franklin Gothic Book</vt:lpstr>
      <vt:lpstr>Times New Roman</vt:lpstr>
      <vt:lpstr>Crop</vt:lpstr>
      <vt:lpstr>Unit 9</vt:lpstr>
      <vt:lpstr>What we will (try to) cover</vt:lpstr>
      <vt:lpstr>Theories of Communism</vt:lpstr>
      <vt:lpstr>Western theories of socialism</vt:lpstr>
      <vt:lpstr>PowerPoint Presentation</vt:lpstr>
      <vt:lpstr>PowerPoint Presentation</vt:lpstr>
      <vt:lpstr>The awkward question of the state</vt:lpstr>
      <vt:lpstr>Revolution in ‘backward’ countries</vt:lpstr>
      <vt:lpstr>Autarchy – an imposed condition</vt:lpstr>
      <vt:lpstr>War and wartime communism</vt:lpstr>
      <vt:lpstr>Keynes and Marx: transition, management and the role of government </vt:lpstr>
      <vt:lpstr>Varieties of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Marx and the Political Economy of his time</dc:title>
  <dc:creator>Alan Freeman</dc:creator>
  <cp:lastModifiedBy>Alan Freeman</cp:lastModifiedBy>
  <cp:revision>331</cp:revision>
  <dcterms:created xsi:type="dcterms:W3CDTF">2017-06-27T02:32:14Z</dcterms:created>
  <dcterms:modified xsi:type="dcterms:W3CDTF">2017-07-18T21:51:44Z</dcterms:modified>
</cp:coreProperties>
</file>