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5"/>
  </p:normalViewPr>
  <p:slideViewPr>
    <p:cSldViewPr>
      <p:cViewPr varScale="1">
        <p:scale>
          <a:sx n="125" d="100"/>
          <a:sy n="125" d="100"/>
        </p:scale>
        <p:origin x="70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52CD9-B5D6-AF4B-A6ED-8FAFF46849BE}" type="datetimeFigureOut">
              <a:rPr lang="en-US" smtClean="0"/>
              <a:t>8/15/19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1A90C-83A3-A749-83BF-B04FCBDF5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80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87799"/>
            <a:ext cx="9144000" cy="465582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0"/>
                </a:moveTo>
                <a:lnTo>
                  <a:pt x="9143981" y="4655690"/>
                </a:lnTo>
                <a:lnTo>
                  <a:pt x="9143981" y="0"/>
                </a:lnTo>
                <a:lnTo>
                  <a:pt x="0" y="0"/>
                </a:lnTo>
                <a:lnTo>
                  <a:pt x="0" y="4655690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0" y="0"/>
                </a:moveTo>
                <a:lnTo>
                  <a:pt x="9143981" y="0"/>
                </a:lnTo>
                <a:lnTo>
                  <a:pt x="9143981" y="487799"/>
                </a:lnTo>
                <a:lnTo>
                  <a:pt x="0" y="487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03292" y="1214166"/>
            <a:ext cx="373380" cy="0"/>
          </a:xfrm>
          <a:custGeom>
            <a:avLst/>
            <a:gdLst/>
            <a:ahLst/>
            <a:cxnLst/>
            <a:rect l="l" t="t" r="r" b="b"/>
            <a:pathLst>
              <a:path w="373380">
                <a:moveTo>
                  <a:pt x="0" y="0"/>
                </a:moveTo>
                <a:lnTo>
                  <a:pt x="372859" y="0"/>
                </a:lnTo>
              </a:path>
            </a:pathLst>
          </a:custGeom>
          <a:ln w="45827">
            <a:solidFill>
              <a:srgbClr val="EB5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30390" y="121416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011" y="0"/>
                </a:lnTo>
              </a:path>
            </a:pathLst>
          </a:custGeom>
          <a:ln w="45827">
            <a:solidFill>
              <a:srgbClr val="1A9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4206" y="1750335"/>
            <a:ext cx="7995587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Akash Gupta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CFC93-662F-1744-86F4-9B1C7793046E}" type="datetime1">
              <a:rPr lang="en-US" smtClean="0"/>
              <a:t>8/15/19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59595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Akash Gupta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8F2DE-2C95-B045-8CD9-A00763A3B5F1}" type="datetime1">
              <a:rPr lang="en-US" smtClean="0"/>
              <a:t>8/15/19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Akash Gupta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B8EAD-4395-0341-ACCB-A11149428FD4}" type="datetime1">
              <a:rPr lang="en-US" smtClean="0"/>
              <a:t>8/15/19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Akash Gupta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411EF-9952-964D-A4AC-7368CE2F932A}" type="datetime1">
              <a:rPr lang="en-US" smtClean="0"/>
              <a:t>8/15/19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Akash Gupta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945D6-6CD1-3D42-A1A8-10B03BA823DD}" type="datetime1">
              <a:rPr lang="en-US" smtClean="0"/>
              <a:t>8/15/19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0" y="0"/>
                </a:moveTo>
                <a:lnTo>
                  <a:pt x="9143981" y="0"/>
                </a:lnTo>
                <a:lnTo>
                  <a:pt x="9143981" y="487799"/>
                </a:lnTo>
                <a:lnTo>
                  <a:pt x="0" y="487799"/>
                </a:lnTo>
                <a:lnTo>
                  <a:pt x="0" y="0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03292" y="1214166"/>
            <a:ext cx="373380" cy="0"/>
          </a:xfrm>
          <a:custGeom>
            <a:avLst/>
            <a:gdLst/>
            <a:ahLst/>
            <a:cxnLst/>
            <a:rect l="l" t="t" r="r" b="b"/>
            <a:pathLst>
              <a:path w="373380">
                <a:moveTo>
                  <a:pt x="0" y="0"/>
                </a:moveTo>
                <a:lnTo>
                  <a:pt x="372859" y="0"/>
                </a:lnTo>
              </a:path>
            </a:pathLst>
          </a:custGeom>
          <a:ln w="45827">
            <a:solidFill>
              <a:srgbClr val="EB5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30390" y="121416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011" y="0"/>
                </a:lnTo>
              </a:path>
            </a:pathLst>
          </a:custGeom>
          <a:ln w="45827">
            <a:solidFill>
              <a:srgbClr val="1A9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2473" y="1378464"/>
            <a:ext cx="7539052" cy="421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2168" y="2114815"/>
            <a:ext cx="7539663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59595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Akash Gupta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BACDD-B211-B94B-9CBF-6ABE98BB5FC7}" type="datetime1">
              <a:rPr lang="en-US" smtClean="0"/>
              <a:t>8/15/19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United_States_counties_by_per_capita_income" TargetMode="External"/><Relationship Id="rId2" Type="http://schemas.openxmlformats.org/officeDocument/2006/relationships/hyperlink" Target="https://en.wikipedia.org/wiki/List_of_United_States_cities_by_popul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United_States_counties_by_per_capita_income" TargetMode="External"/><Relationship Id="rId2" Type="http://schemas.openxmlformats.org/officeDocument/2006/relationships/hyperlink" Target="https://en.wikipedia.org/wiki/List_of_United_States_cities_by_popul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43726" y="1428750"/>
            <a:ext cx="7995587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The </a:t>
            </a:r>
            <a:r>
              <a:rPr spc="100" dirty="0"/>
              <a:t>Battle</a:t>
            </a:r>
            <a:r>
              <a:rPr spc="-965" dirty="0"/>
              <a:t> </a:t>
            </a:r>
            <a:r>
              <a:rPr spc="85" dirty="0"/>
              <a:t>of </a:t>
            </a:r>
            <a:r>
              <a:rPr spc="155" dirty="0"/>
              <a:t>Neighbourhoods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5600" y="4095750"/>
            <a:ext cx="2722880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1150" algn="l"/>
              </a:tabLst>
            </a:pPr>
            <a:r>
              <a:rPr sz="1600" spc="-175" dirty="0">
                <a:solidFill>
                  <a:srgbClr val="595959"/>
                </a:solidFill>
                <a:latin typeface="Verdana"/>
                <a:cs typeface="Verdana"/>
              </a:rPr>
              <a:t>-	</a:t>
            </a:r>
            <a:r>
              <a:rPr sz="1600" spc="-95" dirty="0">
                <a:solidFill>
                  <a:srgbClr val="595959"/>
                </a:solidFill>
                <a:latin typeface="Verdana"/>
                <a:cs typeface="Verdana"/>
              </a:rPr>
              <a:t>By</a:t>
            </a:r>
            <a:endParaRPr lang="en-US" sz="1600" spc="-95" dirty="0">
              <a:solidFill>
                <a:srgbClr val="595959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1150" algn="l"/>
              </a:tabLst>
            </a:pPr>
            <a:r>
              <a:rPr lang="en-US" sz="1600" spc="-95" dirty="0">
                <a:solidFill>
                  <a:srgbClr val="595959"/>
                </a:solidFill>
                <a:latin typeface="Verdana"/>
                <a:cs typeface="Verdana"/>
              </a:rPr>
              <a:t>Akash Gupta</a:t>
            </a:r>
            <a:endParaRPr sz="1600" dirty="0">
              <a:latin typeface="Verdana"/>
              <a:cs typeface="Verdan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28148-36AB-E14C-B16A-887A740D1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06" y="2537460"/>
            <a:ext cx="5402996" cy="239649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DC0C3-0729-0546-8B9B-530DFBDB83C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Akash Gupta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387B2-71FE-FE42-8040-D7B3A9CF0B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8464"/>
            <a:ext cx="55829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Introduction</a:t>
            </a:r>
            <a:r>
              <a:rPr spc="-165" dirty="0"/>
              <a:t> </a:t>
            </a:r>
            <a:r>
              <a:rPr spc="100" dirty="0"/>
              <a:t>and</a:t>
            </a:r>
            <a:r>
              <a:rPr spc="-165" dirty="0"/>
              <a:t> </a:t>
            </a:r>
            <a:r>
              <a:rPr spc="95" dirty="0"/>
              <a:t>Business</a:t>
            </a:r>
            <a:r>
              <a:rPr spc="-165" dirty="0"/>
              <a:t> </a:t>
            </a:r>
            <a:r>
              <a:rPr spc="75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473" y="2114815"/>
            <a:ext cx="7466330" cy="202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-5" dirty="0">
                <a:solidFill>
                  <a:srgbClr val="595959"/>
                </a:solidFill>
                <a:latin typeface="Verdana"/>
                <a:cs typeface="Verdana"/>
              </a:rPr>
              <a:t>A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Verdana"/>
                <a:cs typeface="Verdana"/>
              </a:rPr>
              <a:t>CEO</a:t>
            </a:r>
            <a:r>
              <a:rPr sz="13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595959"/>
                </a:solidFill>
                <a:latin typeface="Verdana"/>
                <a:cs typeface="Verdana"/>
              </a:rPr>
              <a:t>of</a:t>
            </a:r>
            <a:r>
              <a:rPr sz="13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125" dirty="0">
                <a:solidFill>
                  <a:srgbClr val="595959"/>
                </a:solidFill>
                <a:latin typeface="Verdana"/>
                <a:cs typeface="Verdana"/>
              </a:rPr>
              <a:t>a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595959"/>
                </a:solidFill>
                <a:latin typeface="Verdana"/>
                <a:cs typeface="Verdana"/>
              </a:rPr>
              <a:t>company</a:t>
            </a:r>
            <a:r>
              <a:rPr sz="13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595959"/>
                </a:solidFill>
                <a:latin typeface="Verdana"/>
                <a:cs typeface="Verdana"/>
              </a:rPr>
              <a:t>is</a:t>
            </a:r>
            <a:r>
              <a:rPr sz="13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595959"/>
                </a:solidFill>
                <a:latin typeface="Verdana"/>
                <a:cs typeface="Verdana"/>
              </a:rPr>
              <a:t>interested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595959"/>
                </a:solidFill>
                <a:latin typeface="Verdana"/>
                <a:cs typeface="Verdana"/>
              </a:rPr>
              <a:t>in</a:t>
            </a:r>
            <a:r>
              <a:rPr sz="13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595959"/>
                </a:solidFill>
                <a:latin typeface="Verdana"/>
                <a:cs typeface="Verdana"/>
              </a:rPr>
              <a:t>starting</a:t>
            </a:r>
            <a:r>
              <a:rPr sz="13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125" dirty="0">
                <a:solidFill>
                  <a:srgbClr val="595959"/>
                </a:solidFill>
                <a:latin typeface="Verdana"/>
                <a:cs typeface="Verdana"/>
              </a:rPr>
              <a:t>a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125" dirty="0">
                <a:solidFill>
                  <a:srgbClr val="595959"/>
                </a:solidFill>
                <a:latin typeface="Verdana"/>
                <a:cs typeface="Verdana"/>
              </a:rPr>
              <a:t>gaming</a:t>
            </a:r>
            <a:r>
              <a:rPr sz="13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595959"/>
                </a:solidFill>
                <a:latin typeface="Verdana"/>
                <a:cs typeface="Verdana"/>
              </a:rPr>
              <a:t>arcade</a:t>
            </a:r>
            <a:r>
              <a:rPr sz="13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595959"/>
                </a:solidFill>
                <a:latin typeface="Verdana"/>
                <a:cs typeface="Verdana"/>
              </a:rPr>
              <a:t>in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595959"/>
                </a:solidFill>
                <a:latin typeface="Verdana"/>
                <a:cs typeface="Verdana"/>
              </a:rPr>
              <a:t>the</a:t>
            </a:r>
            <a:r>
              <a:rPr sz="13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595959"/>
                </a:solidFill>
                <a:latin typeface="Verdana"/>
                <a:cs typeface="Verdana"/>
              </a:rPr>
              <a:t>best</a:t>
            </a:r>
            <a:r>
              <a:rPr sz="13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595959"/>
                </a:solidFill>
                <a:latin typeface="Verdana"/>
                <a:cs typeface="Verdana"/>
              </a:rPr>
              <a:t>locality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595959"/>
                </a:solidFill>
                <a:latin typeface="Verdana"/>
                <a:cs typeface="Verdana"/>
              </a:rPr>
              <a:t>of</a:t>
            </a:r>
            <a:r>
              <a:rPr sz="13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595959"/>
                </a:solidFill>
                <a:latin typeface="Verdana"/>
                <a:cs typeface="Verdana"/>
              </a:rPr>
              <a:t>all</a:t>
            </a:r>
            <a:r>
              <a:rPr sz="13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595959"/>
                </a:solidFill>
                <a:latin typeface="Verdana"/>
                <a:cs typeface="Verdana"/>
              </a:rPr>
              <a:t>the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595959"/>
                </a:solidFill>
                <a:latin typeface="Verdana"/>
                <a:cs typeface="Verdana"/>
              </a:rPr>
              <a:t>cities</a:t>
            </a:r>
            <a:r>
              <a:rPr sz="13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595959"/>
                </a:solidFill>
                <a:latin typeface="Verdana"/>
                <a:cs typeface="Verdana"/>
              </a:rPr>
              <a:t>in</a:t>
            </a:r>
            <a:r>
              <a:rPr sz="13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595959"/>
                </a:solidFill>
                <a:latin typeface="Verdana"/>
                <a:cs typeface="Verdana"/>
              </a:rPr>
              <a:t>United  </a:t>
            </a:r>
            <a:r>
              <a:rPr sz="1300" spc="-100" dirty="0">
                <a:solidFill>
                  <a:srgbClr val="595959"/>
                </a:solidFill>
                <a:latin typeface="Verdana"/>
                <a:cs typeface="Verdana"/>
              </a:rPr>
              <a:t>states.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595959"/>
                </a:solidFill>
                <a:latin typeface="Verdana"/>
                <a:cs typeface="Verdana"/>
              </a:rPr>
              <a:t>He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595959"/>
                </a:solidFill>
                <a:latin typeface="Verdana"/>
                <a:cs typeface="Verdana"/>
              </a:rPr>
              <a:t>defines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125" dirty="0">
                <a:solidFill>
                  <a:srgbClr val="595959"/>
                </a:solidFill>
                <a:latin typeface="Verdana"/>
                <a:cs typeface="Verdana"/>
              </a:rPr>
              <a:t>a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595959"/>
                </a:solidFill>
                <a:latin typeface="Verdana"/>
                <a:cs typeface="Verdana"/>
              </a:rPr>
              <a:t>best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595959"/>
                </a:solidFill>
                <a:latin typeface="Verdana"/>
                <a:cs typeface="Verdana"/>
              </a:rPr>
              <a:t>locality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100" dirty="0">
                <a:solidFill>
                  <a:srgbClr val="595959"/>
                </a:solidFill>
                <a:latin typeface="Verdana"/>
                <a:cs typeface="Verdana"/>
              </a:rPr>
              <a:t>based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595959"/>
                </a:solidFill>
                <a:latin typeface="Verdana"/>
                <a:cs typeface="Verdana"/>
              </a:rPr>
              <a:t>on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595959"/>
                </a:solidFill>
                <a:latin typeface="Verdana"/>
                <a:cs typeface="Verdana"/>
              </a:rPr>
              <a:t>the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595959"/>
                </a:solidFill>
                <a:latin typeface="Verdana"/>
                <a:cs typeface="Verdana"/>
              </a:rPr>
              <a:t>following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595959"/>
                </a:solidFill>
                <a:latin typeface="Verdana"/>
                <a:cs typeface="Verdana"/>
              </a:rPr>
              <a:t>constraints,</a:t>
            </a:r>
            <a:endParaRPr sz="1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469900" indent="-328295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-65" dirty="0">
                <a:solidFill>
                  <a:srgbClr val="595959"/>
                </a:solidFill>
                <a:latin typeface="Verdana"/>
                <a:cs typeface="Verdana"/>
              </a:rPr>
              <a:t>Population</a:t>
            </a:r>
            <a:r>
              <a:rPr sz="1300" spc="-2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595959"/>
                </a:solidFill>
                <a:latin typeface="Verdana"/>
                <a:cs typeface="Verdana"/>
              </a:rPr>
              <a:t>density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595959"/>
                </a:solidFill>
                <a:latin typeface="Verdana"/>
                <a:cs typeface="Verdana"/>
              </a:rPr>
              <a:t>of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125" dirty="0">
                <a:solidFill>
                  <a:srgbClr val="595959"/>
                </a:solidFill>
                <a:latin typeface="Verdana"/>
                <a:cs typeface="Verdana"/>
              </a:rPr>
              <a:t>a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595959"/>
                </a:solidFill>
                <a:latin typeface="Verdana"/>
                <a:cs typeface="Verdana"/>
              </a:rPr>
              <a:t>locality</a:t>
            </a:r>
            <a:endParaRPr sz="1300" dirty="0">
              <a:latin typeface="Verdana"/>
              <a:cs typeface="Verdan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-40" dirty="0">
                <a:solidFill>
                  <a:srgbClr val="595959"/>
                </a:solidFill>
                <a:latin typeface="Verdana"/>
                <a:cs typeface="Verdana"/>
              </a:rPr>
              <a:t>Per </a:t>
            </a:r>
            <a:r>
              <a:rPr sz="1300" spc="-70" dirty="0">
                <a:solidFill>
                  <a:srgbClr val="595959"/>
                </a:solidFill>
                <a:latin typeface="Verdana"/>
                <a:cs typeface="Verdana"/>
              </a:rPr>
              <a:t>Capita</a:t>
            </a:r>
            <a:r>
              <a:rPr sz="1300" spc="-38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595959"/>
                </a:solidFill>
                <a:latin typeface="Verdana"/>
                <a:cs typeface="Verdana"/>
              </a:rPr>
              <a:t>Income</a:t>
            </a:r>
            <a:endParaRPr sz="1300" dirty="0">
              <a:latin typeface="Verdana"/>
              <a:cs typeface="Verdan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-65" dirty="0">
                <a:solidFill>
                  <a:srgbClr val="595959"/>
                </a:solidFill>
                <a:latin typeface="Verdana"/>
                <a:cs typeface="Verdana"/>
              </a:rPr>
              <a:t>Population</a:t>
            </a:r>
            <a:r>
              <a:rPr sz="1300" spc="-2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595959"/>
                </a:solidFill>
                <a:latin typeface="Verdana"/>
                <a:cs typeface="Verdana"/>
              </a:rPr>
              <a:t>of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100" dirty="0">
                <a:solidFill>
                  <a:srgbClr val="595959"/>
                </a:solidFill>
                <a:latin typeface="Verdana"/>
                <a:cs typeface="Verdana"/>
              </a:rPr>
              <a:t>each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595959"/>
                </a:solidFill>
                <a:latin typeface="Verdana"/>
                <a:cs typeface="Verdana"/>
              </a:rPr>
              <a:t>location</a:t>
            </a:r>
            <a:endParaRPr sz="1300" dirty="0">
              <a:latin typeface="Verdana"/>
              <a:cs typeface="Verdan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-85" dirty="0">
                <a:solidFill>
                  <a:srgbClr val="595959"/>
                </a:solidFill>
                <a:latin typeface="Verdana"/>
                <a:cs typeface="Verdana"/>
              </a:rPr>
              <a:t>Venues</a:t>
            </a:r>
            <a:r>
              <a:rPr sz="1300" spc="-2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595959"/>
                </a:solidFill>
                <a:latin typeface="Verdana"/>
                <a:cs typeface="Verdana"/>
              </a:rPr>
              <a:t>in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100" dirty="0">
                <a:solidFill>
                  <a:srgbClr val="595959"/>
                </a:solidFill>
                <a:latin typeface="Verdana"/>
                <a:cs typeface="Verdana"/>
              </a:rPr>
              <a:t>each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595959"/>
                </a:solidFill>
                <a:latin typeface="Verdana"/>
                <a:cs typeface="Verdana"/>
              </a:rPr>
              <a:t>locality</a:t>
            </a:r>
            <a:endParaRPr sz="1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-30" dirty="0">
                <a:solidFill>
                  <a:srgbClr val="595959"/>
                </a:solidFill>
                <a:latin typeface="Verdana"/>
                <a:cs typeface="Verdana"/>
              </a:rPr>
              <a:t>We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105" dirty="0">
                <a:solidFill>
                  <a:srgbClr val="595959"/>
                </a:solidFill>
                <a:latin typeface="Verdana"/>
                <a:cs typeface="Verdana"/>
              </a:rPr>
              <a:t>have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595959"/>
                </a:solidFill>
                <a:latin typeface="Verdana"/>
                <a:cs typeface="Verdana"/>
              </a:rPr>
              <a:t>to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595959"/>
                </a:solidFill>
                <a:latin typeface="Verdana"/>
                <a:cs typeface="Verdana"/>
              </a:rPr>
              <a:t>suggest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595959"/>
                </a:solidFill>
                <a:latin typeface="Verdana"/>
                <a:cs typeface="Verdana"/>
              </a:rPr>
              <a:t>the</a:t>
            </a:r>
            <a:r>
              <a:rPr sz="13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595959"/>
                </a:solidFill>
                <a:latin typeface="Verdana"/>
                <a:cs typeface="Verdana"/>
              </a:rPr>
              <a:t>best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595959"/>
                </a:solidFill>
                <a:latin typeface="Verdana"/>
                <a:cs typeface="Verdana"/>
              </a:rPr>
              <a:t>locality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595959"/>
                </a:solidFill>
                <a:latin typeface="Verdana"/>
                <a:cs typeface="Verdana"/>
              </a:rPr>
              <a:t>to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595959"/>
                </a:solidFill>
                <a:latin typeface="Verdana"/>
                <a:cs typeface="Verdana"/>
              </a:rPr>
              <a:t>setup</a:t>
            </a:r>
            <a:r>
              <a:rPr sz="13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125" dirty="0">
                <a:solidFill>
                  <a:srgbClr val="595959"/>
                </a:solidFill>
                <a:latin typeface="Verdana"/>
                <a:cs typeface="Verdana"/>
              </a:rPr>
              <a:t>a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125" dirty="0">
                <a:solidFill>
                  <a:srgbClr val="595959"/>
                </a:solidFill>
                <a:latin typeface="Verdana"/>
                <a:cs typeface="Verdana"/>
              </a:rPr>
              <a:t>gaming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595959"/>
                </a:solidFill>
                <a:latin typeface="Verdana"/>
                <a:cs typeface="Verdana"/>
              </a:rPr>
              <a:t>arcade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595959"/>
                </a:solidFill>
                <a:latin typeface="Verdana"/>
                <a:cs typeface="Verdana"/>
              </a:rPr>
              <a:t>in</a:t>
            </a:r>
            <a:r>
              <a:rPr sz="13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595959"/>
                </a:solidFill>
                <a:latin typeface="Verdana"/>
                <a:cs typeface="Verdana"/>
              </a:rPr>
              <a:t>the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595959"/>
                </a:solidFill>
                <a:latin typeface="Verdana"/>
                <a:cs typeface="Verdana"/>
              </a:rPr>
              <a:t>United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595959"/>
                </a:solidFill>
                <a:latin typeface="Verdana"/>
                <a:cs typeface="Verdana"/>
              </a:rPr>
              <a:t>States.</a:t>
            </a:r>
            <a:endParaRPr sz="1300" dirty="0">
              <a:latin typeface="Verdana"/>
              <a:cs typeface="Verdan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01A58-A3B3-C74A-8BB9-2CC1FD501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2343150"/>
            <a:ext cx="1422400" cy="14224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E39D48-8CAD-DF42-8C0F-57A88A410AA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Akash Gupta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125307-7528-D047-B81C-06EEBD75071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8464"/>
            <a:ext cx="7677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1381" y="2319183"/>
            <a:ext cx="6377305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995" marR="568325" indent="-32829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55" dirty="0">
                <a:solidFill>
                  <a:srgbClr val="595959"/>
                </a:solidFill>
                <a:latin typeface="Verdana"/>
                <a:cs typeface="Verdana"/>
              </a:rPr>
              <a:t>List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595959"/>
                </a:solidFill>
                <a:latin typeface="Verdana"/>
                <a:cs typeface="Verdana"/>
              </a:rPr>
              <a:t>of</a:t>
            </a:r>
            <a:r>
              <a:rPr sz="13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595959"/>
                </a:solidFill>
                <a:latin typeface="Verdana"/>
                <a:cs typeface="Verdana"/>
              </a:rPr>
              <a:t>all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595959"/>
                </a:solidFill>
                <a:latin typeface="Verdana"/>
                <a:cs typeface="Verdana"/>
              </a:rPr>
              <a:t>the</a:t>
            </a:r>
            <a:r>
              <a:rPr sz="13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595959"/>
                </a:solidFill>
                <a:latin typeface="Verdana"/>
                <a:cs typeface="Verdana"/>
              </a:rPr>
              <a:t>cities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595959"/>
                </a:solidFill>
                <a:latin typeface="Verdana"/>
                <a:cs typeface="Verdana"/>
              </a:rPr>
              <a:t>in</a:t>
            </a:r>
            <a:r>
              <a:rPr sz="13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595959"/>
                </a:solidFill>
                <a:latin typeface="Verdana"/>
                <a:cs typeface="Verdana"/>
              </a:rPr>
              <a:t>United</a:t>
            </a:r>
            <a:r>
              <a:rPr sz="13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100" dirty="0">
                <a:solidFill>
                  <a:srgbClr val="595959"/>
                </a:solidFill>
                <a:latin typeface="Verdana"/>
                <a:cs typeface="Verdana"/>
              </a:rPr>
              <a:t>States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595959"/>
                </a:solidFill>
                <a:latin typeface="Verdana"/>
                <a:cs typeface="Verdana"/>
              </a:rPr>
              <a:t>with</a:t>
            </a:r>
            <a:r>
              <a:rPr sz="13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595959"/>
                </a:solidFill>
                <a:latin typeface="Verdana"/>
                <a:cs typeface="Verdana"/>
              </a:rPr>
              <a:t>population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595959"/>
                </a:solidFill>
                <a:latin typeface="Verdana"/>
                <a:cs typeface="Verdana"/>
              </a:rPr>
              <a:t>density</a:t>
            </a:r>
            <a:r>
              <a:rPr sz="13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105" dirty="0">
                <a:solidFill>
                  <a:srgbClr val="595959"/>
                </a:solidFill>
                <a:latin typeface="Verdana"/>
                <a:cs typeface="Verdana"/>
              </a:rPr>
              <a:t>and</a:t>
            </a:r>
            <a:r>
              <a:rPr sz="13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595959"/>
                </a:solidFill>
                <a:latin typeface="Verdana"/>
                <a:cs typeface="Verdana"/>
              </a:rPr>
              <a:t>coordinates: </a:t>
            </a:r>
            <a:r>
              <a:rPr sz="1300" u="heavy" spc="-90" dirty="0">
                <a:solidFill>
                  <a:srgbClr val="1C3677"/>
                </a:solidFill>
                <a:uFill>
                  <a:solidFill>
                    <a:srgbClr val="1C3677"/>
                  </a:solidFill>
                </a:uFill>
                <a:latin typeface="Verdana"/>
                <a:cs typeface="Verdana"/>
              </a:rPr>
              <a:t> </a:t>
            </a:r>
            <a:r>
              <a:rPr sz="1300" u="heavy" spc="-100" dirty="0">
                <a:solidFill>
                  <a:srgbClr val="1C3677"/>
                </a:solidFill>
                <a:uFill>
                  <a:solidFill>
                    <a:srgbClr val="1C3677"/>
                  </a:solidFill>
                </a:uFill>
                <a:latin typeface="Verdana"/>
                <a:cs typeface="Verdana"/>
                <a:hlinkClick r:id="rId2"/>
              </a:rPr>
              <a:t>https://en.wikipedia.org/wiki/List_of_United_States_cities_by_population</a:t>
            </a:r>
            <a:endParaRPr sz="1300">
              <a:latin typeface="Verdana"/>
              <a:cs typeface="Verdana"/>
            </a:endParaRPr>
          </a:p>
          <a:p>
            <a:pPr marL="340995" marR="5080" indent="-328295">
              <a:lnSpc>
                <a:spcPct val="115399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55" dirty="0">
                <a:solidFill>
                  <a:srgbClr val="595959"/>
                </a:solidFill>
                <a:latin typeface="Verdana"/>
                <a:cs typeface="Verdana"/>
              </a:rPr>
              <a:t>List </a:t>
            </a:r>
            <a:r>
              <a:rPr sz="1300" spc="-45" dirty="0">
                <a:solidFill>
                  <a:srgbClr val="595959"/>
                </a:solidFill>
                <a:latin typeface="Verdana"/>
                <a:cs typeface="Verdana"/>
              </a:rPr>
              <a:t>of </a:t>
            </a:r>
            <a:r>
              <a:rPr sz="1300" spc="-60" dirty="0">
                <a:solidFill>
                  <a:srgbClr val="595959"/>
                </a:solidFill>
                <a:latin typeface="Verdana"/>
                <a:cs typeface="Verdana"/>
              </a:rPr>
              <a:t>all </a:t>
            </a:r>
            <a:r>
              <a:rPr sz="1300" spc="-75" dirty="0">
                <a:solidFill>
                  <a:srgbClr val="595959"/>
                </a:solidFill>
                <a:latin typeface="Verdana"/>
                <a:cs typeface="Verdana"/>
              </a:rPr>
              <a:t>the </a:t>
            </a:r>
            <a:r>
              <a:rPr sz="1300" spc="-60" dirty="0">
                <a:solidFill>
                  <a:srgbClr val="595959"/>
                </a:solidFill>
                <a:latin typeface="Verdana"/>
                <a:cs typeface="Verdana"/>
              </a:rPr>
              <a:t>cities </a:t>
            </a:r>
            <a:r>
              <a:rPr sz="1300" spc="-65" dirty="0">
                <a:solidFill>
                  <a:srgbClr val="595959"/>
                </a:solidFill>
                <a:latin typeface="Verdana"/>
                <a:cs typeface="Verdana"/>
              </a:rPr>
              <a:t>in </a:t>
            </a:r>
            <a:r>
              <a:rPr sz="1300" spc="-55" dirty="0">
                <a:solidFill>
                  <a:srgbClr val="595959"/>
                </a:solidFill>
                <a:latin typeface="Verdana"/>
                <a:cs typeface="Verdana"/>
              </a:rPr>
              <a:t>United </a:t>
            </a:r>
            <a:r>
              <a:rPr sz="1300" spc="-100" dirty="0">
                <a:solidFill>
                  <a:srgbClr val="595959"/>
                </a:solidFill>
                <a:latin typeface="Verdana"/>
                <a:cs typeface="Verdana"/>
              </a:rPr>
              <a:t>States </a:t>
            </a:r>
            <a:r>
              <a:rPr sz="1300" spc="-55" dirty="0">
                <a:solidFill>
                  <a:srgbClr val="595959"/>
                </a:solidFill>
                <a:latin typeface="Verdana"/>
                <a:cs typeface="Verdana"/>
              </a:rPr>
              <a:t>with </a:t>
            </a:r>
            <a:r>
              <a:rPr sz="1300" spc="-40" dirty="0">
                <a:solidFill>
                  <a:srgbClr val="595959"/>
                </a:solidFill>
                <a:latin typeface="Verdana"/>
                <a:cs typeface="Verdana"/>
              </a:rPr>
              <a:t>Per </a:t>
            </a:r>
            <a:r>
              <a:rPr sz="1300" spc="-70" dirty="0">
                <a:solidFill>
                  <a:srgbClr val="595959"/>
                </a:solidFill>
                <a:latin typeface="Verdana"/>
                <a:cs typeface="Verdana"/>
              </a:rPr>
              <a:t>Capita </a:t>
            </a:r>
            <a:r>
              <a:rPr sz="1300" spc="-114" dirty="0">
                <a:solidFill>
                  <a:srgbClr val="595959"/>
                </a:solidFill>
                <a:latin typeface="Verdana"/>
                <a:cs typeface="Verdana"/>
              </a:rPr>
              <a:t>Income </a:t>
            </a:r>
            <a:r>
              <a:rPr sz="1300" spc="-265" dirty="0">
                <a:solidFill>
                  <a:srgbClr val="595959"/>
                </a:solidFill>
                <a:latin typeface="Verdana"/>
                <a:cs typeface="Verdana"/>
              </a:rPr>
              <a:t>: </a:t>
            </a:r>
            <a:r>
              <a:rPr sz="1300" u="heavy" spc="-265" dirty="0">
                <a:solidFill>
                  <a:srgbClr val="1C3677"/>
                </a:solidFill>
                <a:uFill>
                  <a:solidFill>
                    <a:srgbClr val="1C3677"/>
                  </a:solidFill>
                </a:uFill>
                <a:latin typeface="Verdana"/>
                <a:cs typeface="Verdana"/>
              </a:rPr>
              <a:t> </a:t>
            </a:r>
            <a:r>
              <a:rPr sz="1300" u="heavy" spc="-105" dirty="0">
                <a:solidFill>
                  <a:srgbClr val="1C3677"/>
                </a:solidFill>
                <a:uFill>
                  <a:solidFill>
                    <a:srgbClr val="1C3677"/>
                  </a:solidFill>
                </a:uFill>
                <a:latin typeface="Verdana"/>
                <a:cs typeface="Verdana"/>
                <a:hlinkClick r:id="rId3"/>
              </a:rPr>
              <a:t>https://en.wikipedia.org/wiki/List_of_United_States_counties_by_per_capita_income</a:t>
            </a:r>
            <a:endParaRPr sz="1300">
              <a:latin typeface="Verdana"/>
              <a:cs typeface="Verdan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80" dirty="0">
                <a:solidFill>
                  <a:srgbClr val="595959"/>
                </a:solidFill>
                <a:latin typeface="Verdana"/>
                <a:cs typeface="Verdana"/>
              </a:rPr>
              <a:t>Using</a:t>
            </a:r>
            <a:r>
              <a:rPr sz="1300" spc="-2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595959"/>
                </a:solidFill>
                <a:latin typeface="Verdana"/>
                <a:cs typeface="Verdana"/>
              </a:rPr>
              <a:t>Foursquare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595959"/>
                </a:solidFill>
                <a:latin typeface="Verdana"/>
                <a:cs typeface="Verdana"/>
              </a:rPr>
              <a:t>API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595959"/>
                </a:solidFill>
                <a:latin typeface="Verdana"/>
                <a:cs typeface="Verdana"/>
              </a:rPr>
              <a:t>to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595959"/>
                </a:solidFill>
                <a:latin typeface="Verdana"/>
                <a:cs typeface="Verdana"/>
              </a:rPr>
              <a:t>get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595959"/>
                </a:solidFill>
                <a:latin typeface="Verdana"/>
                <a:cs typeface="Verdana"/>
              </a:rPr>
              <a:t>the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595959"/>
                </a:solidFill>
                <a:latin typeface="Verdana"/>
                <a:cs typeface="Verdana"/>
              </a:rPr>
              <a:t>following</a:t>
            </a:r>
            <a:endParaRPr sz="1300">
              <a:latin typeface="Verdana"/>
              <a:cs typeface="Verdana"/>
            </a:endParaRPr>
          </a:p>
          <a:p>
            <a:pPr marL="798195" lvl="1" indent="-328295">
              <a:lnSpc>
                <a:spcPct val="100000"/>
              </a:lnSpc>
              <a:spcBef>
                <a:spcPts val="24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300" spc="-55" dirty="0">
                <a:solidFill>
                  <a:srgbClr val="595959"/>
                </a:solidFill>
                <a:latin typeface="Verdana"/>
                <a:cs typeface="Verdana"/>
              </a:rPr>
              <a:t>List</a:t>
            </a:r>
            <a:r>
              <a:rPr sz="1300" spc="-2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595959"/>
                </a:solidFill>
                <a:latin typeface="Verdana"/>
                <a:cs typeface="Verdana"/>
              </a:rPr>
              <a:t>of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595959"/>
                </a:solidFill>
                <a:latin typeface="Verdana"/>
                <a:cs typeface="Verdana"/>
              </a:rPr>
              <a:t>all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105" dirty="0">
                <a:solidFill>
                  <a:srgbClr val="595959"/>
                </a:solidFill>
                <a:latin typeface="Verdana"/>
                <a:cs typeface="Verdana"/>
              </a:rPr>
              <a:t>venues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595959"/>
                </a:solidFill>
                <a:latin typeface="Verdana"/>
                <a:cs typeface="Verdana"/>
              </a:rPr>
              <a:t>in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100" dirty="0">
                <a:solidFill>
                  <a:srgbClr val="595959"/>
                </a:solidFill>
                <a:latin typeface="Verdana"/>
                <a:cs typeface="Verdana"/>
              </a:rPr>
              <a:t>each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595959"/>
                </a:solidFill>
                <a:latin typeface="Verdana"/>
                <a:cs typeface="Verdana"/>
              </a:rPr>
              <a:t>city</a:t>
            </a:r>
            <a:endParaRPr sz="1300">
              <a:latin typeface="Verdana"/>
              <a:cs typeface="Verdana"/>
            </a:endParaRPr>
          </a:p>
          <a:p>
            <a:pPr marL="798195" lvl="1" indent="-328295">
              <a:lnSpc>
                <a:spcPct val="100000"/>
              </a:lnSpc>
              <a:spcBef>
                <a:spcPts val="24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300" spc="-55" dirty="0">
                <a:solidFill>
                  <a:srgbClr val="595959"/>
                </a:solidFill>
                <a:latin typeface="Verdana"/>
                <a:cs typeface="Verdana"/>
              </a:rPr>
              <a:t>List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595959"/>
                </a:solidFill>
                <a:latin typeface="Verdana"/>
                <a:cs typeface="Verdana"/>
              </a:rPr>
              <a:t>of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595959"/>
                </a:solidFill>
                <a:latin typeface="Verdana"/>
                <a:cs typeface="Verdana"/>
              </a:rPr>
              <a:t>all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105" dirty="0">
                <a:solidFill>
                  <a:srgbClr val="595959"/>
                </a:solidFill>
                <a:latin typeface="Verdana"/>
                <a:cs typeface="Verdana"/>
              </a:rPr>
              <a:t>venues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595959"/>
                </a:solidFill>
                <a:latin typeface="Verdana"/>
                <a:cs typeface="Verdana"/>
              </a:rPr>
              <a:t>in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100" dirty="0">
                <a:solidFill>
                  <a:srgbClr val="595959"/>
                </a:solidFill>
                <a:latin typeface="Verdana"/>
                <a:cs typeface="Verdana"/>
              </a:rPr>
              <a:t>each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595959"/>
                </a:solidFill>
                <a:latin typeface="Verdana"/>
                <a:cs typeface="Verdana"/>
              </a:rPr>
              <a:t>locality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595959"/>
                </a:solidFill>
                <a:latin typeface="Verdana"/>
                <a:cs typeface="Verdana"/>
              </a:rPr>
              <a:t>in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595959"/>
                </a:solidFill>
                <a:latin typeface="Verdana"/>
                <a:cs typeface="Verdana"/>
              </a:rPr>
              <a:t>the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595959"/>
                </a:solidFill>
                <a:latin typeface="Verdana"/>
                <a:cs typeface="Verdana"/>
              </a:rPr>
              <a:t>selected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595959"/>
                </a:solidFill>
                <a:latin typeface="Verdana"/>
                <a:cs typeface="Verdana"/>
              </a:rPr>
              <a:t>city</a:t>
            </a:r>
            <a:endParaRPr sz="1300">
              <a:latin typeface="Verdana"/>
              <a:cs typeface="Verdan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2DF8CD-C7F1-FA44-B775-86E985F06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799" y="851414"/>
            <a:ext cx="2436623" cy="133933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23DDE-BC7E-3F4D-A1FB-D0427F42BE8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Akash Gupta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BDF87-F4C3-0947-B275-252B09E7BBC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8464"/>
            <a:ext cx="21443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473" y="2082266"/>
            <a:ext cx="7376795" cy="2884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In order to do the analysis and </a:t>
            </a:r>
            <a:r>
              <a:rPr sz="1300" dirty="0">
                <a:latin typeface="Arial"/>
                <a:cs typeface="Arial"/>
              </a:rPr>
              <a:t>suggest </a:t>
            </a:r>
            <a:r>
              <a:rPr sz="1300" spc="-5" dirty="0">
                <a:latin typeface="Arial"/>
                <a:cs typeface="Arial"/>
              </a:rPr>
              <a:t>the best location, following </a:t>
            </a:r>
            <a:r>
              <a:rPr sz="1300" dirty="0">
                <a:latin typeface="Arial"/>
                <a:cs typeface="Arial"/>
              </a:rPr>
              <a:t>steps </a:t>
            </a:r>
            <a:r>
              <a:rPr sz="1300" spc="-5" dirty="0">
                <a:latin typeface="Arial"/>
                <a:cs typeface="Arial"/>
              </a:rPr>
              <a:t>were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followed:</a:t>
            </a:r>
            <a:endParaRPr sz="1300">
              <a:latin typeface="Arial"/>
              <a:cs typeface="Arial"/>
            </a:endParaRPr>
          </a:p>
          <a:p>
            <a:pPr marL="469900" marR="8890" indent="-328295">
              <a:lnSpc>
                <a:spcPct val="115799"/>
              </a:lnSpc>
              <a:spcBef>
                <a:spcPts val="1115"/>
              </a:spcBef>
              <a:buChar char="●"/>
              <a:tabLst>
                <a:tab pos="469265" algn="l"/>
                <a:tab pos="469900" algn="l"/>
              </a:tabLst>
            </a:pPr>
            <a:r>
              <a:rPr sz="1300" spc="-5" dirty="0">
                <a:latin typeface="Arial"/>
                <a:cs typeface="Arial"/>
              </a:rPr>
              <a:t>The Wikipedia page (</a:t>
            </a:r>
            <a:r>
              <a:rPr sz="1300" u="heavy" spc="-5" dirty="0">
                <a:solidFill>
                  <a:srgbClr val="3379B6"/>
                </a:solidFill>
                <a:uFill>
                  <a:solidFill>
                    <a:srgbClr val="3379B6"/>
                  </a:solidFill>
                </a:uFill>
                <a:latin typeface="Arial"/>
                <a:cs typeface="Arial"/>
                <a:hlinkClick r:id="rId2"/>
              </a:rPr>
              <a:t>https://en.wikipedia.org/wiki/List_of_United_States_cities_by_population </a:t>
            </a:r>
            <a:r>
              <a:rPr sz="1300" spc="-5" dirty="0">
                <a:latin typeface="Arial"/>
                <a:cs typeface="Arial"/>
              </a:rPr>
              <a:t> and</a:t>
            </a:r>
            <a:r>
              <a:rPr sz="1300" spc="-5" dirty="0">
                <a:solidFill>
                  <a:srgbClr val="3379B6"/>
                </a:solidFill>
                <a:latin typeface="Arial"/>
                <a:cs typeface="Arial"/>
                <a:hlinkClick r:id="rId3"/>
              </a:rPr>
              <a:t> </a:t>
            </a:r>
            <a:r>
              <a:rPr sz="1300" u="heavy" spc="-5" dirty="0">
                <a:solidFill>
                  <a:srgbClr val="3379B6"/>
                </a:solidFill>
                <a:uFill>
                  <a:solidFill>
                    <a:srgbClr val="3379B6"/>
                  </a:solidFill>
                </a:uFill>
                <a:latin typeface="Arial"/>
                <a:cs typeface="Arial"/>
                <a:hlinkClick r:id="rId3"/>
              </a:rPr>
              <a:t>https://en.wikipedia.org/wiki/List_of_United_States_counties_by_per_capita_income</a:t>
            </a:r>
            <a:r>
              <a:rPr sz="1300" spc="-5" dirty="0">
                <a:latin typeface="Arial"/>
                <a:cs typeface="Arial"/>
              </a:rPr>
              <a:t>) was  </a:t>
            </a:r>
            <a:r>
              <a:rPr sz="1300" dirty="0">
                <a:latin typeface="Arial"/>
                <a:cs typeface="Arial"/>
              </a:rPr>
              <a:t>scraped </a:t>
            </a:r>
            <a:r>
              <a:rPr sz="1300" spc="-5" dirty="0">
                <a:latin typeface="Arial"/>
                <a:cs typeface="Arial"/>
              </a:rPr>
              <a:t>using the BeautifulSoup library to build </a:t>
            </a:r>
            <a:r>
              <a:rPr sz="1300" dirty="0">
                <a:latin typeface="Arial"/>
                <a:cs typeface="Arial"/>
              </a:rPr>
              <a:t>a </a:t>
            </a:r>
            <a:r>
              <a:rPr sz="1300" spc="-5" dirty="0">
                <a:latin typeface="Arial"/>
                <a:cs typeface="Arial"/>
              </a:rPr>
              <a:t>pandas dataframe listing the </a:t>
            </a:r>
            <a:r>
              <a:rPr sz="1300" dirty="0">
                <a:latin typeface="Arial"/>
                <a:cs typeface="Arial"/>
              </a:rPr>
              <a:t>cities, states,  coordinates, </a:t>
            </a:r>
            <a:r>
              <a:rPr sz="1300" spc="-5" dirty="0">
                <a:latin typeface="Arial"/>
                <a:cs typeface="Arial"/>
              </a:rPr>
              <a:t>area, per </a:t>
            </a:r>
            <a:r>
              <a:rPr sz="1300" dirty="0">
                <a:latin typeface="Arial"/>
                <a:cs typeface="Arial"/>
              </a:rPr>
              <a:t>capita </a:t>
            </a:r>
            <a:r>
              <a:rPr sz="1300" spc="-5" dirty="0">
                <a:latin typeface="Arial"/>
                <a:cs typeface="Arial"/>
              </a:rPr>
              <a:t>income and population density. The data frame was </a:t>
            </a:r>
            <a:r>
              <a:rPr sz="1300" dirty="0">
                <a:latin typeface="Arial"/>
                <a:cs typeface="Arial"/>
              </a:rPr>
              <a:t>cleaned </a:t>
            </a:r>
            <a:r>
              <a:rPr sz="1300" spc="-5" dirty="0">
                <a:latin typeface="Arial"/>
                <a:cs typeface="Arial"/>
              </a:rPr>
              <a:t>and  processed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appropriately.</a:t>
            </a:r>
            <a:endParaRPr sz="1300">
              <a:latin typeface="Arial"/>
              <a:cs typeface="Arial"/>
            </a:endParaRPr>
          </a:p>
          <a:p>
            <a:pPr marL="469900" marR="114300" indent="-328295" algn="just">
              <a:lnSpc>
                <a:spcPct val="115399"/>
              </a:lnSpc>
              <a:buChar char="●"/>
              <a:tabLst>
                <a:tab pos="469900" algn="l"/>
              </a:tabLst>
            </a:pPr>
            <a:r>
              <a:rPr sz="1300" spc="-5" dirty="0">
                <a:latin typeface="Arial"/>
                <a:cs typeface="Arial"/>
              </a:rPr>
              <a:t>The Foursquare API is then used to get the </a:t>
            </a:r>
            <a:r>
              <a:rPr sz="1300" dirty="0">
                <a:latin typeface="Arial"/>
                <a:cs typeface="Arial"/>
              </a:rPr>
              <a:t>venues </a:t>
            </a:r>
            <a:r>
              <a:rPr sz="1300" spc="-5" dirty="0">
                <a:latin typeface="Arial"/>
                <a:cs typeface="Arial"/>
              </a:rPr>
              <a:t>in each </a:t>
            </a:r>
            <a:r>
              <a:rPr sz="1300" dirty="0">
                <a:latin typeface="Arial"/>
                <a:cs typeface="Arial"/>
              </a:rPr>
              <a:t>city </a:t>
            </a:r>
            <a:r>
              <a:rPr sz="1300" spc="-5" dirty="0">
                <a:latin typeface="Arial"/>
                <a:cs typeface="Arial"/>
              </a:rPr>
              <a:t>of United State, based on the  </a:t>
            </a:r>
            <a:r>
              <a:rPr sz="1300" dirty="0">
                <a:latin typeface="Arial"/>
                <a:cs typeface="Arial"/>
              </a:rPr>
              <a:t>categories </a:t>
            </a:r>
            <a:r>
              <a:rPr sz="1300" spc="-5" dirty="0">
                <a:latin typeface="Arial"/>
                <a:cs typeface="Arial"/>
              </a:rPr>
              <a:t>of each </a:t>
            </a:r>
            <a:r>
              <a:rPr sz="1300" dirty="0">
                <a:latin typeface="Arial"/>
                <a:cs typeface="Arial"/>
              </a:rPr>
              <a:t>venue </a:t>
            </a:r>
            <a:r>
              <a:rPr sz="1300" spc="-5" dirty="0">
                <a:latin typeface="Arial"/>
                <a:cs typeface="Arial"/>
              </a:rPr>
              <a:t>as decided by the CEO, we have assigned weights to each of them  and got the </a:t>
            </a:r>
            <a:r>
              <a:rPr sz="1300" dirty="0">
                <a:latin typeface="Arial"/>
                <a:cs typeface="Arial"/>
              </a:rPr>
              <a:t>city </a:t>
            </a:r>
            <a:r>
              <a:rPr sz="1300" spc="-5" dirty="0">
                <a:latin typeface="Arial"/>
                <a:cs typeface="Arial"/>
              </a:rPr>
              <a:t>that has the </a:t>
            </a:r>
            <a:r>
              <a:rPr sz="1300" dirty="0">
                <a:latin typeface="Arial"/>
                <a:cs typeface="Arial"/>
              </a:rPr>
              <a:t>maximum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weight.</a:t>
            </a:r>
            <a:endParaRPr sz="1300">
              <a:latin typeface="Arial"/>
              <a:cs typeface="Arial"/>
            </a:endParaRPr>
          </a:p>
          <a:p>
            <a:pPr marL="469900" marR="5080" indent="-328295">
              <a:lnSpc>
                <a:spcPct val="115399"/>
              </a:lnSpc>
              <a:buChar char="●"/>
              <a:tabLst>
                <a:tab pos="469265" algn="l"/>
                <a:tab pos="469900" algn="l"/>
              </a:tabLst>
            </a:pPr>
            <a:r>
              <a:rPr sz="1300" spc="-5" dirty="0">
                <a:latin typeface="Arial"/>
                <a:cs typeface="Arial"/>
              </a:rPr>
              <a:t>We will now use </a:t>
            </a:r>
            <a:r>
              <a:rPr sz="1300" dirty="0">
                <a:latin typeface="Arial"/>
                <a:cs typeface="Arial"/>
              </a:rPr>
              <a:t>K means </a:t>
            </a:r>
            <a:r>
              <a:rPr sz="1300" spc="-5" dirty="0">
                <a:latin typeface="Arial"/>
                <a:cs typeface="Arial"/>
              </a:rPr>
              <a:t>to </a:t>
            </a:r>
            <a:r>
              <a:rPr sz="1300" dirty="0">
                <a:latin typeface="Arial"/>
                <a:cs typeface="Arial"/>
              </a:rPr>
              <a:t>cluster </a:t>
            </a:r>
            <a:r>
              <a:rPr sz="1300" spc="-5" dirty="0">
                <a:latin typeface="Arial"/>
                <a:cs typeface="Arial"/>
              </a:rPr>
              <a:t>the </a:t>
            </a:r>
            <a:r>
              <a:rPr sz="1300" dirty="0">
                <a:latin typeface="Arial"/>
                <a:cs typeface="Arial"/>
              </a:rPr>
              <a:t>venues </a:t>
            </a:r>
            <a:r>
              <a:rPr sz="1300" spc="-5" dirty="0">
                <a:latin typeface="Arial"/>
                <a:cs typeface="Arial"/>
              </a:rPr>
              <a:t>based on the </a:t>
            </a:r>
            <a:r>
              <a:rPr sz="1300" dirty="0">
                <a:latin typeface="Arial"/>
                <a:cs typeface="Arial"/>
              </a:rPr>
              <a:t>category </a:t>
            </a:r>
            <a:r>
              <a:rPr sz="1300" spc="-5" dirty="0">
                <a:latin typeface="Arial"/>
                <a:cs typeface="Arial"/>
              </a:rPr>
              <a:t>and get the </a:t>
            </a:r>
            <a:r>
              <a:rPr sz="1300" dirty="0">
                <a:latin typeface="Arial"/>
                <a:cs typeface="Arial"/>
              </a:rPr>
              <a:t>coordinates  </a:t>
            </a:r>
            <a:r>
              <a:rPr sz="1300" spc="-5" dirty="0">
                <a:latin typeface="Arial"/>
                <a:cs typeface="Arial"/>
              </a:rPr>
              <a:t>of the </a:t>
            </a:r>
            <a:r>
              <a:rPr sz="1300" dirty="0">
                <a:latin typeface="Arial"/>
                <a:cs typeface="Arial"/>
              </a:rPr>
              <a:t>cluster </a:t>
            </a:r>
            <a:r>
              <a:rPr sz="1300" spc="-5" dirty="0">
                <a:latin typeface="Arial"/>
                <a:cs typeface="Arial"/>
              </a:rPr>
              <a:t>that has </a:t>
            </a:r>
            <a:r>
              <a:rPr sz="1300" dirty="0">
                <a:latin typeface="Arial"/>
                <a:cs typeface="Arial"/>
              </a:rPr>
              <a:t>maximum </a:t>
            </a:r>
            <a:r>
              <a:rPr sz="1300" spc="-5" dirty="0">
                <a:latin typeface="Arial"/>
                <a:cs typeface="Arial"/>
              </a:rPr>
              <a:t>weight which is also our preferred location to </a:t>
            </a:r>
            <a:r>
              <a:rPr sz="1300" dirty="0">
                <a:latin typeface="Arial"/>
                <a:cs typeface="Arial"/>
              </a:rPr>
              <a:t>setup a </a:t>
            </a:r>
            <a:r>
              <a:rPr sz="1300" spc="-5" dirty="0">
                <a:latin typeface="Arial"/>
                <a:cs typeface="Arial"/>
              </a:rPr>
              <a:t>gaming  arcade.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EBD43-C768-324B-BD39-1211954C4D7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Akash Gupta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12B3D-6367-F84C-9BCB-D67B7A19044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273" y="1378464"/>
            <a:ext cx="69215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Plot</a:t>
            </a:r>
            <a:r>
              <a:rPr spc="-165" dirty="0"/>
              <a:t> </a:t>
            </a:r>
            <a:r>
              <a:rPr spc="50" dirty="0"/>
              <a:t>of</a:t>
            </a:r>
            <a:r>
              <a:rPr spc="-160" dirty="0"/>
              <a:t> </a:t>
            </a:r>
            <a:r>
              <a:rPr spc="70" dirty="0"/>
              <a:t>all</a:t>
            </a:r>
            <a:r>
              <a:rPr spc="-165" dirty="0"/>
              <a:t> </a:t>
            </a:r>
            <a:r>
              <a:rPr spc="15" dirty="0"/>
              <a:t>cities</a:t>
            </a:r>
            <a:r>
              <a:rPr spc="-160" dirty="0"/>
              <a:t> </a:t>
            </a:r>
            <a:r>
              <a:rPr spc="50" dirty="0"/>
              <a:t>of</a:t>
            </a:r>
            <a:r>
              <a:rPr spc="-165" dirty="0"/>
              <a:t> </a:t>
            </a:r>
            <a:r>
              <a:rPr spc="180" dirty="0"/>
              <a:t>USA</a:t>
            </a:r>
            <a:r>
              <a:rPr spc="-165" dirty="0"/>
              <a:t> </a:t>
            </a:r>
            <a:r>
              <a:rPr spc="15" dirty="0"/>
              <a:t>that</a:t>
            </a:r>
            <a:r>
              <a:rPr spc="-160" dirty="0"/>
              <a:t> </a:t>
            </a:r>
            <a:r>
              <a:rPr spc="40" dirty="0"/>
              <a:t>were</a:t>
            </a:r>
            <a:r>
              <a:rPr spc="-165" dirty="0"/>
              <a:t> </a:t>
            </a:r>
            <a:r>
              <a:rPr dirty="0"/>
              <a:t>extracted: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88182" y="2749360"/>
            <a:ext cx="16389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-70" dirty="0">
                <a:solidFill>
                  <a:srgbClr val="595959"/>
                </a:solidFill>
                <a:latin typeface="Verdana"/>
                <a:cs typeface="Verdana"/>
              </a:rPr>
              <a:t>Blue </a:t>
            </a:r>
            <a:r>
              <a:rPr sz="1300" spc="-60" dirty="0">
                <a:solidFill>
                  <a:srgbClr val="595959"/>
                </a:solidFill>
                <a:latin typeface="Verdana"/>
                <a:cs typeface="Verdana"/>
              </a:rPr>
              <a:t>dot </a:t>
            </a:r>
            <a:r>
              <a:rPr sz="1300" spc="-70" dirty="0">
                <a:solidFill>
                  <a:srgbClr val="595959"/>
                </a:solidFill>
                <a:latin typeface="Verdana"/>
                <a:cs typeface="Verdana"/>
              </a:rPr>
              <a:t>indicate </a:t>
            </a:r>
            <a:r>
              <a:rPr sz="1300" spc="-75" dirty="0">
                <a:solidFill>
                  <a:srgbClr val="595959"/>
                </a:solidFill>
                <a:latin typeface="Verdana"/>
                <a:cs typeface="Verdana"/>
              </a:rPr>
              <a:t>the  </a:t>
            </a:r>
            <a:r>
              <a:rPr sz="1300" spc="-60" dirty="0">
                <a:solidFill>
                  <a:srgbClr val="595959"/>
                </a:solidFill>
                <a:latin typeface="Verdana"/>
                <a:cs typeface="Verdana"/>
              </a:rPr>
              <a:t>city </a:t>
            </a:r>
            <a:r>
              <a:rPr sz="1300" spc="-70" dirty="0">
                <a:solidFill>
                  <a:srgbClr val="595959"/>
                </a:solidFill>
                <a:latin typeface="Verdana"/>
                <a:cs typeface="Verdana"/>
              </a:rPr>
              <a:t>center </a:t>
            </a:r>
            <a:r>
              <a:rPr sz="1300" spc="-65" dirty="0">
                <a:solidFill>
                  <a:srgbClr val="595959"/>
                </a:solidFill>
                <a:latin typeface="Verdana"/>
                <a:cs typeface="Verdana"/>
              </a:rPr>
              <a:t>in </a:t>
            </a:r>
            <a:r>
              <a:rPr sz="1300" spc="-75" dirty="0">
                <a:solidFill>
                  <a:srgbClr val="595959"/>
                </a:solidFill>
                <a:latin typeface="Verdana"/>
                <a:cs typeface="Verdana"/>
              </a:rPr>
              <a:t>the  country</a:t>
            </a:r>
            <a:r>
              <a:rPr sz="1300" spc="-229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595959"/>
                </a:solidFill>
                <a:latin typeface="Verdana"/>
                <a:cs typeface="Verdana"/>
              </a:rPr>
              <a:t>map</a:t>
            </a:r>
            <a:r>
              <a:rPr sz="1300" spc="-229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595959"/>
                </a:solidFill>
                <a:latin typeface="Verdana"/>
                <a:cs typeface="Verdana"/>
              </a:rPr>
              <a:t>of</a:t>
            </a:r>
            <a:r>
              <a:rPr sz="1300" spc="-229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595959"/>
                </a:solidFill>
                <a:latin typeface="Verdana"/>
                <a:cs typeface="Verdana"/>
              </a:rPr>
              <a:t>United  </a:t>
            </a:r>
            <a:r>
              <a:rPr sz="1300" spc="-114" dirty="0">
                <a:solidFill>
                  <a:srgbClr val="595959"/>
                </a:solidFill>
                <a:latin typeface="Verdana"/>
                <a:cs typeface="Verdana"/>
              </a:rPr>
              <a:t>States.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9448" y="2023721"/>
            <a:ext cx="5942863" cy="2779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2B661-0E27-604E-8EC4-A1937160502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Akash Gupta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DB1B7-1EA5-BE40-A68A-E2796391CE2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8464"/>
            <a:ext cx="51917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Map</a:t>
            </a:r>
            <a:r>
              <a:rPr spc="-170" dirty="0"/>
              <a:t> </a:t>
            </a:r>
            <a:r>
              <a:rPr spc="50" dirty="0"/>
              <a:t>of</a:t>
            </a:r>
            <a:r>
              <a:rPr spc="-170" dirty="0"/>
              <a:t> </a:t>
            </a:r>
            <a:r>
              <a:rPr spc="75" dirty="0"/>
              <a:t>venues</a:t>
            </a:r>
            <a:r>
              <a:rPr spc="-170" dirty="0"/>
              <a:t> </a:t>
            </a:r>
            <a:r>
              <a:rPr spc="-40" dirty="0"/>
              <a:t>in</a:t>
            </a:r>
            <a:r>
              <a:rPr spc="-170" dirty="0"/>
              <a:t> </a:t>
            </a:r>
            <a:r>
              <a:rPr spc="20" dirty="0"/>
              <a:t>the</a:t>
            </a:r>
            <a:r>
              <a:rPr spc="-170" dirty="0"/>
              <a:t> </a:t>
            </a:r>
            <a:r>
              <a:rPr spc="20" dirty="0"/>
              <a:t>Jersey</a:t>
            </a:r>
            <a:r>
              <a:rPr spc="-170" dirty="0"/>
              <a:t> </a:t>
            </a:r>
            <a:r>
              <a:rPr spc="-45" dirty="0"/>
              <a:t>City: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64562" y="2782430"/>
            <a:ext cx="24491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399"/>
              </a:lnSpc>
              <a:spcBef>
                <a:spcPts val="100"/>
              </a:spcBef>
            </a:pPr>
            <a:r>
              <a:rPr sz="1300" spc="-95" dirty="0">
                <a:solidFill>
                  <a:srgbClr val="595959"/>
                </a:solidFill>
                <a:latin typeface="Verdana"/>
                <a:cs typeface="Verdana"/>
              </a:rPr>
              <a:t>Based</a:t>
            </a:r>
            <a:r>
              <a:rPr sz="1300" spc="-2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595959"/>
                </a:solidFill>
                <a:latin typeface="Verdana"/>
                <a:cs typeface="Verdana"/>
              </a:rPr>
              <a:t>on</a:t>
            </a:r>
            <a:r>
              <a:rPr sz="1300" spc="-2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595959"/>
                </a:solidFill>
                <a:latin typeface="Verdana"/>
                <a:cs typeface="Verdana"/>
              </a:rPr>
              <a:t>the</a:t>
            </a:r>
            <a:r>
              <a:rPr sz="1300" spc="-2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595959"/>
                </a:solidFill>
                <a:latin typeface="Verdana"/>
                <a:cs typeface="Verdana"/>
              </a:rPr>
              <a:t>constraints</a:t>
            </a:r>
            <a:r>
              <a:rPr sz="1300" spc="-2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595959"/>
                </a:solidFill>
                <a:latin typeface="Verdana"/>
                <a:cs typeface="Verdana"/>
              </a:rPr>
              <a:t>we</a:t>
            </a:r>
            <a:r>
              <a:rPr sz="1300" spc="-2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105" dirty="0">
                <a:solidFill>
                  <a:srgbClr val="595959"/>
                </a:solidFill>
                <a:latin typeface="Verdana"/>
                <a:cs typeface="Verdana"/>
              </a:rPr>
              <a:t>have  </a:t>
            </a:r>
            <a:r>
              <a:rPr sz="1300" spc="-110" dirty="0">
                <a:solidFill>
                  <a:srgbClr val="595959"/>
                </a:solidFill>
                <a:latin typeface="Verdana"/>
                <a:cs typeface="Verdana"/>
              </a:rPr>
              <a:t>chosen,</a:t>
            </a:r>
            <a:r>
              <a:rPr sz="1300" spc="-2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595959"/>
                </a:solidFill>
                <a:latin typeface="Verdana"/>
                <a:cs typeface="Verdana"/>
              </a:rPr>
              <a:t>we</a:t>
            </a:r>
            <a:r>
              <a:rPr sz="1300" spc="-2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595959"/>
                </a:solidFill>
                <a:latin typeface="Verdana"/>
                <a:cs typeface="Verdana"/>
              </a:rPr>
              <a:t>found</a:t>
            </a:r>
            <a:r>
              <a:rPr sz="1300" spc="-2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595959"/>
                </a:solidFill>
                <a:latin typeface="Verdana"/>
                <a:cs typeface="Verdana"/>
              </a:rPr>
              <a:t>that</a:t>
            </a:r>
            <a:r>
              <a:rPr sz="1300" spc="-2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595959"/>
                </a:solidFill>
                <a:latin typeface="Verdana"/>
                <a:cs typeface="Verdana"/>
              </a:rPr>
              <a:t>Jersey</a:t>
            </a:r>
            <a:r>
              <a:rPr sz="1300" spc="-2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595959"/>
                </a:solidFill>
                <a:latin typeface="Verdana"/>
                <a:cs typeface="Verdana"/>
              </a:rPr>
              <a:t>city  </a:t>
            </a:r>
            <a:r>
              <a:rPr sz="1300" spc="-70" dirty="0">
                <a:solidFill>
                  <a:srgbClr val="595959"/>
                </a:solidFill>
                <a:latin typeface="Verdana"/>
                <a:cs typeface="Verdana"/>
              </a:rPr>
              <a:t>would</a:t>
            </a:r>
            <a:r>
              <a:rPr sz="1300" spc="-2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595959"/>
                </a:solidFill>
                <a:latin typeface="Verdana"/>
                <a:cs typeface="Verdana"/>
              </a:rPr>
              <a:t>be</a:t>
            </a:r>
            <a:r>
              <a:rPr sz="1300" spc="-2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595959"/>
                </a:solidFill>
                <a:latin typeface="Verdana"/>
                <a:cs typeface="Verdana"/>
              </a:rPr>
              <a:t>the</a:t>
            </a:r>
            <a:r>
              <a:rPr sz="1300" spc="-2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595959"/>
                </a:solidFill>
                <a:latin typeface="Verdana"/>
                <a:cs typeface="Verdana"/>
              </a:rPr>
              <a:t>better</a:t>
            </a:r>
            <a:r>
              <a:rPr sz="1300" spc="-2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595959"/>
                </a:solidFill>
                <a:latin typeface="Verdana"/>
                <a:cs typeface="Verdana"/>
              </a:rPr>
              <a:t>place</a:t>
            </a:r>
            <a:r>
              <a:rPr sz="1300" spc="-2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595959"/>
                </a:solidFill>
                <a:latin typeface="Verdana"/>
                <a:cs typeface="Verdana"/>
              </a:rPr>
              <a:t>to</a:t>
            </a:r>
            <a:r>
              <a:rPr sz="1300" spc="-2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595959"/>
                </a:solidFill>
                <a:latin typeface="Verdana"/>
                <a:cs typeface="Verdana"/>
              </a:rPr>
              <a:t>start.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5148" y="1983171"/>
            <a:ext cx="3944892" cy="2984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D144E-232D-6043-8D65-D1F4112F458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Akash Gupta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A9616-78CF-8446-A9DF-E3186B5E73E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8464"/>
            <a:ext cx="104266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Result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5309" y="2267215"/>
            <a:ext cx="9531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-80" dirty="0">
                <a:solidFill>
                  <a:srgbClr val="595959"/>
                </a:solidFill>
                <a:latin typeface="Verdana"/>
                <a:cs typeface="Verdana"/>
              </a:rPr>
              <a:t>The </a:t>
            </a:r>
            <a:r>
              <a:rPr sz="1300" spc="-55" dirty="0">
                <a:solidFill>
                  <a:srgbClr val="595959"/>
                </a:solidFill>
                <a:latin typeface="Verdana"/>
                <a:cs typeface="Verdana"/>
              </a:rPr>
              <a:t>circle  </a:t>
            </a:r>
            <a:r>
              <a:rPr sz="1300" spc="-75" dirty="0">
                <a:solidFill>
                  <a:srgbClr val="595959"/>
                </a:solidFill>
                <a:latin typeface="Verdana"/>
                <a:cs typeface="Verdana"/>
              </a:rPr>
              <a:t>indicates</a:t>
            </a:r>
            <a:r>
              <a:rPr sz="1300" spc="-27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595959"/>
                </a:solidFill>
                <a:latin typeface="Verdana"/>
                <a:cs typeface="Verdana"/>
              </a:rPr>
              <a:t>the  </a:t>
            </a:r>
            <a:r>
              <a:rPr sz="1300" i="1" spc="-70" dirty="0">
                <a:solidFill>
                  <a:srgbClr val="595959"/>
                </a:solidFill>
                <a:latin typeface="Trebuchet MS"/>
                <a:cs typeface="Trebuchet MS"/>
              </a:rPr>
              <a:t>best </a:t>
            </a:r>
            <a:r>
              <a:rPr sz="1300" i="1" spc="-65" dirty="0">
                <a:solidFill>
                  <a:srgbClr val="595959"/>
                </a:solidFill>
                <a:latin typeface="Trebuchet MS"/>
                <a:cs typeface="Trebuchet MS"/>
              </a:rPr>
              <a:t>place </a:t>
            </a:r>
            <a:r>
              <a:rPr sz="1300" spc="-50" dirty="0">
                <a:solidFill>
                  <a:srgbClr val="595959"/>
                </a:solidFill>
                <a:latin typeface="Verdana"/>
                <a:cs typeface="Verdana"/>
              </a:rPr>
              <a:t>to  </a:t>
            </a:r>
            <a:r>
              <a:rPr sz="1300" spc="-65" dirty="0">
                <a:solidFill>
                  <a:srgbClr val="595959"/>
                </a:solidFill>
                <a:latin typeface="Verdana"/>
                <a:cs typeface="Verdana"/>
              </a:rPr>
              <a:t>start </a:t>
            </a:r>
            <a:r>
              <a:rPr sz="1300" spc="-114" dirty="0">
                <a:solidFill>
                  <a:srgbClr val="595959"/>
                </a:solidFill>
                <a:latin typeface="Verdana"/>
                <a:cs typeface="Verdana"/>
              </a:rPr>
              <a:t>an  </a:t>
            </a:r>
            <a:r>
              <a:rPr sz="1300" spc="-90" dirty="0">
                <a:solidFill>
                  <a:srgbClr val="595959"/>
                </a:solidFill>
                <a:latin typeface="Verdana"/>
                <a:cs typeface="Verdana"/>
              </a:rPr>
              <a:t>arcade</a:t>
            </a:r>
            <a:r>
              <a:rPr sz="1300" spc="-24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595959"/>
                </a:solidFill>
                <a:latin typeface="Verdana"/>
                <a:cs typeface="Verdana"/>
              </a:rPr>
              <a:t>in</a:t>
            </a:r>
            <a:r>
              <a:rPr sz="1300" spc="-24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595959"/>
                </a:solidFill>
                <a:latin typeface="Verdana"/>
                <a:cs typeface="Verdana"/>
              </a:rPr>
              <a:t>the  </a:t>
            </a:r>
            <a:r>
              <a:rPr sz="1300" b="1" spc="-45" dirty="0">
                <a:solidFill>
                  <a:srgbClr val="595959"/>
                </a:solidFill>
                <a:latin typeface="Trebuchet MS"/>
                <a:cs typeface="Trebuchet MS"/>
              </a:rPr>
              <a:t>Jersey</a:t>
            </a:r>
            <a:r>
              <a:rPr sz="1300" b="1" spc="-16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595959"/>
                </a:solidFill>
                <a:latin typeface="Trebuchet MS"/>
                <a:cs typeface="Trebuchet MS"/>
              </a:rPr>
              <a:t>City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198" y="2006256"/>
            <a:ext cx="6897886" cy="2207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AEADD-9094-4A40-B4DC-04D49FBCC8B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Akash Gupta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BB82B-F3F4-2B4A-BB8A-E31BED745E4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8464"/>
            <a:ext cx="55594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Recommendation/</a:t>
            </a:r>
            <a:r>
              <a:rPr spc="-175" dirty="0"/>
              <a:t> </a:t>
            </a:r>
            <a:r>
              <a:rPr spc="40" dirty="0"/>
              <a:t>Improvements: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2065" indent="-32829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pc="-125" dirty="0"/>
              <a:t>In</a:t>
            </a:r>
            <a:r>
              <a:rPr spc="-210" dirty="0"/>
              <a:t> </a:t>
            </a:r>
            <a:r>
              <a:rPr spc="-75" dirty="0"/>
              <a:t>the</a:t>
            </a:r>
            <a:r>
              <a:rPr spc="-210" dirty="0"/>
              <a:t> </a:t>
            </a:r>
            <a:r>
              <a:rPr spc="-75" dirty="0"/>
              <a:t>Foursquare</a:t>
            </a:r>
            <a:r>
              <a:rPr spc="-210" dirty="0"/>
              <a:t> </a:t>
            </a:r>
            <a:r>
              <a:rPr spc="-85" dirty="0"/>
              <a:t>API,</a:t>
            </a:r>
            <a:r>
              <a:rPr spc="-210" dirty="0"/>
              <a:t> </a:t>
            </a:r>
            <a:r>
              <a:rPr spc="-85" dirty="0"/>
              <a:t>we</a:t>
            </a:r>
            <a:r>
              <a:rPr spc="-204" dirty="0"/>
              <a:t> </a:t>
            </a:r>
            <a:r>
              <a:rPr spc="-105" dirty="0"/>
              <a:t>have</a:t>
            </a:r>
            <a:r>
              <a:rPr spc="-210" dirty="0"/>
              <a:t> </a:t>
            </a:r>
            <a:r>
              <a:rPr spc="-75" dirty="0"/>
              <a:t>queried</a:t>
            </a:r>
            <a:r>
              <a:rPr spc="-210" dirty="0"/>
              <a:t> </a:t>
            </a:r>
            <a:r>
              <a:rPr spc="-75" dirty="0"/>
              <a:t>the</a:t>
            </a:r>
            <a:r>
              <a:rPr spc="-210" dirty="0"/>
              <a:t> </a:t>
            </a:r>
            <a:r>
              <a:rPr spc="-85" dirty="0"/>
              <a:t>Venues</a:t>
            </a:r>
            <a:r>
              <a:rPr spc="-204" dirty="0"/>
              <a:t> </a:t>
            </a:r>
            <a:r>
              <a:rPr spc="-45" dirty="0"/>
              <a:t>of</a:t>
            </a:r>
            <a:r>
              <a:rPr spc="-210" dirty="0"/>
              <a:t> </a:t>
            </a:r>
            <a:r>
              <a:rPr spc="-125" dirty="0"/>
              <a:t>a</a:t>
            </a:r>
            <a:r>
              <a:rPr spc="-210" dirty="0"/>
              <a:t> </a:t>
            </a:r>
            <a:r>
              <a:rPr spc="-60" dirty="0"/>
              <a:t>locality</a:t>
            </a:r>
            <a:r>
              <a:rPr spc="-210" dirty="0"/>
              <a:t> </a:t>
            </a:r>
            <a:r>
              <a:rPr spc="-95" dirty="0"/>
              <a:t>by</a:t>
            </a:r>
            <a:r>
              <a:rPr spc="-204" dirty="0"/>
              <a:t> </a:t>
            </a:r>
            <a:r>
              <a:rPr spc="-80" dirty="0"/>
              <a:t>specifying</a:t>
            </a:r>
            <a:r>
              <a:rPr spc="-210" dirty="0"/>
              <a:t> </a:t>
            </a:r>
            <a:r>
              <a:rPr spc="-75" dirty="0"/>
              <a:t>the</a:t>
            </a:r>
            <a:r>
              <a:rPr spc="-210" dirty="0"/>
              <a:t> </a:t>
            </a:r>
            <a:r>
              <a:rPr spc="-60" dirty="0"/>
              <a:t>LIMIT</a:t>
            </a:r>
            <a:r>
              <a:rPr spc="-210" dirty="0"/>
              <a:t> </a:t>
            </a:r>
            <a:r>
              <a:rPr spc="-105" dirty="0"/>
              <a:t>and</a:t>
            </a:r>
            <a:r>
              <a:rPr spc="-204" dirty="0"/>
              <a:t> </a:t>
            </a:r>
            <a:r>
              <a:rPr spc="-85" dirty="0"/>
              <a:t>Radius  </a:t>
            </a:r>
            <a:r>
              <a:rPr spc="-45" dirty="0"/>
              <a:t>of</a:t>
            </a:r>
            <a:r>
              <a:rPr spc="-210" dirty="0"/>
              <a:t> </a:t>
            </a:r>
            <a:r>
              <a:rPr spc="-70" dirty="0"/>
              <a:t>our</a:t>
            </a:r>
            <a:r>
              <a:rPr spc="-204" dirty="0"/>
              <a:t> </a:t>
            </a:r>
            <a:r>
              <a:rPr spc="-90" dirty="0"/>
              <a:t>choice.</a:t>
            </a:r>
            <a:r>
              <a:rPr spc="-204" dirty="0"/>
              <a:t> </a:t>
            </a:r>
            <a:r>
              <a:rPr spc="-30" dirty="0"/>
              <a:t>We</a:t>
            </a:r>
            <a:r>
              <a:rPr spc="-204" dirty="0"/>
              <a:t> </a:t>
            </a:r>
            <a:r>
              <a:rPr spc="-105" dirty="0"/>
              <a:t>have</a:t>
            </a:r>
            <a:r>
              <a:rPr spc="-204" dirty="0"/>
              <a:t> </a:t>
            </a:r>
            <a:r>
              <a:rPr spc="-95" dirty="0"/>
              <a:t>chosen</a:t>
            </a:r>
            <a:r>
              <a:rPr spc="-204" dirty="0"/>
              <a:t> </a:t>
            </a:r>
            <a:r>
              <a:rPr spc="-90" dirty="0"/>
              <a:t>less</a:t>
            </a:r>
            <a:r>
              <a:rPr spc="-204" dirty="0"/>
              <a:t> </a:t>
            </a:r>
            <a:r>
              <a:rPr spc="-60" dirty="0"/>
              <a:t>LIMIT</a:t>
            </a:r>
            <a:r>
              <a:rPr spc="-204" dirty="0"/>
              <a:t> </a:t>
            </a:r>
            <a:r>
              <a:rPr spc="-120" dirty="0"/>
              <a:t>as</a:t>
            </a:r>
            <a:r>
              <a:rPr spc="-204" dirty="0"/>
              <a:t> </a:t>
            </a:r>
            <a:r>
              <a:rPr spc="-75" dirty="0"/>
              <a:t>the</a:t>
            </a:r>
            <a:r>
              <a:rPr spc="-204" dirty="0"/>
              <a:t> </a:t>
            </a:r>
            <a:r>
              <a:rPr spc="-105" dirty="0"/>
              <a:t>number</a:t>
            </a:r>
            <a:r>
              <a:rPr spc="-204" dirty="0"/>
              <a:t> </a:t>
            </a:r>
            <a:r>
              <a:rPr spc="-45" dirty="0"/>
              <a:t>of</a:t>
            </a:r>
            <a:r>
              <a:rPr spc="-204" dirty="0"/>
              <a:t> </a:t>
            </a:r>
            <a:r>
              <a:rPr spc="-50" dirty="0"/>
              <a:t>API</a:t>
            </a:r>
            <a:r>
              <a:rPr spc="-204" dirty="0"/>
              <a:t> </a:t>
            </a:r>
            <a:r>
              <a:rPr spc="-75" dirty="0"/>
              <a:t>calls</a:t>
            </a:r>
            <a:r>
              <a:rPr spc="-204" dirty="0"/>
              <a:t> </a:t>
            </a:r>
            <a:r>
              <a:rPr spc="-70" dirty="0"/>
              <a:t>that</a:t>
            </a:r>
            <a:r>
              <a:rPr spc="-204" dirty="0"/>
              <a:t> </a:t>
            </a:r>
            <a:r>
              <a:rPr spc="-100" dirty="0"/>
              <a:t>can</a:t>
            </a:r>
            <a:r>
              <a:rPr spc="-204" dirty="0"/>
              <a:t> </a:t>
            </a:r>
            <a:r>
              <a:rPr spc="-90" dirty="0"/>
              <a:t>be</a:t>
            </a:r>
            <a:r>
              <a:rPr spc="-204" dirty="0"/>
              <a:t> </a:t>
            </a:r>
            <a:r>
              <a:rPr spc="-90" dirty="0"/>
              <a:t>done</a:t>
            </a:r>
            <a:r>
              <a:rPr spc="-204" dirty="0"/>
              <a:t> </a:t>
            </a:r>
            <a:r>
              <a:rPr spc="-100" dirty="0"/>
              <a:t>using</a:t>
            </a:r>
            <a:r>
              <a:rPr spc="-204" dirty="0"/>
              <a:t> </a:t>
            </a:r>
            <a:r>
              <a:rPr spc="-125" dirty="0"/>
              <a:t>a</a:t>
            </a:r>
            <a:r>
              <a:rPr spc="-204" dirty="0"/>
              <a:t> </a:t>
            </a:r>
            <a:r>
              <a:rPr spc="-60" dirty="0"/>
              <a:t>free  </a:t>
            </a:r>
            <a:r>
              <a:rPr spc="-80" dirty="0"/>
              <a:t>account</a:t>
            </a:r>
            <a:r>
              <a:rPr spc="-215" dirty="0"/>
              <a:t> </a:t>
            </a:r>
            <a:r>
              <a:rPr spc="-65" dirty="0"/>
              <a:t>in</a:t>
            </a:r>
            <a:r>
              <a:rPr spc="-210" dirty="0"/>
              <a:t> </a:t>
            </a:r>
            <a:r>
              <a:rPr spc="-55" dirty="0"/>
              <a:t>Four</a:t>
            </a:r>
            <a:r>
              <a:rPr spc="-210" dirty="0"/>
              <a:t> </a:t>
            </a:r>
            <a:r>
              <a:rPr spc="-105" dirty="0"/>
              <a:t>Square</a:t>
            </a:r>
            <a:r>
              <a:rPr spc="-210" dirty="0"/>
              <a:t> </a:t>
            </a:r>
            <a:r>
              <a:rPr spc="-85" dirty="0"/>
              <a:t>are</a:t>
            </a:r>
            <a:r>
              <a:rPr spc="-210" dirty="0"/>
              <a:t> </a:t>
            </a:r>
            <a:r>
              <a:rPr spc="-110" dirty="0"/>
              <a:t>less.</a:t>
            </a:r>
          </a:p>
          <a:p>
            <a:pPr marL="927100" lvl="1" indent="-313055">
              <a:lnSpc>
                <a:spcPct val="100000"/>
              </a:lnSpc>
              <a:spcBef>
                <a:spcPts val="240"/>
              </a:spcBef>
              <a:buSzPct val="84615"/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300" spc="-30" dirty="0">
                <a:solidFill>
                  <a:srgbClr val="595959"/>
                </a:solidFill>
                <a:latin typeface="Verdana"/>
                <a:cs typeface="Verdana"/>
              </a:rPr>
              <a:t>We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100" dirty="0">
                <a:solidFill>
                  <a:srgbClr val="595959"/>
                </a:solidFill>
                <a:latin typeface="Verdana"/>
                <a:cs typeface="Verdana"/>
              </a:rPr>
              <a:t>can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595959"/>
                </a:solidFill>
                <a:latin typeface="Verdana"/>
                <a:cs typeface="Verdana"/>
              </a:rPr>
              <a:t>increase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595959"/>
                </a:solidFill>
                <a:latin typeface="Verdana"/>
                <a:cs typeface="Verdana"/>
              </a:rPr>
              <a:t>the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595959"/>
                </a:solidFill>
                <a:latin typeface="Verdana"/>
                <a:cs typeface="Verdana"/>
              </a:rPr>
              <a:t>limit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595959"/>
                </a:solidFill>
                <a:latin typeface="Verdana"/>
                <a:cs typeface="Verdana"/>
              </a:rPr>
              <a:t>for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100" dirty="0">
                <a:solidFill>
                  <a:srgbClr val="595959"/>
                </a:solidFill>
                <a:latin typeface="Verdana"/>
                <a:cs typeface="Verdana"/>
              </a:rPr>
              <a:t>more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595959"/>
                </a:solidFill>
                <a:latin typeface="Verdana"/>
                <a:cs typeface="Verdana"/>
              </a:rPr>
              <a:t>accurate</a:t>
            </a:r>
            <a:r>
              <a:rPr sz="1300" spc="-2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595959"/>
                </a:solidFill>
                <a:latin typeface="Verdana"/>
                <a:cs typeface="Verdana"/>
              </a:rPr>
              <a:t>results.</a:t>
            </a:r>
            <a:endParaRPr sz="1300">
              <a:latin typeface="Verdana"/>
              <a:cs typeface="Verdana"/>
            </a:endParaRPr>
          </a:p>
          <a:p>
            <a:pPr marL="927100" lvl="1" indent="-328295">
              <a:lnSpc>
                <a:spcPct val="100000"/>
              </a:lnSpc>
              <a:spcBef>
                <a:spcPts val="240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300" spc="-30" dirty="0">
                <a:solidFill>
                  <a:srgbClr val="595959"/>
                </a:solidFill>
                <a:latin typeface="Verdana"/>
                <a:cs typeface="Verdana"/>
              </a:rPr>
              <a:t>We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100" dirty="0">
                <a:solidFill>
                  <a:srgbClr val="595959"/>
                </a:solidFill>
                <a:latin typeface="Verdana"/>
                <a:cs typeface="Verdana"/>
              </a:rPr>
              <a:t>can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595959"/>
                </a:solidFill>
                <a:latin typeface="Verdana"/>
                <a:cs typeface="Verdana"/>
              </a:rPr>
              <a:t>increase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595959"/>
                </a:solidFill>
                <a:latin typeface="Verdana"/>
                <a:cs typeface="Verdana"/>
              </a:rPr>
              <a:t>the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595959"/>
                </a:solidFill>
                <a:latin typeface="Verdana"/>
                <a:cs typeface="Verdana"/>
              </a:rPr>
              <a:t>Radius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595959"/>
                </a:solidFill>
                <a:latin typeface="Verdana"/>
                <a:cs typeface="Verdana"/>
              </a:rPr>
              <a:t>for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100" dirty="0">
                <a:solidFill>
                  <a:srgbClr val="595959"/>
                </a:solidFill>
                <a:latin typeface="Verdana"/>
                <a:cs typeface="Verdana"/>
              </a:rPr>
              <a:t>more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100" dirty="0">
                <a:solidFill>
                  <a:srgbClr val="595959"/>
                </a:solidFill>
                <a:latin typeface="Verdana"/>
                <a:cs typeface="Verdana"/>
              </a:rPr>
              <a:t>venue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595959"/>
                </a:solidFill>
                <a:latin typeface="Verdana"/>
                <a:cs typeface="Verdana"/>
              </a:rPr>
              <a:t>results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595959"/>
                </a:solidFill>
                <a:latin typeface="Verdana"/>
                <a:cs typeface="Verdana"/>
              </a:rPr>
              <a:t>from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100" dirty="0">
                <a:solidFill>
                  <a:srgbClr val="595959"/>
                </a:solidFill>
                <a:latin typeface="Verdana"/>
                <a:cs typeface="Verdana"/>
              </a:rPr>
              <a:t>each</a:t>
            </a:r>
            <a:r>
              <a:rPr sz="13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595959"/>
                </a:solidFill>
                <a:latin typeface="Verdana"/>
                <a:cs typeface="Verdana"/>
              </a:rPr>
              <a:t>city.</a:t>
            </a:r>
            <a:endParaRPr sz="1300">
              <a:latin typeface="Verdana"/>
              <a:cs typeface="Verdana"/>
            </a:endParaRPr>
          </a:p>
          <a:p>
            <a:pPr marL="469900" marR="5080" indent="-328295">
              <a:lnSpc>
                <a:spcPct val="115399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pc="-125" dirty="0"/>
              <a:t>In</a:t>
            </a:r>
            <a:r>
              <a:rPr spc="-204" dirty="0"/>
              <a:t> </a:t>
            </a:r>
            <a:r>
              <a:rPr spc="-75" dirty="0"/>
              <a:t>the</a:t>
            </a:r>
            <a:r>
              <a:rPr spc="-204" dirty="0"/>
              <a:t> </a:t>
            </a:r>
            <a:r>
              <a:rPr spc="-100" dirty="0"/>
              <a:t>venue</a:t>
            </a:r>
            <a:r>
              <a:rPr spc="-204" dirty="0"/>
              <a:t> </a:t>
            </a:r>
            <a:r>
              <a:rPr spc="-80" dirty="0"/>
              <a:t>categories</a:t>
            </a:r>
            <a:r>
              <a:rPr spc="-204" dirty="0"/>
              <a:t> </a:t>
            </a:r>
            <a:r>
              <a:rPr spc="-85" dirty="0"/>
              <a:t>we</a:t>
            </a:r>
            <a:r>
              <a:rPr spc="-204" dirty="0"/>
              <a:t> </a:t>
            </a:r>
            <a:r>
              <a:rPr spc="-85" dirty="0"/>
              <a:t>are</a:t>
            </a:r>
            <a:r>
              <a:rPr spc="-204" dirty="0"/>
              <a:t> </a:t>
            </a:r>
            <a:r>
              <a:rPr spc="-90" dirty="0"/>
              <a:t>choosing</a:t>
            </a:r>
            <a:r>
              <a:rPr spc="-204" dirty="0"/>
              <a:t> </a:t>
            </a:r>
            <a:r>
              <a:rPr spc="-75" dirty="0"/>
              <a:t>only</a:t>
            </a:r>
            <a:r>
              <a:rPr spc="-204" dirty="0"/>
              <a:t> </a:t>
            </a:r>
            <a:r>
              <a:rPr spc="-65" dirty="0"/>
              <a:t>few</a:t>
            </a:r>
            <a:r>
              <a:rPr spc="-204" dirty="0"/>
              <a:t> </a:t>
            </a:r>
            <a:r>
              <a:rPr spc="-65" dirty="0"/>
              <a:t>out</a:t>
            </a:r>
            <a:r>
              <a:rPr spc="-204" dirty="0"/>
              <a:t> </a:t>
            </a:r>
            <a:r>
              <a:rPr spc="-45" dirty="0"/>
              <a:t>of</a:t>
            </a:r>
            <a:r>
              <a:rPr spc="-204" dirty="0"/>
              <a:t> </a:t>
            </a:r>
            <a:r>
              <a:rPr spc="-75" dirty="0"/>
              <a:t>2000</a:t>
            </a:r>
            <a:r>
              <a:rPr spc="-204" dirty="0"/>
              <a:t> </a:t>
            </a:r>
            <a:r>
              <a:rPr spc="-70" dirty="0"/>
              <a:t>that</a:t>
            </a:r>
            <a:r>
              <a:rPr spc="-204" dirty="0"/>
              <a:t> </a:t>
            </a:r>
            <a:r>
              <a:rPr spc="-85" dirty="0"/>
              <a:t>are</a:t>
            </a:r>
            <a:r>
              <a:rPr spc="-204" dirty="0"/>
              <a:t> </a:t>
            </a:r>
            <a:r>
              <a:rPr spc="-80" dirty="0"/>
              <a:t>available</a:t>
            </a:r>
            <a:r>
              <a:rPr spc="-204" dirty="0"/>
              <a:t> </a:t>
            </a:r>
            <a:r>
              <a:rPr spc="-50" dirty="0"/>
              <a:t>to</a:t>
            </a:r>
            <a:r>
              <a:rPr spc="-204" dirty="0"/>
              <a:t> </a:t>
            </a:r>
            <a:r>
              <a:rPr spc="-95" dirty="0"/>
              <a:t>give</a:t>
            </a:r>
            <a:r>
              <a:rPr spc="-204" dirty="0"/>
              <a:t> </a:t>
            </a:r>
            <a:r>
              <a:rPr spc="-85" dirty="0"/>
              <a:t>weights</a:t>
            </a:r>
            <a:r>
              <a:rPr spc="-204" dirty="0"/>
              <a:t> </a:t>
            </a:r>
            <a:r>
              <a:rPr spc="-105" dirty="0"/>
              <a:t>and  </a:t>
            </a:r>
            <a:r>
              <a:rPr spc="-60" dirty="0"/>
              <a:t>identify</a:t>
            </a:r>
            <a:r>
              <a:rPr spc="-210" dirty="0"/>
              <a:t> </a:t>
            </a:r>
            <a:r>
              <a:rPr spc="-75" dirty="0"/>
              <a:t>the</a:t>
            </a:r>
            <a:r>
              <a:rPr spc="-204" dirty="0"/>
              <a:t> </a:t>
            </a:r>
            <a:r>
              <a:rPr spc="-80" dirty="0"/>
              <a:t>best</a:t>
            </a:r>
            <a:r>
              <a:rPr spc="-204" dirty="0"/>
              <a:t> </a:t>
            </a:r>
            <a:r>
              <a:rPr spc="-85" dirty="0"/>
              <a:t>cluster.</a:t>
            </a:r>
            <a:r>
              <a:rPr spc="-210" dirty="0"/>
              <a:t> </a:t>
            </a:r>
            <a:r>
              <a:rPr spc="-95" dirty="0"/>
              <a:t>Hence,</a:t>
            </a:r>
            <a:r>
              <a:rPr spc="-204" dirty="0"/>
              <a:t> </a:t>
            </a:r>
            <a:r>
              <a:rPr spc="-100" dirty="0"/>
              <a:t>assigning</a:t>
            </a:r>
            <a:r>
              <a:rPr spc="-204" dirty="0"/>
              <a:t> </a:t>
            </a:r>
            <a:r>
              <a:rPr spc="-85" dirty="0"/>
              <a:t>weights</a:t>
            </a:r>
            <a:r>
              <a:rPr spc="-204" dirty="0"/>
              <a:t> </a:t>
            </a:r>
            <a:r>
              <a:rPr spc="-110" dirty="0"/>
              <a:t>must</a:t>
            </a:r>
            <a:r>
              <a:rPr spc="-210" dirty="0"/>
              <a:t> </a:t>
            </a:r>
            <a:r>
              <a:rPr spc="-90" dirty="0"/>
              <a:t>be</a:t>
            </a:r>
            <a:r>
              <a:rPr spc="-204" dirty="0"/>
              <a:t> </a:t>
            </a:r>
            <a:r>
              <a:rPr spc="-90" dirty="0"/>
              <a:t>done</a:t>
            </a:r>
            <a:r>
              <a:rPr spc="-204" dirty="0"/>
              <a:t> </a:t>
            </a:r>
            <a:r>
              <a:rPr spc="-65" dirty="0"/>
              <a:t>relatively</a:t>
            </a:r>
            <a:r>
              <a:rPr spc="-204" dirty="0"/>
              <a:t> </a:t>
            </a:r>
            <a:r>
              <a:rPr spc="-40" dirty="0"/>
              <a:t>for</a:t>
            </a:r>
            <a:r>
              <a:rPr spc="-210" dirty="0"/>
              <a:t> </a:t>
            </a:r>
            <a:r>
              <a:rPr spc="-100" dirty="0"/>
              <a:t>each</a:t>
            </a:r>
            <a:r>
              <a:rPr spc="-204" dirty="0"/>
              <a:t> </a:t>
            </a:r>
            <a:r>
              <a:rPr spc="-85" dirty="0"/>
              <a:t>category</a:t>
            </a:r>
            <a:r>
              <a:rPr spc="-204" dirty="0"/>
              <a:t> </a:t>
            </a:r>
            <a:r>
              <a:rPr spc="-105" dirty="0"/>
              <a:t>and  </a:t>
            </a:r>
            <a:r>
              <a:rPr spc="-85" dirty="0"/>
              <a:t>then</a:t>
            </a:r>
            <a:r>
              <a:rPr spc="-210" dirty="0"/>
              <a:t> </a:t>
            </a:r>
            <a:r>
              <a:rPr spc="-80" dirty="0"/>
              <a:t>considering</a:t>
            </a:r>
            <a:r>
              <a:rPr spc="-210" dirty="0"/>
              <a:t> </a:t>
            </a:r>
            <a:r>
              <a:rPr spc="-100" dirty="0"/>
              <a:t>more</a:t>
            </a:r>
            <a:r>
              <a:rPr spc="-204" dirty="0"/>
              <a:t> </a:t>
            </a:r>
            <a:r>
              <a:rPr spc="-105" dirty="0"/>
              <a:t>number</a:t>
            </a:r>
            <a:r>
              <a:rPr spc="-210" dirty="0"/>
              <a:t> </a:t>
            </a:r>
            <a:r>
              <a:rPr spc="-45" dirty="0"/>
              <a:t>of</a:t>
            </a:r>
            <a:r>
              <a:rPr spc="-204" dirty="0"/>
              <a:t> </a:t>
            </a:r>
            <a:r>
              <a:rPr spc="-100" dirty="0"/>
              <a:t>venue</a:t>
            </a:r>
            <a:r>
              <a:rPr spc="-210" dirty="0"/>
              <a:t> </a:t>
            </a:r>
            <a:r>
              <a:rPr spc="-80" dirty="0"/>
              <a:t>categories</a:t>
            </a:r>
            <a:r>
              <a:rPr spc="-204" dirty="0"/>
              <a:t> </a:t>
            </a:r>
            <a:r>
              <a:rPr spc="-70" dirty="0"/>
              <a:t>would</a:t>
            </a:r>
            <a:r>
              <a:rPr spc="-210" dirty="0"/>
              <a:t> </a:t>
            </a:r>
            <a:r>
              <a:rPr spc="-75" dirty="0"/>
              <a:t>actually</a:t>
            </a:r>
            <a:r>
              <a:rPr spc="-204" dirty="0"/>
              <a:t> </a:t>
            </a:r>
            <a:r>
              <a:rPr spc="-70" dirty="0"/>
              <a:t>yield</a:t>
            </a:r>
            <a:r>
              <a:rPr spc="-210" dirty="0"/>
              <a:t> </a:t>
            </a:r>
            <a:r>
              <a:rPr spc="-125" dirty="0"/>
              <a:t>a</a:t>
            </a:r>
            <a:r>
              <a:rPr spc="-210" dirty="0"/>
              <a:t> </a:t>
            </a:r>
            <a:r>
              <a:rPr spc="-60" dirty="0"/>
              <a:t>better</a:t>
            </a:r>
            <a:r>
              <a:rPr spc="-204" dirty="0"/>
              <a:t> </a:t>
            </a:r>
            <a:r>
              <a:rPr spc="-90" dirty="0"/>
              <a:t>output.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C469C-A352-D845-8D84-1BBDDBACD32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Akash Gupta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56178-2309-9B4E-BB7B-5630B837E08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593</Words>
  <Application>Microsoft Macintosh PowerPoint</Application>
  <PresentationFormat>On-screen Show (16:9)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Verdana</vt:lpstr>
      <vt:lpstr>Office Theme</vt:lpstr>
      <vt:lpstr>The Battle of Neighbourhoods</vt:lpstr>
      <vt:lpstr>Introduction and Business Problem</vt:lpstr>
      <vt:lpstr>Data</vt:lpstr>
      <vt:lpstr>Methodology</vt:lpstr>
      <vt:lpstr>Plot of all cities of USA that were extracted:</vt:lpstr>
      <vt:lpstr>Map of venues in the Jersey City:</vt:lpstr>
      <vt:lpstr>Result</vt:lpstr>
      <vt:lpstr>Recommendation/ Improvements: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Neighbourhoods</dc:title>
  <cp:lastModifiedBy>Gupta, Akash</cp:lastModifiedBy>
  <cp:revision>1</cp:revision>
  <dcterms:created xsi:type="dcterms:W3CDTF">2019-08-15T21:29:12Z</dcterms:created>
  <dcterms:modified xsi:type="dcterms:W3CDTF">2019-08-15T21:33:10Z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2019-08-15T00:00:00Z</vt:filetime>
  </property>
</Properties>
</file>