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3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6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44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0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4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6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85A25-B1BD-4F4B-9399-F97CA5160583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0C72-6F39-459F-805C-BE58705E5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43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專題報告撰寫問題整理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06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重要提醒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0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80288"/>
            <a:ext cx="10515600" cy="53966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日的課改在</a:t>
            </a:r>
            <a:r>
              <a:rPr lang="en-US" altLang="zh-TW" dirty="0" smtClean="0"/>
              <a:t>5</a:t>
            </a:r>
            <a:r>
              <a:rPr lang="zh-TW" altLang="en-US" dirty="0" smtClean="0"/>
              <a:t>月</a:t>
            </a:r>
            <a:r>
              <a:rPr lang="en-US" altLang="zh-TW" dirty="0" smtClean="0"/>
              <a:t>31</a:t>
            </a:r>
            <a:r>
              <a:rPr lang="zh-TW" altLang="en-US" dirty="0" smtClean="0"/>
              <a:t>日</a:t>
            </a:r>
            <a:r>
              <a:rPr lang="en-US" altLang="zh-TW" dirty="0" smtClean="0"/>
              <a:t>15:00</a:t>
            </a:r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23</a:t>
            </a:r>
            <a:r>
              <a:rPr lang="zh-TW" altLang="en-US" dirty="0" smtClean="0"/>
              <a:t>日報告組別：</a:t>
            </a:r>
            <a:endParaRPr lang="en-US" altLang="zh-TW" dirty="0" smtClean="0"/>
          </a:p>
          <a:p>
            <a:pPr lvl="1"/>
            <a:r>
              <a:rPr lang="en-US" altLang="zh-TW" sz="2800" dirty="0" smtClean="0"/>
              <a:t>A13(</a:t>
            </a:r>
            <a:r>
              <a:rPr lang="zh-TW" altLang="en-US" sz="2800" dirty="0" smtClean="0"/>
              <a:t>黃南勇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A04(</a:t>
            </a:r>
            <a:r>
              <a:rPr lang="zh-TW" altLang="en-US" sz="2800" dirty="0" smtClean="0"/>
              <a:t>林沛諠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A15(</a:t>
            </a:r>
            <a:r>
              <a:rPr lang="zh-TW" altLang="en-US" sz="2800" dirty="0" smtClean="0"/>
              <a:t>簡郁璇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A06(</a:t>
            </a:r>
            <a:r>
              <a:rPr lang="zh-TW" altLang="en-US" sz="2800" dirty="0" smtClean="0"/>
              <a:t>許長銘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A17(</a:t>
            </a:r>
            <a:r>
              <a:rPr lang="zh-TW" altLang="en-US" sz="2800" dirty="0" smtClean="0"/>
              <a:t>林宗諺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A09(</a:t>
            </a:r>
            <a:r>
              <a:rPr lang="zh-TW" altLang="en-US" sz="2800" dirty="0" smtClean="0"/>
              <a:t>李昱霖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5</a:t>
            </a:r>
            <a:r>
              <a:rPr lang="zh-TW" altLang="en-US" sz="3200" dirty="0" smtClean="0">
                <a:solidFill>
                  <a:srgbClr val="FF0000"/>
                </a:solidFill>
              </a:rPr>
              <a:t>月</a:t>
            </a:r>
            <a:r>
              <a:rPr lang="en-US" altLang="zh-TW" sz="3200" dirty="0" smtClean="0">
                <a:solidFill>
                  <a:srgbClr val="FF0000"/>
                </a:solidFill>
              </a:rPr>
              <a:t>31</a:t>
            </a:r>
            <a:r>
              <a:rPr lang="zh-TW" altLang="en-US" sz="3200" dirty="0" smtClean="0">
                <a:solidFill>
                  <a:srgbClr val="FF0000"/>
                </a:solidFill>
              </a:rPr>
              <a:t>日未到課者，該科不及格</a:t>
            </a:r>
            <a:r>
              <a:rPr lang="zh-TW" altLang="en-US" sz="3200" dirty="0" smtClean="0"/>
              <a:t>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05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/</a:t>
            </a:r>
            <a:r>
              <a:rPr lang="zh-TW" altLang="en-US" dirty="0"/>
              <a:t>寫作技巧 </a:t>
            </a:r>
            <a:r>
              <a:rPr lang="en-US" altLang="zh-TW" dirty="0"/>
              <a:t>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394970" algn="l"/>
              </a:tabLst>
            </a:pPr>
            <a:r>
              <a:rPr lang="zh-TW" altLang="zh-TW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所有內容絕對要確保非抄襲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！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69977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意思是引用別人的數字或成果時，一定要交代出處的參考文獻，且要改換措辭表述重寫，不可一字不漏剪貼。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699770" algn="l"/>
              </a:tabLst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不可因為沒有標示參考文獻，而讓讀者以為</a:t>
            </a:r>
            <a:r>
              <a:rPr lang="zh-TW" altLang="zh-TW" u="sng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你所引用的他人成果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zh-TW" u="sng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你做出來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的，這就構成抄襲。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學長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不加出處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亦是抄襲。文章內要區分清楚哪是學長的成果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哪是你的成果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國內有碩士抄襲同一指導教授之學生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論文，遭到開除學籍。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79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技巧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dirty="0" smtClean="0">
                <a:latin typeface="+mn-lt"/>
                <a:ea typeface="標楷體" panose="03000509000000000000" pitchFamily="65" charset="-120"/>
              </a:rPr>
              <a:t>2</a:t>
            </a:r>
            <a:endParaRPr lang="zh-TW" altLang="en-US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若參考文獻有編號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請按文中出現之先後次序隨文以阿拉伯數字註解於方括號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 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將編號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[8]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或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[9-12]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置於內文中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標點符號前。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如疾病及毒素的抵抗力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[1]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r>
              <a:rPr lang="zh-TW" altLang="zh-TW" dirty="0"/>
              <a:t>參考文獻一定要按規定格式精確地寫，空白、逗號都不可錯，因為這代表你文章的精確程度。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9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寫作技巧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+mn-lt"/>
                <a:ea typeface="標楷體" panose="03000509000000000000" pitchFamily="65" charset="-120"/>
              </a:rPr>
              <a:t>3</a:t>
            </a:r>
            <a:endParaRPr lang="zh-TW" altLang="en-US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置中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			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置中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48130"/>
              </p:ext>
            </p:extLst>
          </p:nvPr>
        </p:nvGraphicFramePr>
        <p:xfrm>
          <a:off x="4390913" y="5317761"/>
          <a:ext cx="3382010" cy="594360"/>
        </p:xfrm>
        <a:graphic>
          <a:graphicData uri="http://schemas.openxmlformats.org/drawingml/2006/table">
            <a:tbl>
              <a:tblPr firstRow="1" bandRow="1" bandCol="1"/>
              <a:tblGrid>
                <a:gridCol w="1127125"/>
                <a:gridCol w="1127125"/>
                <a:gridCol w="11277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390913" y="4894729"/>
            <a:ext cx="34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2-1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表標題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875007" y="2417548"/>
            <a:ext cx="2441986" cy="1398494"/>
            <a:chOff x="4044875" y="4152452"/>
            <a:chExt cx="2441986" cy="1398494"/>
          </a:xfrm>
        </p:grpSpPr>
        <p:sp>
          <p:nvSpPr>
            <p:cNvPr id="9" name="矩形 8"/>
            <p:cNvSpPr/>
            <p:nvPr/>
          </p:nvSpPr>
          <p:spPr>
            <a:xfrm>
              <a:off x="4044875" y="4152452"/>
              <a:ext cx="2441986" cy="139849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4615031" y="4475181"/>
              <a:ext cx="1183341" cy="742278"/>
            </a:xfrm>
            <a:custGeom>
              <a:avLst/>
              <a:gdLst>
                <a:gd name="connsiteX0" fmla="*/ 0 w 1183341"/>
                <a:gd name="connsiteY0" fmla="*/ 0 h 742278"/>
                <a:gd name="connsiteX1" fmla="*/ 279698 w 1183341"/>
                <a:gd name="connsiteY1" fmla="*/ 527125 h 742278"/>
                <a:gd name="connsiteX2" fmla="*/ 1183341 w 1183341"/>
                <a:gd name="connsiteY2" fmla="*/ 742278 h 74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3341" h="742278">
                  <a:moveTo>
                    <a:pt x="0" y="0"/>
                  </a:moveTo>
                  <a:cubicBezTo>
                    <a:pt x="41237" y="201706"/>
                    <a:pt x="82475" y="403412"/>
                    <a:pt x="279698" y="527125"/>
                  </a:cubicBezTo>
                  <a:cubicBezTo>
                    <a:pt x="476922" y="650838"/>
                    <a:pt x="830131" y="696558"/>
                    <a:pt x="1183341" y="7422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875007" y="3834887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圖</a:t>
            </a:r>
            <a:r>
              <a:rPr lang="en-US" altLang="zh-TW" dirty="0" smtClean="0"/>
              <a:t>2-1</a:t>
            </a:r>
            <a:r>
              <a:rPr lang="zh-TW" altLang="en-US" dirty="0" smtClean="0"/>
              <a:t>圖標題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6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/</a:t>
            </a:r>
            <a:r>
              <a:rPr lang="zh-TW" altLang="en-US" dirty="0"/>
              <a:t>寫作技巧 </a:t>
            </a:r>
            <a:r>
              <a:rPr lang="en-US" altLang="zh-TW" dirty="0"/>
              <a:t>-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不要出現口語用</a:t>
            </a:r>
            <a:r>
              <a:rPr lang="zh-TW" altLang="zh-TW" kern="1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詞</a:t>
            </a:r>
            <a:endParaRPr lang="en-US" altLang="zh-TW" sz="3200" kern="100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kern="1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如</a:t>
            </a:r>
            <a:r>
              <a:rPr lang="zh-TW" altLang="zh-TW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「底泥中有機物的一個衰變」的「一個」要刪去。「我們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可由本表中來求出</a:t>
            </a:r>
            <a:r>
              <a:rPr lang="zh-TW" altLang="zh-TW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」的「我們」、「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中來</a:t>
            </a:r>
            <a:r>
              <a:rPr lang="zh-TW" altLang="zh-TW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」要刪去。「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空氣污染物包括了有</a:t>
            </a:r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TSP</a:t>
            </a:r>
            <a:r>
              <a:rPr lang="zh-TW" altLang="zh-TW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」的「</a:t>
            </a:r>
            <a:r>
              <a:rPr lang="zh-TW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了有</a:t>
            </a:r>
            <a:r>
              <a:rPr lang="zh-TW" altLang="zh-TW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」要刪去。「求出含多少廢棄物量」的「多少」要刪去</a:t>
            </a:r>
            <a:r>
              <a:rPr lang="zh-TW" altLang="zh-TW" kern="1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/>
              <a:t>不要出現「你、我、他」，要用被動式或用其他名詞</a:t>
            </a:r>
            <a:r>
              <a:rPr lang="zh-TW" altLang="zh-TW" dirty="0" smtClean="0"/>
              <a:t>代替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如</a:t>
            </a:r>
            <a:r>
              <a:rPr lang="zh-TW" altLang="en-US" dirty="0" smtClean="0"/>
              <a:t>  </a:t>
            </a:r>
            <a:r>
              <a:rPr lang="en-US" altLang="zh-TW" dirty="0" smtClean="0"/>
              <a:t>“</a:t>
            </a:r>
            <a:r>
              <a:rPr lang="zh-TW" altLang="zh-TW" dirty="0" smtClean="0"/>
              <a:t>我們</a:t>
            </a:r>
            <a:r>
              <a:rPr lang="zh-TW" altLang="zh-TW" dirty="0"/>
              <a:t>將</a:t>
            </a:r>
            <a:r>
              <a:rPr lang="en-US" altLang="zh-TW" dirty="0"/>
              <a:t>A</a:t>
            </a:r>
            <a:r>
              <a:rPr lang="zh-TW" altLang="zh-TW" dirty="0"/>
              <a:t>原理應用於</a:t>
            </a:r>
            <a:r>
              <a:rPr lang="en-US" altLang="zh-TW" dirty="0"/>
              <a:t>B…” </a:t>
            </a:r>
            <a:r>
              <a:rPr lang="zh-TW" altLang="zh-TW" dirty="0"/>
              <a:t>應該寫</a:t>
            </a:r>
            <a:r>
              <a:rPr lang="zh-TW" altLang="zh-TW" dirty="0" smtClean="0"/>
              <a:t>成</a:t>
            </a:r>
            <a:r>
              <a:rPr lang="en-US" altLang="zh-TW" dirty="0" smtClean="0"/>
              <a:t> “</a:t>
            </a:r>
            <a:r>
              <a:rPr lang="zh-TW" altLang="zh-TW" dirty="0" smtClean="0"/>
              <a:t>應用</a:t>
            </a:r>
            <a:r>
              <a:rPr lang="en-US" altLang="zh-TW" dirty="0"/>
              <a:t>A</a:t>
            </a:r>
            <a:r>
              <a:rPr lang="zh-TW" altLang="zh-TW" dirty="0"/>
              <a:t>原理於</a:t>
            </a:r>
            <a:r>
              <a:rPr lang="en-US" altLang="zh-TW" dirty="0"/>
              <a:t>B…”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用字</a:t>
            </a:r>
            <a:r>
              <a:rPr lang="zh-TW" altLang="en-US" dirty="0"/>
              <a:t>要</a:t>
            </a:r>
            <a:r>
              <a:rPr lang="zh-TW" altLang="en-US" dirty="0" smtClean="0"/>
              <a:t>精簡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</a:t>
            </a:r>
            <a:r>
              <a:rPr lang="zh-TW" altLang="en-US" dirty="0"/>
              <a:t>也要避免因減少用字而文意不清。避免以片語代替句子</a:t>
            </a:r>
            <a:r>
              <a:rPr lang="en-US" altLang="zh-TW" dirty="0"/>
              <a:t>, </a:t>
            </a:r>
            <a:r>
              <a:rPr lang="zh-TW" altLang="en-US" dirty="0" smtClean="0"/>
              <a:t>如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見</a:t>
            </a:r>
            <a:r>
              <a:rPr lang="zh-TW" altLang="en-US" dirty="0"/>
              <a:t>表</a:t>
            </a:r>
            <a:r>
              <a:rPr lang="en-US" altLang="zh-TW" dirty="0"/>
              <a:t>7”</a:t>
            </a:r>
            <a:r>
              <a:rPr lang="zh-TW" altLang="en-US" dirty="0"/>
              <a:t>不是完整句子，應該寫</a:t>
            </a:r>
            <a:r>
              <a:rPr lang="zh-TW" altLang="en-US" dirty="0" smtClean="0"/>
              <a:t>成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結果</a:t>
            </a:r>
            <a:r>
              <a:rPr lang="zh-TW" altLang="en-US" dirty="0"/>
              <a:t>詳列於表</a:t>
            </a:r>
            <a:r>
              <a:rPr lang="en-US" altLang="zh-TW" dirty="0" smtClean="0"/>
              <a:t>7”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29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prstClr val="black"/>
                </a:solidFill>
              </a:rPr>
              <a:t>注意事項</a:t>
            </a:r>
            <a:r>
              <a:rPr lang="en-US" altLang="zh-TW" dirty="0">
                <a:solidFill>
                  <a:prstClr val="black"/>
                </a:solidFill>
              </a:rPr>
              <a:t>/</a:t>
            </a:r>
            <a:r>
              <a:rPr lang="zh-TW" altLang="en-US" dirty="0">
                <a:solidFill>
                  <a:prstClr val="black"/>
                </a:solidFill>
              </a:rPr>
              <a:t>寫作技巧 </a:t>
            </a:r>
            <a:r>
              <a:rPr lang="en-US" altLang="zh-TW" dirty="0">
                <a:solidFill>
                  <a:prstClr val="black"/>
                </a:solidFill>
              </a:rPr>
              <a:t>- </a:t>
            </a:r>
            <a:r>
              <a:rPr lang="en-US" altLang="zh-TW" dirty="0" smtClean="0">
                <a:solidFill>
                  <a:prstClr val="black"/>
                </a:solidFill>
              </a:rPr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要明確、清楚、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簡要</a:t>
            </a:r>
            <a:endParaRPr lang="en-US" altLang="zh-TW" kern="1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不要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出現含糊、不確定、籠統的字眼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如大概、也許、好像、可能</a:t>
            </a:r>
            <a:r>
              <a:rPr lang="zh-TW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內容</a:t>
            </a:r>
            <a:r>
              <a:rPr lang="zh-TW" altLang="en-US" dirty="0"/>
              <a:t>要敘述的有</a:t>
            </a:r>
            <a:r>
              <a:rPr lang="zh-TW" altLang="en-US" dirty="0" smtClean="0"/>
              <a:t>條理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一個</a:t>
            </a:r>
            <a:r>
              <a:rPr lang="zh-TW" altLang="en-US" dirty="0"/>
              <a:t>重點一個重點依邏輯的順序一一</a:t>
            </a:r>
            <a:r>
              <a:rPr lang="zh-TW" altLang="en-US" dirty="0" smtClean="0"/>
              <a:t>寫出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最忌諱直接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zh-TW" altLang="en-US" dirty="0">
                <a:solidFill>
                  <a:srgbClr val="FF0000"/>
                </a:solidFill>
              </a:rPr>
              <a:t>參考資料而沒整理就混在一起，連圖表文字格式都不統一，一看就是剪貼的大雜燴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、圖、</a:t>
            </a:r>
            <a:r>
              <a:rPr lang="zh-TW" altLang="en-US" dirty="0" smtClean="0"/>
              <a:t>表，只要</a:t>
            </a:r>
            <a:r>
              <a:rPr lang="zh-TW" altLang="en-US" dirty="0"/>
              <a:t>能有助於讀者了解你的</a:t>
            </a:r>
            <a:r>
              <a:rPr lang="zh-TW" altLang="en-US" dirty="0" smtClean="0"/>
              <a:t>內容，多多益善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內文</a:t>
            </a:r>
            <a:r>
              <a:rPr lang="zh-TW" altLang="en-US" dirty="0">
                <a:solidFill>
                  <a:srgbClr val="FF0000"/>
                </a:solidFill>
              </a:rPr>
              <a:t>要解釋圖表，圖表要呼應內文。不能只放圖表不寫內文，亦即不能以圖表代替內文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11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/</a:t>
            </a:r>
            <a:r>
              <a:rPr lang="zh-TW" altLang="en-US" dirty="0"/>
              <a:t>寫作技巧 </a:t>
            </a:r>
            <a:r>
              <a:rPr lang="en-US" altLang="zh-TW" dirty="0"/>
              <a:t>-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</a:t>
            </a:r>
            <a:r>
              <a:rPr lang="zh-TW" altLang="en-US" dirty="0"/>
              <a:t>圖、表、公式的 前、後都要空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zh-TW" altLang="en-US" dirty="0"/>
              <a:t>、表、公式不要貼</a:t>
            </a:r>
            <a:r>
              <a:rPr lang="en-US" altLang="zh-TW" dirty="0"/>
              <a:t>scan</a:t>
            </a:r>
            <a:r>
              <a:rPr lang="zh-TW" altLang="en-US" dirty="0"/>
              <a:t>的圖片檔</a:t>
            </a:r>
            <a:r>
              <a:rPr lang="zh-TW" altLang="en-US" dirty="0" smtClean="0"/>
              <a:t>，應是</a:t>
            </a:r>
            <a:r>
              <a:rPr lang="zh-TW" altLang="en-US" dirty="0"/>
              <a:t>可編輯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格式</a:t>
            </a:r>
            <a:r>
              <a:rPr lang="zh-TW" altLang="en-US" dirty="0"/>
              <a:t>、單位、符號、標點整篇文章要</a:t>
            </a:r>
            <a:r>
              <a:rPr lang="zh-TW" altLang="en-US" dirty="0" smtClean="0"/>
              <a:t>一致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中文</a:t>
            </a:r>
            <a:r>
              <a:rPr lang="zh-TW" altLang="en-US" dirty="0"/>
              <a:t>字型用</a:t>
            </a:r>
            <a:r>
              <a:rPr lang="zh-TW" altLang="en-US" dirty="0" smtClean="0"/>
              <a:t>標楷，英文</a:t>
            </a:r>
            <a:r>
              <a:rPr lang="zh-TW" altLang="en-US" dirty="0"/>
              <a:t>字型用</a:t>
            </a:r>
            <a:r>
              <a:rPr lang="en-US" altLang="zh-TW" dirty="0"/>
              <a:t>Times New Roman</a:t>
            </a:r>
            <a:r>
              <a:rPr lang="zh-TW" altLang="en-US" dirty="0"/>
              <a:t>。中文</a:t>
            </a:r>
            <a:r>
              <a:rPr lang="zh-TW" altLang="en-US" dirty="0" smtClean="0"/>
              <a:t>標點符號用</a:t>
            </a:r>
            <a:r>
              <a:rPr lang="zh-TW" altLang="en-US" dirty="0"/>
              <a:t>全形且後面沒有空白。英文</a:t>
            </a:r>
            <a:r>
              <a:rPr lang="zh-TW" altLang="en-US" dirty="0" smtClean="0"/>
              <a:t>標點符號用</a:t>
            </a:r>
            <a:r>
              <a:rPr lang="zh-TW" altLang="en-US" dirty="0"/>
              <a:t>半形且後面空一個空白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內文</a:t>
            </a:r>
            <a:r>
              <a:rPr lang="zh-TW" altLang="en-US" dirty="0"/>
              <a:t>、圖、表中所使用之數據，皆須採用公制單位或以標準</a:t>
            </a:r>
            <a:r>
              <a:rPr lang="en-US" altLang="zh-TW" dirty="0"/>
              <a:t>SI</a:t>
            </a:r>
            <a:r>
              <a:rPr lang="zh-TW" altLang="en-US" dirty="0"/>
              <a:t>命名法表示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單位</a:t>
            </a:r>
            <a:r>
              <a:rPr lang="zh-TW" altLang="en-US" dirty="0"/>
              <a:t>之代號以英文半形小寫書寫，</a:t>
            </a:r>
            <a:r>
              <a:rPr lang="en-US" altLang="zh-TW" dirty="0"/>
              <a:t>mg/l, m/d, min</a:t>
            </a:r>
            <a:r>
              <a:rPr lang="zh-TW" altLang="en-US" dirty="0"/>
              <a:t>等。</a:t>
            </a:r>
            <a:r>
              <a:rPr lang="en-US" altLang="zh-TW" dirty="0"/>
              <a:t>ppm</a:t>
            </a:r>
            <a:r>
              <a:rPr lang="zh-TW" altLang="en-US" dirty="0"/>
              <a:t>要小寫。數字和單位中間要空一格空白，如</a:t>
            </a:r>
            <a:r>
              <a:rPr lang="en-US" altLang="zh-TW" dirty="0"/>
              <a:t>100 mg/l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220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/</a:t>
            </a:r>
            <a:r>
              <a:rPr lang="zh-TW" altLang="en-US" dirty="0"/>
              <a:t>寫作技巧 </a:t>
            </a:r>
            <a:r>
              <a:rPr lang="en-US" altLang="zh-TW" dirty="0"/>
              <a:t>- 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文句</a:t>
            </a:r>
            <a:r>
              <a:rPr lang="zh-TW" altLang="en-US" dirty="0"/>
              <a:t>中之數字全採用阿拉伯數字，如民國七十八年寫成民國</a:t>
            </a:r>
            <a:r>
              <a:rPr lang="en-US" altLang="zh-TW" dirty="0"/>
              <a:t>78</a:t>
            </a:r>
            <a:r>
              <a:rPr lang="zh-TW" altLang="en-US" dirty="0"/>
              <a:t>年</a:t>
            </a:r>
            <a:r>
              <a:rPr lang="en-US" altLang="zh-TW" dirty="0"/>
              <a:t>(“</a:t>
            </a:r>
            <a:r>
              <a:rPr lang="zh-TW" altLang="en-US" dirty="0"/>
              <a:t>民國”一定不能忘</a:t>
            </a:r>
            <a:r>
              <a:rPr lang="en-US" altLang="zh-TW" dirty="0"/>
              <a:t>)</a:t>
            </a:r>
            <a:r>
              <a:rPr lang="zh-TW" altLang="en-US" dirty="0"/>
              <a:t>，代表數值的阿拉伯數字，應於“千”，“百萬”，“十億”位處標註半形逗點，如</a:t>
            </a:r>
            <a:r>
              <a:rPr lang="en-US" altLang="zh-TW" dirty="0"/>
              <a:t>2,656,325</a:t>
            </a:r>
            <a:r>
              <a:rPr lang="zh-TW" altLang="en-US" dirty="0"/>
              <a:t>公斤。但如年代等非表示數值者則不應加註逗號，如</a:t>
            </a:r>
            <a:r>
              <a:rPr lang="en-US" altLang="zh-TW" dirty="0"/>
              <a:t>1993</a:t>
            </a:r>
            <a:r>
              <a:rPr lang="zh-TW" altLang="en-US" dirty="0"/>
              <a:t>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</a:t>
            </a:r>
            <a:r>
              <a:rPr lang="zh-TW" altLang="en-US" dirty="0"/>
              <a:t>所熟知的專門術語不需再加註原文，但非一般常用者則須加註原文，如生命週期分析</a:t>
            </a:r>
            <a:r>
              <a:rPr lang="en-US" altLang="zh-TW" dirty="0"/>
              <a:t>(life cycle analysis)</a:t>
            </a:r>
            <a:r>
              <a:rPr lang="zh-TW" altLang="en-US" dirty="0"/>
              <a:t>，但原文以第一次出現時加註，後文則不須再加註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一般性</a:t>
            </a:r>
            <a:r>
              <a:rPr lang="zh-TW" altLang="en-US" dirty="0"/>
              <a:t>術語之原文名詞，其為首字母不必大寫，</a:t>
            </a:r>
            <a:r>
              <a:rPr lang="zh-TW" altLang="en-US" dirty="0" smtClean="0"/>
              <a:t>如二元搜尋樹</a:t>
            </a:r>
            <a:r>
              <a:rPr lang="en-US" altLang="zh-TW" dirty="0" smtClean="0"/>
              <a:t>(binary search tree)</a:t>
            </a:r>
            <a:r>
              <a:rPr lang="zh-TW" altLang="en-US" dirty="0"/>
              <a:t>；如為專有名詞，則英文字第一個字母須大寫，如聯合國環境規劃署</a:t>
            </a:r>
            <a:r>
              <a:rPr lang="en-US" altLang="zh-TW" dirty="0"/>
              <a:t>(United Nations Environment </a:t>
            </a:r>
            <a:r>
              <a:rPr lang="en-US" altLang="zh-TW" dirty="0" err="1"/>
              <a:t>Programme</a:t>
            </a:r>
            <a:r>
              <a:rPr lang="en-US" altLang="zh-TW" dirty="0"/>
              <a:t>, UNEP)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923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  <a:r>
              <a:rPr lang="en-US" altLang="zh-TW" dirty="0"/>
              <a:t>/</a:t>
            </a:r>
            <a:r>
              <a:rPr lang="zh-TW" altLang="en-US" dirty="0"/>
              <a:t>寫作技巧 </a:t>
            </a:r>
            <a:r>
              <a:rPr lang="en-US" altLang="zh-TW" dirty="0"/>
              <a:t>- </a:t>
            </a:r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zh-TW" altLang="en-US" dirty="0"/>
              <a:t>之外國人名或地名，若已固定通用者，如牛頓、紐約等，不必再加註原文，否則應加註原文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書名</a:t>
            </a:r>
            <a:r>
              <a:rPr lang="zh-TW" altLang="en-US" dirty="0"/>
              <a:t>或文章名之英文名稱，每個英文字的第一個字母請大寫，但冠詞、介系詞、連接詞等，則均小寫，如”</a:t>
            </a:r>
            <a:r>
              <a:rPr lang="en-US" altLang="zh-TW" dirty="0"/>
              <a:t>Proceedings of the International Conference on Industrial Waste Minimization ‘95”</a:t>
            </a:r>
            <a:r>
              <a:rPr lang="zh-TW" altLang="en-US" dirty="0"/>
              <a:t>中的</a:t>
            </a:r>
            <a:r>
              <a:rPr lang="en-US" altLang="zh-TW" dirty="0"/>
              <a:t>of</a:t>
            </a:r>
            <a:r>
              <a:rPr lang="zh-TW" altLang="en-US" dirty="0"/>
              <a:t>、</a:t>
            </a:r>
            <a:r>
              <a:rPr lang="en-US" altLang="zh-TW" dirty="0"/>
              <a:t>the</a:t>
            </a:r>
            <a:r>
              <a:rPr lang="zh-TW" altLang="en-US" dirty="0"/>
              <a:t>、</a:t>
            </a:r>
            <a:r>
              <a:rPr lang="en-US" altLang="zh-TW" dirty="0"/>
              <a:t>on</a:t>
            </a:r>
            <a:r>
              <a:rPr lang="zh-TW" altLang="en-US" dirty="0"/>
              <a:t>、</a:t>
            </a:r>
            <a:r>
              <a:rPr lang="en-US" altLang="zh-TW" dirty="0"/>
              <a:t>at</a:t>
            </a:r>
            <a:r>
              <a:rPr lang="zh-TW" altLang="en-US" dirty="0"/>
              <a:t>、</a:t>
            </a:r>
            <a:r>
              <a:rPr lang="en-US" altLang="zh-TW" dirty="0"/>
              <a:t>from</a:t>
            </a:r>
            <a:r>
              <a:rPr lang="zh-TW" altLang="en-US" dirty="0"/>
              <a:t>均小寫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研究</a:t>
            </a:r>
            <a:r>
              <a:rPr lang="zh-TW" altLang="en-US" dirty="0"/>
              <a:t>提案</a:t>
            </a:r>
            <a:r>
              <a:rPr lang="en-US" altLang="zh-TW" dirty="0"/>
              <a:t>(proposal)</a:t>
            </a:r>
            <a:r>
              <a:rPr lang="zh-TW" altLang="en-US" dirty="0"/>
              <a:t>要用未來</a:t>
            </a:r>
            <a:r>
              <a:rPr lang="zh-TW" altLang="en-US" dirty="0" smtClean="0"/>
              <a:t>式，如</a:t>
            </a:r>
            <a:r>
              <a:rPr lang="zh-TW" altLang="en-US" dirty="0"/>
              <a:t>用</a:t>
            </a:r>
            <a:r>
              <a:rPr lang="zh-TW" altLang="en-US" dirty="0" smtClean="0"/>
              <a:t>字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本</a:t>
            </a:r>
            <a:r>
              <a:rPr lang="zh-TW" altLang="en-US" dirty="0"/>
              <a:t>研究將</a:t>
            </a:r>
            <a:r>
              <a:rPr lang="zh-TW" altLang="en-US" dirty="0" smtClean="0"/>
              <a:t>”，</a:t>
            </a:r>
            <a:r>
              <a:rPr lang="en-US" altLang="zh-TW" dirty="0" smtClean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本研究擬</a:t>
            </a:r>
            <a:r>
              <a:rPr lang="zh-TW" altLang="en-US" dirty="0" smtClean="0"/>
              <a:t>”，</a:t>
            </a:r>
            <a:r>
              <a:rPr lang="en-US" altLang="zh-TW" dirty="0" smtClean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期望”。而研究結果</a:t>
            </a:r>
            <a:r>
              <a:rPr lang="zh-TW" altLang="en-US" dirty="0" smtClean="0"/>
              <a:t>報告，論文</a:t>
            </a:r>
            <a:r>
              <a:rPr lang="zh-TW" altLang="en-US" dirty="0"/>
              <a:t>中要用過去式或現在</a:t>
            </a:r>
            <a:r>
              <a:rPr lang="zh-TW" altLang="en-US" dirty="0" smtClean="0"/>
              <a:t>式，</a:t>
            </a:r>
            <a:r>
              <a:rPr lang="en-US" altLang="zh-TW" dirty="0" smtClean="0"/>
              <a:t> “</a:t>
            </a:r>
            <a:r>
              <a:rPr lang="zh-TW" altLang="en-US" dirty="0" smtClean="0"/>
              <a:t>本</a:t>
            </a:r>
            <a:r>
              <a:rPr lang="zh-TW" altLang="en-US" dirty="0"/>
              <a:t>研究</a:t>
            </a:r>
            <a:r>
              <a:rPr lang="zh-TW" altLang="en-US" dirty="0" smtClean="0"/>
              <a:t>期望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zh-TW" altLang="en-US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主要</a:t>
            </a:r>
            <a:r>
              <a:rPr lang="zh-TW" altLang="en-US" dirty="0"/>
              <a:t>希望</a:t>
            </a:r>
            <a:r>
              <a:rPr lang="zh-TW" altLang="en-US" dirty="0" smtClean="0"/>
              <a:t>能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這</a:t>
            </a:r>
            <a:r>
              <a:rPr lang="zh-TW" altLang="en-US" dirty="0"/>
              <a:t>類語氣</a:t>
            </a:r>
            <a:r>
              <a:rPr lang="zh-TW" altLang="en-US"/>
              <a:t>要</a:t>
            </a:r>
            <a:r>
              <a:rPr lang="zh-TW" altLang="en-US" smtClean="0"/>
              <a:t>刪除，因為</a:t>
            </a:r>
            <a:r>
              <a:rPr lang="zh-TW" altLang="en-US" dirty="0"/>
              <a:t>此乃研究提案才會用到的口氣。</a:t>
            </a:r>
          </a:p>
        </p:txBody>
      </p:sp>
    </p:spTree>
    <p:extLst>
      <p:ext uri="{BB962C8B-B14F-4D97-AF65-F5344CB8AC3E}">
        <p14:creationId xmlns:p14="http://schemas.microsoft.com/office/powerpoint/2010/main" val="257932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1073</Words>
  <Application>Microsoft Office PowerPoint</Application>
  <PresentationFormat>寬螢幕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Times New Roman</vt:lpstr>
      <vt:lpstr>Wingdings</vt:lpstr>
      <vt:lpstr>Office Theme</vt:lpstr>
      <vt:lpstr>專題報告撰寫問題整理</vt:lpstr>
      <vt:lpstr>注意事項/寫作技巧 - 1</vt:lpstr>
      <vt:lpstr>注意事項/寫作技巧 - 2</vt:lpstr>
      <vt:lpstr>注意事項/寫作技巧 - 3</vt:lpstr>
      <vt:lpstr>注意事項/寫作技巧 - 4</vt:lpstr>
      <vt:lpstr>注意事項/寫作技巧 - 5</vt:lpstr>
      <vt:lpstr>注意事項/寫作技巧 - 6</vt:lpstr>
      <vt:lpstr>注意事項/寫作技巧 - 7</vt:lpstr>
      <vt:lpstr>注意事項/寫作技巧 - 8</vt:lpstr>
      <vt:lpstr>重要提醒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</dc:creator>
  <cp:lastModifiedBy>Sun</cp:lastModifiedBy>
  <cp:revision>20</cp:revision>
  <dcterms:created xsi:type="dcterms:W3CDTF">2017-05-09T06:00:14Z</dcterms:created>
  <dcterms:modified xsi:type="dcterms:W3CDTF">2017-05-16T03:09:03Z</dcterms:modified>
</cp:coreProperties>
</file>