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C625-AF5E-43AD-8CEB-37086BE6CAB2}" type="datetimeFigureOut">
              <a:rPr lang="zh-TW" altLang="en-US" smtClean="0"/>
              <a:t>2017/2/21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7850-5F9D-43BF-8C88-195BCD9F3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45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C625-AF5E-43AD-8CEB-37086BE6CAB2}" type="datetimeFigureOut">
              <a:rPr lang="zh-TW" altLang="en-US" smtClean="0"/>
              <a:t>2017/2/21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7850-5F9D-43BF-8C88-195BCD9F3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19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C625-AF5E-43AD-8CEB-37086BE6CAB2}" type="datetimeFigureOut">
              <a:rPr lang="zh-TW" altLang="en-US" smtClean="0"/>
              <a:t>2017/2/21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7850-5F9D-43BF-8C88-195BCD9F3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82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C625-AF5E-43AD-8CEB-37086BE6CAB2}" type="datetimeFigureOut">
              <a:rPr lang="zh-TW" altLang="en-US" smtClean="0"/>
              <a:t>2017/2/21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7850-5F9D-43BF-8C88-195BCD9F3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93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C625-AF5E-43AD-8CEB-37086BE6CAB2}" type="datetimeFigureOut">
              <a:rPr lang="zh-TW" altLang="en-US" smtClean="0"/>
              <a:t>2017/2/21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7850-5F9D-43BF-8C88-195BCD9F3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45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C625-AF5E-43AD-8CEB-37086BE6CAB2}" type="datetimeFigureOut">
              <a:rPr lang="zh-TW" altLang="en-US" smtClean="0"/>
              <a:t>2017/2/21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7850-5F9D-43BF-8C88-195BCD9F3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99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C625-AF5E-43AD-8CEB-37086BE6CAB2}" type="datetimeFigureOut">
              <a:rPr lang="zh-TW" altLang="en-US" smtClean="0"/>
              <a:t>2017/2/21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7850-5F9D-43BF-8C88-195BCD9F3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23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C625-AF5E-43AD-8CEB-37086BE6CAB2}" type="datetimeFigureOut">
              <a:rPr lang="zh-TW" altLang="en-US" smtClean="0"/>
              <a:t>2017/2/21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7850-5F9D-43BF-8C88-195BCD9F3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C625-AF5E-43AD-8CEB-37086BE6CAB2}" type="datetimeFigureOut">
              <a:rPr lang="zh-TW" altLang="en-US" smtClean="0"/>
              <a:t>2017/2/21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7850-5F9D-43BF-8C88-195BCD9F3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5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C625-AF5E-43AD-8CEB-37086BE6CAB2}" type="datetimeFigureOut">
              <a:rPr lang="zh-TW" altLang="en-US" smtClean="0"/>
              <a:t>2017/2/21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7850-5F9D-43BF-8C88-195BCD9F3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60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C625-AF5E-43AD-8CEB-37086BE6CAB2}" type="datetimeFigureOut">
              <a:rPr lang="zh-TW" altLang="en-US" smtClean="0"/>
              <a:t>2017/2/21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7850-5F9D-43BF-8C88-195BCD9F3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07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7C625-AF5E-43AD-8CEB-37086BE6CAB2}" type="datetimeFigureOut">
              <a:rPr lang="zh-TW" altLang="en-US" smtClean="0"/>
              <a:t>2017/2/21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37850-5F9D-43BF-8C88-195BCD9F3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65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419600" y="2636838"/>
            <a:ext cx="3752335" cy="2016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zh-TW" altLang="en-US" b="1" dirty="0" smtClean="0">
                <a:solidFill>
                  <a:srgbClr val="006666"/>
                </a:solidFill>
                <a:effectLst/>
                <a:latin typeface="+mn-ea"/>
                <a:ea typeface="+mn-ea"/>
              </a:rPr>
              <a:t>專題報告製作</a:t>
            </a:r>
            <a:r>
              <a:rPr lang="en-US" altLang="zh-TW" b="1" dirty="0" smtClean="0">
                <a:solidFill>
                  <a:srgbClr val="006666"/>
                </a:solidFill>
                <a:effectLst/>
                <a:latin typeface="Times New Roman" panose="02020603050405020304" pitchFamily="18" charset="0"/>
              </a:rPr>
              <a:t/>
            </a:r>
            <a:br>
              <a:rPr lang="en-US" altLang="zh-TW" b="1" dirty="0" smtClean="0">
                <a:solidFill>
                  <a:srgbClr val="006666"/>
                </a:solidFill>
                <a:effectLst/>
                <a:latin typeface="Times New Roman" panose="02020603050405020304" pitchFamily="18" charset="0"/>
              </a:rPr>
            </a:br>
            <a:endParaRPr lang="zh-TW" altLang="en-US" sz="2400" b="1" dirty="0">
              <a:solidFill>
                <a:srgbClr val="0066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" name="AutoShape 11" descr="2Q=="/>
          <p:cNvSpPr>
            <a:spLocks noChangeAspect="1" noChangeArrowheads="1"/>
          </p:cNvSpPr>
          <p:nvPr/>
        </p:nvSpPr>
        <p:spPr bwMode="auto">
          <a:xfrm>
            <a:off x="5614989" y="3000375"/>
            <a:ext cx="9620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71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F9E535D6-FB31-4B86-8CD8-E4B61596A36B}" type="slidenum">
              <a:rPr lang="en-US" altLang="zh-TW" sz="1400">
                <a:solidFill>
                  <a:srgbClr val="993366"/>
                </a:solidFill>
              </a:rPr>
              <a:pPr eaLnBrk="1" hangingPunct="1"/>
              <a:t>10</a:t>
            </a:fld>
            <a:endParaRPr lang="en-US" altLang="zh-TW" sz="1400">
              <a:solidFill>
                <a:srgbClr val="993366"/>
              </a:solidFill>
            </a:endParaRPr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文獻探討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文獻探討的來源</a:t>
            </a:r>
          </a:p>
          <a:p>
            <a:pPr lvl="1">
              <a:defRPr/>
            </a:pPr>
            <a:r>
              <a:rPr lang="zh-TW" altLang="en-US" dirty="0" smtClean="0">
                <a:solidFill>
                  <a:srgbClr val="006666"/>
                </a:solidFill>
              </a:rPr>
              <a:t>專業期刊</a:t>
            </a:r>
            <a:endParaRPr lang="en-US" altLang="zh-TW" dirty="0" smtClean="0">
              <a:solidFill>
                <a:srgbClr val="006666"/>
              </a:solidFill>
            </a:endParaRPr>
          </a:p>
          <a:p>
            <a:pPr lvl="1">
              <a:defRPr/>
            </a:pPr>
            <a:r>
              <a:rPr lang="zh-TW" altLang="en-US" dirty="0" smtClean="0">
                <a:solidFill>
                  <a:srgbClr val="006666"/>
                </a:solidFill>
              </a:rPr>
              <a:t>博</a:t>
            </a:r>
            <a:r>
              <a:rPr lang="zh-TW" altLang="en-US" dirty="0">
                <a:solidFill>
                  <a:srgbClr val="006666"/>
                </a:solidFill>
              </a:rPr>
              <a:t>碩士</a:t>
            </a:r>
            <a:r>
              <a:rPr lang="zh-TW" altLang="en-US" dirty="0" smtClean="0">
                <a:solidFill>
                  <a:srgbClr val="006666"/>
                </a:solidFill>
              </a:rPr>
              <a:t>論文</a:t>
            </a:r>
            <a:endParaRPr lang="zh-TW" altLang="en-US" dirty="0">
              <a:solidFill>
                <a:srgbClr val="006666"/>
              </a:solidFill>
            </a:endParaRPr>
          </a:p>
          <a:p>
            <a:pPr lvl="1">
              <a:defRPr/>
            </a:pPr>
            <a:r>
              <a:rPr lang="zh-TW" altLang="en-US" dirty="0">
                <a:solidFill>
                  <a:srgbClr val="006666"/>
                </a:solidFill>
              </a:rPr>
              <a:t>研究</a:t>
            </a:r>
            <a:r>
              <a:rPr lang="zh-TW" altLang="en-US" dirty="0" smtClean="0">
                <a:solidFill>
                  <a:srgbClr val="006666"/>
                </a:solidFill>
              </a:rPr>
              <a:t>報告</a:t>
            </a:r>
            <a:endParaRPr lang="zh-TW" altLang="en-US" dirty="0">
              <a:solidFill>
                <a:srgbClr val="006666"/>
              </a:solidFill>
            </a:endParaRPr>
          </a:p>
          <a:p>
            <a:pPr lvl="1">
              <a:defRPr/>
            </a:pPr>
            <a:r>
              <a:rPr lang="zh-TW" altLang="en-US" dirty="0" smtClean="0">
                <a:solidFill>
                  <a:srgbClr val="006666"/>
                </a:solidFill>
              </a:rPr>
              <a:t>專業書籍及各種雜誌</a:t>
            </a:r>
            <a:endParaRPr lang="zh-TW" altLang="en-US" dirty="0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887444"/>
      </p:ext>
    </p:extLst>
  </p:cSld>
  <p:clrMapOvr>
    <a:masterClrMapping/>
  </p:clrMapOvr>
  <p:transition>
    <p:sndAc>
      <p:stSnd>
        <p:snd r:embed="rId2" name="camera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CC047FD6-039C-4616-B39E-B1BCD28843F6}" type="slidenum">
              <a:rPr lang="en-US" altLang="zh-TW" sz="1400">
                <a:solidFill>
                  <a:srgbClr val="993366"/>
                </a:solidFill>
              </a:rPr>
              <a:pPr eaLnBrk="1" hangingPunct="1"/>
              <a:t>11</a:t>
            </a:fld>
            <a:endParaRPr lang="en-US" altLang="zh-TW" sz="1400">
              <a:solidFill>
                <a:srgbClr val="993366"/>
              </a:solidFill>
            </a:endParaRPr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研究方法</a:t>
            </a:r>
            <a:endParaRPr lang="zh-TW" altLang="en-US" dirty="0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研究方法說明如何來製作您的專題，運用的工具與環境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根據的理論描述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根據的技術描述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所用的工具與環境描述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設計流程或演算法說明</a:t>
            </a:r>
            <a:endParaRPr lang="en-US" altLang="zh-TW" dirty="0" smtClean="0"/>
          </a:p>
          <a:p>
            <a:pPr>
              <a:defRPr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45250230"/>
      </p:ext>
    </p:extLst>
  </p:cSld>
  <p:clrMapOvr>
    <a:masterClrMapping/>
  </p:clrMapOvr>
  <p:transition>
    <p:sndAc>
      <p:stSnd>
        <p:snd r:embed="rId2" name="camera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sz="5200" dirty="0" smtClean="0"/>
              <a:t>實作結果</a:t>
            </a:r>
            <a:r>
              <a:rPr lang="zh-TW" altLang="en-US" sz="5200" dirty="0"/>
              <a:t>與討論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49244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專題實作成果展現</a:t>
            </a:r>
            <a:endParaRPr lang="en-US" altLang="zh-TW" sz="4000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>
              <a:lnSpc>
                <a:spcPct val="90000"/>
              </a:lnSpc>
              <a:defRPr/>
            </a:pPr>
            <a:r>
              <a:rPr lang="zh-TW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條例</a:t>
            </a:r>
            <a:r>
              <a:rPr lang="zh-TW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敘述</a:t>
            </a:r>
            <a:endParaRPr lang="en-US" altLang="zh-TW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  <a:defRPr/>
            </a:pPr>
            <a:r>
              <a:rPr lang="zh-TW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圖文並茂</a:t>
            </a:r>
            <a:endParaRPr lang="en-US" altLang="zh-TW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  <a:defRPr/>
            </a:pPr>
            <a:r>
              <a:rPr lang="zh-TW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強調</a:t>
            </a:r>
            <a:r>
              <a:rPr lang="zh-TW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貢獻</a:t>
            </a:r>
            <a:endParaRPr lang="en-US" altLang="zh-TW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  <a:defRPr/>
            </a:pPr>
            <a:r>
              <a:rPr lang="zh-TW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要</a:t>
            </a:r>
            <a:r>
              <a:rPr lang="zh-TW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有自己的思考和看法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5579089"/>
      </p:ext>
    </p:extLst>
  </p:cSld>
  <p:clrMapOvr>
    <a:masterClrMapping/>
  </p:clrMapOvr>
  <p:transition>
    <p:sndAc>
      <p:stSnd>
        <p:snd r:embed="rId2" name="camera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07EA41FE-6B0E-414F-912D-ABABE0B242F1}" type="slidenum">
              <a:rPr lang="en-US" altLang="zh-TW" sz="1400">
                <a:solidFill>
                  <a:srgbClr val="993366"/>
                </a:solidFill>
              </a:rPr>
              <a:pPr eaLnBrk="1" hangingPunct="1"/>
              <a:t>13</a:t>
            </a:fld>
            <a:endParaRPr lang="en-US" altLang="zh-TW" sz="1400">
              <a:solidFill>
                <a:srgbClr val="993366"/>
              </a:solidFill>
            </a:endParaRP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結論</a:t>
            </a:r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09800" y="1412875"/>
            <a:ext cx="77724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zh-TW" altLang="en-US" dirty="0"/>
              <a:t>簡述研究問題、假設以及研究目的</a:t>
            </a:r>
            <a:r>
              <a:rPr lang="zh-TW" altLang="en-US" dirty="0" smtClean="0"/>
              <a:t>的達成，留給</a:t>
            </a:r>
            <a:r>
              <a:rPr lang="zh-TW" altLang="en-US" dirty="0"/>
              <a:t>讀者完整、確切結果的正面印象</a:t>
            </a:r>
          </a:p>
          <a:p>
            <a:pPr lvl="1">
              <a:lnSpc>
                <a:spcPct val="90000"/>
              </a:lnSpc>
              <a:defRPr/>
            </a:pPr>
            <a:r>
              <a:rPr lang="zh-TW" altLang="en-US" dirty="0">
                <a:solidFill>
                  <a:srgbClr val="006666"/>
                </a:solidFill>
              </a:rPr>
              <a:t>結論是研究者個人之意見，為避免有不正確結論產生，應根據事實，以邏輯方法導出，並指出容易導致錯誤推論之所在。</a:t>
            </a:r>
          </a:p>
          <a:p>
            <a:pPr lvl="1">
              <a:lnSpc>
                <a:spcPct val="90000"/>
              </a:lnSpc>
              <a:defRPr/>
            </a:pPr>
            <a:r>
              <a:rPr lang="zh-TW" altLang="en-US" dirty="0">
                <a:solidFill>
                  <a:srgbClr val="006666"/>
                </a:solidFill>
              </a:rPr>
              <a:t>在做結論時最常用之方法有二：</a:t>
            </a:r>
          </a:p>
          <a:p>
            <a:pPr lvl="2">
              <a:lnSpc>
                <a:spcPct val="90000"/>
              </a:lnSpc>
              <a:defRPr/>
            </a:pPr>
            <a:r>
              <a:rPr lang="zh-TW" altLang="en-US" dirty="0">
                <a:solidFill>
                  <a:srgbClr val="006666"/>
                </a:solidFill>
              </a:rPr>
              <a:t>將最重要者列在最前面</a:t>
            </a:r>
          </a:p>
          <a:p>
            <a:pPr lvl="2">
              <a:lnSpc>
                <a:spcPct val="90000"/>
              </a:lnSpc>
              <a:defRPr/>
            </a:pPr>
            <a:r>
              <a:rPr lang="zh-TW" altLang="en-US" dirty="0">
                <a:solidFill>
                  <a:srgbClr val="006666"/>
                </a:solidFill>
              </a:rPr>
              <a:t>另一為根據研究報告中之順序一一加以陳述</a:t>
            </a:r>
          </a:p>
          <a:p>
            <a:pPr lvl="1">
              <a:lnSpc>
                <a:spcPct val="90000"/>
              </a:lnSpc>
              <a:defRPr/>
            </a:pPr>
            <a:r>
              <a:rPr lang="zh-TW" altLang="en-US" dirty="0">
                <a:solidFill>
                  <a:srgbClr val="006666"/>
                </a:solidFill>
              </a:rPr>
              <a:t>通常會提到研究建議，可能是在專題過程中發現新的問題，值得後續研究者參考研究，或者是發現應用的理論與研究方法並不適合，使結果不能支持假設，這些建議皆可做為後續研究參考，均應具體陳述出來。 </a:t>
            </a:r>
          </a:p>
          <a:p>
            <a:pPr lvl="1">
              <a:lnSpc>
                <a:spcPct val="90000"/>
              </a:lnSpc>
              <a:defRPr/>
            </a:pPr>
            <a:r>
              <a:rPr lang="zh-TW" altLang="en-US" dirty="0">
                <a:solidFill>
                  <a:srgbClr val="006666"/>
                </a:solidFill>
              </a:rPr>
              <a:t>結論應簡短、明確、有力。</a:t>
            </a:r>
          </a:p>
        </p:txBody>
      </p:sp>
    </p:spTree>
    <p:extLst>
      <p:ext uri="{BB962C8B-B14F-4D97-AF65-F5344CB8AC3E}">
        <p14:creationId xmlns:p14="http://schemas.microsoft.com/office/powerpoint/2010/main" val="140496198"/>
      </p:ext>
    </p:extLst>
  </p:cSld>
  <p:clrMapOvr>
    <a:masterClrMapping/>
  </p:clrMapOvr>
  <p:transition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3AD7A0C8-1A6E-4722-AD28-B53C7A96FAE7}" type="slidenum">
              <a:rPr lang="en-US" altLang="zh-TW" sz="1400">
                <a:solidFill>
                  <a:srgbClr val="993366"/>
                </a:solidFill>
              </a:rPr>
              <a:pPr eaLnBrk="1" hangingPunct="1"/>
              <a:t>14</a:t>
            </a:fld>
            <a:endParaRPr lang="en-US" altLang="zh-TW" sz="1400">
              <a:solidFill>
                <a:srgbClr val="993366"/>
              </a:solidFill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參考性資料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各類資料項目順序及格式</a:t>
            </a:r>
          </a:p>
          <a:p>
            <a:pPr lvl="1">
              <a:defRPr/>
            </a:pPr>
            <a:r>
              <a:rPr lang="zh-TW" altLang="en-US" dirty="0"/>
              <a:t>書籍</a:t>
            </a:r>
          </a:p>
          <a:p>
            <a:pPr lvl="1">
              <a:defRPr/>
            </a:pPr>
            <a:r>
              <a:rPr lang="zh-TW" altLang="en-US" dirty="0"/>
              <a:t>期刊報章論文</a:t>
            </a:r>
          </a:p>
          <a:p>
            <a:pPr lvl="1">
              <a:defRPr/>
            </a:pPr>
            <a:r>
              <a:rPr lang="zh-TW" altLang="en-US" dirty="0"/>
              <a:t>會議論文集</a:t>
            </a:r>
          </a:p>
          <a:p>
            <a:pPr lvl="1">
              <a:defRPr/>
            </a:pPr>
            <a:r>
              <a:rPr lang="zh-TW" altLang="en-US" dirty="0"/>
              <a:t>學位</a:t>
            </a:r>
            <a:r>
              <a:rPr lang="zh-TW" altLang="en-US" dirty="0" smtClean="0"/>
              <a:t>論文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網路報導資</a:t>
            </a:r>
            <a:r>
              <a:rPr lang="zh-TW" altLang="en-US" dirty="0"/>
              <a:t>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2010891"/>
      </p:ext>
    </p:extLst>
  </p:cSld>
  <p:clrMapOvr>
    <a:masterClrMapping/>
  </p:clrMapOvr>
  <p:transition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6A270104-C140-45D6-AFBD-030423CA4F81}" type="slidenum">
              <a:rPr lang="en-US" altLang="zh-TW" sz="1400">
                <a:solidFill>
                  <a:srgbClr val="993366"/>
                </a:solidFill>
              </a:rPr>
              <a:pPr eaLnBrk="1" hangingPunct="1"/>
              <a:t>15</a:t>
            </a:fld>
            <a:endParaRPr lang="en-US" altLang="zh-TW" sz="1400">
              <a:solidFill>
                <a:srgbClr val="993366"/>
              </a:solidFill>
            </a:endParaRP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附錄 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與專題技術有關</a:t>
            </a:r>
            <a:r>
              <a:rPr lang="zh-TW" altLang="en-US" dirty="0"/>
              <a:t>的</a:t>
            </a:r>
            <a:r>
              <a:rPr lang="zh-TW" altLang="en-US" dirty="0" smtClean="0"/>
              <a:t>各項軟硬體規格。</a:t>
            </a:r>
            <a:endParaRPr lang="zh-TW" altLang="en-US" dirty="0"/>
          </a:p>
          <a:p>
            <a:pPr>
              <a:defRPr/>
            </a:pPr>
            <a:r>
              <a:rPr lang="zh-TW" altLang="en-US" dirty="0"/>
              <a:t>所使用資料的原始資料。</a:t>
            </a:r>
          </a:p>
          <a:p>
            <a:pPr>
              <a:defRPr/>
            </a:pPr>
            <a:r>
              <a:rPr lang="zh-TW" altLang="en-US" dirty="0" smtClean="0"/>
              <a:t>專題報告中</a:t>
            </a:r>
            <a:r>
              <a:rPr lang="zh-TW" altLang="en-US" dirty="0"/>
              <a:t>曾提及，但需要更詳細說明的資料。</a:t>
            </a:r>
          </a:p>
          <a:p>
            <a:pPr>
              <a:defRPr/>
            </a:pPr>
            <a:r>
              <a:rPr lang="zh-TW" altLang="en-US" dirty="0"/>
              <a:t>繁鎖而冗長之定理</a:t>
            </a:r>
            <a:r>
              <a:rPr lang="zh-TW" altLang="en-US" dirty="0" smtClean="0"/>
              <a:t>證明或程式碼。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4946763"/>
      </p:ext>
    </p:extLst>
  </p:cSld>
  <p:clrMapOvr>
    <a:masterClrMapping/>
  </p:clrMapOvr>
  <p:transition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40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實作類型</a:t>
            </a:r>
            <a:r>
              <a:rPr lang="zh-TW" altLang="en-US" dirty="0" smtClean="0"/>
              <a:t>專題</a:t>
            </a:r>
            <a:endParaRPr lang="zh-TW" altLang="en-US" dirty="0"/>
          </a:p>
        </p:txBody>
      </p:sp>
      <p:sp>
        <p:nvSpPr>
          <p:cNvPr id="717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0A89F318-B114-44FB-8093-2FEF5CB07F21}" type="slidenum">
              <a:rPr lang="en-US" altLang="zh-TW" sz="1400">
                <a:solidFill>
                  <a:srgbClr val="993366"/>
                </a:solidFill>
              </a:rPr>
              <a:pPr eaLnBrk="1" hangingPunct="1"/>
              <a:t>2</a:t>
            </a:fld>
            <a:endParaRPr lang="en-US" altLang="zh-TW" sz="1400">
              <a:solidFill>
                <a:srgbClr val="993366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235675" y="1690688"/>
            <a:ext cx="8138984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5000"/>
              <a:buFont typeface="Wingdings" panose="05000000000000000000" pitchFamily="2" charset="2"/>
              <a:buChar char="l"/>
            </a:pPr>
            <a:r>
              <a:rPr kumimoji="1" lang="zh-TW" altLang="en-US" sz="2800" dirty="0" smtClean="0">
                <a:latin typeface="標楷體" pitchFamily="65" charset="-120"/>
              </a:rPr>
              <a:t>實作類型專題是選定一</a:t>
            </a:r>
            <a:r>
              <a:rPr kumimoji="1" lang="zh-TW" altLang="en-US" sz="2800" dirty="0">
                <a:latin typeface="標楷體" pitchFamily="65" charset="-120"/>
              </a:rPr>
              <a:t>問題</a:t>
            </a:r>
            <a:r>
              <a:rPr kumimoji="1" lang="zh-TW" altLang="en-US" sz="2800" dirty="0" smtClean="0">
                <a:latin typeface="標楷體" pitchFamily="65" charset="-120"/>
              </a:rPr>
              <a:t>或應用進行</a:t>
            </a:r>
            <a:r>
              <a:rPr kumimoji="1" lang="zh-TW" altLang="en-US" sz="2800" dirty="0">
                <a:latin typeface="標楷體" pitchFamily="65" charset="-120"/>
              </a:rPr>
              <a:t>研究，不特別強調理論或模式的發展，只需</a:t>
            </a:r>
            <a:r>
              <a:rPr kumimoji="1" lang="zh-TW" altLang="en-US" sz="2800" dirty="0" smtClean="0">
                <a:latin typeface="標楷體" pitchFamily="65" charset="-120"/>
              </a:rPr>
              <a:t>將</a:t>
            </a:r>
            <a:r>
              <a:rPr kumimoji="1" lang="zh-TW" altLang="en-US" sz="2800" dirty="0">
                <a:latin typeface="標楷體" pitchFamily="65" charset="-120"/>
              </a:rPr>
              <a:t>適當的</a:t>
            </a:r>
            <a:r>
              <a:rPr kumimoji="1" lang="zh-TW" altLang="en-US" sz="2800" dirty="0" smtClean="0">
                <a:latin typeface="標楷體" pitchFamily="65" charset="-120"/>
              </a:rPr>
              <a:t>理論和研究</a:t>
            </a:r>
            <a:r>
              <a:rPr kumimoji="1" lang="zh-TW" altLang="en-US" sz="2800" dirty="0">
                <a:latin typeface="標楷體" pitchFamily="65" charset="-120"/>
              </a:rPr>
              <a:t>方法列出</a:t>
            </a:r>
            <a:r>
              <a:rPr kumimoji="1" lang="zh-TW" altLang="en-US" sz="2800" dirty="0" smtClean="0">
                <a:latin typeface="標楷體" pitchFamily="65" charset="-120"/>
              </a:rPr>
              <a:t>，用既有軟硬</a:t>
            </a:r>
            <a:r>
              <a:rPr kumimoji="1" lang="zh-TW" altLang="en-US" sz="2800" dirty="0">
                <a:latin typeface="標楷體" pitchFamily="65" charset="-120"/>
              </a:rPr>
              <a:t>體實現並展示</a:t>
            </a:r>
            <a:r>
              <a:rPr kumimoji="1" lang="zh-TW" altLang="en-US" sz="2800" dirty="0" smtClean="0">
                <a:latin typeface="標楷體" pitchFamily="65" charset="-120"/>
              </a:rPr>
              <a:t>。</a:t>
            </a:r>
            <a:endParaRPr kumimoji="1" lang="en-US" altLang="zh-TW" sz="2800" dirty="0" smtClean="0">
              <a:latin typeface="標楷體" pitchFamily="65" charset="-120"/>
            </a:endParaRPr>
          </a:p>
          <a:p>
            <a:pPr marL="342900" lvl="0" indent="-34290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5000"/>
              <a:buFont typeface="Wingdings" panose="05000000000000000000" pitchFamily="2" charset="2"/>
              <a:buChar char="l"/>
            </a:pPr>
            <a:r>
              <a:rPr kumimoji="1" lang="zh-TW" altLang="en-US" sz="2800" dirty="0" smtClean="0">
                <a:latin typeface="標楷體" pitchFamily="65" charset="-120"/>
              </a:rPr>
              <a:t>撰寫</a:t>
            </a:r>
            <a:r>
              <a:rPr kumimoji="1" lang="zh-TW" altLang="en-US" sz="2800" dirty="0" smtClean="0">
                <a:latin typeface="標楷體" pitchFamily="65" charset="-120"/>
              </a:rPr>
              <a:t>專題研究報告</a:t>
            </a:r>
            <a:r>
              <a:rPr kumimoji="1" lang="zh-TW" altLang="en-US" sz="2800" dirty="0" smtClean="0">
                <a:latin typeface="標楷體" pitchFamily="65" charset="-120"/>
              </a:rPr>
              <a:t>。</a:t>
            </a:r>
            <a:endParaRPr kumimoji="1" lang="zh-TW" altLang="en-US" sz="2800" dirty="0">
              <a:latin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9117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報告寫作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2208213" y="1484313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TW" altLang="en-US" dirty="0"/>
              <a:t>好</a:t>
            </a:r>
            <a:r>
              <a:rPr lang="zh-TW" altLang="en-US" dirty="0" smtClean="0"/>
              <a:t>的專題研究</a:t>
            </a:r>
            <a:r>
              <a:rPr lang="zh-TW" altLang="en-US" dirty="0"/>
              <a:t>報告之評量準則</a:t>
            </a:r>
          </a:p>
          <a:p>
            <a:pPr lvl="1">
              <a:defRPr/>
            </a:pPr>
            <a:r>
              <a:rPr lang="zh-TW" altLang="en-US" dirty="0">
                <a:solidFill>
                  <a:srgbClr val="006666"/>
                </a:solidFill>
              </a:rPr>
              <a:t>有明確的研究設計：題目具重要性、文獻探討合宜、適當的研究方法、具有可行性、研究成果對理論建構或實際應用有幫助。</a:t>
            </a:r>
          </a:p>
          <a:p>
            <a:pPr lvl="1">
              <a:defRPr/>
            </a:pPr>
            <a:r>
              <a:rPr lang="zh-TW" altLang="en-US" dirty="0">
                <a:solidFill>
                  <a:srgbClr val="006666"/>
                </a:solidFill>
              </a:rPr>
              <a:t>良好寫作技巧：文句表達簡明扼要、段落安排恰當、章節發展環環相扣</a:t>
            </a:r>
          </a:p>
          <a:p>
            <a:pPr lvl="1">
              <a:defRPr/>
            </a:pPr>
            <a:r>
              <a:rPr lang="zh-TW" altLang="en-US" dirty="0">
                <a:solidFill>
                  <a:srgbClr val="006666"/>
                </a:solidFill>
              </a:rPr>
              <a:t>論文寫作格式正確</a:t>
            </a:r>
          </a:p>
          <a:p>
            <a:pPr lvl="1">
              <a:defRPr/>
            </a:pPr>
            <a:r>
              <a:rPr lang="zh-TW" altLang="en-US" dirty="0">
                <a:solidFill>
                  <a:srgbClr val="006666"/>
                </a:solidFill>
              </a:rPr>
              <a:t>資料蒐集、引用具有有效性（深度、廣度）</a:t>
            </a:r>
          </a:p>
          <a:p>
            <a:pPr lvl="1">
              <a:defRPr/>
            </a:pPr>
            <a:r>
              <a:rPr lang="zh-TW" altLang="en-US" dirty="0">
                <a:solidFill>
                  <a:srgbClr val="006666"/>
                </a:solidFill>
              </a:rPr>
              <a:t>論述具有合理性</a:t>
            </a:r>
          </a:p>
          <a:p>
            <a:pPr lvl="1">
              <a:defRPr/>
            </a:pPr>
            <a:r>
              <a:rPr lang="zh-TW" altLang="en-US" dirty="0">
                <a:solidFill>
                  <a:srgbClr val="006666"/>
                </a:solidFill>
              </a:rPr>
              <a:t>題目與內容的搭配具適切性</a:t>
            </a:r>
          </a:p>
          <a:p>
            <a:pPr lvl="1">
              <a:defRPr/>
            </a:pPr>
            <a:r>
              <a:rPr lang="zh-TW" altLang="en-US" dirty="0">
                <a:solidFill>
                  <a:srgbClr val="006666"/>
                </a:solidFill>
              </a:rPr>
              <a:t>自評研究限制與不足處，提供未來發展的前瞻性</a:t>
            </a:r>
          </a:p>
        </p:txBody>
      </p:sp>
      <p:sp>
        <p:nvSpPr>
          <p:cNvPr id="6146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5101F19A-487F-4182-A901-9BF539BD0D02}" type="slidenum">
              <a:rPr lang="en-US" altLang="zh-TW" sz="1400">
                <a:solidFill>
                  <a:srgbClr val="993366"/>
                </a:solidFill>
              </a:rPr>
              <a:pPr eaLnBrk="1" hangingPunct="1"/>
              <a:t>3</a:t>
            </a:fld>
            <a:endParaRPr lang="en-US" altLang="zh-TW" sz="1400">
              <a:solidFill>
                <a:srgbClr val="99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12395"/>
      </p:ext>
    </p:extLst>
  </p:cSld>
  <p:clrMapOvr>
    <a:masterClrMapping/>
  </p:clrMapOvr>
  <p:transition>
    <p:sndAc>
      <p:stSnd>
        <p:snd r:embed="rId2" name="camera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28E45542-2236-42DB-B43D-EBA0F16A211B}" type="slidenum">
              <a:rPr lang="en-US" altLang="zh-TW" sz="1400">
                <a:solidFill>
                  <a:srgbClr val="993366"/>
                </a:solidFill>
              </a:rPr>
              <a:pPr eaLnBrk="1" hangingPunct="1"/>
              <a:t>4</a:t>
            </a:fld>
            <a:endParaRPr lang="en-US" altLang="zh-TW" sz="1400">
              <a:solidFill>
                <a:srgbClr val="993366"/>
              </a:solidFill>
            </a:endParaRPr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zh-TW" altLang="en-US"/>
              <a:t>專題書</a:t>
            </a:r>
            <a:r>
              <a:rPr lang="zh-TW" altLang="en-US"/>
              <a:t>面報告格式 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79650" y="1557338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將專題</a:t>
            </a:r>
            <a:r>
              <a:rPr lang="zh-TW" altLang="en-US" dirty="0"/>
              <a:t>研究之成果呈現給有興趣的讀者閱讀，使報告能達到訊息傳達的目的</a:t>
            </a:r>
          </a:p>
          <a:p>
            <a:pPr>
              <a:defRPr/>
            </a:pPr>
            <a:r>
              <a:rPr lang="zh-TW" altLang="en-US" dirty="0"/>
              <a:t>報告必須具有下列特性：</a:t>
            </a:r>
          </a:p>
          <a:p>
            <a:pPr lvl="1">
              <a:defRPr/>
            </a:pPr>
            <a:r>
              <a:rPr lang="zh-TW" altLang="en-US" dirty="0"/>
              <a:t>連續性</a:t>
            </a:r>
          </a:p>
          <a:p>
            <a:pPr lvl="1">
              <a:defRPr/>
            </a:pPr>
            <a:r>
              <a:rPr lang="zh-TW" altLang="en-US" dirty="0"/>
              <a:t>完整性</a:t>
            </a:r>
          </a:p>
          <a:p>
            <a:pPr lvl="1">
              <a:defRPr/>
            </a:pPr>
            <a:r>
              <a:rPr lang="zh-TW" altLang="en-US" dirty="0"/>
              <a:t>正確性</a:t>
            </a:r>
          </a:p>
          <a:p>
            <a:pPr lvl="1">
              <a:defRPr/>
            </a:pPr>
            <a:r>
              <a:rPr lang="zh-TW" altLang="en-US" dirty="0"/>
              <a:t>簡潔性</a:t>
            </a:r>
          </a:p>
          <a:p>
            <a:pPr lvl="1">
              <a:defRPr/>
            </a:pPr>
            <a:r>
              <a:rPr lang="zh-TW" altLang="en-US" dirty="0"/>
              <a:t>可讀性</a:t>
            </a:r>
          </a:p>
          <a:p>
            <a:pPr lvl="1">
              <a:defRPr/>
            </a:pPr>
            <a:r>
              <a:rPr lang="zh-TW" altLang="en-US" dirty="0"/>
              <a:t>應用性</a:t>
            </a:r>
          </a:p>
        </p:txBody>
      </p:sp>
    </p:spTree>
    <p:extLst>
      <p:ext uri="{BB962C8B-B14F-4D97-AF65-F5344CB8AC3E}">
        <p14:creationId xmlns:p14="http://schemas.microsoft.com/office/powerpoint/2010/main" val="2324901780"/>
      </p:ext>
    </p:extLst>
  </p:cSld>
  <p:clrMapOvr>
    <a:masterClrMapping/>
  </p:clrMapOvr>
  <p:transition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5561594A-AAF4-409C-AC9F-A1512D8B5F13}" type="slidenum">
              <a:rPr lang="en-US" altLang="zh-TW" sz="1400">
                <a:solidFill>
                  <a:srgbClr val="993366"/>
                </a:solidFill>
              </a:rPr>
              <a:pPr eaLnBrk="1" hangingPunct="1"/>
              <a:t>5</a:t>
            </a:fld>
            <a:endParaRPr lang="en-US" altLang="zh-TW" sz="1400">
              <a:solidFill>
                <a:srgbClr val="993366"/>
              </a:solidFill>
            </a:endParaRPr>
          </a:p>
        </p:txBody>
      </p:sp>
      <p:graphicFrame>
        <p:nvGraphicFramePr>
          <p:cNvPr id="83034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744023"/>
              </p:ext>
            </p:extLst>
          </p:nvPr>
        </p:nvGraphicFramePr>
        <p:xfrm>
          <a:off x="2279650" y="1357314"/>
          <a:ext cx="7632700" cy="4616133"/>
        </p:xfrm>
        <a:graphic>
          <a:graphicData uri="http://schemas.openxmlformats.org/drawingml/2006/table">
            <a:tbl>
              <a:tblPr/>
              <a:tblGrid>
                <a:gridCol w="2520950"/>
                <a:gridCol w="5111750"/>
              </a:tblGrid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項目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項目說明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篇首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書背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封面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(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專題標題頁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中英文摘要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(abstract)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目錄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圖目錄、表目錄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8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正文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緒論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報告本體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結論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8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參考性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資料</a:t>
                      </a:r>
                      <a:endParaRPr kumimoji="1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參考文獻</a:t>
                      </a:r>
                      <a:endParaRPr kumimoji="1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附錄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996" name="Rectangle 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書面報告格式項目說明</a:t>
            </a:r>
          </a:p>
        </p:txBody>
      </p:sp>
    </p:spTree>
    <p:extLst>
      <p:ext uri="{BB962C8B-B14F-4D97-AF65-F5344CB8AC3E}">
        <p14:creationId xmlns:p14="http://schemas.microsoft.com/office/powerpoint/2010/main" val="3902253770"/>
      </p:ext>
    </p:extLst>
  </p:cSld>
  <p:clrMapOvr>
    <a:masterClrMapping/>
  </p:clrMapOvr>
  <p:transition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02D3C6EE-29DC-4F99-A73D-C394D724731E}" type="slidenum">
              <a:rPr lang="en-US" altLang="zh-TW" sz="1400">
                <a:solidFill>
                  <a:srgbClr val="993366"/>
                </a:solidFill>
              </a:rPr>
              <a:pPr eaLnBrk="1" hangingPunct="1"/>
              <a:t>6</a:t>
            </a:fld>
            <a:endParaRPr lang="en-US" altLang="zh-TW" sz="1400">
              <a:solidFill>
                <a:srgbClr val="993366"/>
              </a:solidFill>
            </a:endParaRPr>
          </a:p>
        </p:txBody>
      </p:sp>
      <p:sp>
        <p:nvSpPr>
          <p:cNvPr id="85020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封面格式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238" y="178313"/>
            <a:ext cx="4422174" cy="617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8313"/>
      </p:ext>
    </p:extLst>
  </p:cSld>
  <p:clrMapOvr>
    <a:masterClrMapping/>
  </p:clrMapOvr>
  <p:transition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12272D8F-396B-4928-B939-A11FACC95690}" type="slidenum">
              <a:rPr lang="en-US" altLang="zh-TW" sz="1400">
                <a:solidFill>
                  <a:srgbClr val="993366"/>
                </a:solidFill>
              </a:rPr>
              <a:pPr eaLnBrk="1" hangingPunct="1"/>
              <a:t>7</a:t>
            </a:fld>
            <a:endParaRPr lang="en-US" altLang="zh-TW" sz="1400">
              <a:solidFill>
                <a:srgbClr val="993366"/>
              </a:solidFill>
            </a:endParaRP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摘要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zh-TW" altLang="en-US" dirty="0"/>
              <a:t>一般人閱讀摘要時，所搜尋的指標包括</a:t>
            </a:r>
            <a:r>
              <a:rPr lang="zh-TW" altLang="en-US" dirty="0">
                <a:solidFill>
                  <a:srgbClr val="0000FF"/>
                </a:solidFill>
              </a:rPr>
              <a:t>目的與範圍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0000FF"/>
                </a:solidFill>
              </a:rPr>
              <a:t>方法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0000FF"/>
                </a:solidFill>
              </a:rPr>
              <a:t>結果或成果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0000FF"/>
                </a:solidFill>
              </a:rPr>
              <a:t>結論及任何其他支援或週邊的資訊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/>
              <a:t>問題之簡要</a:t>
            </a:r>
            <a:r>
              <a:rPr lang="zh-TW" altLang="en-US" dirty="0" smtClean="0"/>
              <a:t>陳述</a:t>
            </a:r>
            <a:r>
              <a:rPr lang="en-US" altLang="zh-TW" dirty="0" smtClean="0"/>
              <a:t>(</a:t>
            </a:r>
            <a:r>
              <a:rPr lang="zh-TW" altLang="en-US" dirty="0"/>
              <a:t>指出目的與重要性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pPr>
              <a:defRPr/>
            </a:pPr>
            <a:r>
              <a:rPr lang="zh-TW" altLang="en-US" dirty="0" smtClean="0"/>
              <a:t>問題</a:t>
            </a:r>
            <a:r>
              <a:rPr lang="zh-TW" altLang="en-US" dirty="0"/>
              <a:t>解決所用研究方法的扼要</a:t>
            </a:r>
            <a:r>
              <a:rPr lang="zh-TW" altLang="en-US" dirty="0" smtClean="0"/>
              <a:t>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材料、方法與限制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pPr>
              <a:defRPr/>
            </a:pPr>
            <a:r>
              <a:rPr lang="zh-TW" altLang="en-US" dirty="0" smtClean="0"/>
              <a:t>所得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貢獻度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2961811"/>
      </p:ext>
    </p:extLst>
  </p:cSld>
  <p:clrMapOvr>
    <a:masterClrMapping/>
  </p:clrMapOvr>
  <p:transition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6093EDCE-2BB5-4E6B-A225-30ED40F9B950}" type="slidenum">
              <a:rPr lang="en-US" altLang="zh-TW" sz="1400">
                <a:solidFill>
                  <a:srgbClr val="993366"/>
                </a:solidFill>
              </a:rPr>
              <a:pPr eaLnBrk="1" hangingPunct="1"/>
              <a:t>8</a:t>
            </a:fld>
            <a:endParaRPr lang="en-US" altLang="zh-TW" sz="1400">
              <a:solidFill>
                <a:srgbClr val="993366"/>
              </a:solidFill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緒論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3" y="1557338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對研究背景、問題陳述、動機、研究目的、研究過程等做一概略性介紹，使讀者能大致瞭解整篇報告的架構與內容。</a:t>
            </a:r>
          </a:p>
          <a:p>
            <a:pPr>
              <a:defRPr/>
            </a:pPr>
            <a:r>
              <a:rPr lang="zh-TW" altLang="en-US" dirty="0"/>
              <a:t>應該注意到幾個重要目的：</a:t>
            </a:r>
          </a:p>
          <a:p>
            <a:pPr lvl="1">
              <a:defRPr/>
            </a:pPr>
            <a:r>
              <a:rPr lang="zh-TW" altLang="en-US" dirty="0">
                <a:solidFill>
                  <a:srgbClr val="006666"/>
                </a:solidFill>
              </a:rPr>
              <a:t>以合適的文字敘述，有系統性的提出問題</a:t>
            </a:r>
          </a:p>
          <a:p>
            <a:pPr lvl="1">
              <a:defRPr/>
            </a:pPr>
            <a:r>
              <a:rPr lang="zh-TW" altLang="en-US" dirty="0">
                <a:solidFill>
                  <a:srgbClr val="006666"/>
                </a:solidFill>
              </a:rPr>
              <a:t>讓讀者瞭解整篇專題研究的概況及重點所在</a:t>
            </a:r>
          </a:p>
          <a:p>
            <a:pPr lvl="1">
              <a:defRPr/>
            </a:pPr>
            <a:r>
              <a:rPr lang="zh-TW" altLang="en-US" dirty="0">
                <a:solidFill>
                  <a:srgbClr val="006666"/>
                </a:solidFill>
              </a:rPr>
              <a:t>將研究目的明確指出</a:t>
            </a:r>
          </a:p>
          <a:p>
            <a:pPr lvl="1">
              <a:defRPr/>
            </a:pPr>
            <a:r>
              <a:rPr lang="zh-TW" altLang="en-US" dirty="0">
                <a:solidFill>
                  <a:srgbClr val="006666"/>
                </a:solidFill>
              </a:rPr>
              <a:t>說明整個專題進行方式、分組分工情形、</a:t>
            </a:r>
            <a:r>
              <a:rPr lang="zh-TW" altLang="en-US" dirty="0" smtClean="0">
                <a:solidFill>
                  <a:srgbClr val="006666"/>
                </a:solidFill>
              </a:rPr>
              <a:t>進度狀況</a:t>
            </a:r>
            <a:endParaRPr lang="zh-TW" altLang="en-US" dirty="0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736620"/>
      </p:ext>
    </p:extLst>
  </p:cSld>
  <p:clrMapOvr>
    <a:masterClrMapping/>
  </p:clrMapOvr>
  <p:transition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C3B1F00C-D13B-4EA1-AA8A-BA21F1CB05E9}" type="slidenum">
              <a:rPr lang="en-US" altLang="zh-TW" sz="1400">
                <a:solidFill>
                  <a:srgbClr val="993366"/>
                </a:solidFill>
              </a:rPr>
              <a:pPr eaLnBrk="1" hangingPunct="1"/>
              <a:t>9</a:t>
            </a:fld>
            <a:endParaRPr lang="en-US" altLang="zh-TW" sz="1400">
              <a:solidFill>
                <a:srgbClr val="993366"/>
              </a:solidFill>
            </a:endParaRP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文獻</a:t>
            </a:r>
            <a:r>
              <a:rPr lang="zh-TW" altLang="en-US" dirty="0" smtClean="0"/>
              <a:t>探討或現有技術的回顧</a:t>
            </a:r>
            <a:endParaRPr lang="zh-TW" altLang="en-US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文獻探討的意義</a:t>
            </a:r>
          </a:p>
          <a:p>
            <a:pPr lvl="1">
              <a:defRPr/>
            </a:pPr>
            <a:r>
              <a:rPr kumimoji="0" lang="zh-TW" altLang="en-US" dirty="0">
                <a:solidFill>
                  <a:srgbClr val="006666"/>
                </a:solidFill>
              </a:rPr>
              <a:t>瞭解前人的觀點是否有再商確的</a:t>
            </a:r>
            <a:r>
              <a:rPr kumimoji="0" lang="zh-TW" altLang="en-US" dirty="0" smtClean="0">
                <a:solidFill>
                  <a:srgbClr val="006666"/>
                </a:solidFill>
              </a:rPr>
              <a:t>必要</a:t>
            </a:r>
            <a:endParaRPr kumimoji="0" lang="en-US" altLang="zh-TW" dirty="0" smtClean="0">
              <a:solidFill>
                <a:srgbClr val="006666"/>
              </a:solidFill>
            </a:endParaRPr>
          </a:p>
          <a:p>
            <a:pPr lvl="2">
              <a:defRPr/>
            </a:pPr>
            <a:r>
              <a:rPr lang="zh-TW" altLang="en-US" dirty="0" smtClean="0">
                <a:solidFill>
                  <a:srgbClr val="006666"/>
                </a:solidFill>
              </a:rPr>
              <a:t>瞭解專題所用技術的目前進展</a:t>
            </a:r>
            <a:endParaRPr kumimoji="0" lang="zh-TW" altLang="en-US" dirty="0">
              <a:solidFill>
                <a:srgbClr val="006666"/>
              </a:solidFill>
            </a:endParaRPr>
          </a:p>
          <a:p>
            <a:pPr lvl="1">
              <a:defRPr/>
            </a:pPr>
            <a:r>
              <a:rPr kumimoji="0" lang="zh-TW" altLang="en-US" dirty="0">
                <a:solidFill>
                  <a:srgbClr val="006666"/>
                </a:solidFill>
              </a:rPr>
              <a:t>瞭解前人的的成果是否值得參考</a:t>
            </a:r>
            <a:r>
              <a:rPr kumimoji="0" lang="zh-TW" altLang="en-US" dirty="0" smtClean="0">
                <a:solidFill>
                  <a:srgbClr val="006666"/>
                </a:solidFill>
              </a:rPr>
              <a:t>引用</a:t>
            </a:r>
            <a:endParaRPr kumimoji="0" lang="en-US" altLang="zh-TW" dirty="0" smtClean="0">
              <a:solidFill>
                <a:srgbClr val="006666"/>
              </a:solidFill>
            </a:endParaRPr>
          </a:p>
          <a:p>
            <a:pPr lvl="2">
              <a:defRPr/>
            </a:pPr>
            <a:r>
              <a:rPr kumimoji="0" lang="zh-TW" altLang="en-US" dirty="0" smtClean="0">
                <a:solidFill>
                  <a:srgbClr val="006666"/>
                </a:solidFill>
              </a:rPr>
              <a:t>瞭解前人的實</a:t>
            </a:r>
            <a:r>
              <a:rPr lang="zh-TW" altLang="en-US" dirty="0">
                <a:solidFill>
                  <a:srgbClr val="006666"/>
                </a:solidFill>
              </a:rPr>
              <a:t>作成果是否值得參考引用</a:t>
            </a:r>
            <a:endParaRPr kumimoji="0" lang="zh-TW" altLang="en-US" dirty="0">
              <a:solidFill>
                <a:srgbClr val="006666"/>
              </a:solidFill>
            </a:endParaRPr>
          </a:p>
          <a:p>
            <a:pPr lvl="1">
              <a:defRPr/>
            </a:pPr>
            <a:r>
              <a:rPr kumimoji="0" lang="zh-TW" altLang="en-US" dirty="0">
                <a:solidFill>
                  <a:srgbClr val="006666"/>
                </a:solidFill>
              </a:rPr>
              <a:t>瞭解先前的研究限制是否也是自己的問題</a:t>
            </a:r>
          </a:p>
          <a:p>
            <a:pPr lvl="1">
              <a:defRPr/>
            </a:pPr>
            <a:r>
              <a:rPr kumimoji="0" lang="zh-TW" altLang="en-US" dirty="0">
                <a:solidFill>
                  <a:srgbClr val="006666"/>
                </a:solidFill>
              </a:rPr>
              <a:t>瞭解本研究的方法是否優於過往</a:t>
            </a:r>
          </a:p>
          <a:p>
            <a:pPr lvl="1">
              <a:defRPr/>
            </a:pPr>
            <a:r>
              <a:rPr kumimoji="0" lang="zh-TW" altLang="en-US" dirty="0" smtClean="0">
                <a:solidFill>
                  <a:srgbClr val="006666"/>
                </a:solidFill>
              </a:rPr>
              <a:t>建立</a:t>
            </a:r>
            <a:r>
              <a:rPr kumimoji="0" lang="zh-TW" altLang="en-US" dirty="0">
                <a:solidFill>
                  <a:srgbClr val="006666"/>
                </a:solidFill>
              </a:rPr>
              <a:t>初步的</a:t>
            </a:r>
            <a:r>
              <a:rPr kumimoji="0" lang="zh-TW" altLang="en-US" dirty="0" smtClean="0">
                <a:solidFill>
                  <a:srgbClr val="006666"/>
                </a:solidFill>
              </a:rPr>
              <a:t>參考文獻</a:t>
            </a:r>
            <a:endParaRPr kumimoji="0" lang="zh-TW" altLang="en-US" dirty="0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041061"/>
      </p:ext>
    </p:extLst>
  </p:cSld>
  <p:clrMapOvr>
    <a:masterClrMapping/>
  </p:clrMapOvr>
  <p:transition>
    <p:sndAc>
      <p:stSnd>
        <p:snd r:embed="rId2" name="camera.wav"/>
      </p:stSnd>
    </p:sndAc>
  </p:transition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</TotalTime>
  <Words>753</Words>
  <Application>Microsoft Office PowerPoint</Application>
  <PresentationFormat>寬螢幕</PresentationFormat>
  <Paragraphs>112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標楷體</vt:lpstr>
      <vt:lpstr>Arial</vt:lpstr>
      <vt:lpstr>Constantia</vt:lpstr>
      <vt:lpstr>Times New Roman</vt:lpstr>
      <vt:lpstr>Wingdings</vt:lpstr>
      <vt:lpstr>Office 佈景主題</vt:lpstr>
      <vt:lpstr>專題報告製作 </vt:lpstr>
      <vt:lpstr>實作類型專題</vt:lpstr>
      <vt:lpstr>報告寫作</vt:lpstr>
      <vt:lpstr>專題書面報告格式 </vt:lpstr>
      <vt:lpstr>書面報告格式項目說明</vt:lpstr>
      <vt:lpstr>封面格式</vt:lpstr>
      <vt:lpstr>摘要</vt:lpstr>
      <vt:lpstr>緒論</vt:lpstr>
      <vt:lpstr>文獻探討或現有技術的回顧</vt:lpstr>
      <vt:lpstr>文獻探討</vt:lpstr>
      <vt:lpstr>研究方法</vt:lpstr>
      <vt:lpstr>實作結果與討論</vt:lpstr>
      <vt:lpstr>結論</vt:lpstr>
      <vt:lpstr>參考性資料</vt:lpstr>
      <vt:lpstr>附錄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專題報告製作</dc:title>
  <dc:creator>Sun</dc:creator>
  <cp:lastModifiedBy>Sun</cp:lastModifiedBy>
  <cp:revision>24</cp:revision>
  <dcterms:created xsi:type="dcterms:W3CDTF">2017-02-19T23:43:37Z</dcterms:created>
  <dcterms:modified xsi:type="dcterms:W3CDTF">2017-02-20T23:14:03Z</dcterms:modified>
</cp:coreProperties>
</file>