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6"/>
  </p:notesMasterIdLst>
  <p:sldIdLst>
    <p:sldId id="280" r:id="rId3"/>
    <p:sldId id="293" r:id="rId4"/>
    <p:sldId id="282" r:id="rId5"/>
    <p:sldId id="260" r:id="rId6"/>
    <p:sldId id="300" r:id="rId7"/>
    <p:sldId id="265" r:id="rId8"/>
    <p:sldId id="284" r:id="rId9"/>
    <p:sldId id="262" r:id="rId10"/>
    <p:sldId id="285" r:id="rId11"/>
    <p:sldId id="276" r:id="rId12"/>
    <p:sldId id="302" r:id="rId13"/>
    <p:sldId id="301" r:id="rId14"/>
    <p:sldId id="292" r:id="rId1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婷" initials="黄" lastIdx="3" clrIdx="0">
    <p:extLst>
      <p:ext uri="{19B8F6BF-5375-455C-9EA6-DF929625EA0E}">
        <p15:presenceInfo xmlns:p15="http://schemas.microsoft.com/office/powerpoint/2012/main" userId="6fb178cbc23fc8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1"/>
    <p:restoredTop sz="93602"/>
  </p:normalViewPr>
  <p:slideViewPr>
    <p:cSldViewPr snapToGrid="0" snapToObjects="1">
      <p:cViewPr varScale="1">
        <p:scale>
          <a:sx n="80" d="100"/>
          <a:sy n="80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14:00:30.031" idx="2">
    <p:pos x="853" y="2069"/>
    <p:text>ne ve cart</p:text>
    <p:extLst>
      <p:ext uri="{C676402C-5697-4E1C-873F-D02D1690AC5C}">
        <p15:threadingInfo xmlns:p15="http://schemas.microsoft.com/office/powerpoint/2012/main" timeZoneBias="-480"/>
      </p:ext>
    </p:extLst>
  </p:cm>
  <p:cm authorId="1" dt="2020-04-09T14:01:15.261" idx="3">
    <p:pos x="853" y="2205"/>
    <p:text>嗨 滴 sql</p:text>
    <p:extLst>
      <p:ext uri="{C676402C-5697-4E1C-873F-D02D1690AC5C}">
        <p15:threadingInfo xmlns:p15="http://schemas.microsoft.com/office/powerpoint/2012/main" timeZoneBias="-480">
          <p15:parentCm authorId="1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7T15:12:04.650" idx="1">
    <p:pos x="10" y="10"/>
    <p:text>演示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9E48F-FB83-4413-A27B-60E6B7DFCC3F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5DCA-F7DA-4348-A7B2-EBF7E58C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48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53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787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7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3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23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6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415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443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29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86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34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3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159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7029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98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comments" Target="../comments/comment2.xml"/><Relationship Id="rId5" Type="http://schemas.openxmlformats.org/officeDocument/2006/relationships/hyperlink" Target="https://wiki.python.org/moin/MySQL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53792" y="2664661"/>
            <a:ext cx="11146606" cy="937764"/>
          </a:xfrm>
        </p:spPr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Python-</a:t>
            </a:r>
            <a:r>
              <a:rPr lang="zh-CN" altLang="en-US" dirty="0">
                <a:latin typeface="Segoe UI"/>
                <a:ea typeface="微软雅黑"/>
              </a:rPr>
              <a:t>数据库篇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QG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工作室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- 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数据挖掘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3C9DE71-25E9-4A0A-A5CA-7CC6F639C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98680" y="5505922"/>
            <a:ext cx="5881540" cy="508364"/>
          </a:xfrm>
        </p:spPr>
        <p:txBody>
          <a:bodyPr/>
          <a:lstStyle/>
          <a:p>
            <a:pPr algn="l"/>
            <a:r>
              <a:rPr lang="zh-CN" altLang="en-US" dirty="0"/>
              <a:t>主讲人：数据挖掘组</a:t>
            </a:r>
            <a:r>
              <a:rPr lang="en-US" altLang="zh-CN" dirty="0"/>
              <a:t>-</a:t>
            </a:r>
            <a:r>
              <a:rPr lang="zh-CN" altLang="en-US" dirty="0"/>
              <a:t>黄正婷</a:t>
            </a:r>
            <a:endParaRPr lang="en-US" altLang="zh-CN" dirty="0"/>
          </a:p>
          <a:p>
            <a:pPr algn="l"/>
            <a:r>
              <a:rPr lang="zh-CN" altLang="en-US" dirty="0"/>
              <a:t>日期：</a:t>
            </a:r>
            <a:r>
              <a:rPr lang="en-US" altLang="zh-CN" dirty="0"/>
              <a:t>2020.04.10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3"/>
          <a:srcRect l="49574"/>
          <a:stretch/>
        </p:blipFill>
        <p:spPr>
          <a:xfrm>
            <a:off x="-8468" y="2354888"/>
            <a:ext cx="1002201" cy="1987468"/>
          </a:xfrm>
          <a:prstGeom prst="rect">
            <a:avLst/>
          </a:prstGeom>
        </p:spPr>
      </p:pic>
      <p:pic>
        <p:nvPicPr>
          <p:cNvPr id="191" name="图片 190"/>
          <p:cNvPicPr>
            <a:picLocks noChangeAspect="1"/>
          </p:cNvPicPr>
          <p:nvPr/>
        </p:nvPicPr>
        <p:blipFill rotWithShape="1">
          <a:blip r:embed="rId4"/>
          <a:srcRect l="54115" t="14479" r="4250" b="12370"/>
          <a:stretch/>
        </p:blipFill>
        <p:spPr>
          <a:xfrm>
            <a:off x="3812683" y="2006952"/>
            <a:ext cx="4587588" cy="4262632"/>
          </a:xfrm>
          <a:prstGeom prst="rect">
            <a:avLst/>
          </a:prstGeom>
        </p:spPr>
      </p:pic>
      <p:sp>
        <p:nvSpPr>
          <p:cNvPr id="192" name="菱形 191"/>
          <p:cNvSpPr/>
          <p:nvPr/>
        </p:nvSpPr>
        <p:spPr>
          <a:xfrm>
            <a:off x="4083050" y="2225675"/>
            <a:ext cx="4025900" cy="4025900"/>
          </a:xfrm>
          <a:prstGeom prst="diamond">
            <a:avLst/>
          </a:prstGeom>
          <a:gradFill flip="none" rotWithShape="1">
            <a:gsLst>
              <a:gs pos="0">
                <a:srgbClr val="A5A5A5">
                  <a:lumMod val="5000"/>
                  <a:lumOff val="95000"/>
                  <a:alpha val="3000"/>
                </a:srgbClr>
              </a:gs>
              <a:gs pos="83000">
                <a:srgbClr val="A5A5A5">
                  <a:lumMod val="45000"/>
                  <a:lumOff val="55000"/>
                  <a:alpha val="57000"/>
                </a:srgbClr>
              </a:gs>
              <a:gs pos="100000">
                <a:srgbClr val="A5A5A5">
                  <a:lumMod val="30000"/>
                  <a:lumOff val="7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6600" b="1" kern="0" dirty="0">
                <a:gradFill flip="none" rotWithShape="1">
                  <a:gsLst>
                    <a:gs pos="0">
                      <a:srgbClr val="515151">
                        <a:lumMod val="89000"/>
                      </a:srgbClr>
                    </a:gs>
                    <a:gs pos="23000">
                      <a:srgbClr val="515151">
                        <a:lumMod val="89000"/>
                      </a:srgbClr>
                    </a:gs>
                    <a:gs pos="69000">
                      <a:srgbClr val="515151">
                        <a:lumMod val="75000"/>
                      </a:srgbClr>
                    </a:gs>
                    <a:gs pos="97000">
                      <a:srgbClr val="515151">
                        <a:lumMod val="7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egoe UI"/>
                <a:ea typeface="微软雅黑"/>
              </a:rPr>
              <a:t>操作</a:t>
            </a:r>
          </a:p>
        </p:txBody>
      </p:sp>
      <p:grpSp>
        <p:nvGrpSpPr>
          <p:cNvPr id="39" name="组 102">
            <a:extLst>
              <a:ext uri="{FF2B5EF4-FFF2-40B4-BE49-F238E27FC236}">
                <a16:creationId xmlns:a16="http://schemas.microsoft.com/office/drawing/2014/main" id="{2923FBB3-3670-41E5-BFE4-92DCF84F373B}"/>
              </a:ext>
            </a:extLst>
          </p:cNvPr>
          <p:cNvGrpSpPr/>
          <p:nvPr/>
        </p:nvGrpSpPr>
        <p:grpSpPr>
          <a:xfrm>
            <a:off x="536418" y="1412872"/>
            <a:ext cx="1104351" cy="509896"/>
            <a:chOff x="910794" y="928946"/>
            <a:chExt cx="2300757" cy="509896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085F422-D579-4A19-B215-692664F84EB0}"/>
                </a:ext>
              </a:extLst>
            </p:cNvPr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DDBE29D5-4B79-47A3-8404-1601DD4ABE8B}"/>
                </a:ext>
              </a:extLst>
            </p:cNvPr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B275D08B-1B04-44E9-801F-12F9842ADF97}"/>
                </a:ext>
              </a:extLst>
            </p:cNvPr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528F249-CDE6-48D6-B4C2-0ECEB7EB7FC1}"/>
                </a:ext>
              </a:extLst>
            </p:cNvPr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AED54B3-F799-475B-AD8B-ED74958ED1DD}"/>
                </a:ext>
              </a:extLst>
            </p:cNvPr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4E48D1D9-6799-422C-A1F9-0CAE8172BA27}"/>
              </a:ext>
            </a:extLst>
          </p:cNvPr>
          <p:cNvSpPr/>
          <p:nvPr/>
        </p:nvSpPr>
        <p:spPr>
          <a:xfrm>
            <a:off x="573648" y="1452773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Segoe UI"/>
                <a:ea typeface="微软雅黑"/>
              </a:rPr>
              <a:t>PyMySQl</a:t>
            </a:r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9BECDB7-9452-488D-BCD7-6C7E975B4761}"/>
              </a:ext>
            </a:extLst>
          </p:cNvPr>
          <p:cNvSpPr/>
          <p:nvPr/>
        </p:nvSpPr>
        <p:spPr>
          <a:xfrm>
            <a:off x="400543" y="164233"/>
            <a:ext cx="4913709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charset="0"/>
                <a:ea typeface="微软雅黑" charset="0"/>
              </a:rPr>
              <a:t>可以通过调用</a:t>
            </a:r>
            <a:r>
              <a:rPr lang="en-US" altLang="zh-CN" b="1" dirty="0">
                <a:latin typeface="微软雅黑" charset="0"/>
                <a:ea typeface="微软雅黑" charset="0"/>
              </a:rPr>
              <a:t>Python</a:t>
            </a:r>
            <a:r>
              <a:rPr lang="zh-CN" altLang="en-US" b="1" dirty="0">
                <a:latin typeface="微软雅黑" charset="0"/>
                <a:ea typeface="微软雅黑" charset="0"/>
              </a:rPr>
              <a:t>的数据库接口操作数据库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C902AE6-E1A0-4176-B56D-93829624C47D}"/>
              </a:ext>
            </a:extLst>
          </p:cNvPr>
          <p:cNvSpPr/>
          <p:nvPr/>
        </p:nvSpPr>
        <p:spPr>
          <a:xfrm>
            <a:off x="2123755" y="1422175"/>
            <a:ext cx="6479164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charset="0"/>
                <a:ea typeface="微软雅黑" charset="0"/>
              </a:rPr>
              <a:t>下面以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pymysql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为例子进行详细的讲解，前提是安装好这个库。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4377239-A64C-4E52-B8F7-5EEC2BF019C5}"/>
              </a:ext>
            </a:extLst>
          </p:cNvPr>
          <p:cNvSpPr txBox="1"/>
          <p:nvPr/>
        </p:nvSpPr>
        <p:spPr>
          <a:xfrm>
            <a:off x="321342" y="686041"/>
            <a:ext cx="9077325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在这个网址可详细查看</a:t>
            </a:r>
            <a:r>
              <a:rPr lang="en-US" altLang="zh-CN" sz="14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Python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的接口模块信息：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5"/>
              </a:rPr>
              <a:t>https://wiki.python.org/moin/MySQL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，注意留意适用的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python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版本。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F999F3-A202-4CDD-972D-1C169C177209}"/>
              </a:ext>
            </a:extLst>
          </p:cNvPr>
          <p:cNvSpPr txBox="1"/>
          <p:nvPr/>
        </p:nvSpPr>
        <p:spPr>
          <a:xfrm>
            <a:off x="2485701" y="2225675"/>
            <a:ext cx="2248668" cy="106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5400" b="1" kern="0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增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A7C70B0-09A4-4A63-8716-7F900A249376}"/>
              </a:ext>
            </a:extLst>
          </p:cNvPr>
          <p:cNvSpPr txBox="1"/>
          <p:nvPr/>
        </p:nvSpPr>
        <p:spPr>
          <a:xfrm>
            <a:off x="8602919" y="2130425"/>
            <a:ext cx="2248668" cy="106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5400" b="1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ABE95D6-4B18-481B-9B81-8FE809138287}"/>
              </a:ext>
            </a:extLst>
          </p:cNvPr>
          <p:cNvSpPr txBox="1"/>
          <p:nvPr/>
        </p:nvSpPr>
        <p:spPr>
          <a:xfrm>
            <a:off x="2587025" y="4659565"/>
            <a:ext cx="2248668" cy="106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5400" b="1" kern="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233DB57-B229-4BA7-98E7-A2A2E7E38A05}"/>
              </a:ext>
            </a:extLst>
          </p:cNvPr>
          <p:cNvSpPr txBox="1"/>
          <p:nvPr/>
        </p:nvSpPr>
        <p:spPr>
          <a:xfrm>
            <a:off x="8602919" y="4670930"/>
            <a:ext cx="2248668" cy="106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5400" b="1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改</a:t>
            </a:r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  <p:bldP spid="45" grpId="0"/>
      <p:bldP spid="47" grpId="0"/>
      <p:bldP spid="48" grpId="0"/>
      <p:bldP spid="5" grpId="0"/>
      <p:bldP spid="61" grpId="0"/>
      <p:bldP spid="62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13E790-6F7C-46F5-AA42-B540FE4139D7}"/>
              </a:ext>
            </a:extLst>
          </p:cNvPr>
          <p:cNvSpPr/>
          <p:nvPr/>
        </p:nvSpPr>
        <p:spPr>
          <a:xfrm>
            <a:off x="-612397" y="430948"/>
            <a:ext cx="43121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写在最后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2E0CC3-9232-4A76-845A-F590D8C367A3}"/>
              </a:ext>
            </a:extLst>
          </p:cNvPr>
          <p:cNvSpPr txBox="1"/>
          <p:nvPr/>
        </p:nvSpPr>
        <p:spPr>
          <a:xfrm>
            <a:off x="3990975" y="1133475"/>
            <a:ext cx="7362825" cy="482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本次培训讲解的内容只是整个数据库知识体系中的冰山一角，讲解内容是基础的</a:t>
            </a:r>
            <a:r>
              <a:rPr lang="zh-CN" altLang="en-US" sz="2800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、重要的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，但并不全面。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所以希望在这里为大家推荐一些全面学习的学习资料：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《MySQL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必知必会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数据库系统概念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W3School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教程</a:t>
            </a:r>
          </a:p>
        </p:txBody>
      </p:sp>
    </p:spTree>
    <p:extLst>
      <p:ext uri="{BB962C8B-B14F-4D97-AF65-F5344CB8AC3E}">
        <p14:creationId xmlns:p14="http://schemas.microsoft.com/office/powerpoint/2010/main" val="377291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C101F79-34AD-498D-B2DE-498283C9BC7E}"/>
              </a:ext>
            </a:extLst>
          </p:cNvPr>
          <p:cNvSpPr/>
          <p:nvPr/>
        </p:nvSpPr>
        <p:spPr>
          <a:xfrm>
            <a:off x="3934187" y="-167893"/>
            <a:ext cx="7976459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048" lvl="2" indent="0">
              <a:buNone/>
            </a:pPr>
            <a:endParaRPr lang="en-US" altLang="zh-CN" sz="2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下载</a:t>
            </a:r>
            <a:r>
              <a:rPr lang="en-US" altLang="zh-CN" sz="2400" dirty="0" err="1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mysql</a:t>
            </a: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并配置，下载其管理工具。</a:t>
            </a: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学习</a:t>
            </a:r>
            <a:r>
              <a:rPr lang="en-US" altLang="zh-CN" sz="2400" dirty="0" err="1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mysql</a:t>
            </a: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的基础语法。</a:t>
            </a: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安装</a:t>
            </a:r>
            <a:r>
              <a:rPr lang="en-US" altLang="zh-CN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python</a:t>
            </a: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与数据库的接口库，并尝试对数据库进行增删查改等操作。</a:t>
            </a: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marL="1257277" lvl="2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创建数据库、表格</a:t>
            </a: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marL="1257277" lvl="2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SELECT</a:t>
            </a: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语句</a:t>
            </a: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marL="1257277" lvl="2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INSERT</a:t>
            </a: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r>
              <a:rPr lang="en-US" altLang="zh-CN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INTO</a:t>
            </a: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语句</a:t>
            </a: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marL="1257277" lvl="2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UPDATE</a:t>
            </a: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语句</a:t>
            </a: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marL="1257277" lvl="2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DELETE</a:t>
            </a: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语句</a:t>
            </a: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marL="1257277" lvl="2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ORDER BY</a:t>
            </a: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语句</a:t>
            </a: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lvl="1"/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Deadline</a:t>
            </a: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：</a:t>
            </a: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lvl="1"/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小组作业：周四晚</a:t>
            </a:r>
            <a:r>
              <a:rPr lang="en-US" altLang="zh-CN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10</a:t>
            </a: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点前上传</a:t>
            </a:r>
            <a:r>
              <a:rPr lang="en-US" altLang="zh-CN" sz="2400" dirty="0" err="1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github</a:t>
            </a: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。</a:t>
            </a: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lvl="1"/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大组作业：周日晚十点前。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13E790-6F7C-46F5-AA42-B540FE4139D7}"/>
              </a:ext>
            </a:extLst>
          </p:cNvPr>
          <p:cNvSpPr/>
          <p:nvPr/>
        </p:nvSpPr>
        <p:spPr>
          <a:xfrm>
            <a:off x="-612397" y="430948"/>
            <a:ext cx="43121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06919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THANK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YOU</a:t>
            </a:r>
            <a:r>
              <a:rPr lang="zh-CN" altLang="en-US" dirty="0">
                <a:latin typeface="Segoe UI"/>
                <a:ea typeface="微软雅黑"/>
              </a:rPr>
              <a:t> ！</a:t>
            </a:r>
            <a:endParaRPr lang="en-US" altLang="zh-CN" dirty="0">
              <a:latin typeface="Segoe UI"/>
              <a:ea typeface="微软雅黑"/>
            </a:endParaRPr>
          </a:p>
          <a:p>
            <a:r>
              <a:rPr lang="zh-CN" altLang="en-US" dirty="0">
                <a:latin typeface="Segoe UI"/>
                <a:ea typeface="微软雅黑"/>
              </a:rPr>
              <a:t>加油加油加油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QG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工作室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- 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数据挖掘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:a16="http://schemas.microsoft.com/office/drawing/2014/main" id="{CBD2E7AE-56FF-4963-9694-4092E2C33530}"/>
              </a:ext>
            </a:extLst>
          </p:cNvPr>
          <p:cNvSpPr txBox="1">
            <a:spLocks/>
          </p:cNvSpPr>
          <p:nvPr/>
        </p:nvSpPr>
        <p:spPr>
          <a:xfrm>
            <a:off x="7898680" y="5505922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/>
              <a:t>主讲人：数据挖掘组</a:t>
            </a:r>
            <a:r>
              <a:rPr lang="en-US" altLang="zh-CN"/>
              <a:t>-</a:t>
            </a:r>
            <a:r>
              <a:rPr lang="zh-CN" altLang="en-US"/>
              <a:t>黄正婷</a:t>
            </a:r>
            <a:endParaRPr lang="en-US" altLang="zh-CN"/>
          </a:p>
          <a:p>
            <a:pPr algn="l"/>
            <a:r>
              <a:rPr lang="zh-CN" altLang="en-US"/>
              <a:t>日期：</a:t>
            </a:r>
            <a:r>
              <a:rPr lang="en-US" altLang="zh-CN"/>
              <a:t>2020.04.10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8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QG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工作室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- 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数据挖掘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306679" y="1020156"/>
            <a:ext cx="4588044" cy="888855"/>
          </a:xfrm>
        </p:spPr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344779" y="1909012"/>
            <a:ext cx="4588044" cy="401052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1318975" y="4077923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a typeface="微软雅黑" charset="0"/>
              </a:rPr>
              <a:t>数据库简介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318974" y="4533399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ONE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4886688" y="3675347"/>
            <a:ext cx="1846774" cy="455476"/>
          </a:xfrm>
        </p:spPr>
        <p:txBody>
          <a:bodyPr/>
          <a:lstStyle/>
          <a:p>
            <a:r>
              <a:rPr lang="en-US" altLang="zh-CN" dirty="0" err="1">
                <a:solidFill>
                  <a:srgbClr val="000000"/>
                </a:solidFill>
                <a:latin typeface="Segoe UI"/>
                <a:ea typeface="微软雅黑" charset="0"/>
              </a:rPr>
              <a:t>mysql</a:t>
            </a:r>
            <a:endParaRPr lang="en-US" altLang="zh-CN" dirty="0">
              <a:solidFill>
                <a:srgbClr val="000000"/>
              </a:solidFill>
              <a:latin typeface="Segoe UI"/>
              <a:ea typeface="微软雅黑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管理工具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4886688" y="4531876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TWO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8202144" y="3705350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Python</a:t>
            </a:r>
          </a:p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关联数据库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8202144" y="4547937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THREE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99289" y="4896798"/>
            <a:ext cx="1083718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77555" y="4925223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603564" y="4941284"/>
            <a:ext cx="1083718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QG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工作室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- 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数据挖掘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a typeface="微软雅黑" charset="0"/>
              </a:rPr>
              <a:t>数据库简介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4">
            <a:extLst>
              <a:ext uri="{FF2B5EF4-FFF2-40B4-BE49-F238E27FC236}">
                <a16:creationId xmlns:a16="http://schemas.microsoft.com/office/drawing/2014/main" id="{2716D0AC-EB9D-49C1-90B7-2C683D535DE3}"/>
              </a:ext>
            </a:extLst>
          </p:cNvPr>
          <p:cNvGrpSpPr/>
          <p:nvPr/>
        </p:nvGrpSpPr>
        <p:grpSpPr>
          <a:xfrm>
            <a:off x="470567" y="2280031"/>
            <a:ext cx="2691733" cy="509896"/>
            <a:chOff x="888096" y="1000203"/>
            <a:chExt cx="4259825" cy="94406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19A3615-5A16-43CE-9C57-11FFF5172BA5}"/>
                </a:ext>
              </a:extLst>
            </p:cNvPr>
            <p:cNvSpPr/>
            <p:nvPr/>
          </p:nvSpPr>
          <p:spPr>
            <a:xfrm>
              <a:off x="917663" y="1020300"/>
              <a:ext cx="4199466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r>
                <a:rPr lang="zh-CN" altLang="en-US" kern="0" dirty="0">
                  <a:latin typeface="Segoe UI"/>
                  <a:ea typeface="微软雅黑"/>
                </a:rPr>
                <a:t>为什么要使用数据库？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715FB41-F313-424C-AFD2-CF87FF14FCED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96B0385-A077-48B7-918E-A8A65BBF8670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45C7AC3-FA07-4860-AFE9-422737541658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4F834EA-BDB2-4D4F-88EA-3832FF28643A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34" name="组合 14">
            <a:extLst>
              <a:ext uri="{FF2B5EF4-FFF2-40B4-BE49-F238E27FC236}">
                <a16:creationId xmlns:a16="http://schemas.microsoft.com/office/drawing/2014/main" id="{EABC4A35-1B53-48B5-913F-D78A511D5E8B}"/>
              </a:ext>
            </a:extLst>
          </p:cNvPr>
          <p:cNvGrpSpPr/>
          <p:nvPr/>
        </p:nvGrpSpPr>
        <p:grpSpPr>
          <a:xfrm>
            <a:off x="431679" y="440521"/>
            <a:ext cx="2300757" cy="516461"/>
            <a:chOff x="888096" y="988047"/>
            <a:chExt cx="4259825" cy="956222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B88471A-F4B6-4768-BF24-87065E6DC8AD}"/>
                </a:ext>
              </a:extLst>
            </p:cNvPr>
            <p:cNvSpPr/>
            <p:nvPr/>
          </p:nvSpPr>
          <p:spPr>
            <a:xfrm>
              <a:off x="911227" y="988047"/>
              <a:ext cx="4199466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r>
                <a:rPr lang="zh-CN" altLang="en-US" kern="0" dirty="0">
                  <a:latin typeface="Segoe UI"/>
                  <a:ea typeface="微软雅黑"/>
                </a:rPr>
                <a:t>数据库是什么？</a:t>
              </a: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E19FEBC-8C03-4401-A055-EC8022874398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1F3D122-99B5-4EF3-AEA9-8222D904309C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7C2858A-ABAF-4E1D-857C-E4FBB1A25CB8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39211A6-95A4-4204-998F-FDA4506D1752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8F6DA45-F310-45F9-86DD-09AA3F70D003}"/>
              </a:ext>
            </a:extLst>
          </p:cNvPr>
          <p:cNvSpPr txBox="1"/>
          <p:nvPr/>
        </p:nvSpPr>
        <p:spPr>
          <a:xfrm>
            <a:off x="586827" y="1138087"/>
            <a:ext cx="10566947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/>
              <a:t>数据库实际上就是一个</a:t>
            </a:r>
            <a:r>
              <a:rPr lang="zh-CN" altLang="en-US" b="1" dirty="0"/>
              <a:t>文件集合</a:t>
            </a:r>
            <a:r>
              <a:rPr lang="zh-CN" altLang="en-US" dirty="0"/>
              <a:t>，是一个存储数据的</a:t>
            </a:r>
            <a:r>
              <a:rPr lang="zh-CN" altLang="en-US" b="1" dirty="0"/>
              <a:t>仓库</a:t>
            </a:r>
            <a:r>
              <a:rPr lang="zh-CN" altLang="en-US" dirty="0"/>
              <a:t>，本质就是一个文件系统。数据库是按照特定的格式把数据存储起来，用户可以对存储的数据进行</a:t>
            </a:r>
            <a:r>
              <a:rPr lang="zh-CN" altLang="en-US" b="1" dirty="0"/>
              <a:t>增删改查操作</a:t>
            </a:r>
            <a:r>
              <a:rPr lang="zh-CN" altLang="en-US" dirty="0"/>
              <a:t>；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930B01-2995-4BD6-A9E8-F4B82D500377}"/>
              </a:ext>
            </a:extLst>
          </p:cNvPr>
          <p:cNvSpPr txBox="1"/>
          <p:nvPr/>
        </p:nvSpPr>
        <p:spPr>
          <a:xfrm>
            <a:off x="672552" y="3137942"/>
            <a:ext cx="8371687" cy="121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dirty="0">
                <a:sym typeface="+mn-lt"/>
              </a:rPr>
              <a:t>高效</a:t>
            </a:r>
            <a:r>
              <a:rPr lang="zh-CN" altLang="en-US" dirty="0">
                <a:sym typeface="+mn-lt"/>
              </a:rPr>
              <a:t>；</a:t>
            </a:r>
            <a:endParaRPr lang="en-US" altLang="zh-CN" dirty="0"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/>
              <a:t>使用</a:t>
            </a:r>
            <a:r>
              <a:rPr lang="en-US" altLang="zh-CN" dirty="0" err="1"/>
              <a:t>io</a:t>
            </a:r>
            <a:r>
              <a:rPr lang="zh-CN" altLang="en-US" dirty="0"/>
              <a:t>流文件存储数据的弊端：</a:t>
            </a:r>
            <a:r>
              <a:rPr lang="en-US" altLang="zh-CN" dirty="0"/>
              <a:t>1</a:t>
            </a:r>
            <a:r>
              <a:rPr lang="zh-CN" altLang="en-US" dirty="0"/>
              <a:t>、文件存储数据存储效率低；</a:t>
            </a:r>
            <a:r>
              <a:rPr lang="en-US" altLang="zh-CN" dirty="0"/>
              <a:t>2</a:t>
            </a:r>
            <a:r>
              <a:rPr lang="zh-CN" altLang="en-US" dirty="0"/>
              <a:t>、不管存还取操作比较麻烦；</a:t>
            </a:r>
            <a:r>
              <a:rPr lang="en-US" altLang="zh-CN" dirty="0"/>
              <a:t>3</a:t>
            </a:r>
            <a:r>
              <a:rPr lang="zh-CN" altLang="en-US" dirty="0"/>
              <a:t>、一般只能保存小量字符串数据等（完整性问题）。</a:t>
            </a:r>
            <a:endParaRPr lang="zh-CN" altLang="en-US" dirty="0">
              <a:sym typeface="+mn-lt"/>
            </a:endParaRPr>
          </a:p>
        </p:txBody>
      </p:sp>
      <p:grpSp>
        <p:nvGrpSpPr>
          <p:cNvPr id="47" name="组合 14">
            <a:extLst>
              <a:ext uri="{FF2B5EF4-FFF2-40B4-BE49-F238E27FC236}">
                <a16:creationId xmlns:a16="http://schemas.microsoft.com/office/drawing/2014/main" id="{3CB7F65F-398E-4852-B8C5-7208E61E1733}"/>
              </a:ext>
            </a:extLst>
          </p:cNvPr>
          <p:cNvGrpSpPr/>
          <p:nvPr/>
        </p:nvGrpSpPr>
        <p:grpSpPr>
          <a:xfrm>
            <a:off x="469790" y="4567502"/>
            <a:ext cx="2691733" cy="509896"/>
            <a:chOff x="888096" y="1000203"/>
            <a:chExt cx="4259825" cy="944066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97759E4-EEC3-4E58-B82D-E98CB987E28F}"/>
                </a:ext>
              </a:extLst>
            </p:cNvPr>
            <p:cNvSpPr/>
            <p:nvPr/>
          </p:nvSpPr>
          <p:spPr>
            <a:xfrm>
              <a:off x="917663" y="1020300"/>
              <a:ext cx="4199466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r>
                <a:rPr lang="zh-CN" altLang="en-US" kern="0" dirty="0">
                  <a:latin typeface="Segoe UI"/>
                  <a:ea typeface="微软雅黑"/>
                </a:rPr>
                <a:t>如何使用数据库？</a:t>
              </a: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7BE6F3F-FA30-49A2-B976-575DDA1789AE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844F35BC-5F44-4AC2-AFB6-1E68B8EE484F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4CD8667-748F-44F2-BCE0-DE9D6069BF8F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00C7514-21D9-416E-90F1-4519CAB3AA59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36622FDF-9B45-460C-B8A4-4E1145F384B0}"/>
              </a:ext>
            </a:extLst>
          </p:cNvPr>
          <p:cNvSpPr/>
          <p:nvPr/>
        </p:nvSpPr>
        <p:spPr>
          <a:xfrm>
            <a:off x="692892" y="5303956"/>
            <a:ext cx="10580319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使用数据库管理系统（</a:t>
            </a:r>
            <a:r>
              <a:rPr lang="en-US" altLang="zh-CN" dirty="0"/>
              <a:t>Database Management System</a:t>
            </a:r>
            <a:r>
              <a:rPr lang="zh-CN" altLang="en-US" dirty="0"/>
              <a:t>）对数据库进行管理。</a:t>
            </a:r>
            <a:endParaRPr lang="en-US" altLang="zh-CN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0F237E0-337A-49C9-B5AB-D47374219BA8}"/>
              </a:ext>
            </a:extLst>
          </p:cNvPr>
          <p:cNvSpPr txBox="1"/>
          <p:nvPr/>
        </p:nvSpPr>
        <p:spPr>
          <a:xfrm>
            <a:off x="692892" y="5899040"/>
            <a:ext cx="9314738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dirty="0"/>
              <a:t>DBMS </a:t>
            </a:r>
            <a:r>
              <a:rPr lang="zh-CN" altLang="en-US" dirty="0"/>
              <a:t>是一个用来管理数据库文件的软件，用户可以访问</a:t>
            </a:r>
            <a:r>
              <a:rPr lang="en-US" altLang="zh-CN" dirty="0"/>
              <a:t>DBMS</a:t>
            </a:r>
            <a:r>
              <a:rPr lang="zh-CN" altLang="en-US" dirty="0"/>
              <a:t>对数据进行增删改查操作，常见</a:t>
            </a:r>
            <a:r>
              <a:rPr lang="en-US" altLang="zh-CN" dirty="0"/>
              <a:t>DBMS</a:t>
            </a:r>
            <a:r>
              <a:rPr lang="zh-CN" altLang="en-US" dirty="0"/>
              <a:t>有： </a:t>
            </a:r>
            <a:r>
              <a:rPr lang="en-US" altLang="zh-CN" b="1" dirty="0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oracle</a:t>
            </a:r>
            <a:r>
              <a:rPr lang="zh-CN" altLang="en-US" dirty="0"/>
              <a:t>、</a:t>
            </a:r>
            <a:r>
              <a:rPr lang="en-US" altLang="zh-CN" dirty="0"/>
              <a:t>DB2</a:t>
            </a:r>
            <a:r>
              <a:rPr lang="zh-CN" altLang="en-US" dirty="0"/>
              <a:t>、</a:t>
            </a:r>
            <a:r>
              <a:rPr lang="en-US" altLang="zh-CN" dirty="0" err="1"/>
              <a:t>sqlite</a:t>
            </a:r>
            <a:r>
              <a:rPr lang="zh-CN" altLang="en-US" dirty="0"/>
              <a:t>、</a:t>
            </a:r>
            <a:r>
              <a:rPr lang="en-US" altLang="zh-CN" dirty="0" err="1"/>
              <a:t>sqlserver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19274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A651C8-A6ED-4312-AF48-A3280D0AC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42036F-71B9-4A61-9989-B99A86EC6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465" y="220133"/>
            <a:ext cx="3173810" cy="112023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C101F79-34AD-498D-B2DE-498283C9BC7E}"/>
              </a:ext>
            </a:extLst>
          </p:cNvPr>
          <p:cNvSpPr/>
          <p:nvPr/>
        </p:nvSpPr>
        <p:spPr>
          <a:xfrm>
            <a:off x="304801" y="1606988"/>
            <a:ext cx="508833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ea typeface="Times New Roman Uni" panose="02020603050405020304" pitchFamily="18" charset="-122"/>
              </a:rPr>
              <a:t>开源、免费</a:t>
            </a:r>
            <a:r>
              <a:rPr lang="zh-CN" altLang="en-US" sz="2400" dirty="0">
                <a:ea typeface="Times New Roman Uni" panose="02020603050405020304" pitchFamily="18" charset="-122"/>
              </a:rPr>
              <a:t>关系型数据库的代表软件</a:t>
            </a:r>
            <a:endParaRPr lang="en-US" altLang="zh-CN" sz="2400" dirty="0">
              <a:ea typeface="Times New Roman Uni" panose="02020603050405020304" pitchFamily="18" charset="-122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2010</a:t>
            </a:r>
            <a:r>
              <a:rPr lang="zh-CN" altLang="en-US" sz="2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年以前大名鼎鼎的草根套餐： </a:t>
            </a:r>
            <a:r>
              <a:rPr lang="en-US" altLang="zh-CN" sz="2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LAMP</a:t>
            </a:r>
            <a:r>
              <a:rPr lang="zh-CN" altLang="en-US" sz="2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（</a:t>
            </a:r>
            <a:r>
              <a:rPr lang="en-US" altLang="zh-CN" sz="2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Linux Apache </a:t>
            </a:r>
            <a:r>
              <a:rPr lang="en-US" altLang="zh-CN" sz="2000" b="1" dirty="0">
                <a:solidFill>
                  <a:srgbClr val="FF0000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MySQL</a:t>
            </a:r>
            <a:r>
              <a:rPr lang="en-US" altLang="zh-CN" sz="2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PHP</a:t>
            </a:r>
            <a:r>
              <a:rPr lang="zh-CN" altLang="en-US" sz="2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）</a:t>
            </a: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marL="384048" lvl="2" indent="0">
              <a:buNone/>
            </a:pPr>
            <a:endParaRPr lang="en-US" altLang="zh-CN" sz="2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文档成熟：相关问题与解决方案众多</a:t>
            </a: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r>
              <a:rPr lang="zh-CN" altLang="en-US" sz="2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即拷即用</a:t>
            </a: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粉丝众多： </a:t>
            </a:r>
            <a:r>
              <a:rPr lang="en-US" altLang="zh-CN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Google, Facebook, Wikipedia, BATJH, GDUT......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CDC2B7-B667-421F-9FE1-65A55649C103}"/>
              </a:ext>
            </a:extLst>
          </p:cNvPr>
          <p:cNvSpPr/>
          <p:nvPr/>
        </p:nvSpPr>
        <p:spPr>
          <a:xfrm>
            <a:off x="5791199" y="1613119"/>
            <a:ext cx="6096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底层</a:t>
            </a:r>
            <a:r>
              <a:rPr lang="en-US" altLang="zh-CN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C/C++</a:t>
            </a: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编写 </a:t>
            </a:r>
            <a:r>
              <a:rPr lang="en-US" altLang="zh-CN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Wingdings" panose="05000000000000000000" pitchFamily="2" charset="2"/>
              </a:rPr>
              <a:t> </a:t>
            </a: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Wingdings" panose="05000000000000000000" pitchFamily="2" charset="2"/>
              </a:rPr>
              <a:t>性能不俗</a:t>
            </a: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Wingdings" panose="05000000000000000000" pitchFamily="2" charset="2"/>
              </a:rPr>
              <a:t>跨平台、操作系统</a:t>
            </a: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Wingdings" panose="05000000000000000000" pitchFamily="2" charset="2"/>
              </a:rPr>
              <a:t>  </a:t>
            </a: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Wingdings" panose="05000000000000000000" pitchFamily="2" charset="2"/>
              </a:rPr>
              <a:t>相关软件众多</a:t>
            </a: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Wingdings" panose="05000000000000000000" pitchFamily="2" charset="2"/>
              </a:rPr>
              <a:t> JDBC</a:t>
            </a:r>
            <a:r>
              <a:rPr lang="zh-CN" altLang="en-US" sz="2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Wingdings" panose="05000000000000000000" pitchFamily="2" charset="2"/>
              </a:rPr>
              <a:t>，</a:t>
            </a:r>
            <a:r>
              <a:rPr lang="en-US" altLang="zh-CN" sz="2000" dirty="0" err="1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Wingdings" panose="05000000000000000000" pitchFamily="2" charset="2"/>
              </a:rPr>
              <a:t>Navicat</a:t>
            </a:r>
            <a:r>
              <a:rPr lang="en-US" altLang="zh-CN" sz="2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Wingdings" panose="05000000000000000000" pitchFamily="2" charset="2"/>
              </a:rPr>
              <a:t>, phpMyAdmin </a:t>
            </a:r>
            <a:r>
              <a:rPr lang="zh-CN" altLang="en-US" sz="2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Wingdings" panose="05000000000000000000" pitchFamily="2" charset="2"/>
              </a:rPr>
              <a:t>等</a:t>
            </a:r>
            <a:endParaRPr lang="en-US" altLang="zh-CN" sz="2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sz="2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Wingdings" panose="05000000000000000000" pitchFamily="2" charset="2"/>
              </a:rPr>
              <a:t>性价比高</a:t>
            </a: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18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"/>
          <p:cNvGrpSpPr>
            <a:grpSpLocks noChangeAspect="1"/>
          </p:cNvGrpSpPr>
          <p:nvPr/>
        </p:nvGrpSpPr>
        <p:grpSpPr bwMode="auto">
          <a:xfrm>
            <a:off x="5615031" y="790212"/>
            <a:ext cx="907982" cy="644666"/>
            <a:chOff x="1407" y="1098"/>
            <a:chExt cx="800" cy="568"/>
          </a:xfrm>
          <a:solidFill>
            <a:schemeClr val="tx1"/>
          </a:solidFill>
        </p:grpSpPr>
        <p:sp>
          <p:nvSpPr>
            <p:cNvPr id="114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5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6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7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8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9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0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1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22" name="Group 121"/>
          <p:cNvGrpSpPr>
            <a:grpSpLocks noChangeAspect="1"/>
          </p:cNvGrpSpPr>
          <p:nvPr/>
        </p:nvGrpSpPr>
        <p:grpSpPr bwMode="auto">
          <a:xfrm>
            <a:off x="1331129" y="802130"/>
            <a:ext cx="754758" cy="642396"/>
            <a:chOff x="515" y="3088"/>
            <a:chExt cx="665" cy="566"/>
          </a:xfrm>
          <a:solidFill>
            <a:schemeClr val="tx1"/>
          </a:solidFill>
        </p:grpSpPr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4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32" name="Group 32"/>
          <p:cNvGrpSpPr>
            <a:grpSpLocks noChangeAspect="1"/>
          </p:cNvGrpSpPr>
          <p:nvPr/>
        </p:nvGrpSpPr>
        <p:grpSpPr bwMode="auto">
          <a:xfrm>
            <a:off x="9725896" y="797590"/>
            <a:ext cx="907980" cy="644666"/>
            <a:chOff x="4354" y="1098"/>
            <a:chExt cx="800" cy="568"/>
          </a:xfrm>
          <a:solidFill>
            <a:schemeClr val="tx1"/>
          </a:solidFill>
        </p:grpSpPr>
        <p:sp>
          <p:nvSpPr>
            <p:cNvPr id="133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4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 dirty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5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6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7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8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D652DC58-7920-4031-BA1F-0D54C5C478D6}"/>
              </a:ext>
            </a:extLst>
          </p:cNvPr>
          <p:cNvSpPr/>
          <p:nvPr/>
        </p:nvSpPr>
        <p:spPr>
          <a:xfrm>
            <a:off x="162142" y="1783522"/>
            <a:ext cx="416064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MySQL </a:t>
            </a: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的网址：</a:t>
            </a:r>
            <a:r>
              <a:rPr lang="en-US" altLang="zh-CN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hlinkClick r:id="rId3"/>
              </a:rPr>
              <a:t>https://www.mysql.com/</a:t>
            </a: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MySQL </a:t>
            </a: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的版本：</a:t>
            </a: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Community Edition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Server Edition, Cluster GCE and so on</a:t>
            </a: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24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r>
              <a:rPr lang="zh-CN" altLang="en-US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当前最新版本号：</a:t>
            </a:r>
            <a:r>
              <a:rPr lang="en-US" altLang="zh-CN" sz="24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8.012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r>
              <a:rPr lang="zh-CN" altLang="en-US" sz="22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上一个版本号是 </a:t>
            </a:r>
            <a:r>
              <a:rPr lang="en-US" altLang="zh-CN" sz="22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5.7 </a:t>
            </a:r>
            <a:r>
              <a:rPr lang="en-US" altLang="zh-CN" sz="22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Wingdings" panose="05000000000000000000" pitchFamily="2" charset="2"/>
              </a:rPr>
              <a:t> </a:t>
            </a:r>
            <a:r>
              <a:rPr lang="zh-CN" altLang="en-US" sz="22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Wingdings" panose="05000000000000000000" pitchFamily="2" charset="2"/>
              </a:rPr>
              <a:t>功能、性能提升非常大</a:t>
            </a:r>
            <a:endParaRPr lang="en-US" altLang="zh-CN" sz="22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Wingdings" panose="05000000000000000000" pitchFamily="2" charset="2"/>
              </a:rPr>
              <a:t> </a:t>
            </a:r>
            <a:r>
              <a:rPr lang="zh-CN" altLang="en-US" sz="2200" b="1" dirty="0">
                <a:solidFill>
                  <a:srgbClr val="FF0000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Wingdings" panose="05000000000000000000" pitchFamily="2" charset="2"/>
              </a:rPr>
              <a:t>号称 </a:t>
            </a:r>
            <a:r>
              <a:rPr lang="en-US" altLang="zh-CN" sz="2200" b="1" dirty="0">
                <a:solidFill>
                  <a:srgbClr val="FF0000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Wingdings" panose="05000000000000000000" pitchFamily="2" charset="2"/>
              </a:rPr>
              <a:t>2x </a:t>
            </a:r>
            <a:r>
              <a:rPr lang="zh-CN" altLang="en-US" sz="2200" b="1" dirty="0">
                <a:solidFill>
                  <a:srgbClr val="FF0000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Wingdings" panose="05000000000000000000" pitchFamily="2" charset="2"/>
              </a:rPr>
              <a:t>提升</a:t>
            </a:r>
            <a:endParaRPr lang="en-US" altLang="zh-CN" sz="2200" b="1" dirty="0">
              <a:solidFill>
                <a:srgbClr val="FF0000"/>
              </a:solidFill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  <a:sym typeface="Wingdings" panose="05000000000000000000" pitchFamily="2" charset="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718C7C-6F50-46D0-8A23-C21A8B0CE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010" y="2914885"/>
            <a:ext cx="5116621" cy="92972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EE536FB-90B1-4490-9807-ADAB50347239}"/>
              </a:ext>
            </a:extLst>
          </p:cNvPr>
          <p:cNvSpPr txBox="1"/>
          <p:nvPr/>
        </p:nvSpPr>
        <p:spPr>
          <a:xfrm>
            <a:off x="3964703" y="1670095"/>
            <a:ext cx="5116620" cy="108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dirty="0">
                <a:ea typeface="Times New Roman Uni" panose="02020603050405020304" pitchFamily="18" charset="-122"/>
                <a:sym typeface="+mn-lt"/>
              </a:rPr>
              <a:t>开始数据库服务：</a:t>
            </a:r>
            <a:endParaRPr lang="en-US" altLang="zh-CN" sz="2400" dirty="0">
              <a:ea typeface="Times New Roman Uni" panose="02020603050405020304" pitchFamily="18" charset="-122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dirty="0"/>
              <a:t>通过自带的</a:t>
            </a:r>
            <a:r>
              <a:rPr lang="en-US" altLang="zh-CN" sz="2400" dirty="0"/>
              <a:t>shell</a:t>
            </a:r>
            <a:r>
              <a:rPr lang="zh-CN" altLang="en-US" sz="2400" dirty="0"/>
              <a:t>连接、操作数据库：</a:t>
            </a:r>
            <a:endParaRPr lang="zh-CN" altLang="en-US" sz="2400" dirty="0">
              <a:ea typeface="Times New Roman Uni" panose="02020603050405020304" pitchFamily="18" charset="-122"/>
              <a:sym typeface="+mn-lt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F0AC1DA3-7DE6-47A6-9B81-82436D3B7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564" y="3844606"/>
            <a:ext cx="5116621" cy="2886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B49A89-20A2-4EC8-A8C8-1FC7982B5A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744" y="1914234"/>
            <a:ext cx="3619721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QG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工作室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- 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数据挖掘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326104" y="2051385"/>
            <a:ext cx="7539792" cy="1074822"/>
          </a:xfrm>
        </p:spPr>
        <p:txBody>
          <a:bodyPr/>
          <a:lstStyle/>
          <a:p>
            <a:r>
              <a:rPr lang="en-US" altLang="zh-CN" dirty="0" err="1">
                <a:solidFill>
                  <a:srgbClr val="000000"/>
                </a:solidFill>
                <a:latin typeface="Segoe UI"/>
                <a:ea typeface="微软雅黑" charset="0"/>
              </a:rPr>
              <a:t>mysql</a:t>
            </a:r>
            <a:endParaRPr lang="en-US" altLang="zh-CN" dirty="0">
              <a:solidFill>
                <a:srgbClr val="000000"/>
              </a:solidFill>
              <a:latin typeface="Segoe UI"/>
              <a:ea typeface="微软雅黑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管理工具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43906" y="30499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常用的数据库管理工具：</a:t>
            </a:r>
          </a:p>
        </p:txBody>
      </p:sp>
      <p:sp>
        <p:nvSpPr>
          <p:cNvPr id="26" name="矩形 25"/>
          <p:cNvSpPr/>
          <p:nvPr/>
        </p:nvSpPr>
        <p:spPr>
          <a:xfrm>
            <a:off x="669337" y="967015"/>
            <a:ext cx="962872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为了更直观地对数据库进行</a:t>
            </a:r>
            <a:r>
              <a:rPr lang="zh-CN" altLang="en-US" sz="1400" b="1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操作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，可使用数据库管理工具。数据库管理工具多种多样，选择自己合适、习惯的就好。</a:t>
            </a:r>
          </a:p>
        </p:txBody>
      </p:sp>
      <p:grpSp>
        <p:nvGrpSpPr>
          <p:cNvPr id="47" name="组 46"/>
          <p:cNvGrpSpPr/>
          <p:nvPr/>
        </p:nvGrpSpPr>
        <p:grpSpPr>
          <a:xfrm>
            <a:off x="17780" y="1498627"/>
            <a:ext cx="515028" cy="515938"/>
            <a:chOff x="5188751" y="2168217"/>
            <a:chExt cx="515028" cy="515938"/>
          </a:xfrm>
        </p:grpSpPr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5188751" y="2168217"/>
              <a:ext cx="515028" cy="51593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5327062" y="2289239"/>
              <a:ext cx="278443" cy="279353"/>
            </a:xfrm>
            <a:custGeom>
              <a:avLst/>
              <a:gdLst>
                <a:gd name="T0" fmla="*/ 57 w 130"/>
                <a:gd name="T1" fmla="*/ 49 h 130"/>
                <a:gd name="T2" fmla="*/ 61 w 130"/>
                <a:gd name="T3" fmla="*/ 37 h 130"/>
                <a:gd name="T4" fmla="*/ 40 w 130"/>
                <a:gd name="T5" fmla="*/ 6 h 130"/>
                <a:gd name="T6" fmla="*/ 28 w 130"/>
                <a:gd name="T7" fmla="*/ 11 h 130"/>
                <a:gd name="T8" fmla="*/ 24 w 130"/>
                <a:gd name="T9" fmla="*/ 24 h 130"/>
                <a:gd name="T10" fmla="*/ 45 w 130"/>
                <a:gd name="T11" fmla="*/ 54 h 130"/>
                <a:gd name="T12" fmla="*/ 57 w 130"/>
                <a:gd name="T13" fmla="*/ 49 h 130"/>
                <a:gd name="T14" fmla="*/ 52 w 130"/>
                <a:gd name="T15" fmla="*/ 82 h 130"/>
                <a:gd name="T16" fmla="*/ 48 w 130"/>
                <a:gd name="T17" fmla="*/ 82 h 130"/>
                <a:gd name="T18" fmla="*/ 30 w 130"/>
                <a:gd name="T19" fmla="*/ 84 h 130"/>
                <a:gd name="T20" fmla="*/ 15 w 130"/>
                <a:gd name="T21" fmla="*/ 102 h 130"/>
                <a:gd name="T22" fmla="*/ 45 w 130"/>
                <a:gd name="T23" fmla="*/ 123 h 130"/>
                <a:gd name="T24" fmla="*/ 70 w 130"/>
                <a:gd name="T25" fmla="*/ 104 h 130"/>
                <a:gd name="T26" fmla="*/ 52 w 130"/>
                <a:gd name="T27" fmla="*/ 82 h 130"/>
                <a:gd name="T28" fmla="*/ 102 w 130"/>
                <a:gd name="T29" fmla="*/ 65 h 130"/>
                <a:gd name="T30" fmla="*/ 83 w 130"/>
                <a:gd name="T31" fmla="*/ 65 h 130"/>
                <a:gd name="T32" fmla="*/ 83 w 130"/>
                <a:gd name="T33" fmla="*/ 55 h 130"/>
                <a:gd name="T34" fmla="*/ 102 w 130"/>
                <a:gd name="T35" fmla="*/ 55 h 130"/>
                <a:gd name="T36" fmla="*/ 102 w 130"/>
                <a:gd name="T37" fmla="*/ 37 h 130"/>
                <a:gd name="T38" fmla="*/ 111 w 130"/>
                <a:gd name="T39" fmla="*/ 37 h 130"/>
                <a:gd name="T40" fmla="*/ 111 w 130"/>
                <a:gd name="T41" fmla="*/ 55 h 130"/>
                <a:gd name="T42" fmla="*/ 130 w 130"/>
                <a:gd name="T43" fmla="*/ 55 h 130"/>
                <a:gd name="T44" fmla="*/ 130 w 130"/>
                <a:gd name="T45" fmla="*/ 65 h 130"/>
                <a:gd name="T46" fmla="*/ 111 w 130"/>
                <a:gd name="T47" fmla="*/ 65 h 130"/>
                <a:gd name="T48" fmla="*/ 111 w 130"/>
                <a:gd name="T49" fmla="*/ 83 h 130"/>
                <a:gd name="T50" fmla="*/ 102 w 130"/>
                <a:gd name="T51" fmla="*/ 83 h 130"/>
                <a:gd name="T52" fmla="*/ 102 w 130"/>
                <a:gd name="T53" fmla="*/ 65 h 130"/>
                <a:gd name="T54" fmla="*/ 64 w 130"/>
                <a:gd name="T55" fmla="*/ 6 h 130"/>
                <a:gd name="T56" fmla="*/ 76 w 130"/>
                <a:gd name="T57" fmla="*/ 29 h 130"/>
                <a:gd name="T58" fmla="*/ 62 w 130"/>
                <a:gd name="T59" fmla="*/ 53 h 130"/>
                <a:gd name="T60" fmla="*/ 57 w 130"/>
                <a:gd name="T61" fmla="*/ 62 h 130"/>
                <a:gd name="T62" fmla="*/ 61 w 130"/>
                <a:gd name="T63" fmla="*/ 69 h 130"/>
                <a:gd name="T64" fmla="*/ 68 w 130"/>
                <a:gd name="T65" fmla="*/ 74 h 130"/>
                <a:gd name="T66" fmla="*/ 82 w 130"/>
                <a:gd name="T67" fmla="*/ 98 h 130"/>
                <a:gd name="T68" fmla="*/ 37 w 130"/>
                <a:gd name="T69" fmla="*/ 130 h 130"/>
                <a:gd name="T70" fmla="*/ 0 w 130"/>
                <a:gd name="T71" fmla="*/ 106 h 130"/>
                <a:gd name="T72" fmla="*/ 14 w 130"/>
                <a:gd name="T73" fmla="*/ 85 h 130"/>
                <a:gd name="T74" fmla="*/ 46 w 130"/>
                <a:gd name="T75" fmla="*/ 77 h 130"/>
                <a:gd name="T76" fmla="*/ 41 w 130"/>
                <a:gd name="T77" fmla="*/ 65 h 130"/>
                <a:gd name="T78" fmla="*/ 43 w 130"/>
                <a:gd name="T79" fmla="*/ 59 h 130"/>
                <a:gd name="T80" fmla="*/ 37 w 130"/>
                <a:gd name="T81" fmla="*/ 59 h 130"/>
                <a:gd name="T82" fmla="*/ 9 w 130"/>
                <a:gd name="T83" fmla="*/ 32 h 130"/>
                <a:gd name="T84" fmla="*/ 20 w 130"/>
                <a:gd name="T85" fmla="*/ 9 h 130"/>
                <a:gd name="T86" fmla="*/ 50 w 130"/>
                <a:gd name="T87" fmla="*/ 0 h 130"/>
                <a:gd name="T88" fmla="*/ 86 w 130"/>
                <a:gd name="T89" fmla="*/ 0 h 130"/>
                <a:gd name="T90" fmla="*/ 75 w 130"/>
                <a:gd name="T91" fmla="*/ 6 h 130"/>
                <a:gd name="T92" fmla="*/ 64 w 130"/>
                <a:gd name="T93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0" h="130">
                  <a:moveTo>
                    <a:pt x="57" y="49"/>
                  </a:moveTo>
                  <a:cubicBezTo>
                    <a:pt x="61" y="46"/>
                    <a:pt x="61" y="40"/>
                    <a:pt x="61" y="37"/>
                  </a:cubicBezTo>
                  <a:cubicBezTo>
                    <a:pt x="61" y="25"/>
                    <a:pt x="54" y="6"/>
                    <a:pt x="40" y="6"/>
                  </a:cubicBezTo>
                  <a:cubicBezTo>
                    <a:pt x="35" y="6"/>
                    <a:pt x="30" y="8"/>
                    <a:pt x="28" y="11"/>
                  </a:cubicBezTo>
                  <a:cubicBezTo>
                    <a:pt x="25" y="15"/>
                    <a:pt x="24" y="19"/>
                    <a:pt x="24" y="24"/>
                  </a:cubicBezTo>
                  <a:cubicBezTo>
                    <a:pt x="24" y="35"/>
                    <a:pt x="31" y="54"/>
                    <a:pt x="45" y="54"/>
                  </a:cubicBezTo>
                  <a:cubicBezTo>
                    <a:pt x="50" y="54"/>
                    <a:pt x="54" y="52"/>
                    <a:pt x="57" y="49"/>
                  </a:cubicBezTo>
                  <a:close/>
                  <a:moveTo>
                    <a:pt x="52" y="82"/>
                  </a:moveTo>
                  <a:cubicBezTo>
                    <a:pt x="51" y="82"/>
                    <a:pt x="50" y="82"/>
                    <a:pt x="48" y="82"/>
                  </a:cubicBezTo>
                  <a:cubicBezTo>
                    <a:pt x="46" y="82"/>
                    <a:pt x="37" y="82"/>
                    <a:pt x="30" y="84"/>
                  </a:cubicBezTo>
                  <a:cubicBezTo>
                    <a:pt x="26" y="86"/>
                    <a:pt x="15" y="90"/>
                    <a:pt x="15" y="102"/>
                  </a:cubicBezTo>
                  <a:cubicBezTo>
                    <a:pt x="15" y="114"/>
                    <a:pt x="27" y="123"/>
                    <a:pt x="45" y="123"/>
                  </a:cubicBezTo>
                  <a:cubicBezTo>
                    <a:pt x="62" y="123"/>
                    <a:pt x="70" y="115"/>
                    <a:pt x="70" y="104"/>
                  </a:cubicBezTo>
                  <a:cubicBezTo>
                    <a:pt x="70" y="96"/>
                    <a:pt x="65" y="91"/>
                    <a:pt x="52" y="82"/>
                  </a:cubicBezTo>
                  <a:close/>
                  <a:moveTo>
                    <a:pt x="102" y="65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2" y="65"/>
                  </a:lnTo>
                  <a:close/>
                  <a:moveTo>
                    <a:pt x="64" y="6"/>
                  </a:moveTo>
                  <a:cubicBezTo>
                    <a:pt x="68" y="9"/>
                    <a:pt x="76" y="16"/>
                    <a:pt x="76" y="29"/>
                  </a:cubicBezTo>
                  <a:cubicBezTo>
                    <a:pt x="76" y="42"/>
                    <a:pt x="69" y="48"/>
                    <a:pt x="62" y="53"/>
                  </a:cubicBezTo>
                  <a:cubicBezTo>
                    <a:pt x="60" y="56"/>
                    <a:pt x="57" y="58"/>
                    <a:pt x="57" y="62"/>
                  </a:cubicBezTo>
                  <a:cubicBezTo>
                    <a:pt x="57" y="66"/>
                    <a:pt x="60" y="68"/>
                    <a:pt x="61" y="69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5" y="80"/>
                    <a:pt x="82" y="86"/>
                    <a:pt x="82" y="98"/>
                  </a:cubicBezTo>
                  <a:cubicBezTo>
                    <a:pt x="82" y="114"/>
                    <a:pt x="66" y="130"/>
                    <a:pt x="37" y="130"/>
                  </a:cubicBezTo>
                  <a:cubicBezTo>
                    <a:pt x="12" y="130"/>
                    <a:pt x="0" y="118"/>
                    <a:pt x="0" y="106"/>
                  </a:cubicBezTo>
                  <a:cubicBezTo>
                    <a:pt x="0" y="99"/>
                    <a:pt x="3" y="91"/>
                    <a:pt x="14" y="85"/>
                  </a:cubicBezTo>
                  <a:cubicBezTo>
                    <a:pt x="24" y="78"/>
                    <a:pt x="38" y="77"/>
                    <a:pt x="46" y="77"/>
                  </a:cubicBezTo>
                  <a:cubicBezTo>
                    <a:pt x="44" y="74"/>
                    <a:pt x="41" y="71"/>
                    <a:pt x="41" y="65"/>
                  </a:cubicBezTo>
                  <a:cubicBezTo>
                    <a:pt x="41" y="62"/>
                    <a:pt x="42" y="61"/>
                    <a:pt x="43" y="59"/>
                  </a:cubicBezTo>
                  <a:cubicBezTo>
                    <a:pt x="41" y="59"/>
                    <a:pt x="39" y="59"/>
                    <a:pt x="37" y="59"/>
                  </a:cubicBezTo>
                  <a:cubicBezTo>
                    <a:pt x="19" y="59"/>
                    <a:pt x="9" y="46"/>
                    <a:pt x="9" y="32"/>
                  </a:cubicBezTo>
                  <a:cubicBezTo>
                    <a:pt x="9" y="24"/>
                    <a:pt x="12" y="16"/>
                    <a:pt x="20" y="9"/>
                  </a:cubicBezTo>
                  <a:cubicBezTo>
                    <a:pt x="30" y="1"/>
                    <a:pt x="41" y="0"/>
                    <a:pt x="5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4" y="6"/>
                    <a:pt x="64" y="6"/>
                    <a:pt x="64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532808" y="1343403"/>
            <a:ext cx="3775071" cy="150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b="1" dirty="0">
                <a:latin typeface="PingFang SC"/>
              </a:rPr>
              <a:t>MySQL Workbench </a:t>
            </a:r>
            <a:r>
              <a:rPr lang="zh-CN" altLang="en-US" b="1" dirty="0">
                <a:latin typeface="PingFang SC"/>
              </a:rPr>
              <a:t>：需要安装</a:t>
            </a:r>
            <a:r>
              <a:rPr lang="en-US" altLang="zh-CN" b="1" dirty="0">
                <a:latin typeface="PingFang SC"/>
              </a:rPr>
              <a:t>.NET 4.0</a:t>
            </a:r>
            <a:r>
              <a:rPr lang="zh-CN" altLang="en-US" b="1" dirty="0">
                <a:latin typeface="PingFang SC"/>
              </a:rPr>
              <a:t>，且版本需合</a:t>
            </a:r>
            <a:r>
              <a:rPr lang="en-US" altLang="zh-CN" b="1" dirty="0" err="1">
                <a:latin typeface="PingFang SC"/>
              </a:rPr>
              <a:t>mysql</a:t>
            </a:r>
            <a:r>
              <a:rPr lang="zh-CN" altLang="en-US" b="1" dirty="0">
                <a:latin typeface="PingFang SC"/>
              </a:rPr>
              <a:t>版本一致。</a:t>
            </a:r>
            <a:endParaRPr lang="en-US" altLang="zh-CN" b="1" dirty="0">
              <a:latin typeface="PingFang SC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 dirty="0">
                <a:latin typeface="PingFang SC"/>
              </a:rPr>
              <a:t>https://dev.mysql.com/downloads/workbench/</a:t>
            </a:r>
            <a:endParaRPr lang="zh-CN" altLang="en-US" b="1" dirty="0">
              <a:latin typeface="PingFang SC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66540" y="3253265"/>
            <a:ext cx="3775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PingFang SC"/>
              </a:rPr>
              <a:t>Navicat</a:t>
            </a:r>
            <a:r>
              <a:rPr lang="zh-CN" altLang="en-US" b="1" dirty="0">
                <a:latin typeface="PingFang SC"/>
              </a:rPr>
              <a:t>：收费（其他方式）、推荐</a:t>
            </a:r>
            <a:endParaRPr lang="en-US" altLang="zh-CN" b="1" dirty="0">
              <a:latin typeface="PingFang SC"/>
            </a:endParaRPr>
          </a:p>
          <a:p>
            <a:r>
              <a:rPr lang="en-US" altLang="zh-CN" b="1" dirty="0">
                <a:latin typeface="PingFang SC"/>
              </a:rPr>
              <a:t>http://www.navicat.com.cn/</a:t>
            </a:r>
            <a:endParaRPr lang="zh-CN" altLang="en-US" b="1" dirty="0">
              <a:latin typeface="PingFang SC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30639B-CD25-4F80-A1B0-B4997721C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62" y="1338515"/>
            <a:ext cx="7257539" cy="55194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F44DC64-FEDD-4604-B8B6-EA428E2BD3D1}"/>
              </a:ext>
            </a:extLst>
          </p:cNvPr>
          <p:cNvSpPr/>
          <p:nvPr/>
        </p:nvSpPr>
        <p:spPr>
          <a:xfrm>
            <a:off x="632515" y="5143897"/>
            <a:ext cx="30107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PingFang SC"/>
              </a:rPr>
              <a:t>HeidiSQL</a:t>
            </a:r>
            <a:r>
              <a:rPr lang="en-US" altLang="zh-CN" b="1" dirty="0">
                <a:latin typeface="PingFang SC"/>
              </a:rPr>
              <a:t>:</a:t>
            </a:r>
            <a:r>
              <a:rPr lang="zh-CN" altLang="en-US" b="1" dirty="0">
                <a:latin typeface="PingFang SC"/>
              </a:rPr>
              <a:t>免费、功能强大；</a:t>
            </a:r>
            <a:r>
              <a:rPr lang="en-US" altLang="zh-CN" b="1" dirty="0">
                <a:latin typeface="PingFang SC"/>
              </a:rPr>
              <a:t> </a:t>
            </a:r>
          </a:p>
          <a:p>
            <a:r>
              <a:rPr lang="en-US" altLang="zh-CN" b="1" dirty="0">
                <a:latin typeface="PingFang SC"/>
              </a:rPr>
              <a:t>https://www.heidisql.com/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13AC6C-DA1A-4207-8004-0F3E47001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869" y="1336409"/>
            <a:ext cx="7217874" cy="55194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7A48FB-5AB6-43FA-94D9-20788C037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6513" y="3263256"/>
            <a:ext cx="632515" cy="4877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253A32-A96B-4BBF-890E-6439DDF477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151001"/>
            <a:ext cx="632515" cy="6706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6AC791-E0DA-482B-89E6-7B187121F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4498" y="1343403"/>
            <a:ext cx="7029722" cy="551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QG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工作室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- 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数据挖掘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326105" y="2079960"/>
            <a:ext cx="7539792" cy="1074822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Python</a:t>
            </a:r>
          </a:p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关联数据库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4004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</TotalTime>
  <Words>704</Words>
  <Application>Microsoft Office PowerPoint</Application>
  <PresentationFormat>宽屏</PresentationFormat>
  <Paragraphs>121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PingFang SC</vt:lpstr>
      <vt:lpstr>Times New Roman Uni</vt:lpstr>
      <vt:lpstr>等线</vt:lpstr>
      <vt:lpstr>Microsoft YaHei</vt:lpstr>
      <vt:lpstr>Microsoft YaHei</vt:lpstr>
      <vt:lpstr>Arial</vt:lpstr>
      <vt:lpstr>Century Gothic</vt:lpstr>
      <vt:lpstr>Segoe UI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黄 婷</cp:lastModifiedBy>
  <cp:revision>148</cp:revision>
  <dcterms:created xsi:type="dcterms:W3CDTF">2015-08-18T02:51:41Z</dcterms:created>
  <dcterms:modified xsi:type="dcterms:W3CDTF">2020-04-10T12:26:18Z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2017-12-21T08:36:47.5786057Z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