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郑 坤泽" initials="郑" lastIdx="1" clrIdx="0">
    <p:extLst>
      <p:ext uri="{19B8F6BF-5375-455C-9EA6-DF929625EA0E}">
        <p15:presenceInfo xmlns:p15="http://schemas.microsoft.com/office/powerpoint/2012/main" userId="0db78d43fe1ffe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F228F-96BA-4EAC-8BBA-B9D3CF014229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E5BFF-0692-4B9C-B6F4-7311BCABE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373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0F71D-9542-4B76-A9A7-22B2DA2FDC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算法实现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389479-48F5-4CBF-B43E-D7465C063C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3206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19BA655-9B82-4ABA-987B-39784ED4552B}"/>
              </a:ext>
            </a:extLst>
          </p:cNvPr>
          <p:cNvSpPr txBox="1"/>
          <p:nvPr/>
        </p:nvSpPr>
        <p:spPr>
          <a:xfrm>
            <a:off x="6096000" y="283938"/>
            <a:ext cx="5953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因为初始的参数并不是最优的，所以和数据的拟合程度</a:t>
            </a:r>
            <a:endParaRPr lang="en-US" altLang="zh-CN" dirty="0"/>
          </a:p>
          <a:p>
            <a:r>
              <a:rPr lang="zh-CN" altLang="en-US" dirty="0"/>
              <a:t>较差，假设这是最开始的样子。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可以看到模型的预测值和数据之间的差距较大（也就是那些</a:t>
            </a:r>
            <a:endParaRPr lang="en-US" altLang="zh-CN" dirty="0"/>
          </a:p>
          <a:p>
            <a:r>
              <a:rPr lang="zh-CN" altLang="en-US" dirty="0"/>
              <a:t>蓝色的线段）我们对这些误差进行计算得到一个代价函数，</a:t>
            </a:r>
            <a:endParaRPr lang="en-US" altLang="zh-CN" dirty="0"/>
          </a:p>
          <a:p>
            <a:r>
              <a:rPr lang="zh-CN" altLang="en-US" dirty="0"/>
              <a:t>也就是平方误差和：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A9FC62-8F62-49DF-BBC8-BF7D42A0A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81" y="283938"/>
            <a:ext cx="5024726" cy="27062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A9BA88A-137F-4207-B7C3-5954116D5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119" y="2746640"/>
            <a:ext cx="1952625" cy="5715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F130922-A71E-471C-A987-52FE49698015}"/>
              </a:ext>
            </a:extLst>
          </p:cNvPr>
          <p:cNvSpPr txBox="1"/>
          <p:nvPr/>
        </p:nvSpPr>
        <p:spPr>
          <a:xfrm>
            <a:off x="1306971" y="4492534"/>
            <a:ext cx="3300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最小二乘的思想就是要最小化这个平方误差和，通过最小化代价函数得到最佳参数，进而使得模型可以较好的拟合数据。</a:t>
            </a:r>
          </a:p>
        </p:txBody>
      </p:sp>
      <p:sp>
        <p:nvSpPr>
          <p:cNvPr id="7" name="减号 6">
            <a:extLst>
              <a:ext uri="{FF2B5EF4-FFF2-40B4-BE49-F238E27FC236}">
                <a16:creationId xmlns:a16="http://schemas.microsoft.com/office/drawing/2014/main" id="{DE9A6184-4CB8-4DA7-B601-87177FC13C16}"/>
              </a:ext>
            </a:extLst>
          </p:cNvPr>
          <p:cNvSpPr/>
          <p:nvPr/>
        </p:nvSpPr>
        <p:spPr>
          <a:xfrm>
            <a:off x="-183856" y="3651471"/>
            <a:ext cx="11321988" cy="179773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F16BB6F-A24B-44DD-8A51-DB0174F92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4047" y="4044019"/>
            <a:ext cx="4030395" cy="2530043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B6AAD376-B000-4D7D-BDA1-75E117243144}"/>
              </a:ext>
            </a:extLst>
          </p:cNvPr>
          <p:cNvSpPr/>
          <p:nvPr/>
        </p:nvSpPr>
        <p:spPr>
          <a:xfrm>
            <a:off x="4509856" y="4891596"/>
            <a:ext cx="2923263" cy="43500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19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C54D3-8E1E-4592-8D85-241AB9EC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5750"/>
          </a:xfrm>
        </p:spPr>
        <p:txBody>
          <a:bodyPr/>
          <a:lstStyle/>
          <a:p>
            <a:pPr algn="ctr"/>
            <a:r>
              <a:rPr lang="zh-CN" altLang="en-US" dirty="0"/>
              <a:t>推导过程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AFA8910-7628-4941-993A-45E0A27C5B42}"/>
              </a:ext>
            </a:extLst>
          </p:cNvPr>
          <p:cNvSpPr/>
          <p:nvPr/>
        </p:nvSpPr>
        <p:spPr>
          <a:xfrm>
            <a:off x="1371600" y="173513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向量化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9A0A70-DFB0-4C40-84CD-FE995A92FC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2376995"/>
            <a:ext cx="5002567" cy="5371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38616E4-3044-4C8F-8B58-11D59D43A38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71600" y="3732965"/>
            <a:ext cx="5002568" cy="53719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3D04C8B-8728-46D7-9303-B725A9D40BFB}"/>
              </a:ext>
            </a:extLst>
          </p:cNvPr>
          <p:cNvSpPr txBox="1"/>
          <p:nvPr/>
        </p:nvSpPr>
        <p:spPr>
          <a:xfrm>
            <a:off x="1415125" y="31272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模型表示为：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D61FD7-4F94-42B0-B999-95DFA5E5F2BC}"/>
              </a:ext>
            </a:extLst>
          </p:cNvPr>
          <p:cNvSpPr/>
          <p:nvPr/>
        </p:nvSpPr>
        <p:spPr>
          <a:xfrm>
            <a:off x="1371600" y="4589273"/>
            <a:ext cx="52333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代价函数可以表示为矩阵表达式</a:t>
            </a:r>
            <a:r>
              <a:rPr lang="zh-CN" altLang="zh-CN" kern="100" dirty="0">
                <a:solidFill>
                  <a:srgbClr val="333333"/>
                </a:solidFill>
                <a:latin typeface="Helvetica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（这里在前面添加一个</a:t>
            </a:r>
            <a:r>
              <a:rPr lang="en-US" altLang="zh-CN" kern="100" dirty="0">
                <a:solidFill>
                  <a:srgbClr val="333333"/>
                </a:solidFill>
                <a:latin typeface="Helvetica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1/2</a:t>
            </a:r>
            <a:r>
              <a:rPr lang="zh-CN" altLang="zh-CN" kern="100" dirty="0">
                <a:solidFill>
                  <a:srgbClr val="333333"/>
                </a:solidFill>
                <a:latin typeface="Helvetica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，方便后序计算）：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6447E33-6BCE-4CD0-816F-B20A210BE46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810181" y="5431817"/>
            <a:ext cx="3667341" cy="8358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080562C-4F78-4E5B-90D5-A40ED9D5811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474521" y="2660552"/>
            <a:ext cx="2196438" cy="351164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F85A113-A427-453A-BF3C-B7A9F9AF7DD6}"/>
              </a:ext>
            </a:extLst>
          </p:cNvPr>
          <p:cNvSpPr/>
          <p:nvPr/>
        </p:nvSpPr>
        <p:spPr>
          <a:xfrm>
            <a:off x="8453807" y="1992936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矩阵求导的三个公式：</a:t>
            </a:r>
            <a:endParaRPr lang="zh-CN" altLang="en-US" dirty="0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6879AAAA-2478-42CD-90BD-72EAC72741C3}"/>
              </a:ext>
            </a:extLst>
          </p:cNvPr>
          <p:cNvSpPr/>
          <p:nvPr/>
        </p:nvSpPr>
        <p:spPr>
          <a:xfrm>
            <a:off x="5841507" y="6267634"/>
            <a:ext cx="2521258" cy="59036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09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10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5705A0F-1BD4-461F-AA4A-EF4752F041F6}"/>
              </a:ext>
            </a:extLst>
          </p:cNvPr>
          <p:cNvSpPr/>
          <p:nvPr/>
        </p:nvSpPr>
        <p:spPr>
          <a:xfrm>
            <a:off x="819706" y="282736"/>
            <a:ext cx="51105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使得代价函数最小的最优参数，于是我们这里对参数进行求导（结合上面的三个式子）：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E9F566-79BC-47B9-8927-3C9529C5A0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69508" y="1079099"/>
            <a:ext cx="3817398" cy="1202462"/>
          </a:xfrm>
          <a:prstGeom prst="rect">
            <a:avLst/>
          </a:prstGeom>
        </p:spPr>
      </p:pic>
      <p:sp>
        <p:nvSpPr>
          <p:cNvPr id="7" name="箭头: 虚尾 6">
            <a:extLst>
              <a:ext uri="{FF2B5EF4-FFF2-40B4-BE49-F238E27FC236}">
                <a16:creationId xmlns:a16="http://schemas.microsoft.com/office/drawing/2014/main" id="{52DD7C29-A5D7-447B-A020-F2AA5BDDAC1C}"/>
              </a:ext>
            </a:extLst>
          </p:cNvPr>
          <p:cNvSpPr/>
          <p:nvPr/>
        </p:nvSpPr>
        <p:spPr>
          <a:xfrm>
            <a:off x="5930284" y="1079099"/>
            <a:ext cx="736846" cy="927254"/>
          </a:xfrm>
          <a:prstGeom prst="strip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2638D3C-29F6-4A7E-8E66-DBB7D49B0BE3}"/>
              </a:ext>
            </a:extLst>
          </p:cNvPr>
          <p:cNvSpPr/>
          <p:nvPr/>
        </p:nvSpPr>
        <p:spPr>
          <a:xfrm>
            <a:off x="6874275" y="282735"/>
            <a:ext cx="47465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凸函数，所以这里直接让求导结果等于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，求出最小值处的最优参数向量：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D4602A2-46E6-4690-BECC-BD13BD329F7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608164" y="1528115"/>
            <a:ext cx="2540400" cy="646331"/>
          </a:xfrm>
          <a:prstGeom prst="rect">
            <a:avLst/>
          </a:prstGeom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A998954E-B289-4F64-8A7F-C978460D7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280" y="3182090"/>
            <a:ext cx="3373884" cy="313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69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721088E-92B2-46B9-9959-FBC6AE24858B}"/>
              </a:ext>
            </a:extLst>
          </p:cNvPr>
          <p:cNvSpPr txBox="1"/>
          <p:nvPr/>
        </p:nvSpPr>
        <p:spPr>
          <a:xfrm>
            <a:off x="1195526" y="3805121"/>
            <a:ext cx="473179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缺点：</a:t>
            </a:r>
            <a:endParaRPr lang="en-US" altLang="zh-CN" sz="2800" b="1" dirty="0"/>
          </a:p>
          <a:p>
            <a:endParaRPr lang="en-US" altLang="zh-CN" dirty="0"/>
          </a:p>
          <a:p>
            <a:r>
              <a:rPr lang="zh-CN" altLang="en-US" dirty="0"/>
              <a:t>上面推导出来的正规方程在小数据的情况下</a:t>
            </a:r>
            <a:endParaRPr lang="en-US" altLang="zh-CN" dirty="0"/>
          </a:p>
          <a:p>
            <a:r>
              <a:rPr lang="zh-CN" altLang="en-US" dirty="0"/>
              <a:t>很好用，但是数据一大也是面临速度的问题。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9D02D5-5BEC-4E65-B67F-4815BC3669BC}"/>
              </a:ext>
            </a:extLst>
          </p:cNvPr>
          <p:cNvSpPr txBox="1"/>
          <p:nvPr/>
        </p:nvSpPr>
        <p:spPr>
          <a:xfrm>
            <a:off x="1225118" y="1322773"/>
            <a:ext cx="47022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优点：</a:t>
            </a:r>
            <a:endParaRPr lang="en-US" altLang="zh-CN" sz="2800" b="1" dirty="0"/>
          </a:p>
          <a:p>
            <a:endParaRPr lang="en-US" altLang="zh-CN" dirty="0"/>
          </a:p>
          <a:p>
            <a:r>
              <a:rPr lang="zh-CN" altLang="en-US" dirty="0"/>
              <a:t>原理易懂，容易实现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87F140-7AC9-4CBA-8C29-2ED044F1E529}"/>
              </a:ext>
            </a:extLst>
          </p:cNvPr>
          <p:cNvSpPr txBox="1"/>
          <p:nvPr/>
        </p:nvSpPr>
        <p:spPr>
          <a:xfrm>
            <a:off x="6572436" y="2467993"/>
            <a:ext cx="439444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改进方案：</a:t>
            </a:r>
            <a:endParaRPr lang="en-US" altLang="zh-CN" sz="2800" b="1" dirty="0"/>
          </a:p>
          <a:p>
            <a:endParaRPr lang="en-US" altLang="zh-CN" sz="2800" b="1" dirty="0"/>
          </a:p>
          <a:p>
            <a:r>
              <a:rPr lang="zh-CN" altLang="en-US" dirty="0"/>
              <a:t>使用梯度下降法</a:t>
            </a:r>
          </a:p>
        </p:txBody>
      </p:sp>
    </p:spTree>
    <p:extLst>
      <p:ext uri="{BB962C8B-B14F-4D97-AF65-F5344CB8AC3E}">
        <p14:creationId xmlns:p14="http://schemas.microsoft.com/office/powerpoint/2010/main" val="1808324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3CB6220-6CD6-43AD-AC95-187FA64285A0}"/>
              </a:ext>
            </a:extLst>
          </p:cNvPr>
          <p:cNvSpPr txBox="1"/>
          <p:nvPr/>
        </p:nvSpPr>
        <p:spPr>
          <a:xfrm>
            <a:off x="1349406" y="746887"/>
            <a:ext cx="960563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/>
              <a:t>朴素贝叶斯算法</a:t>
            </a:r>
            <a:endParaRPr lang="en-US" altLang="zh-CN" sz="4000" b="1" dirty="0"/>
          </a:p>
          <a:p>
            <a:pPr algn="r"/>
            <a:r>
              <a:rPr lang="en-US" altLang="zh-CN" sz="2800" dirty="0"/>
              <a:t>                                                                 ——</a:t>
            </a:r>
            <a:r>
              <a:rPr lang="zh-CN" altLang="en-US" sz="2800" dirty="0"/>
              <a:t>利用朴素贝叶斯计算后验概率，通过比较后验</a:t>
            </a:r>
            <a:endParaRPr lang="en-US" altLang="zh-CN" sz="2800" dirty="0"/>
          </a:p>
          <a:p>
            <a:pPr algn="r"/>
            <a:r>
              <a:rPr lang="zh-CN" altLang="en-US" sz="2800" dirty="0"/>
              <a:t>概率的大小来判别类别。</a:t>
            </a:r>
          </a:p>
          <a:p>
            <a:pPr algn="ctr"/>
            <a:endParaRPr lang="zh-CN" altLang="en-US" sz="40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4FA2B3-8D65-4857-A308-831D85240374}"/>
              </a:ext>
            </a:extLst>
          </p:cNvPr>
          <p:cNvSpPr txBox="1"/>
          <p:nvPr/>
        </p:nvSpPr>
        <p:spPr>
          <a:xfrm>
            <a:off x="1473693" y="3997171"/>
            <a:ext cx="328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朴素贝叶斯公式：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D02667-2243-4026-BA9A-C657DA3C94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08810" y="4787144"/>
            <a:ext cx="51911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16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A843747-2798-46C6-A648-AB984FEB8402}"/>
              </a:ext>
            </a:extLst>
          </p:cNvPr>
          <p:cNvSpPr txBox="1"/>
          <p:nvPr/>
        </p:nvSpPr>
        <p:spPr>
          <a:xfrm>
            <a:off x="1784411" y="719091"/>
            <a:ext cx="5530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朴素贝叶斯公式由来：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6E034D-47A0-4557-BD8B-A60A78FE8C19}"/>
              </a:ext>
            </a:extLst>
          </p:cNvPr>
          <p:cNvSpPr txBox="1"/>
          <p:nvPr/>
        </p:nvSpPr>
        <p:spPr>
          <a:xfrm>
            <a:off x="1970843" y="1624614"/>
            <a:ext cx="442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这是原来的贝叶斯公式：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3B088C-1D71-41A9-BC4E-F73674370F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65069" y="1993946"/>
            <a:ext cx="4562475" cy="762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6DE63D-A6C4-4477-B596-2E89E053F2C2}"/>
              </a:ext>
            </a:extLst>
          </p:cNvPr>
          <p:cNvSpPr/>
          <p:nvPr/>
        </p:nvSpPr>
        <p:spPr>
          <a:xfrm>
            <a:off x="1970843" y="330505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先验概率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E8A97F-3277-4AE1-9A8D-F028D5A0540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11071" y="3697941"/>
            <a:ext cx="1107996" cy="28260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D2E987C-9AE8-4C21-832D-10AA4B36DA94}"/>
              </a:ext>
            </a:extLst>
          </p:cNvPr>
          <p:cNvSpPr/>
          <p:nvPr/>
        </p:nvSpPr>
        <p:spPr>
          <a:xfrm>
            <a:off x="5009241" y="3649283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训练集中属于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这个类别占的比例</a:t>
            </a:r>
            <a:endParaRPr lang="zh-CN" altLang="en-US" dirty="0"/>
          </a:p>
        </p:txBody>
      </p:sp>
      <p:sp>
        <p:nvSpPr>
          <p:cNvPr id="8" name="减号 7">
            <a:extLst>
              <a:ext uri="{FF2B5EF4-FFF2-40B4-BE49-F238E27FC236}">
                <a16:creationId xmlns:a16="http://schemas.microsoft.com/office/drawing/2014/main" id="{8CA6AAB9-4D48-4942-9076-D1E0F55A8FA6}"/>
              </a:ext>
            </a:extLst>
          </p:cNvPr>
          <p:cNvSpPr/>
          <p:nvPr/>
        </p:nvSpPr>
        <p:spPr>
          <a:xfrm>
            <a:off x="298881" y="1388780"/>
            <a:ext cx="11321988" cy="179773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ED4FBB9-5690-4BCA-BC88-CB6C7DCE1154}"/>
              </a:ext>
            </a:extLst>
          </p:cNvPr>
          <p:cNvSpPr/>
          <p:nvPr/>
        </p:nvSpPr>
        <p:spPr>
          <a:xfrm>
            <a:off x="1970843" y="424704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条件概率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87F003F-A503-4A19-A0EC-007828AE068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251801" y="4731946"/>
            <a:ext cx="1226536" cy="38119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8314342A-27B5-4D03-84DD-2354910FC1A4}"/>
              </a:ext>
            </a:extLst>
          </p:cNvPr>
          <p:cNvSpPr/>
          <p:nvPr/>
        </p:nvSpPr>
        <p:spPr>
          <a:xfrm>
            <a:off x="5083743" y="4700313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这个类别中，样本为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所占的比例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27C3157-2BEA-46D2-A8CF-83260B03EFE4}"/>
              </a:ext>
            </a:extLst>
          </p:cNvPr>
          <p:cNvSpPr/>
          <p:nvPr/>
        </p:nvSpPr>
        <p:spPr>
          <a:xfrm>
            <a:off x="1970843" y="546922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全概率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81C4B04-8F3B-4A47-9BA1-23AF700E7B8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251801" y="5986035"/>
            <a:ext cx="1463367" cy="369332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590B456D-CB13-42D1-80C5-B3C9F56AE4B8}"/>
              </a:ext>
            </a:extLst>
          </p:cNvPr>
          <p:cNvSpPr/>
          <p:nvPr/>
        </p:nvSpPr>
        <p:spPr>
          <a:xfrm>
            <a:off x="5173524" y="5972158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各个类别中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所占比例的累加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558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  <p:bldP spid="11" grpId="0"/>
      <p:bldP spid="12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C3C80B-4315-4ED0-82D4-46F15C7EBCEC}"/>
              </a:ext>
            </a:extLst>
          </p:cNvPr>
          <p:cNvSpPr txBox="1"/>
          <p:nvPr/>
        </p:nvSpPr>
        <p:spPr>
          <a:xfrm>
            <a:off x="1367161" y="887767"/>
            <a:ext cx="533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对原来式子中的条件概率做独立性假设，得到：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87FD0E2-8830-49D5-A4C2-35E8797B90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14221" y="1376039"/>
            <a:ext cx="6897950" cy="92327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C60A758-76BA-4789-8758-36983E23DFA0}"/>
              </a:ext>
            </a:extLst>
          </p:cNvPr>
          <p:cNvSpPr txBox="1"/>
          <p:nvPr/>
        </p:nvSpPr>
        <p:spPr>
          <a:xfrm>
            <a:off x="1464816" y="2778711"/>
            <a:ext cx="556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代入原来的式子中就可以得到朴素贝叶斯公式。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C6D5A5-0B23-4850-9F1D-AFED5D6C396C}"/>
              </a:ext>
            </a:extLst>
          </p:cNvPr>
          <p:cNvSpPr txBox="1"/>
          <p:nvPr/>
        </p:nvSpPr>
        <p:spPr>
          <a:xfrm>
            <a:off x="1722267" y="3666478"/>
            <a:ext cx="7830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由于一般情况下，分母全概率部分是相同的，所以可以将朴素贝叶斯分类器的步骤归类为：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先根据训练数据集计算出先验概率和条件概率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根据输入实例使用朴素贝叶斯法计算后验概率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3. </a:t>
            </a:r>
            <a:r>
              <a:rPr lang="zh-CN" altLang="en-US" dirty="0"/>
              <a:t>朴素贝叶斯分类器确定实例</a:t>
            </a:r>
            <a:r>
              <a:rPr lang="en-US" altLang="zh-CN" dirty="0"/>
              <a:t>x</a:t>
            </a:r>
            <a:r>
              <a:rPr lang="zh-CN" altLang="en-US" dirty="0"/>
              <a:t>的类别</a:t>
            </a:r>
          </a:p>
          <a:p>
            <a:endParaRPr lang="zh-CN" altLang="en-US" dirty="0"/>
          </a:p>
        </p:txBody>
      </p:sp>
      <p:sp>
        <p:nvSpPr>
          <p:cNvPr id="6" name="减号 5">
            <a:extLst>
              <a:ext uri="{FF2B5EF4-FFF2-40B4-BE49-F238E27FC236}">
                <a16:creationId xmlns:a16="http://schemas.microsoft.com/office/drawing/2014/main" id="{E17915A7-8C50-443B-B424-DD33257DC700}"/>
              </a:ext>
            </a:extLst>
          </p:cNvPr>
          <p:cNvSpPr/>
          <p:nvPr/>
        </p:nvSpPr>
        <p:spPr>
          <a:xfrm>
            <a:off x="-162758" y="3317374"/>
            <a:ext cx="11321988" cy="179773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5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F4D8096-B93B-4591-BD20-BBFBE513155D}"/>
              </a:ext>
            </a:extLst>
          </p:cNvPr>
          <p:cNvSpPr txBox="1"/>
          <p:nvPr/>
        </p:nvSpPr>
        <p:spPr>
          <a:xfrm>
            <a:off x="5702931" y="1881583"/>
            <a:ext cx="4622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上面讲到的式子中的分子部分在实际计算中还是有可能出现值为</a:t>
            </a:r>
            <a:r>
              <a:rPr lang="en-US" altLang="zh-CN" dirty="0"/>
              <a:t>0 </a:t>
            </a:r>
            <a:r>
              <a:rPr lang="zh-CN" altLang="en-US" dirty="0"/>
              <a:t>的情况，所以一般会在计算条件概率的时候加上一个常数，一般称为拉普拉斯平滑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6703D5-8D0C-4F97-8A5F-9F5CDC242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931" y="3471289"/>
            <a:ext cx="5065682" cy="6096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56D6CC6-E552-462F-AB8E-33CAB11C77A5}"/>
              </a:ext>
            </a:extLst>
          </p:cNvPr>
          <p:cNvSpPr txBox="1"/>
          <p:nvPr/>
        </p:nvSpPr>
        <p:spPr>
          <a:xfrm>
            <a:off x="1775534" y="648070"/>
            <a:ext cx="3835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优化：</a:t>
            </a:r>
          </a:p>
        </p:txBody>
      </p:sp>
      <p:sp>
        <p:nvSpPr>
          <p:cNvPr id="5" name="减号 4">
            <a:extLst>
              <a:ext uri="{FF2B5EF4-FFF2-40B4-BE49-F238E27FC236}">
                <a16:creationId xmlns:a16="http://schemas.microsoft.com/office/drawing/2014/main" id="{6EAA35EF-2548-4778-8ED6-CB4AAF173511}"/>
              </a:ext>
            </a:extLst>
          </p:cNvPr>
          <p:cNvSpPr/>
          <p:nvPr/>
        </p:nvSpPr>
        <p:spPr>
          <a:xfrm>
            <a:off x="325514" y="1400017"/>
            <a:ext cx="11321988" cy="179773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24FCE1-3E1A-4E03-BB5A-7798E47BD86C}"/>
              </a:ext>
            </a:extLst>
          </p:cNvPr>
          <p:cNvSpPr txBox="1"/>
          <p:nvPr/>
        </p:nvSpPr>
        <p:spPr>
          <a:xfrm>
            <a:off x="1775534" y="4252404"/>
            <a:ext cx="39273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计算过程多概率遇到很小的值相乘，容易出现下溢出和浮点舍入问题。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可以使用自然对数处理，虽然取值改变，不过不会影响最后结果。</a:t>
            </a:r>
          </a:p>
        </p:txBody>
      </p:sp>
    </p:spTree>
    <p:extLst>
      <p:ext uri="{BB962C8B-B14F-4D97-AF65-F5344CB8AC3E}">
        <p14:creationId xmlns:p14="http://schemas.microsoft.com/office/powerpoint/2010/main" val="161908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52724-11D2-478D-B5E7-FB2CC1A8B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en-US" altLang="zh-CN" dirty="0">
                <a:solidFill>
                  <a:schemeClr val="bg1"/>
                </a:solidFill>
              </a:rPr>
              <a:t>K-means</a:t>
            </a:r>
            <a:r>
              <a:rPr lang="zh-CN" altLang="en-US" dirty="0">
                <a:solidFill>
                  <a:schemeClr val="bg1"/>
                </a:solidFill>
              </a:rPr>
              <a:t>算法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sz="1600" dirty="0">
                <a:solidFill>
                  <a:schemeClr val="bg1"/>
                </a:solidFill>
              </a:rPr>
              <a:t>——</a:t>
            </a:r>
            <a:r>
              <a:rPr lang="zh-CN" altLang="en-US" sz="1600" dirty="0">
                <a:solidFill>
                  <a:schemeClr val="bg1"/>
                </a:solidFill>
              </a:rPr>
              <a:t>一种基于距离的聚类算法。</a:t>
            </a:r>
            <a:br>
              <a:rPr lang="en-US" altLang="zh-CN" dirty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51308D-F822-4971-BC32-234DC4C06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大概步骤：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选择</a:t>
            </a:r>
            <a:r>
              <a:rPr lang="en-US" altLang="zh-CN" dirty="0"/>
              <a:t>k</a:t>
            </a:r>
            <a:r>
              <a:rPr lang="zh-CN" altLang="zh-CN" dirty="0"/>
              <a:t>个点作为初始点</a:t>
            </a:r>
          </a:p>
          <a:p>
            <a:r>
              <a:rPr lang="en-US" altLang="zh-CN" dirty="0"/>
              <a:t>	While (True)</a:t>
            </a:r>
            <a:r>
              <a:rPr lang="zh-CN" altLang="en-US" dirty="0"/>
              <a:t>：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zh-CN" altLang="zh-CN" dirty="0"/>
              <a:t>将每个点划分到离它最近的</a:t>
            </a:r>
            <a:r>
              <a:rPr lang="en-US" altLang="zh-CN" dirty="0"/>
              <a:t>   </a:t>
            </a:r>
            <a:r>
              <a:rPr lang="zh-CN" altLang="zh-CN" dirty="0"/>
              <a:t>簇中心所在的簇</a:t>
            </a:r>
            <a:r>
              <a:rPr lang="zh-CN" altLang="en-US" dirty="0"/>
              <a:t>。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zh-CN" altLang="zh-CN" dirty="0"/>
              <a:t>重新计算簇中心</a:t>
            </a:r>
            <a:r>
              <a:rPr lang="zh-CN" altLang="en-US" dirty="0"/>
              <a:t>。</a:t>
            </a:r>
            <a:endParaRPr lang="zh-CN" altLang="zh-CN" dirty="0"/>
          </a:p>
          <a:p>
            <a:r>
              <a:rPr lang="en-US" altLang="zh-CN" dirty="0"/>
              <a:t>		If </a:t>
            </a:r>
            <a:r>
              <a:rPr lang="zh-CN" altLang="zh-CN" dirty="0"/>
              <a:t>所有簇中心位置不在变化</a:t>
            </a:r>
            <a:r>
              <a:rPr lang="en-US" altLang="zh-CN" dirty="0"/>
              <a:t> or </a:t>
            </a:r>
            <a:r>
              <a:rPr lang="zh-CN" altLang="zh-CN" dirty="0"/>
              <a:t>达到最大迭代次数</a:t>
            </a:r>
            <a:r>
              <a:rPr lang="en-US" altLang="zh-CN" dirty="0"/>
              <a:t>:</a:t>
            </a:r>
            <a:endParaRPr lang="zh-CN" altLang="zh-CN" dirty="0"/>
          </a:p>
          <a:p>
            <a:r>
              <a:rPr lang="en-US" altLang="zh-CN" dirty="0"/>
              <a:t>			</a:t>
            </a:r>
            <a:r>
              <a:rPr lang="zh-CN" altLang="zh-CN" dirty="0"/>
              <a:t>停止迭代</a:t>
            </a:r>
            <a:r>
              <a:rPr lang="zh-CN" altLang="en-US" dirty="0"/>
              <a:t>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886AF7-51EB-4095-B2F7-4879077F3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bg1"/>
                </a:solidFill>
              </a:rPr>
              <a:t>使用距离作为相似度的指标。将距离近的样本组成一个簇。目标是最终形成</a:t>
            </a:r>
            <a:r>
              <a:rPr lang="en-US" altLang="zh-CN" dirty="0">
                <a:solidFill>
                  <a:schemeClr val="bg1"/>
                </a:solidFill>
              </a:rPr>
              <a:t>K</a:t>
            </a:r>
            <a:r>
              <a:rPr lang="zh-CN" altLang="en-US" dirty="0">
                <a:solidFill>
                  <a:schemeClr val="bg1"/>
                </a:solidFill>
              </a:rPr>
              <a:t>个簇。</a:t>
            </a:r>
          </a:p>
        </p:txBody>
      </p:sp>
    </p:spTree>
    <p:extLst>
      <p:ext uri="{BB962C8B-B14F-4D97-AF65-F5344CB8AC3E}">
        <p14:creationId xmlns:p14="http://schemas.microsoft.com/office/powerpoint/2010/main" val="191588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D8D2818-ED2A-42CB-B3BE-EA0928345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862" y="710213"/>
            <a:ext cx="1581150" cy="1371600"/>
          </a:xfrm>
          <a:prstGeom prst="rect">
            <a:avLst/>
          </a:prstGeom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E67CE922-8A16-4C4A-8F53-08E191D2C480}"/>
              </a:ext>
            </a:extLst>
          </p:cNvPr>
          <p:cNvSpPr/>
          <p:nvPr/>
        </p:nvSpPr>
        <p:spPr>
          <a:xfrm>
            <a:off x="3000652" y="1278384"/>
            <a:ext cx="949911" cy="24857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6D1D26-1236-4415-B71F-F57B02FF3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563" y="712432"/>
            <a:ext cx="1571625" cy="1400175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EEC3903C-9239-4DE8-B3F3-2AD68712CA3F}"/>
              </a:ext>
            </a:extLst>
          </p:cNvPr>
          <p:cNvSpPr/>
          <p:nvPr/>
        </p:nvSpPr>
        <p:spPr>
          <a:xfrm>
            <a:off x="5588724" y="1278384"/>
            <a:ext cx="1014551" cy="27298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1417F0-CB20-4BD6-83C5-2861EDB01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275" y="716871"/>
            <a:ext cx="1571625" cy="1371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9ECAE9F-7C8D-4773-87F7-01D41B7894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5513" y="710213"/>
            <a:ext cx="1571625" cy="1352550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B5B9B650-005D-41DC-A01E-82807DD4A7B7}"/>
              </a:ext>
            </a:extLst>
          </p:cNvPr>
          <p:cNvSpPr/>
          <p:nvPr/>
        </p:nvSpPr>
        <p:spPr>
          <a:xfrm>
            <a:off x="8174900" y="1278384"/>
            <a:ext cx="1081087" cy="27298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AFABB65-8721-444B-81FA-224DA54B54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4862" y="4185497"/>
            <a:ext cx="1581150" cy="13811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35CDBAA-837E-4FF0-87F8-98E9218097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3413" y="4152438"/>
            <a:ext cx="1628775" cy="14382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5E5C7B0-3C04-4DC9-AA64-ADB51F4363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9593" y="4152438"/>
            <a:ext cx="1600200" cy="13716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69A93CE-4AEC-4376-8F30-1BD68689E1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5513" y="4176250"/>
            <a:ext cx="1571625" cy="1390650"/>
          </a:xfrm>
          <a:prstGeom prst="rect">
            <a:avLst/>
          </a:prstGeom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id="{8BD771FA-A1BF-4168-A9B7-BD6BDAF69526}"/>
              </a:ext>
            </a:extLst>
          </p:cNvPr>
          <p:cNvSpPr/>
          <p:nvPr/>
        </p:nvSpPr>
        <p:spPr>
          <a:xfrm>
            <a:off x="2936012" y="4758431"/>
            <a:ext cx="957401" cy="24857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0DFB2E2C-B03F-4992-9708-CA9D74F814D9}"/>
              </a:ext>
            </a:extLst>
          </p:cNvPr>
          <p:cNvSpPr/>
          <p:nvPr/>
        </p:nvSpPr>
        <p:spPr>
          <a:xfrm>
            <a:off x="5617298" y="4747287"/>
            <a:ext cx="957401" cy="24857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08E3E94E-28CE-4E0D-A2CA-772BCCF50ADB}"/>
              </a:ext>
            </a:extLst>
          </p:cNvPr>
          <p:cNvSpPr/>
          <p:nvPr/>
        </p:nvSpPr>
        <p:spPr>
          <a:xfrm>
            <a:off x="8369793" y="4747287"/>
            <a:ext cx="957401" cy="24857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AE7D12A-B0AC-411C-8FD4-A09CF0B9AD00}"/>
              </a:ext>
            </a:extLst>
          </p:cNvPr>
          <p:cNvSpPr txBox="1"/>
          <p:nvPr/>
        </p:nvSpPr>
        <p:spPr>
          <a:xfrm>
            <a:off x="1484051" y="2477725"/>
            <a:ext cx="132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数据，</a:t>
            </a:r>
            <a:r>
              <a:rPr lang="en-US" altLang="zh-CN" dirty="0"/>
              <a:t>k=3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425883C-D497-4979-82D1-51FD07B3A2E4}"/>
              </a:ext>
            </a:extLst>
          </p:cNvPr>
          <p:cNvSpPr txBox="1"/>
          <p:nvPr/>
        </p:nvSpPr>
        <p:spPr>
          <a:xfrm>
            <a:off x="3950563" y="2477725"/>
            <a:ext cx="1571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选取三个簇中心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E38F171-E2AF-43D1-B407-C3AF770AD1F3}"/>
              </a:ext>
            </a:extLst>
          </p:cNvPr>
          <p:cNvSpPr txBox="1"/>
          <p:nvPr/>
        </p:nvSpPr>
        <p:spPr>
          <a:xfrm>
            <a:off x="6693763" y="2477725"/>
            <a:ext cx="1481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每个点划分到最近的簇中心所在簇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BA24772-2A83-41F7-9E2C-3628A0854454}"/>
              </a:ext>
            </a:extLst>
          </p:cNvPr>
          <p:cNvSpPr txBox="1"/>
          <p:nvPr/>
        </p:nvSpPr>
        <p:spPr>
          <a:xfrm>
            <a:off x="9327194" y="2556769"/>
            <a:ext cx="1481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重新计算簇中心，位置发生改变，继续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0E97C08-A874-4AA0-9E79-BCBB91DC7B62}"/>
              </a:ext>
            </a:extLst>
          </p:cNvPr>
          <p:cNvSpPr txBox="1"/>
          <p:nvPr/>
        </p:nvSpPr>
        <p:spPr>
          <a:xfrm>
            <a:off x="1420427" y="5877017"/>
            <a:ext cx="1386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重新划分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44F6400-2C37-44B2-B4BC-1B7F9611094E}"/>
              </a:ext>
            </a:extLst>
          </p:cNvPr>
          <p:cNvSpPr txBox="1"/>
          <p:nvPr/>
        </p:nvSpPr>
        <p:spPr>
          <a:xfrm>
            <a:off x="4039340" y="5877017"/>
            <a:ext cx="1386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重新计算簇中心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4176997-3D51-4CD4-BC18-A69AF5F8909E}"/>
              </a:ext>
            </a:extLst>
          </p:cNvPr>
          <p:cNvSpPr txBox="1"/>
          <p:nvPr/>
        </p:nvSpPr>
        <p:spPr>
          <a:xfrm>
            <a:off x="6960093" y="5877017"/>
            <a:ext cx="1296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簇中心位置不变，算法停止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BFF756F-3359-4619-B79C-FB31BC91208A}"/>
              </a:ext>
            </a:extLst>
          </p:cNvPr>
          <p:cNvSpPr txBox="1"/>
          <p:nvPr/>
        </p:nvSpPr>
        <p:spPr>
          <a:xfrm>
            <a:off x="9472474" y="5877017"/>
            <a:ext cx="1335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最后形成的三个簇</a:t>
            </a:r>
          </a:p>
        </p:txBody>
      </p:sp>
    </p:spTree>
    <p:extLst>
      <p:ext uri="{BB962C8B-B14F-4D97-AF65-F5344CB8AC3E}">
        <p14:creationId xmlns:p14="http://schemas.microsoft.com/office/powerpoint/2010/main" val="341205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9" grpId="0" animBg="1"/>
      <p:bldP spid="14" grpId="0" animBg="1"/>
      <p:bldP spid="15" grpId="0" animBg="1"/>
      <p:bldP spid="16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87135-841F-4DD8-8914-A189ADBDD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0037"/>
          </a:xfrm>
        </p:spPr>
        <p:txBody>
          <a:bodyPr/>
          <a:lstStyle/>
          <a:p>
            <a:pPr algn="ctr"/>
            <a:r>
              <a:rPr lang="zh-CN" altLang="en-US" dirty="0"/>
              <a:t>优缺点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A88B32-1E48-4C51-953D-1E7E20AA2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6000"/>
            <a:ext cx="4447786" cy="2738762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优点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速度快</a:t>
            </a:r>
            <a:endParaRPr lang="en-US" altLang="zh-CN" dirty="0"/>
          </a:p>
          <a:p>
            <a:r>
              <a:rPr lang="zh-CN" altLang="en-US" dirty="0"/>
              <a:t>原理简单，容易改进优化</a:t>
            </a:r>
            <a:endParaRPr lang="en-US" altLang="zh-CN" dirty="0"/>
          </a:p>
          <a:p>
            <a:r>
              <a:rPr lang="zh-CN" altLang="en-US" dirty="0"/>
              <a:t>聚类效果不错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A4630B-F223-45B9-9A6E-CA0D6C69A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273876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缺点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K</a:t>
            </a:r>
            <a:r>
              <a:rPr lang="zh-CN" altLang="en-US" dirty="0"/>
              <a:t>值的选择</a:t>
            </a:r>
            <a:endParaRPr lang="en-US" altLang="zh-CN" dirty="0"/>
          </a:p>
          <a:p>
            <a:r>
              <a:rPr lang="zh-CN" altLang="en-US" dirty="0"/>
              <a:t>容易受到离群点等数据的影响</a:t>
            </a:r>
            <a:endParaRPr lang="en-US" altLang="zh-CN" dirty="0"/>
          </a:p>
          <a:p>
            <a:r>
              <a:rPr lang="zh-CN" altLang="en-US" dirty="0"/>
              <a:t>无法处理非球形簇、不同尺寸、不同密度的数据</a:t>
            </a:r>
            <a:endParaRPr lang="en-US" altLang="zh-CN" dirty="0"/>
          </a:p>
          <a:p>
            <a:r>
              <a:rPr lang="zh-CN" altLang="en-US" dirty="0"/>
              <a:t>初始簇中心的选择</a:t>
            </a:r>
          </a:p>
        </p:txBody>
      </p:sp>
    </p:spTree>
    <p:extLst>
      <p:ext uri="{BB962C8B-B14F-4D97-AF65-F5344CB8AC3E}">
        <p14:creationId xmlns:p14="http://schemas.microsoft.com/office/powerpoint/2010/main" val="393916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6BE12E5-CA3A-430C-A1CE-C8DF29794CB7}"/>
              </a:ext>
            </a:extLst>
          </p:cNvPr>
          <p:cNvSpPr txBox="1"/>
          <p:nvPr/>
        </p:nvSpPr>
        <p:spPr>
          <a:xfrm>
            <a:off x="1603838" y="648070"/>
            <a:ext cx="615553" cy="51845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800" b="1" dirty="0"/>
              <a:t>        对应优化方法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9B2942-DF42-47BA-9133-4ED662EA6691}"/>
              </a:ext>
            </a:extLst>
          </p:cNvPr>
          <p:cNvSpPr txBox="1"/>
          <p:nvPr/>
        </p:nvSpPr>
        <p:spPr>
          <a:xfrm>
            <a:off x="2601157" y="754602"/>
            <a:ext cx="847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K-</a:t>
            </a:r>
            <a:r>
              <a:rPr lang="zh-CN" altLang="en-US" dirty="0"/>
              <a:t>值的选择：</a:t>
            </a:r>
            <a:r>
              <a:rPr lang="en-US" altLang="zh-CN" dirty="0"/>
              <a:t> </a:t>
            </a:r>
            <a:r>
              <a:rPr lang="zh-CN" altLang="en-US" dirty="0"/>
              <a:t>这个只能试试，考虑网络搜索选择最佳超参数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221C9E-02FE-4E6F-AACB-EDFCF755C4D4}"/>
              </a:ext>
            </a:extLst>
          </p:cNvPr>
          <p:cNvSpPr txBox="1"/>
          <p:nvPr/>
        </p:nvSpPr>
        <p:spPr>
          <a:xfrm>
            <a:off x="2601157" y="1606858"/>
            <a:ext cx="6560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离群点的影响：这个可以在特征工程的时候将一些异常点（包括离群点）去除，避免对模型的预测造成影响。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7D1CCC-350A-4397-BABB-24EA219AB681}"/>
              </a:ext>
            </a:extLst>
          </p:cNvPr>
          <p:cNvSpPr txBox="1"/>
          <p:nvPr/>
        </p:nvSpPr>
        <p:spPr>
          <a:xfrm>
            <a:off x="2601157" y="2627790"/>
            <a:ext cx="6649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无法处理非球形类型等数据：这个可以根据应用情况来改变使用的算法，可以挑选一些基于密度之类的算法，像</a:t>
            </a:r>
            <a:r>
              <a:rPr lang="en-US" altLang="zh-CN" dirty="0"/>
              <a:t>DBSCAN</a:t>
            </a:r>
            <a:r>
              <a:rPr lang="zh-CN" altLang="en-US" dirty="0"/>
              <a:t>之类的。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BBC714-E41A-4F2A-AFFF-34C84CC3FB40}"/>
              </a:ext>
            </a:extLst>
          </p:cNvPr>
          <p:cNvSpPr txBox="1"/>
          <p:nvPr/>
        </p:nvSpPr>
        <p:spPr>
          <a:xfrm>
            <a:off x="2698812" y="3870664"/>
            <a:ext cx="64629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初始簇中心的影响：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一种是可以选择距离远的初始簇中心，具体做法：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先随机选择一个点，再选择离这个点最远的点，在选择离</a:t>
            </a:r>
            <a:r>
              <a:rPr lang="en-US" altLang="zh-CN" dirty="0"/>
              <a:t>	</a:t>
            </a:r>
            <a:r>
              <a:rPr lang="zh-CN" altLang="zh-CN" dirty="0"/>
              <a:t>这两个点最远的点，这样类推，直到选择出</a:t>
            </a:r>
            <a:r>
              <a:rPr lang="en-US" altLang="zh-CN" dirty="0"/>
              <a:t>k</a:t>
            </a:r>
            <a:r>
              <a:rPr lang="zh-CN" altLang="zh-CN" dirty="0"/>
              <a:t>个点。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或者是：</a:t>
            </a:r>
            <a:endParaRPr lang="en-US" altLang="zh-CN" dirty="0"/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采用二分</a:t>
            </a:r>
            <a:r>
              <a:rPr lang="en-US" altLang="zh-CN" dirty="0"/>
              <a:t>k-means</a:t>
            </a:r>
          </a:p>
        </p:txBody>
      </p:sp>
    </p:spTree>
    <p:extLst>
      <p:ext uri="{BB962C8B-B14F-4D97-AF65-F5344CB8AC3E}">
        <p14:creationId xmlns:p14="http://schemas.microsoft.com/office/powerpoint/2010/main" val="195866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B385BC4-7AD0-4E67-871E-E91B99BBBA84}"/>
              </a:ext>
            </a:extLst>
          </p:cNvPr>
          <p:cNvSpPr txBox="1"/>
          <p:nvPr/>
        </p:nvSpPr>
        <p:spPr>
          <a:xfrm>
            <a:off x="4589755" y="736847"/>
            <a:ext cx="54508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</a:t>
            </a:r>
            <a:r>
              <a:rPr lang="zh-CN" altLang="en-US" dirty="0"/>
              <a:t>近邻也是基于距离的算法。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其中主要有三大要素：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en-IE" altLang="zh-CN" b="1" dirty="0"/>
              <a:t>K</a:t>
            </a:r>
            <a:r>
              <a:rPr lang="zh-CN" altLang="en-US" b="1" dirty="0"/>
              <a:t>值的选择（近邻个数）</a:t>
            </a:r>
            <a:endParaRPr lang="en-US" altLang="zh-CN" b="1" dirty="0"/>
          </a:p>
          <a:p>
            <a:endParaRPr lang="zh-CN" altLang="en-US" b="1" dirty="0"/>
          </a:p>
          <a:p>
            <a:r>
              <a:rPr lang="en-US" altLang="zh-CN" dirty="0"/>
              <a:t>2.</a:t>
            </a:r>
            <a:r>
              <a:rPr lang="zh-CN" altLang="en-US" b="1" dirty="0"/>
              <a:t>度量方式（欧式距离、曼哈顿距离等）</a:t>
            </a:r>
            <a:endParaRPr lang="en-US" altLang="zh-CN" b="1" dirty="0"/>
          </a:p>
          <a:p>
            <a:endParaRPr lang="zh-CN" altLang="en-US" b="1" dirty="0"/>
          </a:p>
          <a:p>
            <a:r>
              <a:rPr lang="en-US" altLang="zh-CN" dirty="0"/>
              <a:t>3.</a:t>
            </a:r>
            <a:r>
              <a:rPr lang="zh-CN" altLang="en-US" b="1" dirty="0"/>
              <a:t>分类决策规则（多数表决法）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98A0AB-38E8-4D5D-AE99-D4E4DA4DFCDD}"/>
              </a:ext>
            </a:extLst>
          </p:cNvPr>
          <p:cNvSpPr txBox="1"/>
          <p:nvPr/>
        </p:nvSpPr>
        <p:spPr>
          <a:xfrm>
            <a:off x="1710985" y="630315"/>
            <a:ext cx="677108" cy="55574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3200" b="1" dirty="0"/>
              <a:t>K</a:t>
            </a:r>
            <a:r>
              <a:rPr lang="zh-CN" altLang="en-US" sz="3200" b="1" dirty="0"/>
              <a:t>近邻算法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AAB0424-3680-4CB4-8312-A9DF48C32AB9}"/>
              </a:ext>
            </a:extLst>
          </p:cNvPr>
          <p:cNvSpPr txBox="1"/>
          <p:nvPr/>
        </p:nvSpPr>
        <p:spPr>
          <a:xfrm>
            <a:off x="4447713" y="3808520"/>
            <a:ext cx="559293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实现步骤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fit</a:t>
            </a:r>
            <a:r>
              <a:rPr lang="zh-CN" altLang="zh-CN" dirty="0"/>
              <a:t>拟合训练集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存储训练集数据以及其标签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For </a:t>
            </a:r>
            <a:r>
              <a:rPr lang="zh-CN" altLang="zh-CN" dirty="0"/>
              <a:t>单个数据样本</a:t>
            </a:r>
            <a:r>
              <a:rPr lang="en-US" altLang="zh-CN" dirty="0"/>
              <a:t> in </a:t>
            </a:r>
            <a:r>
              <a:rPr lang="zh-CN" altLang="zh-CN" dirty="0"/>
              <a:t>数据集：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计算该样本点与训练集所有样本点的距离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得出距离最近的前</a:t>
            </a:r>
            <a:r>
              <a:rPr lang="en-US" altLang="zh-CN" dirty="0"/>
              <a:t>K</a:t>
            </a:r>
            <a:r>
              <a:rPr lang="zh-CN" altLang="zh-CN" dirty="0"/>
              <a:t>个样本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统计这些样本中出现最多的类别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将这个样本归为这个类别</a:t>
            </a:r>
          </a:p>
        </p:txBody>
      </p:sp>
    </p:spTree>
    <p:extLst>
      <p:ext uri="{BB962C8B-B14F-4D97-AF65-F5344CB8AC3E}">
        <p14:creationId xmlns:p14="http://schemas.microsoft.com/office/powerpoint/2010/main" val="268386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19FE30-D86E-4F8F-BFA0-0925130E63AA}"/>
              </a:ext>
            </a:extLst>
          </p:cNvPr>
          <p:cNvSpPr txBox="1"/>
          <p:nvPr/>
        </p:nvSpPr>
        <p:spPr>
          <a:xfrm>
            <a:off x="10811185" y="612559"/>
            <a:ext cx="738664" cy="57616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600" b="1" dirty="0"/>
              <a:t>理解图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11125E-398D-422C-A520-6B6499020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73" y="612558"/>
            <a:ext cx="3113653" cy="2816441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1DF70BD-F5FD-4B6A-9D86-DB5612DCD27F}"/>
              </a:ext>
            </a:extLst>
          </p:cNvPr>
          <p:cNvCxnSpPr>
            <a:cxnSpLocks/>
          </p:cNvCxnSpPr>
          <p:nvPr/>
        </p:nvCxnSpPr>
        <p:spPr>
          <a:xfrm flipH="1" flipV="1">
            <a:off x="2281561" y="1562470"/>
            <a:ext cx="369856" cy="61256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D744395-B70C-4B4C-9783-98C574D4AD43}"/>
              </a:ext>
            </a:extLst>
          </p:cNvPr>
          <p:cNvCxnSpPr/>
          <p:nvPr/>
        </p:nvCxnSpPr>
        <p:spPr>
          <a:xfrm flipH="1">
            <a:off x="1935332" y="2175030"/>
            <a:ext cx="716085" cy="9765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65EE7C6-C287-4B1D-99AD-5B909064B895}"/>
              </a:ext>
            </a:extLst>
          </p:cNvPr>
          <p:cNvSpPr txBox="1"/>
          <p:nvPr/>
        </p:nvSpPr>
        <p:spPr>
          <a:xfrm>
            <a:off x="4421080" y="736847"/>
            <a:ext cx="51046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</a:t>
            </a:r>
            <a:r>
              <a:rPr lang="zh-CN" altLang="en-US" dirty="0"/>
              <a:t>值为</a:t>
            </a:r>
            <a:r>
              <a:rPr lang="en-US" altLang="zh-CN" dirty="0"/>
              <a:t>3</a:t>
            </a:r>
            <a:r>
              <a:rPr lang="zh-CN" altLang="en-US" dirty="0"/>
              <a:t>，也就是以黄色线段为半径的区域，可以看到该区域内红色点多于蓝色，根据多数表决法，最后得出的标签为红色。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K</a:t>
            </a:r>
            <a:r>
              <a:rPr lang="zh-CN" altLang="en-US" dirty="0"/>
              <a:t>值为</a:t>
            </a:r>
            <a:r>
              <a:rPr lang="en-US" altLang="zh-CN" dirty="0"/>
              <a:t>5</a:t>
            </a:r>
            <a:r>
              <a:rPr lang="zh-CN" altLang="en-US" dirty="0"/>
              <a:t>，也就是以灰色线段为半径的区域，可以看到该区域内蓝色点多于红色，根据多数表决法，最后得出的标签为蓝色。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549D11C-FEA1-4DF5-A6D6-E8B6D98ED6CB}"/>
              </a:ext>
            </a:extLst>
          </p:cNvPr>
          <p:cNvSpPr txBox="1"/>
          <p:nvPr/>
        </p:nvSpPr>
        <p:spPr>
          <a:xfrm>
            <a:off x="1154097" y="4021584"/>
            <a:ext cx="83716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对于</a:t>
            </a:r>
            <a:r>
              <a:rPr lang="en-US" altLang="zh-CN" b="1" dirty="0"/>
              <a:t>k</a:t>
            </a:r>
            <a:r>
              <a:rPr lang="zh-CN" altLang="en-US" b="1" dirty="0"/>
              <a:t>值的选择：</a:t>
            </a:r>
            <a:endParaRPr lang="en-US" altLang="zh-CN" b="1" dirty="0"/>
          </a:p>
          <a:p>
            <a:endParaRPr lang="zh-CN" altLang="en-US" b="1" dirty="0"/>
          </a:p>
          <a:p>
            <a:r>
              <a:rPr lang="zh-CN" altLang="en-US" dirty="0"/>
              <a:t>当</a:t>
            </a:r>
            <a:r>
              <a:rPr lang="en-US" altLang="zh-CN" dirty="0"/>
              <a:t>k</a:t>
            </a:r>
            <a:r>
              <a:rPr lang="zh-CN" altLang="en-US" dirty="0"/>
              <a:t>值过小时，整体的模型会变得复杂，容易发生过度拟合。对于这种情况，它可以减小近似误差，但估计误差会增大，预测结果会对近邻的实例结果非常敏感，容易导致判断错误。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当</a:t>
            </a:r>
            <a:r>
              <a:rPr lang="en-US" altLang="zh-CN" dirty="0"/>
              <a:t>k</a:t>
            </a:r>
            <a:r>
              <a:rPr lang="zh-CN" altLang="en-US" dirty="0"/>
              <a:t>值过大的时候，整体的模型会变得简单，容易欠拟合。近似误差会增大，估计误差会减少。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763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8E675FD7-EC7F-4030-A925-F550AFE6A347}"/>
              </a:ext>
            </a:extLst>
          </p:cNvPr>
          <p:cNvSpPr txBox="1"/>
          <p:nvPr/>
        </p:nvSpPr>
        <p:spPr>
          <a:xfrm>
            <a:off x="1775533" y="612560"/>
            <a:ext cx="81497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优点：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支持多分类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原理简单，容易实现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预测效果较好（前提是先选一个好的</a:t>
            </a:r>
            <a:r>
              <a:rPr lang="en-US" altLang="zh-CN" dirty="0"/>
              <a:t>k</a:t>
            </a:r>
            <a:r>
              <a:rPr lang="zh-CN" altLang="en-US" dirty="0"/>
              <a:t>值）</a:t>
            </a:r>
            <a:endParaRPr lang="en-US" altLang="zh-CN" dirty="0"/>
          </a:p>
        </p:txBody>
      </p:sp>
      <p:sp>
        <p:nvSpPr>
          <p:cNvPr id="27" name="减号 26">
            <a:extLst>
              <a:ext uri="{FF2B5EF4-FFF2-40B4-BE49-F238E27FC236}">
                <a16:creationId xmlns:a16="http://schemas.microsoft.com/office/drawing/2014/main" id="{A93162F9-E726-437D-9720-97B4AE01EF0C}"/>
              </a:ext>
            </a:extLst>
          </p:cNvPr>
          <p:cNvSpPr/>
          <p:nvPr/>
        </p:nvSpPr>
        <p:spPr>
          <a:xfrm>
            <a:off x="337352" y="3339113"/>
            <a:ext cx="11321988" cy="179773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A5DF614-F6A3-4BA7-A126-CBEAC02811B4}"/>
              </a:ext>
            </a:extLst>
          </p:cNvPr>
          <p:cNvSpPr txBox="1"/>
          <p:nvPr/>
        </p:nvSpPr>
        <p:spPr>
          <a:xfrm>
            <a:off x="1775533" y="4083728"/>
            <a:ext cx="72619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缺点：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KNN</a:t>
            </a:r>
            <a:r>
              <a:rPr lang="zh-CN" altLang="en-US" dirty="0"/>
              <a:t>是一种非参数学习，比较灵活，但每预测一个数据都要进行一次全局运算，导致模型的速度慢。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解决：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可以构造</a:t>
            </a:r>
            <a:r>
              <a:rPr lang="en-US" altLang="zh-CN" dirty="0"/>
              <a:t>KD</a:t>
            </a:r>
            <a:r>
              <a:rPr lang="zh-CN" altLang="en-US" dirty="0"/>
              <a:t>树，利用</a:t>
            </a:r>
            <a:r>
              <a:rPr lang="en-US" altLang="zh-CN" dirty="0"/>
              <a:t>KD</a:t>
            </a:r>
            <a:r>
              <a:rPr lang="zh-CN" altLang="en-US" dirty="0"/>
              <a:t>树结构加快搜索近邻速度。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283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908A1-4049-43FE-8EA5-D6F39B5A1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6771"/>
          </a:xfrm>
        </p:spPr>
        <p:txBody>
          <a:bodyPr/>
          <a:lstStyle/>
          <a:p>
            <a:r>
              <a:rPr lang="zh-CN" altLang="en-US" dirty="0"/>
              <a:t>线性回归算法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B5A063-97CB-4148-8D51-6EBC3B48B21C}"/>
              </a:ext>
            </a:extLst>
          </p:cNvPr>
          <p:cNvSpPr txBox="1"/>
          <p:nvPr/>
        </p:nvSpPr>
        <p:spPr>
          <a:xfrm>
            <a:off x="1518083" y="2044083"/>
            <a:ext cx="9401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利用变量与目标值之间的线性关系进行回归预测，估计输入样本的预测值。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举个栗子：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FE61E0-841E-4DF9-85D3-B5D897369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418" y="3379894"/>
            <a:ext cx="5758245" cy="4673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1E5DC36-2668-4DCE-9502-54CC8E2C4071}"/>
              </a:ext>
            </a:extLst>
          </p:cNvPr>
          <p:cNvSpPr txBox="1"/>
          <p:nvPr/>
        </p:nvSpPr>
        <p:spPr>
          <a:xfrm>
            <a:off x="1600418" y="4287915"/>
            <a:ext cx="93191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这个就是我们经常看到的线性模型，主要模型就是这个式子，其他都是为了提高准确率，优化式子中的参数的辅助部分。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常见回归方法：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最小二乘法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梯度下降法</a:t>
            </a:r>
          </a:p>
        </p:txBody>
      </p:sp>
    </p:spTree>
    <p:extLst>
      <p:ext uri="{BB962C8B-B14F-4D97-AF65-F5344CB8AC3E}">
        <p14:creationId xmlns:p14="http://schemas.microsoft.com/office/powerpoint/2010/main" val="312556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剪切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375</TotalTime>
  <Words>1200</Words>
  <Application>Microsoft Office PowerPoint</Application>
  <PresentationFormat>宽屏</PresentationFormat>
  <Paragraphs>152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Arial</vt:lpstr>
      <vt:lpstr>Franklin Gothic Book</vt:lpstr>
      <vt:lpstr>Helvetica</vt:lpstr>
      <vt:lpstr>Times New Roman</vt:lpstr>
      <vt:lpstr>剪切</vt:lpstr>
      <vt:lpstr>算法实现</vt:lpstr>
      <vt:lpstr> K-means算法  ——一种基于距离的聚类算法。 </vt:lpstr>
      <vt:lpstr>PowerPoint 演示文稿</vt:lpstr>
      <vt:lpstr>优缺点</vt:lpstr>
      <vt:lpstr>PowerPoint 演示文稿</vt:lpstr>
      <vt:lpstr>PowerPoint 演示文稿</vt:lpstr>
      <vt:lpstr>PowerPoint 演示文稿</vt:lpstr>
      <vt:lpstr>PowerPoint 演示文稿</vt:lpstr>
      <vt:lpstr>线性回归算法</vt:lpstr>
      <vt:lpstr>PowerPoint 演示文稿</vt:lpstr>
      <vt:lpstr>推导过程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算法实现</dc:title>
  <dc:creator>郑 坤泽</dc:creator>
  <cp:lastModifiedBy>郑 坤泽</cp:lastModifiedBy>
  <cp:revision>30</cp:revision>
  <dcterms:created xsi:type="dcterms:W3CDTF">2020-04-24T00:59:43Z</dcterms:created>
  <dcterms:modified xsi:type="dcterms:W3CDTF">2020-04-24T07:15:27Z</dcterms:modified>
</cp:coreProperties>
</file>