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02E"/>
    <a:srgbClr val="FFD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343" autoAdjust="0"/>
  </p:normalViewPr>
  <p:slideViewPr>
    <p:cSldViewPr snapToGrid="0">
      <p:cViewPr varScale="1">
        <p:scale>
          <a:sx n="64" d="100"/>
          <a:sy n="64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E28B-3BC5-40DD-9ADC-DB76A64FD2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7E0E-E859-424E-85CF-3B3C2A5BB5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混淆矩阵</a:t>
            </a:r>
            <a:r>
              <a:rPr lang="en-US" altLang="zh-CN" dirty="0"/>
              <a:t>/ </a:t>
            </a:r>
            <a:r>
              <a:rPr lang="zh-CN" altLang="en-US" dirty="0"/>
              <a:t>测试报告（</a:t>
            </a:r>
            <a:r>
              <a:rPr lang="en-US" altLang="zh-CN" dirty="0"/>
              <a:t>RECALL / </a:t>
            </a:r>
            <a:r>
              <a:rPr lang="en-US" altLang="zh-CN" dirty="0" err="1"/>
              <a:t>F1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样本（训练</a:t>
            </a:r>
            <a:r>
              <a:rPr lang="en-US" altLang="zh-CN" dirty="0"/>
              <a:t>/</a:t>
            </a:r>
            <a:r>
              <a:rPr lang="zh-CN" altLang="en-US" dirty="0"/>
              <a:t>测试） </a:t>
            </a:r>
            <a:r>
              <a:rPr lang="en-US" altLang="zh-CN" dirty="0"/>
              <a:t>/ </a:t>
            </a:r>
            <a:r>
              <a:rPr lang="zh-CN" altLang="en-US" dirty="0"/>
              <a:t>测试的损失值</a:t>
            </a:r>
            <a:endParaRPr lang="en-US" altLang="zh-CN" dirty="0"/>
          </a:p>
          <a:p>
            <a:r>
              <a:rPr lang="zh-CN" altLang="en-US" dirty="0"/>
              <a:t>超参数</a:t>
            </a:r>
            <a:endParaRPr lang="en-US" altLang="zh-CN" dirty="0"/>
          </a:p>
          <a:p>
            <a:r>
              <a:rPr lang="zh-CN" altLang="en-US" dirty="0"/>
              <a:t>性能：识别</a:t>
            </a:r>
            <a:r>
              <a:rPr lang="en-US" altLang="zh-CN" dirty="0"/>
              <a:t>/</a:t>
            </a:r>
            <a:r>
              <a:rPr lang="zh-CN" altLang="en-US" dirty="0"/>
              <a:t>侦测的时间性能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569D7E0E-E859-424E-85CF-3B3C2A5BB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233A-EA4E-45AE-9E71-92D20C558F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957E-33C2-43DD-92CC-5349E44255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12300" y="1522715"/>
            <a:ext cx="2112885" cy="47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人脸侦测模型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21178" y="2747833"/>
            <a:ext cx="2112885" cy="47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人脸识别模型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12299" y="3972951"/>
            <a:ext cx="2112885" cy="47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交通标识侦测模型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97831" y="1095108"/>
            <a:ext cx="3007895" cy="3784847"/>
          </a:xfrm>
          <a:prstGeom prst="roundRect">
            <a:avLst>
              <a:gd name="adj" fmla="val 2255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8824" y="1522715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深度网络模型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8824" y="2551046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深度网络模型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8823" y="3648918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8823" y="3099982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数据集处理模块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8823" y="4197854"/>
            <a:ext cx="2112885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35534" y="1522714"/>
            <a:ext cx="2558172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人脸侦测应用模块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9" idx="3"/>
            <a:endCxn id="4" idx="1"/>
          </p:cNvCxnSpPr>
          <p:nvPr/>
        </p:nvCxnSpPr>
        <p:spPr>
          <a:xfrm flipV="true">
            <a:off x="3705726" y="1762413"/>
            <a:ext cx="906574" cy="122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  <a:endCxn id="6" idx="1"/>
          </p:cNvCxnSpPr>
          <p:nvPr/>
        </p:nvCxnSpPr>
        <p:spPr>
          <a:xfrm flipV="true">
            <a:off x="3705726" y="2987531"/>
            <a:ext cx="915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3"/>
            <a:endCxn id="8" idx="1"/>
          </p:cNvCxnSpPr>
          <p:nvPr/>
        </p:nvCxnSpPr>
        <p:spPr>
          <a:xfrm>
            <a:off x="3705726" y="2987532"/>
            <a:ext cx="906573" cy="122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235533" y="2747832"/>
            <a:ext cx="2558172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人脸识别应用模块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235532" y="3972951"/>
            <a:ext cx="2558172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交通标识识别应用模块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10434531" y="2374972"/>
            <a:ext cx="1443789" cy="12251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21" idx="3"/>
            <a:endCxn id="50" idx="1"/>
          </p:cNvCxnSpPr>
          <p:nvPr/>
        </p:nvCxnSpPr>
        <p:spPr>
          <a:xfrm>
            <a:off x="9793706" y="1762412"/>
            <a:ext cx="640825" cy="122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3"/>
            <a:endCxn id="50" idx="1"/>
          </p:cNvCxnSpPr>
          <p:nvPr/>
        </p:nvCxnSpPr>
        <p:spPr>
          <a:xfrm>
            <a:off x="9793705" y="2987530"/>
            <a:ext cx="640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0" idx="1"/>
          </p:cNvCxnSpPr>
          <p:nvPr/>
        </p:nvCxnSpPr>
        <p:spPr>
          <a:xfrm flipV="true">
            <a:off x="9829798" y="2987531"/>
            <a:ext cx="604733" cy="135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" idx="3"/>
            <a:endCxn id="21" idx="1"/>
          </p:cNvCxnSpPr>
          <p:nvPr/>
        </p:nvCxnSpPr>
        <p:spPr>
          <a:xfrm flipV="true">
            <a:off x="6725185" y="1762412"/>
            <a:ext cx="510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" idx="3"/>
            <a:endCxn id="46" idx="1"/>
          </p:cNvCxnSpPr>
          <p:nvPr/>
        </p:nvCxnSpPr>
        <p:spPr>
          <a:xfrm flipV="true">
            <a:off x="6734063" y="2987530"/>
            <a:ext cx="501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8" idx="3"/>
            <a:endCxn id="48" idx="1"/>
          </p:cNvCxnSpPr>
          <p:nvPr/>
        </p:nvCxnSpPr>
        <p:spPr>
          <a:xfrm>
            <a:off x="6725184" y="4212649"/>
            <a:ext cx="51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true"/>
          <p:nvPr/>
        </p:nvSpPr>
        <p:spPr>
          <a:xfrm>
            <a:off x="5279911" y="5823283"/>
            <a:ext cx="3963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模型训练模块（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Before 2020.10.26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true"/>
          <p:nvPr/>
        </p:nvSpPr>
        <p:spPr>
          <a:xfrm>
            <a:off x="6757238" y="488833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Setup.py</a:t>
            </a:r>
            <a:r>
              <a:rPr lang="zh-CN" altLang="en-US" dirty="0"/>
              <a:t>安装脚本安装到</a:t>
            </a:r>
            <a:r>
              <a:rPr lang="en-US" altLang="zh-CN" dirty="0"/>
              <a:t>python</a:t>
            </a:r>
            <a:r>
              <a:rPr lang="zh-CN" altLang="en-US" dirty="0"/>
              <a:t>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340036" y="2555445"/>
            <a:ext cx="1443789" cy="12251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49922" y="2949605"/>
            <a:ext cx="1443789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9808" y="2949605"/>
            <a:ext cx="1443789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82517" y="2951473"/>
            <a:ext cx="1443789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92404" y="2965334"/>
            <a:ext cx="1709886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视频采集模块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2518" y="3903797"/>
            <a:ext cx="1443789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1" idx="0"/>
            <a:endCxn id="8" idx="2"/>
          </p:cNvCxnSpPr>
          <p:nvPr/>
        </p:nvCxnSpPr>
        <p:spPr>
          <a:xfrm flipH="true" flipV="true">
            <a:off x="6504412" y="3430868"/>
            <a:ext cx="1" cy="47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1"/>
            <a:endCxn id="5" idx="3"/>
          </p:cNvCxnSpPr>
          <p:nvPr/>
        </p:nvCxnSpPr>
        <p:spPr>
          <a:xfrm flipH="true">
            <a:off x="3493711" y="3189303"/>
            <a:ext cx="266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018761" y="1823388"/>
            <a:ext cx="2657171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交通标识识别应用模块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99959" y="2965334"/>
            <a:ext cx="2203024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交通违规业务模块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92404" y="3909049"/>
            <a:ext cx="1709886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26" idx="2"/>
            <a:endCxn id="10" idx="0"/>
          </p:cNvCxnSpPr>
          <p:nvPr/>
        </p:nvCxnSpPr>
        <p:spPr>
          <a:xfrm>
            <a:off x="8347347" y="2302783"/>
            <a:ext cx="0" cy="66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1"/>
            <a:endCxn id="8" idx="3"/>
          </p:cNvCxnSpPr>
          <p:nvPr/>
        </p:nvCxnSpPr>
        <p:spPr>
          <a:xfrm flipH="true" flipV="true">
            <a:off x="7226306" y="3191171"/>
            <a:ext cx="266098" cy="1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0"/>
            <a:endCxn id="10" idx="2"/>
          </p:cNvCxnSpPr>
          <p:nvPr/>
        </p:nvCxnSpPr>
        <p:spPr>
          <a:xfrm flipV="true">
            <a:off x="8347347" y="3444729"/>
            <a:ext cx="0" cy="46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1"/>
            <a:endCxn id="10" idx="3"/>
          </p:cNvCxnSpPr>
          <p:nvPr/>
        </p:nvCxnSpPr>
        <p:spPr>
          <a:xfrm flipH="true">
            <a:off x="9202290" y="3205032"/>
            <a:ext cx="397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86388" y="1583691"/>
            <a:ext cx="1593733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人脸登录模块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连接符: 肘形 41"/>
          <p:cNvCxnSpPr>
            <a:stCxn id="40" idx="1"/>
            <a:endCxn id="6" idx="0"/>
          </p:cNvCxnSpPr>
          <p:nvPr/>
        </p:nvCxnSpPr>
        <p:spPr>
          <a:xfrm rot="10800000" flipV="true">
            <a:off x="4481704" y="1823389"/>
            <a:ext cx="204685" cy="1126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stCxn id="8" idx="0"/>
            <a:endCxn id="40" idx="3"/>
          </p:cNvCxnSpPr>
          <p:nvPr/>
        </p:nvCxnSpPr>
        <p:spPr>
          <a:xfrm rot="16200000" flipV="true">
            <a:off x="5828225" y="2275285"/>
            <a:ext cx="1128084" cy="224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磁盘 50"/>
          <p:cNvSpPr/>
          <p:nvPr/>
        </p:nvSpPr>
        <p:spPr>
          <a:xfrm>
            <a:off x="7890147" y="5065294"/>
            <a:ext cx="914400" cy="61264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>
            <a:stCxn id="51" idx="1"/>
            <a:endCxn id="29" idx="2"/>
          </p:cNvCxnSpPr>
          <p:nvPr/>
        </p:nvCxnSpPr>
        <p:spPr>
          <a:xfrm flipV="true">
            <a:off x="8347347" y="4388444"/>
            <a:ext cx="0" cy="67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345622" y="421339"/>
            <a:ext cx="2014386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人脸侦测应用模块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43049" y="420405"/>
            <a:ext cx="2014386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人脸识别应用模块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连接符: 肘形 59"/>
          <p:cNvCxnSpPr>
            <a:stCxn id="58" idx="2"/>
            <a:endCxn id="40" idx="0"/>
          </p:cNvCxnSpPr>
          <p:nvPr/>
        </p:nvCxnSpPr>
        <p:spPr>
          <a:xfrm rot="5400000">
            <a:off x="5674804" y="708252"/>
            <a:ext cx="683891" cy="1066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/>
          <p:cNvCxnSpPr>
            <a:stCxn id="56" idx="2"/>
            <a:endCxn id="40" idx="0"/>
          </p:cNvCxnSpPr>
          <p:nvPr/>
        </p:nvCxnSpPr>
        <p:spPr>
          <a:xfrm rot="16200000" flipH="true">
            <a:off x="4576557" y="676992"/>
            <a:ext cx="682957" cy="1130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true"/>
          <p:nvPr/>
        </p:nvSpPr>
        <p:spPr>
          <a:xfrm>
            <a:off x="9366745" y="50156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true"/>
          <p:nvPr/>
        </p:nvSpPr>
        <p:spPr>
          <a:xfrm>
            <a:off x="9366745" y="54932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违规记录表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true"/>
          <p:nvPr/>
        </p:nvSpPr>
        <p:spPr>
          <a:xfrm>
            <a:off x="5203597" y="59572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应用程序模块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-30480" y="-36830"/>
            <a:ext cx="7393305" cy="5266690"/>
            <a:chOff x="35" y="-1"/>
            <a:chExt cx="10320" cy="7353"/>
          </a:xfrm>
        </p:grpSpPr>
        <p:grpSp>
          <p:nvGrpSpPr>
            <p:cNvPr id="4" name="组合 3"/>
            <p:cNvGrpSpPr/>
            <p:nvPr/>
          </p:nvGrpSpPr>
          <p:grpSpPr>
            <a:xfrm>
              <a:off x="2584" y="1873"/>
              <a:ext cx="7771" cy="5478"/>
              <a:chOff x="2597" y="1738"/>
              <a:chExt cx="9939" cy="6451"/>
            </a:xfrm>
          </p:grpSpPr>
          <p:sp>
            <p:nvSpPr>
              <p:cNvPr id="2" name="图文框 1"/>
              <p:cNvSpPr/>
              <p:nvPr/>
            </p:nvSpPr>
            <p:spPr>
              <a:xfrm>
                <a:off x="2597" y="1738"/>
                <a:ext cx="9939" cy="6451"/>
              </a:xfrm>
              <a:prstGeom prst="frame">
                <a:avLst/>
              </a:prstGeom>
              <a:solidFill>
                <a:srgbClr val="28402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文本框 2"/>
              <p:cNvSpPr txBox="true"/>
              <p:nvPr/>
            </p:nvSpPr>
            <p:spPr>
              <a:xfrm>
                <a:off x="4868" y="4724"/>
                <a:ext cx="5271" cy="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" altLang="zh-CN"/>
                  <a:t>Main monitoring area</a:t>
                </a:r>
                <a:endParaRPr lang="" altLang="zh-CN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5" y="-1"/>
              <a:ext cx="10320" cy="7353"/>
              <a:chOff x="35" y="-3"/>
              <a:chExt cx="12525" cy="10351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36" y="25"/>
                <a:ext cx="3092" cy="257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3164" y="5"/>
                <a:ext cx="3092" cy="257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36" y="2635"/>
                <a:ext cx="3092" cy="257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6256" y="25"/>
                <a:ext cx="3092" cy="257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9348" y="64"/>
                <a:ext cx="3092" cy="257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6" y="5206"/>
                <a:ext cx="3092" cy="25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6" y="7777"/>
                <a:ext cx="3092" cy="25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6256" y="25"/>
                <a:ext cx="3092" cy="257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9348" y="64"/>
                <a:ext cx="3092" cy="257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" y="45"/>
                <a:ext cx="3092" cy="25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64" y="10"/>
                <a:ext cx="3092" cy="264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6" y="2655"/>
                <a:ext cx="3092" cy="25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257" y="-3"/>
                <a:ext cx="3092" cy="26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9348" y="5"/>
                <a:ext cx="3212" cy="26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-30480" y="5229860"/>
            <a:ext cx="7392670" cy="1639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362190" y="5228590"/>
            <a:ext cx="4826000" cy="1640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true"/>
          <p:nvPr/>
        </p:nvSpPr>
        <p:spPr>
          <a:xfrm>
            <a:off x="1647825" y="5864860"/>
            <a:ext cx="4371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Operation area of picture control function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362190" y="2623820"/>
            <a:ext cx="4826000" cy="2606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362825" y="-22860"/>
            <a:ext cx="4826000" cy="2636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true"/>
          <p:nvPr/>
        </p:nvSpPr>
        <p:spPr>
          <a:xfrm>
            <a:off x="8531860" y="3742690"/>
            <a:ext cx="2489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Alarm information area</a:t>
            </a:r>
            <a:endParaRPr lang="zh-CN" altLang="en-US"/>
          </a:p>
        </p:txBody>
      </p:sp>
      <p:sp>
        <p:nvSpPr>
          <p:cNvPr id="43" name="文本框 42"/>
          <p:cNvSpPr txBox="true"/>
          <p:nvPr/>
        </p:nvSpPr>
        <p:spPr>
          <a:xfrm>
            <a:off x="8659495" y="5864860"/>
            <a:ext cx="2233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Monitoring Log Area</a:t>
            </a:r>
            <a:endParaRPr lang="zh-CN" altLang="en-US"/>
          </a:p>
        </p:txBody>
      </p:sp>
      <p:sp>
        <p:nvSpPr>
          <p:cNvPr id="44" name="文本框 43"/>
          <p:cNvSpPr txBox="true"/>
          <p:nvPr/>
        </p:nvSpPr>
        <p:spPr>
          <a:xfrm>
            <a:off x="7689850" y="1111250"/>
            <a:ext cx="4307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 partial map of the location of the camera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>宽屏</PresentationFormat>
  <Paragraphs>70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微软雅黑</vt:lpstr>
      <vt:lpstr>思源黑体 CN</vt:lpstr>
      <vt:lpstr>等线</vt:lpstr>
      <vt:lpstr>Lato</vt:lpstr>
      <vt:lpstr>宋体</vt:lpstr>
      <vt:lpstr>Arial Unicode MS</vt:lpstr>
      <vt:lpstr>等线 Light</vt:lpstr>
      <vt:lpstr>FandolFang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gaoke</dc:creator>
  <cp:lastModifiedBy>XqN</cp:lastModifiedBy>
  <cp:revision>25</cp:revision>
  <dcterms:created xsi:type="dcterms:W3CDTF">2020-10-21T04:05:23Z</dcterms:created>
  <dcterms:modified xsi:type="dcterms:W3CDTF">2020-10-21T04:05:23Z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