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6FA5F-EDF3-4C7F-8DDE-AB8ABD3B4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16AE89-CFC6-4156-A2FA-7E55106EB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FAC17-35A3-4ADC-80B3-F7C777D6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08F-F7C1-441A-834A-42496128110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43EEC-41DA-4875-99B0-1EBF120B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EE0B9-03AE-4F8F-B91D-273D262F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9E74-9930-4B73-9745-470A2EFB3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7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E2158-6ECB-43E1-9AE5-F6FDB0C8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468410-04C6-42E0-9AE8-0C86AD382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B6957-9E5F-4D59-9BEF-0211F81B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08F-F7C1-441A-834A-42496128110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EA264-6E6A-4E3C-8E86-B4512517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0A8FE-B479-4538-BE06-20E681BA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9E74-9930-4B73-9745-470A2EFB3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4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B86C03-2181-4C2B-B9E7-01F0B2BE1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9DF0D3-C871-42A0-B04E-1C0029D7F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B3160-EA97-423B-89DC-7FE15297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08F-F7C1-441A-834A-42496128110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CC03B-6AB2-43DF-BC9E-F0ECB59C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5B881-EDB4-41EC-8487-A0471A6C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9E74-9930-4B73-9745-470A2EFB3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9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431DD-41CA-4A70-A7D4-B534971D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4C8C5-5E91-4578-94F3-ACD29148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E8A4F-98A4-4F23-A85C-2B1B2606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08F-F7C1-441A-834A-42496128110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EE490-9B0D-4BBB-A596-AF86F33C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69541-06B9-44F1-A817-A39F9789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9E74-9930-4B73-9745-470A2EFB3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7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3C58A-E964-431E-9E6A-B65BE52E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41CB1-5ED0-4228-96BF-7B57EB6E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B5EFD-BF64-492E-B816-2376C2BC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08F-F7C1-441A-834A-42496128110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0D338-D683-405E-98FB-E943A37F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F455A-C596-4819-88AA-F1B6440F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9E74-9930-4B73-9745-470A2EFB3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3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C6946-0B0C-47E0-BA8C-4DE0DEF4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AEF8B-952A-493E-8203-13C1CEC85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9E76C6-1A78-4659-A0C2-BBD35CB71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79979-167F-4833-A1AD-509223E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08F-F7C1-441A-834A-42496128110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0362A-4056-4533-9BFF-75C4D1BF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DF00C0-C05F-41D3-A640-A07B7284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9E74-9930-4B73-9745-470A2EFB3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5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4E006-F6ED-4248-AD3E-604C68AF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9E426-66E7-4945-ABFF-2D9563403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C9DE56-499B-4388-9DB0-F2B5DF45E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74F64F-A1CC-4627-A7C2-D87337D04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9E70DA-8DC0-477F-860D-FA9B611F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40A760-678B-4891-933A-7B5E7C06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08F-F7C1-441A-834A-42496128110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0BD0BF-A5A6-4692-A7DD-547B5F99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0BB613-9875-4FBA-BE46-525D1F53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9E74-9930-4B73-9745-470A2EFB3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7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6812F-A88D-46A4-A815-8A08FF77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6412A9-8F10-4C4E-91E9-CCCC19C1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08F-F7C1-441A-834A-42496128110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450F23-C55A-4A3C-99AB-0774CC92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EAE82F-E354-4B7D-9DF2-D6A837A6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9E74-9930-4B73-9745-470A2EFB3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9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1F5CE2-409C-4E5A-8E4F-2C173EF9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08F-F7C1-441A-834A-42496128110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462777-9954-4BBE-8423-B2131A32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B4772F-94B3-4C04-951E-E874F244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9E74-9930-4B73-9745-470A2EFB3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4589A-26BE-4F2F-AC21-BF2AFD3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4FA83-3E10-46A9-9549-DAE2A1789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BF205B-1024-4FE5-814A-E4B5F7E91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BD6D5-D5A3-424A-99C8-087F213D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08F-F7C1-441A-834A-42496128110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A93C9-A87B-49AD-B733-FA9C39B9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67EE87-9FB7-4BD4-B423-0ADFF22A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9E74-9930-4B73-9745-470A2EFB3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9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6BEFE-770E-4F20-ABE4-CFC72549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96EB87-0AB9-427D-BDAE-4BD33D78B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31462-B9F2-431D-B4EF-ED009665B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D8D29-BABC-46B3-9DE0-F85717DF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08F-F7C1-441A-834A-42496128110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BE5A4-5752-4BEC-8F42-0745D952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FD954A-4F94-408A-8373-44FFBB66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9E74-9930-4B73-9745-470A2EFB3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F8D78A-97BA-4C53-85D7-C4C1D255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6A4A24-D8F7-4359-B3D8-B2FFFFDB0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0FF52-1544-4EE1-BBBB-B4D2F38E2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3208F-F7C1-441A-834A-42496128110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49E8E-8EB7-4D49-91D2-78968898C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38C3A-2C5F-4EA2-86F3-8E0EC5E80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9E74-9930-4B73-9745-470A2EFB3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26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zh.wikipedia.org/wiki/%E9%85%8B%E9%82%A6" TargetMode="External"/><Relationship Id="rId18" Type="http://schemas.openxmlformats.org/officeDocument/2006/relationships/hyperlink" Target="https://zh.wikipedia.org/wiki/%E7%91%AA%E9%9B%85" TargetMode="External"/><Relationship Id="rId26" Type="http://schemas.openxmlformats.org/officeDocument/2006/relationships/hyperlink" Target="https://zh.wikipedia.org/wiki/%E7%A7%8D%E6%A4%8D" TargetMode="External"/><Relationship Id="rId39" Type="http://schemas.openxmlformats.org/officeDocument/2006/relationships/hyperlink" Target="https://zh.wikipedia.org/wiki/%E7%BE%8E%E5%9C%8B" TargetMode="External"/><Relationship Id="rId21" Type="http://schemas.openxmlformats.org/officeDocument/2006/relationships/hyperlink" Target="https://zh.wikipedia.org/wiki/%E6%95%B8%E5%AD%B8" TargetMode="External"/><Relationship Id="rId34" Type="http://schemas.openxmlformats.org/officeDocument/2006/relationships/hyperlink" Target="https://zh.wikipedia.org/wiki/%E5%8E%84%E7%93%9C%E5%A4%9A%E7%88%BE" TargetMode="External"/><Relationship Id="rId42" Type="http://schemas.openxmlformats.org/officeDocument/2006/relationships/hyperlink" Target="https://zh.wikipedia.org/wiki/%E7%93%9C%E6%8B%89%E5%B0%BC%E8%AA%9E" TargetMode="External"/><Relationship Id="rId7" Type="http://schemas.openxmlformats.org/officeDocument/2006/relationships/hyperlink" Target="https://zh.wikipedia.org/wiki/%E7%8B%A9%E7%8D%B5%E6%8E%A1%E9%9B%86%E8%80%85" TargetMode="External"/><Relationship Id="rId2" Type="http://schemas.openxmlformats.org/officeDocument/2006/relationships/image" Target="../media/image2.jpg"/><Relationship Id="rId16" Type="http://schemas.openxmlformats.org/officeDocument/2006/relationships/hyperlink" Target="https://zh.wikipedia.org/wiki/%E9%98%BF%E8%8C%B2%E7%89%B9%E5%85%8B" TargetMode="External"/><Relationship Id="rId29" Type="http://schemas.openxmlformats.org/officeDocument/2006/relationships/hyperlink" Target="https://zh.wikipedia.org/wiki/%E9%87%87%E7%9F%B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9%83%A8%E8%90%BD" TargetMode="External"/><Relationship Id="rId11" Type="http://schemas.openxmlformats.org/officeDocument/2006/relationships/hyperlink" Target="https://zh.wikipedia.org/wiki/%E7%BE%8E%E6%B4%B2%E5%8E%9F%E4%BD%8F%E6%B0%91#cite_note-13" TargetMode="External"/><Relationship Id="rId24" Type="http://schemas.openxmlformats.org/officeDocument/2006/relationships/hyperlink" Target="https://zh.wikipedia.org/wiki/%E7%89%A9%E7%90%86%E5%AD%B8" TargetMode="External"/><Relationship Id="rId32" Type="http://schemas.openxmlformats.org/officeDocument/2006/relationships/hyperlink" Target="https://zh.wikipedia.org/wiki/%E7%8E%BB%E5%88%A9%E7%B6%AD%E4%BA%9E" TargetMode="External"/><Relationship Id="rId37" Type="http://schemas.openxmlformats.org/officeDocument/2006/relationships/hyperlink" Target="https://zh.wikipedia.org/wiki/%E5%A2%A8%E8%A5%BF%E5%93%A5" TargetMode="External"/><Relationship Id="rId40" Type="http://schemas.openxmlformats.org/officeDocument/2006/relationships/hyperlink" Target="https://zh.wikipedia.org/wiki/%E5%85%8B%E4%B8%98%E4%BA%9E%E8%AA%9E" TargetMode="External"/><Relationship Id="rId45" Type="http://schemas.openxmlformats.org/officeDocument/2006/relationships/hyperlink" Target="https://zh.wikipedia.org/wiki/%E8%A5%BF%E6%96%B9%E6%96%87%E5%8C%96" TargetMode="External"/><Relationship Id="rId5" Type="http://schemas.openxmlformats.org/officeDocument/2006/relationships/hyperlink" Target="https://zh.wikipedia.org/wiki/%E7%BF%92%E4%BF%97" TargetMode="External"/><Relationship Id="rId15" Type="http://schemas.openxmlformats.org/officeDocument/2006/relationships/hyperlink" Target="https://zh.wikipedia.org/wiki/%E5%B8%9D%E5%9C%8B" TargetMode="External"/><Relationship Id="rId23" Type="http://schemas.openxmlformats.org/officeDocument/2006/relationships/hyperlink" Target="https://zh.wikipedia.org/wiki/%E5%AF%AB%E4%BD%9C" TargetMode="External"/><Relationship Id="rId28" Type="http://schemas.openxmlformats.org/officeDocument/2006/relationships/hyperlink" Target="https://zh.wikipedia.org/wiki/%E5%9C%B0%E8%B3%AA%E5%AD%B8" TargetMode="External"/><Relationship Id="rId36" Type="http://schemas.openxmlformats.org/officeDocument/2006/relationships/hyperlink" Target="https://zh.wikipedia.org/wiki/%E5%8D%B1%E5%9C%B0%E9%A6%AC%E6%8B%89" TargetMode="External"/><Relationship Id="rId10" Type="http://schemas.openxmlformats.org/officeDocument/2006/relationships/hyperlink" Target="https://zh.wikipedia.org/wiki/%E8%BE%B2%E8%80%95" TargetMode="External"/><Relationship Id="rId19" Type="http://schemas.openxmlformats.org/officeDocument/2006/relationships/hyperlink" Target="https://zh.wikipedia.org/wiki/%E5%B7%A5%E7%A8%8B" TargetMode="External"/><Relationship Id="rId31" Type="http://schemas.openxmlformats.org/officeDocument/2006/relationships/hyperlink" Target="https://zh.wikipedia.org/wiki/%E5%86%B6%E9%87%91" TargetMode="External"/><Relationship Id="rId44" Type="http://schemas.openxmlformats.org/officeDocument/2006/relationships/hyperlink" Target="https://zh.wikipedia.org/wiki/%E7%B4%8D%E7%93%A6%E7%89%B9%E7%88%BE%E8%AA%9E" TargetMode="External"/><Relationship Id="rId4" Type="http://schemas.openxmlformats.org/officeDocument/2006/relationships/hyperlink" Target="https://zh.wikipedia.org/wiki/%E6%B0%91%E6%97%8F" TargetMode="External"/><Relationship Id="rId9" Type="http://schemas.openxmlformats.org/officeDocument/2006/relationships/hyperlink" Target="https://zh.wikipedia.org/wiki/%E6%B0%B4%E7%94%A2%E9%A4%8A%E6%AE%96" TargetMode="External"/><Relationship Id="rId14" Type="http://schemas.openxmlformats.org/officeDocument/2006/relationships/hyperlink" Target="https://zh.wikipedia.org/wiki/%E7%8E%8B%E5%9C%8B" TargetMode="External"/><Relationship Id="rId22" Type="http://schemas.openxmlformats.org/officeDocument/2006/relationships/hyperlink" Target="https://zh.wikipedia.org/wiki/%E5%A4%A9%E6%96%87%E5%AD%B8" TargetMode="External"/><Relationship Id="rId27" Type="http://schemas.openxmlformats.org/officeDocument/2006/relationships/hyperlink" Target="https://zh.wikipedia.org/wiki/%E7%81%8C%E6%BA%89" TargetMode="External"/><Relationship Id="rId30" Type="http://schemas.openxmlformats.org/officeDocument/2006/relationships/hyperlink" Target="https://zh.wikipedia.org/wiki/%E9%9B%95%E5%A1%91" TargetMode="External"/><Relationship Id="rId35" Type="http://schemas.openxmlformats.org/officeDocument/2006/relationships/hyperlink" Target="https://zh.wikipedia.org/wiki/%E6%A0%BC%E9%99%B5%E8%98%AD" TargetMode="External"/><Relationship Id="rId43" Type="http://schemas.openxmlformats.org/officeDocument/2006/relationships/hyperlink" Target="https://zh.wikipedia.org/wiki/%E7%8E%9B%E9%9B%85%E8%AF%AD" TargetMode="External"/><Relationship Id="rId8" Type="http://schemas.openxmlformats.org/officeDocument/2006/relationships/hyperlink" Target="https://zh.wikipedia.org/wiki/%E4%BA%9E%E9%A6%AC%E9%81%9C%E7%9B%86%E5%9C%B0" TargetMode="External"/><Relationship Id="rId3" Type="http://schemas.openxmlformats.org/officeDocument/2006/relationships/hyperlink" Target="https://zh.wikipedia.org/wiki/%E5%89%8D%E5%93%A5%E5%80%AB%E5%B8%83%E6%99%82%E6%9C%9F" TargetMode="External"/><Relationship Id="rId12" Type="http://schemas.openxmlformats.org/officeDocument/2006/relationships/hyperlink" Target="https://zh.wikipedia.org/wiki/%E5%9F%8E%E9%82%A6" TargetMode="External"/><Relationship Id="rId17" Type="http://schemas.openxmlformats.org/officeDocument/2006/relationships/hyperlink" Target="https://zh.wikipedia.org/wiki/%E5%8D%B0%E5%8A%A0" TargetMode="External"/><Relationship Id="rId25" Type="http://schemas.openxmlformats.org/officeDocument/2006/relationships/hyperlink" Target="https://zh.wikipedia.org/wiki/%E9%86%AB%E5%AD%B8" TargetMode="External"/><Relationship Id="rId33" Type="http://schemas.openxmlformats.org/officeDocument/2006/relationships/hyperlink" Target="https://zh.wikipedia.org/wiki/%E5%8A%A0%E6%8B%BF%E5%A4%A7" TargetMode="External"/><Relationship Id="rId38" Type="http://schemas.openxmlformats.org/officeDocument/2006/relationships/hyperlink" Target="https://zh.wikipedia.org/wiki/%E7%A7%98%E9%AD%AF" TargetMode="External"/><Relationship Id="rId46" Type="http://schemas.openxmlformats.org/officeDocument/2006/relationships/hyperlink" Target="https://zh.wikipedia.org/wiki/%E6%9C%AA%E6%8E%A5%E8%A7%B8%E9%83%A8%E8%90%BD" TargetMode="External"/><Relationship Id="rId20" Type="http://schemas.openxmlformats.org/officeDocument/2006/relationships/hyperlink" Target="https://zh.wikipedia.org/wiki/%E5%BB%BA%E7%AF%89" TargetMode="External"/><Relationship Id="rId41" Type="http://schemas.openxmlformats.org/officeDocument/2006/relationships/hyperlink" Target="https://zh.wikipedia.org/wiki/%E8%89%BE%E9%A6%AC%E6%8B%89%E8%AA%9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A8%AE%E6%97%8F%E5%B1%A0%E6%AE%BA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zh.wikipedia.org/wiki/%E9%BB%91%E5%8E%86%E5%8F%B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4%BC%A4%E8%86%9D%E6%B2%B3%E5%A4%A7%E5%B1%A0%E6%9D%80" TargetMode="External"/><Relationship Id="rId5" Type="http://schemas.openxmlformats.org/officeDocument/2006/relationships/hyperlink" Target="https://zh.wikipedia.org/wiki/%E8%A9%B9%E5%A7%86%E6%96%AF%E9%8E%AE" TargetMode="External"/><Relationship Id="rId4" Type="http://schemas.openxmlformats.org/officeDocument/2006/relationships/hyperlink" Target="https://zh.wikipedia.org/wiki/%E5%8D%B0%E7%AC%AC%E5%AE%89%E5%A4%A7%E5%B1%A0%E6%AE%BA%E5%88%97%E8%A1%A8#cite_note-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群人的合照&#10;&#10;描述已自动生成">
            <a:extLst>
              <a:ext uri="{FF2B5EF4-FFF2-40B4-BE49-F238E27FC236}">
                <a16:creationId xmlns:a16="http://schemas.microsoft.com/office/drawing/2014/main" id="{E5F0E84F-55FD-4B9F-8B56-4EFF599D5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8" y="5765"/>
            <a:ext cx="8912015" cy="6846470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BCD7FFB3-A974-449D-AA99-0B71B130A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393" y="1489842"/>
            <a:ext cx="8584703" cy="1442545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solidFill>
                  <a:schemeClr val="bg1"/>
                </a:solidFill>
              </a:rPr>
              <a:t>THE NEW INDIAN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9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6CF22-1CB8-4F6B-BA19-59232882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美洲原住民</a:t>
            </a:r>
          </a:p>
        </p:txBody>
      </p:sp>
      <p:pic>
        <p:nvPicPr>
          <p:cNvPr id="5" name="内容占位符 4" descr="图片包含 人, 男人, 照片, 穿着&#10;&#10;描述已自动生成">
            <a:extLst>
              <a:ext uri="{FF2B5EF4-FFF2-40B4-BE49-F238E27FC236}">
                <a16:creationId xmlns:a16="http://schemas.microsoft.com/office/drawing/2014/main" id="{FAD5075F-A155-4BD9-9539-49CFA6FE6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6211"/>
            <a:ext cx="3492521" cy="435133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D84488-1250-4AF2-893B-880C78EC2562}"/>
              </a:ext>
            </a:extLst>
          </p:cNvPr>
          <p:cNvSpPr txBox="1"/>
          <p:nvPr/>
        </p:nvSpPr>
        <p:spPr>
          <a:xfrm>
            <a:off x="4748048" y="212835"/>
            <a:ext cx="66057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美洲原住民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，是指在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前哥伦布时期"/>
              </a:rPr>
              <a:t>前哥伦布时期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就已经生活在北美洲、中美洲和南美洲的民族及其后代。</a:t>
            </a:r>
          </a:p>
          <a:p>
            <a:pPr algn="l"/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美洲原住民的祖先是分批陆续到达美洲的，然后又经过长期的不断迁移与推进，最终散布到美洲全境。美洲原住民并非单一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民族"/>
              </a:rPr>
              <a:t>民族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，他们进入美洲的时间不同，背景各异，受地理环境、自然条件等各方面的影响，逐渐形成了许多不同语言、不同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习俗"/>
              </a:rPr>
              <a:t>习俗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、不同文化的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部落"/>
              </a:rPr>
              <a:t>部落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尽管某些美洲原住民传统上是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狩猎采集者"/>
              </a:rPr>
              <a:t>狩猎采集者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（特别是在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亚马孙盆地"/>
              </a:rPr>
              <a:t>亚马孙盆地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生活的族群，很多迄今仍维持这种生活方式），但有许多族群都是从事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水产养殖"/>
              </a:rPr>
              <a:t>水产养殖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农耕"/>
              </a:rPr>
              <a:t>农耕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的（尽管有些社会严重依赖农耕，有些则实行农耕、狩猎、采集相混合的生活方式）</a:t>
            </a:r>
            <a:r>
              <a:rPr lang="en-US" altLang="zh-CN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/>
              </a:rPr>
              <a:t>[13]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。某些地区的原住民建造了纪念性建筑、庞大而有组织的城市、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城邦"/>
              </a:rPr>
              <a:t>城邦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3" tooltip="酋邦"/>
              </a:rPr>
              <a:t>酋邦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4" tooltip="王国"/>
              </a:rPr>
              <a:t>王国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甚至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5" tooltip="帝国"/>
              </a:rPr>
              <a:t>帝国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。而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6" tooltip="阿兹特克"/>
              </a:rPr>
              <a:t>阿兹特克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7" tooltip="印加"/>
              </a:rPr>
              <a:t>印加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8" tooltip="玛雅"/>
              </a:rPr>
              <a:t>玛雅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在公元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世纪前为当中的最先进者（是指其政治和社会上）。他们对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9" tooltip="工程"/>
              </a:rPr>
              <a:t>工程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0" tooltip="建筑"/>
              </a:rPr>
              <a:t>建筑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1" tooltip="数学"/>
              </a:rPr>
              <a:t>数学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2" tooltip="天文学"/>
              </a:rPr>
              <a:t>天文学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3" tooltip="写作"/>
              </a:rPr>
              <a:t>写作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4" tooltip="物理学"/>
              </a:rPr>
              <a:t>物理学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5" tooltip="医学"/>
              </a:rPr>
              <a:t>医学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6" tooltip="种植"/>
              </a:rPr>
              <a:t>种植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7" tooltip="灌溉"/>
              </a:rPr>
              <a:t>灌溉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8" tooltip="地质学"/>
              </a:rPr>
              <a:t>地质学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9" tooltip="采矿"/>
              </a:rPr>
              <a:t>采矿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0" tooltip="雕塑"/>
              </a:rPr>
              <a:t>雕塑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1" tooltip="冶金"/>
              </a:rPr>
              <a:t>冶金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都有广泛的了解。</a:t>
            </a:r>
          </a:p>
          <a:p>
            <a:pPr algn="l"/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美洲有许多国家迄今仍有相当多的原住民在当地生活，尤其是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2" tooltip="玻利维亚"/>
              </a:rPr>
              <a:t>玻利维亚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3" tooltip="加拿大"/>
              </a:rPr>
              <a:t>加拿大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4" tooltip="厄瓜多尔"/>
              </a:rPr>
              <a:t>厄瓜多尔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5" tooltip="格陵兰"/>
              </a:rPr>
              <a:t>格陵兰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6" tooltip="危地马拉"/>
              </a:rPr>
              <a:t>危地马拉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7" tooltip="墨西哥"/>
              </a:rPr>
              <a:t>墨西哥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8" tooltip="秘鲁"/>
              </a:rPr>
              <a:t>秘鲁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9" tooltip="美国"/>
              </a:rPr>
              <a:t>美国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。在美洲，至少有一千种不同的原住民语言，诸如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0" tooltip="克丘亚语"/>
              </a:rPr>
              <a:t>克丘亚语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1" tooltip="艾马拉语"/>
              </a:rPr>
              <a:t>艾马拉语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2" tooltip="瓜拉尼语"/>
              </a:rPr>
              <a:t>瓜拉尼语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3" tooltip="玛雅语"/>
              </a:rPr>
              <a:t>玛雅语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4" tooltip="纳瓦特尔语"/>
              </a:rPr>
              <a:t>纳瓦特尔语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等，迄今仍有数以百万计的母语使用者。如同大多数文化，许多美洲原住民既保留了传统（如宗教、社会组织和生活模式），亦满足于现代需求，但仍有一些原住民远离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5" tooltip="西方文化"/>
              </a:rPr>
              <a:t>西方文化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，甚至还有几个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6" tooltip="未接触部落"/>
              </a:rPr>
              <a:t>未接触部落</a:t>
            </a:r>
            <a:endParaRPr lang="zh-CN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98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D4E131-80C1-4094-A8FF-AE9CBFEC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470" y="365125"/>
            <a:ext cx="4614661" cy="88823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印第安种族大屠杀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C18D8C-6688-4E4E-BD9D-661415AB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413"/>
            <a:ext cx="5257800" cy="4923605"/>
          </a:xfrm>
        </p:spPr>
        <p:txBody>
          <a:bodyPr>
            <a:noAutofit/>
          </a:bodyPr>
          <a:lstStyle/>
          <a:p>
            <a:pPr algn="l"/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印第安大屠杀是美洲国家上的欧洲殖民者的</a:t>
            </a:r>
            <a:r>
              <a:rPr lang="zh-CN" altLang="en-US" sz="18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黑历史"/>
              </a:rPr>
              <a:t>黑历史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，只知当时欧洲殖民者多主张对美洲印第安人进行</a:t>
            </a:r>
            <a:r>
              <a:rPr lang="zh-CN" altLang="en-US" sz="18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种族屠杀"/>
              </a:rPr>
              <a:t>种族屠杀</a:t>
            </a:r>
            <a:r>
              <a:rPr lang="en-US" altLang="zh-CN" sz="1800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，但到底多少人死于这场长期的屠杀是难以确定的，美洲原住民的死亡被白人非常消极的纪录或揭露，历史学家</a:t>
            </a: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William M. Osborn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写的</a:t>
            </a: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荒野边疆：美国印第安战争中自</a:t>
            </a:r>
            <a:r>
              <a:rPr lang="zh-CN" altLang="en-US" sz="18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詹姆斯镇"/>
              </a:rPr>
              <a:t>詹姆斯镇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到</a:t>
            </a:r>
            <a:r>
              <a:rPr lang="zh-CN" altLang="en-US" sz="18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伤膝河大屠杀"/>
              </a:rPr>
              <a:t>伤膝河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的的暴行</a:t>
            </a: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》 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搜集了从</a:t>
            </a: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1511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年两种族首次接触到</a:t>
            </a: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1890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年西扩终止这段时间内、今日美国本土所有有记录的欧印暴力冲突，并确认了</a:t>
            </a: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7193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人死于白人的暴行，</a:t>
            </a: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9156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人死于印第安人的暴行。</a:t>
            </a: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Osborn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定义的“暴行”限于谋杀，酷刑，残害平民、伤者、俘虏的肢体器官。对“暴行”的定义不同也会导致统计数量的不同。</a:t>
            </a:r>
          </a:p>
          <a:p>
            <a:pPr algn="l"/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在</a:t>
            </a: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美洲种族灭绝，美国和加拿大的灾难，</a:t>
            </a: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1846-1873》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中，历史学家</a:t>
            </a: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Benjamin </a:t>
            </a:r>
            <a:r>
              <a:rPr lang="en-US" altLang="zh-CN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Madley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记录了在</a:t>
            </a: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1846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到</a:t>
            </a: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1873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年间对加州土著的屠杀数目。他发现这期间的证据，至少</a:t>
            </a: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9400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到</a:t>
            </a: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16000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加州印第安被 非印第安人 杀死。大多数杀戮发生于他所说的</a:t>
            </a: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370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次大屠杀（定义为有意识杀死</a:t>
            </a: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zh-CN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人和以上的无武器战斗者或者平民，包括妇女，儿童或者俘虏等，不一定在战斗时发生）中。</a:t>
            </a:r>
          </a:p>
          <a:p>
            <a:endParaRPr lang="en-US" sz="1800" dirty="0"/>
          </a:p>
        </p:txBody>
      </p:sp>
      <p:pic>
        <p:nvPicPr>
          <p:cNvPr id="5" name="内容占位符 4" descr="人在草地上骑马&#10;&#10;描述已自动生成">
            <a:extLst>
              <a:ext uri="{FF2B5EF4-FFF2-40B4-BE49-F238E27FC236}">
                <a16:creationId xmlns:a16="http://schemas.microsoft.com/office/drawing/2014/main" id="{436DF5C6-441F-484A-B7E9-0A660F1E1AA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690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706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97C13-59A6-4266-990F-6DF7E06E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283" y="617373"/>
            <a:ext cx="10814847" cy="1637096"/>
          </a:xfrm>
        </p:spPr>
        <p:txBody>
          <a:bodyPr/>
          <a:lstStyle/>
          <a:p>
            <a:r>
              <a:rPr lang="zh-CN" altLang="en-US" dirty="0"/>
              <a:t>      </a:t>
            </a:r>
            <a:r>
              <a:rPr lang="zh-CN" altLang="en-US" b="1" dirty="0">
                <a:solidFill>
                  <a:srgbClr val="FF0000"/>
                </a:solidFill>
              </a:rPr>
              <a:t>一个印第安人的头皮值</a:t>
            </a:r>
            <a:r>
              <a:rPr lang="en-US" altLang="zh-CN" b="1" dirty="0">
                <a:solidFill>
                  <a:srgbClr val="FF0000"/>
                </a:solidFill>
              </a:rPr>
              <a:t>100</a:t>
            </a:r>
            <a:r>
              <a:rPr lang="zh-CN" altLang="en-US" b="1" dirty="0">
                <a:solidFill>
                  <a:srgbClr val="FF0000"/>
                </a:solidFill>
              </a:rPr>
              <a:t>美金</a:t>
            </a:r>
          </a:p>
        </p:txBody>
      </p:sp>
      <p:pic>
        <p:nvPicPr>
          <p:cNvPr id="9" name="内容占位符 8" descr="图片包含 桌子, 一群, 水, 不同&#10;&#10;描述已自动生成">
            <a:extLst>
              <a:ext uri="{FF2B5EF4-FFF2-40B4-BE49-F238E27FC236}">
                <a16:creationId xmlns:a16="http://schemas.microsoft.com/office/drawing/2014/main" id="{A4F78EDD-1FCE-46B3-9B89-FC8DA6436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8" y="2645826"/>
            <a:ext cx="6351447" cy="2553282"/>
          </a:xfrm>
        </p:spPr>
      </p:pic>
      <p:pic>
        <p:nvPicPr>
          <p:cNvPr id="11" name="图片 10" descr="图片包含 户外, 草, 灯光, 标志&#10;&#10;描述已自动生成">
            <a:extLst>
              <a:ext uri="{FF2B5EF4-FFF2-40B4-BE49-F238E27FC236}">
                <a16:creationId xmlns:a16="http://schemas.microsoft.com/office/drawing/2014/main" id="{338338CD-B984-4618-A858-BD6D76E77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15" y="2645826"/>
            <a:ext cx="4539169" cy="255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4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63613E-BB5F-4CBB-8DF2-FA310B2C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zh-CN" altLang="en-US" dirty="0"/>
              <a:t>题目：印第安</a:t>
            </a:r>
          </a:p>
        </p:txBody>
      </p:sp>
      <p:pic>
        <p:nvPicPr>
          <p:cNvPr id="5" name="内容占位符 4" descr="图片包含 穿着, 帽子, 男人, 华美&#10;&#10;描述已自动生成">
            <a:extLst>
              <a:ext uri="{FF2B5EF4-FFF2-40B4-BE49-F238E27FC236}">
                <a16:creationId xmlns:a16="http://schemas.microsoft.com/office/drawing/2014/main" id="{AA2CC37E-19DE-4002-8B48-E83A8BD1B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72554-7049-FFF4-F4B4-48DC8BAEE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指出美国的罪行，美国是一个移民国家，在美国梦下发生了许许多多的暴行。土著被屠戮殆尽。</a:t>
            </a:r>
            <a:endParaRPr lang="en-US" altLang="zh-CN" sz="2000" dirty="0"/>
          </a:p>
          <a:p>
            <a:r>
              <a:rPr lang="zh-CN" altLang="en-US" sz="2000" dirty="0"/>
              <a:t>呼吁种族</a:t>
            </a:r>
            <a:r>
              <a:rPr lang="en-US" altLang="zh-CN" sz="2000" dirty="0"/>
              <a:t>(</a:t>
            </a:r>
            <a:r>
              <a:rPr lang="zh-CN" altLang="en-US" sz="2000" dirty="0"/>
              <a:t>民族</a:t>
            </a:r>
            <a:r>
              <a:rPr lang="en-US" altLang="zh-CN" sz="2000" dirty="0"/>
              <a:t>)</a:t>
            </a:r>
            <a:r>
              <a:rPr lang="zh-CN" altLang="en-US" sz="2000" dirty="0"/>
              <a:t>平等。</a:t>
            </a:r>
            <a:endParaRPr lang="en-US" altLang="zh-CN" sz="2000" dirty="0"/>
          </a:p>
          <a:p>
            <a:r>
              <a:rPr lang="zh-CN" altLang="en-US" sz="2000" dirty="0"/>
              <a:t>纪念印第安人，以此为戒。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3762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人戴着帽子&#10;&#10;描述已自动生成">
            <a:extLst>
              <a:ext uri="{FF2B5EF4-FFF2-40B4-BE49-F238E27FC236}">
                <a16:creationId xmlns:a16="http://schemas.microsoft.com/office/drawing/2014/main" id="{E57DFA6A-2E44-4C0E-B26B-2DA5C6AD5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3" b="84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74952E-430E-4C72-818D-D2B686A0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INDIO AMERICANO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6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6CF2A-C277-47BC-80BF-13C788EB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</a:rPr>
              <a:t>INDIO AMERICANO</a:t>
            </a:r>
            <a:endParaRPr lang="zh-CN" altLang="en-US" sz="7200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ADC2A-49DF-4B1C-97EA-9DF2F917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910" y="214153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</a:rPr>
              <a:t>基本构想</a:t>
            </a:r>
            <a:r>
              <a:rPr lang="en-US" altLang="zh-CN" sz="4000" dirty="0">
                <a:solidFill>
                  <a:srgbClr val="0070C0"/>
                </a:solidFill>
              </a:rPr>
              <a:t>/</a:t>
            </a:r>
            <a:r>
              <a:rPr lang="zh-CN" altLang="en-US" sz="4000" dirty="0">
                <a:solidFill>
                  <a:srgbClr val="0070C0"/>
                </a:solidFill>
              </a:rPr>
              <a:t>创新点</a:t>
            </a:r>
            <a:endParaRPr lang="en-US" altLang="zh-CN" sz="4000" dirty="0">
              <a:solidFill>
                <a:srgbClr val="0070C0"/>
              </a:solidFill>
            </a:endParaRPr>
          </a:p>
          <a:p>
            <a:r>
              <a:rPr lang="zh-CN" altLang="en-US" sz="4000" dirty="0"/>
              <a:t>架空世界的一段故事</a:t>
            </a:r>
            <a:endParaRPr lang="en-US" altLang="zh-CN" sz="4000" dirty="0"/>
          </a:p>
          <a:p>
            <a:r>
              <a:rPr lang="zh-CN" altLang="en-US" sz="4000" dirty="0"/>
              <a:t>严格考究历史</a:t>
            </a:r>
            <a:endParaRPr lang="en-US" altLang="zh-CN" sz="4000" dirty="0"/>
          </a:p>
          <a:p>
            <a:r>
              <a:rPr lang="zh-CN" altLang="en-US" sz="4000" dirty="0"/>
              <a:t>运用独特的表达手法</a:t>
            </a:r>
            <a:r>
              <a:rPr lang="en-US" altLang="zh-CN" sz="4000" dirty="0"/>
              <a:t>(</a:t>
            </a:r>
            <a:r>
              <a:rPr lang="zh-CN" altLang="en-US" sz="4000" dirty="0"/>
              <a:t>暂时保密</a:t>
            </a:r>
            <a:r>
              <a:rPr lang="en-US" altLang="zh-CN" sz="4000" dirty="0"/>
              <a:t>)</a:t>
            </a:r>
          </a:p>
          <a:p>
            <a:r>
              <a:rPr lang="zh-CN" altLang="en-US" sz="4000" dirty="0"/>
              <a:t>更加真实</a:t>
            </a:r>
            <a:endParaRPr lang="en-US" altLang="zh-CN" sz="4000" dirty="0"/>
          </a:p>
          <a:p>
            <a:r>
              <a:rPr lang="zh-CN" altLang="en-US" sz="4000" dirty="0"/>
              <a:t>剧本</a:t>
            </a:r>
            <a:r>
              <a:rPr lang="en-US" altLang="zh-CN" sz="4000" dirty="0"/>
              <a:t>(</a:t>
            </a:r>
            <a:r>
              <a:rPr lang="zh-CN" altLang="en-US" sz="4000" dirty="0"/>
              <a:t>暂不剧透</a:t>
            </a:r>
            <a:r>
              <a:rPr lang="en-US" altLang="zh-CN" sz="4000" dirty="0"/>
              <a:t>)</a:t>
            </a:r>
          </a:p>
          <a:p>
            <a:endParaRPr lang="en-US" altLang="zh-CN" sz="4000" dirty="0"/>
          </a:p>
          <a:p>
            <a:pPr marL="0" indent="0">
              <a:buNone/>
            </a:pP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7421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F8E9D-5C8E-465A-A25D-B963293F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17" y="456544"/>
            <a:ext cx="11353800" cy="2307130"/>
          </a:xfrm>
        </p:spPr>
        <p:txBody>
          <a:bodyPr>
            <a:normAutofit/>
          </a:bodyPr>
          <a:lstStyle/>
          <a:p>
            <a:pPr algn="ctr"/>
            <a:r>
              <a:rPr lang="en-US" altLang="zh-CN" sz="8800" dirty="0">
                <a:solidFill>
                  <a:srgbClr val="C00000"/>
                </a:solidFill>
              </a:rPr>
              <a:t>This is Indio Americano</a:t>
            </a:r>
            <a:endParaRPr lang="zh-CN" altLang="en-US" sz="8800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0DD305-BA69-4B0E-880E-766281996700}"/>
              </a:ext>
            </a:extLst>
          </p:cNvPr>
          <p:cNvSpPr txBox="1"/>
          <p:nvPr/>
        </p:nvSpPr>
        <p:spPr>
          <a:xfrm>
            <a:off x="3247695" y="4020206"/>
            <a:ext cx="6164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70C0"/>
                </a:solidFill>
              </a:rPr>
              <a:t>Thanks</a:t>
            </a:r>
            <a:r>
              <a:rPr lang="zh-CN" altLang="en-US" sz="4800" dirty="0">
                <a:solidFill>
                  <a:srgbClr val="0070C0"/>
                </a:solidFill>
              </a:rPr>
              <a:t> </a:t>
            </a:r>
            <a:r>
              <a:rPr lang="en-US" altLang="zh-CN" sz="4800" dirty="0">
                <a:solidFill>
                  <a:srgbClr val="0070C0"/>
                </a:solidFill>
              </a:rPr>
              <a:t>for</a:t>
            </a:r>
            <a:r>
              <a:rPr lang="zh-CN" altLang="en-US" sz="4800" dirty="0">
                <a:solidFill>
                  <a:srgbClr val="0070C0"/>
                </a:solidFill>
              </a:rPr>
              <a:t> </a:t>
            </a:r>
            <a:r>
              <a:rPr lang="en-US" altLang="zh-CN" sz="4800" dirty="0">
                <a:solidFill>
                  <a:srgbClr val="0070C0"/>
                </a:solidFill>
              </a:rPr>
              <a:t>watching !</a:t>
            </a:r>
            <a:endParaRPr lang="zh-CN" alt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2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748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THE NEW INDIAN</vt:lpstr>
      <vt:lpstr>美洲原住民</vt:lpstr>
      <vt:lpstr>印第安种族大屠杀</vt:lpstr>
      <vt:lpstr>      一个印第安人的头皮值100美金</vt:lpstr>
      <vt:lpstr>题目：印第安</vt:lpstr>
      <vt:lpstr>INDIO AMERICANO</vt:lpstr>
      <vt:lpstr>INDIO AMERICANO</vt:lpstr>
      <vt:lpstr>This is Indio Americano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INDIAN</dc:title>
  <dc:creator>wong axida</dc:creator>
  <cp:lastModifiedBy>wong axida</cp:lastModifiedBy>
  <cp:revision>3</cp:revision>
  <dcterms:created xsi:type="dcterms:W3CDTF">2022-03-16T05:31:20Z</dcterms:created>
  <dcterms:modified xsi:type="dcterms:W3CDTF">2022-03-16T06:40:49Z</dcterms:modified>
</cp:coreProperties>
</file>