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2" r:id="rId5"/>
    <p:sldId id="258" r:id="rId6"/>
    <p:sldId id="259" r:id="rId7"/>
    <p:sldId id="260" r:id="rId8"/>
    <p:sldId id="292" r:id="rId9"/>
    <p:sldId id="293" r:id="rId10"/>
    <p:sldId id="283" r:id="rId11"/>
    <p:sldId id="261" r:id="rId12"/>
    <p:sldId id="271" r:id="rId13"/>
    <p:sldId id="273" r:id="rId14"/>
    <p:sldId id="276" r:id="rId15"/>
    <p:sldId id="278" r:id="rId16"/>
    <p:sldId id="279" r:id="rId17"/>
    <p:sldId id="285" r:id="rId18"/>
    <p:sldId id="286" r:id="rId19"/>
    <p:sldId id="287" r:id="rId20"/>
    <p:sldId id="288" r:id="rId21"/>
    <p:sldId id="289" r:id="rId22"/>
    <p:sldId id="290" r:id="rId23"/>
    <p:sldId id="29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6741-2718-44C4-B7E7-FCFBA47B67DC}" type="datetimeFigureOut">
              <a:rPr lang="en-GB" smtClean="0"/>
              <a:t>07/04/2017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8C4-E3DB-4A96-B525-699505D62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35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6741-2718-44C4-B7E7-FCFBA47B67DC}" type="datetimeFigureOut">
              <a:rPr lang="en-GB" smtClean="0"/>
              <a:t>07/04/2017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8C4-E3DB-4A96-B525-699505D62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30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6741-2718-44C4-B7E7-FCFBA47B67DC}" type="datetimeFigureOut">
              <a:rPr lang="en-GB" smtClean="0"/>
              <a:t>07/04/2017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8C4-E3DB-4A96-B525-699505D62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08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6741-2718-44C4-B7E7-FCFBA47B67DC}" type="datetimeFigureOut">
              <a:rPr lang="en-GB" smtClean="0"/>
              <a:t>07/04/2017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8C4-E3DB-4A96-B525-699505D62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95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6741-2718-44C4-B7E7-FCFBA47B67DC}" type="datetimeFigureOut">
              <a:rPr lang="en-GB" smtClean="0"/>
              <a:t>07/04/2017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8C4-E3DB-4A96-B525-699505D62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18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6741-2718-44C4-B7E7-FCFBA47B67DC}" type="datetimeFigureOut">
              <a:rPr lang="en-GB" smtClean="0"/>
              <a:t>07/04/2017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8C4-E3DB-4A96-B525-699505D62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10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6741-2718-44C4-B7E7-FCFBA47B67DC}" type="datetimeFigureOut">
              <a:rPr lang="en-GB" smtClean="0"/>
              <a:t>07/04/2017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8C4-E3DB-4A96-B525-699505D62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3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6741-2718-44C4-B7E7-FCFBA47B67DC}" type="datetimeFigureOut">
              <a:rPr lang="en-GB" smtClean="0"/>
              <a:t>07/04/2017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8C4-E3DB-4A96-B525-699505D62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31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6741-2718-44C4-B7E7-FCFBA47B67DC}" type="datetimeFigureOut">
              <a:rPr lang="en-GB" smtClean="0"/>
              <a:t>07/04/2017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8C4-E3DB-4A96-B525-699505D62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96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6741-2718-44C4-B7E7-FCFBA47B67DC}" type="datetimeFigureOut">
              <a:rPr lang="en-GB" smtClean="0"/>
              <a:t>07/04/2017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8C4-E3DB-4A96-B525-699505D62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57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6741-2718-44C4-B7E7-FCFBA47B67DC}" type="datetimeFigureOut">
              <a:rPr lang="en-GB" smtClean="0"/>
              <a:t>07/04/2017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8C4-E3DB-4A96-B525-699505D62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98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A6741-2718-44C4-B7E7-FCFBA47B67DC}" type="datetimeFigureOut">
              <a:rPr lang="en-GB" smtClean="0"/>
              <a:t>07/04/2017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C8C4-E3DB-4A96-B525-699505D62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49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qwallbase.com/images/big/celestial_female_unicorn_for_luna-1494361.jpg" TargetMode="External"/><Relationship Id="rId3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Parallel processing toolbox in Matlab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Xing Chen</a:t>
            </a:r>
          </a:p>
          <a:p>
            <a:r>
              <a:rPr lang="en-GB" dirty="0" err="1" smtClean="0"/>
              <a:t>x.chen@nin.knaw.nl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9749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Matlab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Instead </a:t>
            </a:r>
            <a:r>
              <a:rPr lang="en-GB" dirty="0" smtClean="0"/>
              <a:t>of using ‘for’ loops,</a:t>
            </a:r>
          </a:p>
          <a:p>
            <a:r>
              <a:rPr lang="en-GB" dirty="0" smtClean="0"/>
              <a:t>Use ‘</a:t>
            </a:r>
            <a:r>
              <a:rPr lang="en-GB" dirty="0" err="1" smtClean="0"/>
              <a:t>parfor</a:t>
            </a:r>
            <a:r>
              <a:rPr lang="en-GB" dirty="0" smtClean="0"/>
              <a:t>’ loops.</a:t>
            </a:r>
          </a:p>
          <a:p>
            <a:r>
              <a:rPr lang="en-GB" dirty="0" smtClean="0"/>
              <a:t>Refer to </a:t>
            </a:r>
            <a:r>
              <a:rPr lang="en-GB" dirty="0" err="1" smtClean="0"/>
              <a:t>parfor_sample_code.m</a:t>
            </a:r>
            <a:r>
              <a:rPr lang="en-GB" dirty="0" smtClean="0"/>
              <a:t> to get an idea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131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Each ‘</a:t>
            </a:r>
            <a:r>
              <a:rPr lang="en-GB" dirty="0" err="1" smtClean="0"/>
              <a:t>parfor</a:t>
            </a:r>
            <a:r>
              <a:rPr lang="en-GB" dirty="0" smtClean="0"/>
              <a:t>’ loop runs independently of the other </a:t>
            </a:r>
            <a:r>
              <a:rPr lang="en-GB" dirty="0" err="1" smtClean="0"/>
              <a:t>parfor</a:t>
            </a:r>
            <a:r>
              <a:rPr lang="en-GB" dirty="0" smtClean="0"/>
              <a:t> loops.</a:t>
            </a:r>
          </a:p>
          <a:p>
            <a:r>
              <a:rPr lang="en-GB" dirty="0"/>
              <a:t>Find the highest level of computation at which you can </a:t>
            </a:r>
            <a:r>
              <a:rPr lang="en-GB" dirty="0" smtClean="0"/>
              <a:t>divide the data between the workers.</a:t>
            </a:r>
          </a:p>
          <a:p>
            <a:r>
              <a:rPr lang="en-GB" dirty="0" smtClean="0"/>
              <a:t>Remember that results from each </a:t>
            </a:r>
            <a:r>
              <a:rPr lang="en-GB" dirty="0" err="1" smtClean="0"/>
              <a:t>parfor</a:t>
            </a:r>
            <a:r>
              <a:rPr lang="en-GB" dirty="0" smtClean="0"/>
              <a:t> loop cannot be passed to other workers while the </a:t>
            </a:r>
            <a:r>
              <a:rPr lang="en-GB" dirty="0" err="1" smtClean="0"/>
              <a:t>parfor</a:t>
            </a:r>
            <a:r>
              <a:rPr lang="en-GB" dirty="0" smtClean="0"/>
              <a:t> loop is running.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454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/>
          <a:lstStyle/>
          <a:p>
            <a:r>
              <a:rPr lang="en-GB" dirty="0" smtClean="0"/>
              <a:t>Days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984062"/>
              </p:ext>
            </p:extLst>
          </p:nvPr>
        </p:nvGraphicFramePr>
        <p:xfrm>
          <a:off x="827592" y="764696"/>
          <a:ext cx="7992880" cy="53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</a:tblGrid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-756592" y="1484784"/>
            <a:ext cx="2520280" cy="3672408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Files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87624" y="908720"/>
            <a:ext cx="0" cy="496855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187624" y="908720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179512" y="6132437"/>
            <a:ext cx="8507288" cy="968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Parallel processing: How to carve up your data set?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7180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/>
          <a:lstStyle/>
          <a:p>
            <a:r>
              <a:rPr lang="en-GB" dirty="0" smtClean="0"/>
              <a:t>Independent of day?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563606"/>
              </p:ext>
            </p:extLst>
          </p:nvPr>
        </p:nvGraphicFramePr>
        <p:xfrm>
          <a:off x="827592" y="764696"/>
          <a:ext cx="7992880" cy="53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</a:tblGrid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187624" y="836712"/>
            <a:ext cx="0" cy="50405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79712" y="836712"/>
            <a:ext cx="0" cy="50405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71800" y="836712"/>
            <a:ext cx="0" cy="50405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63888" y="836712"/>
            <a:ext cx="0" cy="50405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55976" y="836712"/>
            <a:ext cx="0" cy="50405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148064" y="836712"/>
            <a:ext cx="0" cy="50405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40152" y="836712"/>
            <a:ext cx="0" cy="50405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32240" y="836712"/>
            <a:ext cx="0" cy="50405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96336" y="836712"/>
            <a:ext cx="0" cy="50405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88424" y="836712"/>
            <a:ext cx="0" cy="50405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779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/>
          <a:lstStyle/>
          <a:p>
            <a:r>
              <a:rPr lang="en-GB" dirty="0" smtClean="0"/>
              <a:t>Days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7497"/>
              </p:ext>
            </p:extLst>
          </p:nvPr>
        </p:nvGraphicFramePr>
        <p:xfrm>
          <a:off x="827592" y="764696"/>
          <a:ext cx="7992880" cy="53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</a:tblGrid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-756592" y="1484784"/>
            <a:ext cx="2520280" cy="3672408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Files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87624" y="908720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87624" y="1124744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87624" y="1412776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187624" y="1700808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87624" y="1988840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187624" y="2240868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87624" y="2456892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187624" y="2744924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187624" y="3032956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187624" y="3320988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87624" y="3537012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7624" y="3753036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87624" y="4041068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7624" y="4329100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87624" y="4617132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87624" y="4869160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187624" y="5085184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87624" y="5373216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187624" y="5661248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187624" y="5949280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11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Previously, serial processing: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May have resulted </a:t>
            </a:r>
            <a:r>
              <a:rPr lang="en-GB" dirty="0"/>
              <a:t>in the generation of a single file, containing all your output data, at the end of the process. </a:t>
            </a:r>
          </a:p>
        </p:txBody>
      </p:sp>
    </p:spTree>
    <p:extLst>
      <p:ext uri="{BB962C8B-B14F-4D97-AF65-F5344CB8AC3E}">
        <p14:creationId xmlns:p14="http://schemas.microsoft.com/office/powerpoint/2010/main" val="2545061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Now, with parallel processing: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Becomes </a:t>
            </a:r>
            <a:r>
              <a:rPr lang="en-GB" dirty="0"/>
              <a:t>more convenient to split your code into two main sections- </a:t>
            </a:r>
            <a:endParaRPr lang="en-GB" dirty="0" smtClean="0"/>
          </a:p>
          <a:p>
            <a:r>
              <a:rPr lang="en-GB" dirty="0" smtClean="0"/>
              <a:t>One </a:t>
            </a:r>
            <a:r>
              <a:rPr lang="en-GB" dirty="0"/>
              <a:t>which carries out computations using </a:t>
            </a:r>
            <a:r>
              <a:rPr lang="en-GB" dirty="0">
                <a:solidFill>
                  <a:srgbClr val="FF0000"/>
                </a:solidFill>
              </a:rPr>
              <a:t>parallel</a:t>
            </a:r>
            <a:r>
              <a:rPr lang="en-GB" dirty="0"/>
              <a:t> </a:t>
            </a:r>
            <a:r>
              <a:rPr lang="en-GB" dirty="0" smtClean="0"/>
              <a:t>routines (takes up bulk of processing time), </a:t>
            </a:r>
            <a:r>
              <a:rPr lang="en-GB" dirty="0"/>
              <a:t>and </a:t>
            </a:r>
            <a:endParaRPr lang="en-GB" dirty="0" smtClean="0"/>
          </a:p>
          <a:p>
            <a:r>
              <a:rPr lang="en-GB" dirty="0" smtClean="0"/>
              <a:t>One </a:t>
            </a:r>
            <a:r>
              <a:rPr lang="en-GB" dirty="0"/>
              <a:t>which subsequently </a:t>
            </a:r>
            <a:r>
              <a:rPr lang="en-GB" dirty="0" smtClean="0"/>
              <a:t>(and rapidly) combines </a:t>
            </a:r>
            <a:r>
              <a:rPr lang="en-GB" dirty="0"/>
              <a:t>the output of your parallel processes </a:t>
            </a:r>
            <a:r>
              <a:rPr lang="en-GB" dirty="0" smtClean="0"/>
              <a:t>in </a:t>
            </a:r>
            <a:r>
              <a:rPr lang="en-GB" dirty="0" smtClean="0">
                <a:solidFill>
                  <a:srgbClr val="FF0000"/>
                </a:solidFill>
              </a:rPr>
              <a:t>series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803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Best tasks/stages for parallelization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Those </a:t>
            </a:r>
            <a:r>
              <a:rPr lang="en-GB" dirty="0"/>
              <a:t>that are repetitive, </a:t>
            </a:r>
            <a:endParaRPr lang="en-GB" dirty="0" smtClean="0"/>
          </a:p>
          <a:p>
            <a:r>
              <a:rPr lang="en-GB" dirty="0" smtClean="0"/>
              <a:t>Those that </a:t>
            </a:r>
            <a:r>
              <a:rPr lang="en-GB" dirty="0"/>
              <a:t>can be carried out simultaneously and independently by multiple workers, </a:t>
            </a:r>
            <a:r>
              <a:rPr lang="en-GB" dirty="0" smtClean="0"/>
              <a:t>and </a:t>
            </a:r>
          </a:p>
          <a:p>
            <a:r>
              <a:rPr lang="en-GB" dirty="0" smtClean="0"/>
              <a:t>Those that </a:t>
            </a:r>
            <a:r>
              <a:rPr lang="en-GB" dirty="0"/>
              <a:t>are not affected by the order in which they are processed by </a:t>
            </a:r>
            <a:r>
              <a:rPr lang="en-GB" dirty="0" smtClean="0"/>
              <a:t>the </a:t>
            </a:r>
            <a:r>
              <a:rPr lang="en-GB" dirty="0"/>
              <a:t>workers.</a:t>
            </a:r>
          </a:p>
        </p:txBody>
      </p:sp>
    </p:spTree>
    <p:extLst>
      <p:ext uri="{BB962C8B-B14F-4D97-AF65-F5344CB8AC3E}">
        <p14:creationId xmlns:p14="http://schemas.microsoft.com/office/powerpoint/2010/main" val="298794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Points to note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running parallel routines using </a:t>
            </a:r>
            <a:r>
              <a:rPr lang="en-GB" dirty="0" smtClean="0"/>
              <a:t>Matlab </a:t>
            </a:r>
            <a:r>
              <a:rPr lang="en-GB" dirty="0"/>
              <a:t>Parallel Toolbox, these routines are run in what is termed ‘headless’ mode. </a:t>
            </a:r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means that the plotting of images onscreen is suppressed- you can save figures to file, but you cannot view them as they are being generated.</a:t>
            </a:r>
          </a:p>
        </p:txBody>
      </p:sp>
    </p:spTree>
    <p:extLst>
      <p:ext uri="{BB962C8B-B14F-4D97-AF65-F5344CB8AC3E}">
        <p14:creationId xmlns:p14="http://schemas.microsoft.com/office/powerpoint/2010/main" val="1856648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Points to note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Debugging is not allowed in </a:t>
            </a:r>
            <a:r>
              <a:rPr lang="en-GB" i="1" dirty="0" err="1"/>
              <a:t>parfor</a:t>
            </a:r>
            <a:r>
              <a:rPr lang="en-GB" dirty="0"/>
              <a:t> </a:t>
            </a:r>
            <a:r>
              <a:rPr lang="en-GB" dirty="0" smtClean="0"/>
              <a:t>loops. </a:t>
            </a:r>
            <a:r>
              <a:rPr lang="en-GB" dirty="0"/>
              <a:t>You can keep track of what your workers are doing indirectly, by printing strings to </a:t>
            </a:r>
            <a:r>
              <a:rPr lang="en-GB" dirty="0" smtClean="0"/>
              <a:t>screen</a:t>
            </a:r>
          </a:p>
          <a:p>
            <a:r>
              <a:rPr lang="en-GB" dirty="0" smtClean="0"/>
              <a:t>However</a:t>
            </a:r>
            <a:r>
              <a:rPr lang="en-GB" dirty="0"/>
              <a:t>, if a bug is present in your code, </a:t>
            </a:r>
            <a:r>
              <a:rPr lang="en-GB" dirty="0" smtClean="0"/>
              <a:t>have </a:t>
            </a:r>
            <a:r>
              <a:rPr lang="en-GB" dirty="0"/>
              <a:t>to exit the parallel mode (by simply changing your </a:t>
            </a:r>
            <a:r>
              <a:rPr lang="en-GB" i="1" dirty="0" err="1"/>
              <a:t>parfor</a:t>
            </a:r>
            <a:r>
              <a:rPr lang="en-GB" dirty="0"/>
              <a:t> loop to a regular </a:t>
            </a:r>
            <a:r>
              <a:rPr lang="en-GB" i="1" dirty="0"/>
              <a:t>for</a:t>
            </a:r>
            <a:r>
              <a:rPr lang="en-GB" dirty="0"/>
              <a:t> loop) in order to fix it. </a:t>
            </a:r>
            <a:endParaRPr lang="en-GB" dirty="0" smtClean="0"/>
          </a:p>
          <a:p>
            <a:r>
              <a:rPr lang="en-GB" dirty="0" smtClean="0"/>
              <a:t>You </a:t>
            </a:r>
            <a:r>
              <a:rPr lang="en-GB" dirty="0"/>
              <a:t>should ensure that your code is fully functional in non-parallel mode, before running it in parallel mode. </a:t>
            </a:r>
          </a:p>
        </p:txBody>
      </p:sp>
    </p:spTree>
    <p:extLst>
      <p:ext uri="{BB962C8B-B14F-4D97-AF65-F5344CB8AC3E}">
        <p14:creationId xmlns:p14="http://schemas.microsoft.com/office/powerpoint/2010/main" val="146352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Bumping up against limits in computational power?</a:t>
            </a:r>
          </a:p>
          <a:p>
            <a:r>
              <a:rPr lang="en-GB" dirty="0" smtClean="0"/>
              <a:t>Computing speed is the limiting factor in your analyses?</a:t>
            </a:r>
          </a:p>
          <a:p>
            <a:r>
              <a:rPr lang="en-GB" dirty="0" smtClean="0"/>
              <a:t>Consider upgrading equipment and using parallel processing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404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Catch-22 </a:t>
            </a:r>
            <a:r>
              <a:rPr lang="en-GB" dirty="0" smtClean="0"/>
              <a:t>scenario:</a:t>
            </a:r>
          </a:p>
          <a:p>
            <a:r>
              <a:rPr lang="en-GB" dirty="0" smtClean="0"/>
              <a:t>you </a:t>
            </a:r>
            <a:r>
              <a:rPr lang="en-GB" dirty="0"/>
              <a:t>are trying to modify old code or write new code that implements parallel processing, but you are unable to debug it to uncover the source of your problems. </a:t>
            </a:r>
          </a:p>
        </p:txBody>
      </p:sp>
    </p:spTree>
    <p:extLst>
      <p:ext uri="{BB962C8B-B14F-4D97-AF65-F5344CB8AC3E}">
        <p14:creationId xmlns:p14="http://schemas.microsoft.com/office/powerpoint/2010/main" val="1729431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Don’t worry, this is not a </a:t>
            </a:r>
            <a:r>
              <a:rPr lang="en-GB" dirty="0"/>
              <a:t>debilitating problem- if the bug is Parallel-Toolbox-related, Matlab will provide a description of the error. Flags will also appear in your code, drawing attention to violations of parallel processing </a:t>
            </a:r>
            <a:r>
              <a:rPr lang="en-GB" dirty="0" smtClean="0"/>
              <a:t>laws. </a:t>
            </a:r>
          </a:p>
          <a:p>
            <a:r>
              <a:rPr lang="en-GB" dirty="0" smtClean="0"/>
              <a:t>Problems </a:t>
            </a:r>
            <a:r>
              <a:rPr lang="en-GB" dirty="0"/>
              <a:t>tend to occur when allocation of data to workers is non-independent and causes conflicts. </a:t>
            </a:r>
            <a:endParaRPr lang="en-GB" dirty="0" smtClean="0"/>
          </a:p>
          <a:p>
            <a:r>
              <a:rPr lang="en-GB" dirty="0" smtClean="0"/>
              <a:t>With a little practise</a:t>
            </a:r>
            <a:r>
              <a:rPr lang="en-GB" dirty="0"/>
              <a:t>, you will get the hang of how to allocate data correctly and optimally.</a:t>
            </a:r>
          </a:p>
        </p:txBody>
      </p:sp>
    </p:spTree>
    <p:extLst>
      <p:ext uri="{BB962C8B-B14F-4D97-AF65-F5344CB8AC3E}">
        <p14:creationId xmlns:p14="http://schemas.microsoft.com/office/powerpoint/2010/main" val="2515120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strategies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Monitor computer’s </a:t>
            </a:r>
            <a:r>
              <a:rPr lang="en-GB" dirty="0"/>
              <a:t>performance through the Performance tab on </a:t>
            </a:r>
            <a:r>
              <a:rPr lang="en-GB" dirty="0" smtClean="0"/>
              <a:t>Task </a:t>
            </a:r>
            <a:r>
              <a:rPr lang="en-GB" dirty="0"/>
              <a:t>Manager (not sure what it is on other OSs), to ensure that </a:t>
            </a:r>
            <a:r>
              <a:rPr lang="en-GB" dirty="0" smtClean="0"/>
              <a:t>you maximise </a:t>
            </a:r>
            <a:r>
              <a:rPr lang="en-GB" dirty="0"/>
              <a:t>CPU usage.</a:t>
            </a:r>
          </a:p>
        </p:txBody>
      </p:sp>
    </p:spTree>
    <p:extLst>
      <p:ext uri="{BB962C8B-B14F-4D97-AF65-F5344CB8AC3E}">
        <p14:creationId xmlns:p14="http://schemas.microsoft.com/office/powerpoint/2010/main" val="2101975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strategies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Scenario: you’re certain that your code largely works (e.g. you’ve tested it on a subset of your data and it’s fine), but not sure whether it will work on every single data file (e.g. in case some files are corrupted)</a:t>
            </a:r>
          </a:p>
          <a:p>
            <a:r>
              <a:rPr lang="en-GB" dirty="0" smtClean="0"/>
              <a:t>You want to run the processing overnight, and don’t want your code to crash/ get stuck if it encounters errors, but to move on to next files</a:t>
            </a:r>
          </a:p>
          <a:p>
            <a:r>
              <a:rPr lang="en-GB" dirty="0" smtClean="0"/>
              <a:t>Use ‘try-catch ME’ statement within </a:t>
            </a:r>
            <a:r>
              <a:rPr lang="en-GB" i="1" dirty="0" err="1" smtClean="0"/>
              <a:t>parfor</a:t>
            </a:r>
            <a:r>
              <a:rPr lang="en-GB" dirty="0" smtClean="0"/>
              <a:t> loop, write errors to log file for later viewing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10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/>
          <a:lstStyle/>
          <a:p>
            <a:r>
              <a:rPr lang="en-GB" dirty="0" smtClean="0"/>
              <a:t>Days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764165"/>
              </p:ext>
            </p:extLst>
          </p:nvPr>
        </p:nvGraphicFramePr>
        <p:xfrm>
          <a:off x="827592" y="764696"/>
          <a:ext cx="7992880" cy="53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</a:tblGrid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-756592" y="1484784"/>
            <a:ext cx="2520280" cy="3672408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57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/>
          <a:lstStyle/>
          <a:p>
            <a:r>
              <a:rPr lang="en-GB" dirty="0" smtClean="0"/>
              <a:t>Days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390811"/>
              </p:ext>
            </p:extLst>
          </p:nvPr>
        </p:nvGraphicFramePr>
        <p:xfrm>
          <a:off x="827592" y="764696"/>
          <a:ext cx="7992880" cy="53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</a:tblGrid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-756592" y="1484784"/>
            <a:ext cx="2520280" cy="3672408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Files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51720" y="836712"/>
            <a:ext cx="0" cy="50405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187624" y="836712"/>
            <a:ext cx="0" cy="5112568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187624" y="836712"/>
            <a:ext cx="864096" cy="504056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30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GB" dirty="0" smtClean="0"/>
              <a:t>Initial investment of time and energy to learn how to use Parallel Processing Toolbox convert code</a:t>
            </a:r>
          </a:p>
          <a:p>
            <a:r>
              <a:rPr lang="en-GB" dirty="0" smtClean="0"/>
              <a:t>Example from my work:</a:t>
            </a:r>
          </a:p>
          <a:p>
            <a:r>
              <a:rPr lang="en-GB" dirty="0" smtClean="0"/>
              <a:t>Process data from 20 recording channels, daily, over the course of 10 days.</a:t>
            </a:r>
          </a:p>
          <a:p>
            <a:r>
              <a:rPr lang="en-GB" dirty="0" smtClean="0"/>
              <a:t>20*10 = 100</a:t>
            </a:r>
          </a:p>
          <a:p>
            <a:r>
              <a:rPr lang="en-GB" dirty="0" smtClean="0"/>
              <a:t>Each processing step takes 10 min</a:t>
            </a:r>
          </a:p>
          <a:p>
            <a:r>
              <a:rPr lang="en-GB" dirty="0" smtClean="0"/>
              <a:t>100*10 = 1000 min = 17 hours, i.e. an overnight run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697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In </a:t>
            </a:r>
            <a:r>
              <a:rPr lang="en-GB" dirty="0" err="1" smtClean="0"/>
              <a:t>Matlab</a:t>
            </a:r>
            <a:r>
              <a:rPr lang="en-GB" dirty="0" smtClean="0"/>
              <a:t>, maximise computational power with the parallel processing toolbox. </a:t>
            </a:r>
          </a:p>
          <a:p>
            <a:r>
              <a:rPr lang="en-GB" dirty="0" smtClean="0"/>
              <a:t>E.g. Set up 8 ‘workers’</a:t>
            </a:r>
            <a:endParaRPr lang="en-GB" dirty="0" smtClean="0"/>
          </a:p>
          <a:p>
            <a:r>
              <a:rPr lang="en-GB" dirty="0" smtClean="0"/>
              <a:t>Job can be divided between 8 workers</a:t>
            </a:r>
          </a:p>
          <a:p>
            <a:r>
              <a:rPr lang="en-GB" dirty="0" smtClean="0"/>
              <a:t>17/8 = 2 hours</a:t>
            </a:r>
          </a:p>
          <a:p>
            <a:endParaRPr lang="en-GB" dirty="0"/>
          </a:p>
          <a:p>
            <a:r>
              <a:rPr lang="en-GB" dirty="0" smtClean="0"/>
              <a:t>A saving of 15 hours! I can have the results ready by lunchtime, instead of tomorrow morning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600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it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It’s not magic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Good news: basic implementation only involves two simple functions</a:t>
            </a:r>
            <a:endParaRPr lang="en-GB" dirty="0"/>
          </a:p>
        </p:txBody>
      </p:sp>
      <p:pic>
        <p:nvPicPr>
          <p:cNvPr id="1026" name="Picture 2" descr="Celestial Female Unicorn For Luna HQ Wallpaper">
            <a:hlinkClick r:id="rId2" tooltip="Celestial Female Unicorn For Luna HQ Wallpaper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92896"/>
            <a:ext cx="4000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23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open a parallel </a:t>
            </a:r>
            <a:r>
              <a:rPr lang="en-US" dirty="0" smtClean="0"/>
              <a:t>pool:</a:t>
            </a:r>
            <a:endParaRPr lang="en-US" dirty="0"/>
          </a:p>
          <a:p>
            <a:r>
              <a:rPr lang="en-US" dirty="0" err="1">
                <a:latin typeface="Courier"/>
                <a:cs typeface="Courier"/>
              </a:rPr>
              <a:t>parpool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/>
              <a:t>To open a pool of a specific size:</a:t>
            </a:r>
          </a:p>
          <a:p>
            <a:r>
              <a:rPr lang="en-US" dirty="0" err="1">
                <a:latin typeface="Courier"/>
                <a:cs typeface="Courier"/>
              </a:rPr>
              <a:t>parpool</a:t>
            </a:r>
            <a:r>
              <a:rPr lang="en-US" dirty="0">
                <a:latin typeface="Courier"/>
                <a:cs typeface="Courier"/>
              </a:rPr>
              <a:t>(4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alibri"/>
                <a:cs typeface="Calibri"/>
              </a:rPr>
              <a:t>Alternatively, set this in the Preferences window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arallel_preferences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r="2222"/>
          <a:stretch>
            <a:fillRect/>
          </a:stretch>
        </p:blipFill>
        <p:spPr>
          <a:xfrm>
            <a:off x="32632" y="836712"/>
            <a:ext cx="9068844" cy="4987515"/>
          </a:xfrm>
        </p:spPr>
      </p:pic>
    </p:spTree>
    <p:extLst>
      <p:ext uri="{BB962C8B-B14F-4D97-AF65-F5344CB8AC3E}">
        <p14:creationId xmlns:p14="http://schemas.microsoft.com/office/powerpoint/2010/main" val="375342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1806</Words>
  <Application>Microsoft Macintosh PowerPoint</Application>
  <PresentationFormat>On-screen Show (4:3)</PresentationFormat>
  <Paragraphs>1078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Parallel processing toolbox in Matlab</vt:lpstr>
      <vt:lpstr>PowerPoint Presentation</vt:lpstr>
      <vt:lpstr>Days</vt:lpstr>
      <vt:lpstr>Days</vt:lpstr>
      <vt:lpstr>PowerPoint Presentation</vt:lpstr>
      <vt:lpstr>PowerPoint Presentation</vt:lpstr>
      <vt:lpstr>How does it work?</vt:lpstr>
      <vt:lpstr>PowerPoint Presentation</vt:lpstr>
      <vt:lpstr>PowerPoint Presentation</vt:lpstr>
      <vt:lpstr>Matlab code</vt:lpstr>
      <vt:lpstr>PowerPoint Presentation</vt:lpstr>
      <vt:lpstr>Days</vt:lpstr>
      <vt:lpstr>Independent of day?</vt:lpstr>
      <vt:lpstr>Days</vt:lpstr>
      <vt:lpstr>Previously, serial processing:</vt:lpstr>
      <vt:lpstr>Now, with parallel processing:</vt:lpstr>
      <vt:lpstr>Best tasks/stages for parallelization</vt:lpstr>
      <vt:lpstr>Points to note</vt:lpstr>
      <vt:lpstr>Points to note</vt:lpstr>
      <vt:lpstr>PowerPoint Presentation</vt:lpstr>
      <vt:lpstr>PowerPoint Presentation</vt:lpstr>
      <vt:lpstr>Additional strategies</vt:lpstr>
      <vt:lpstr>Additional strategies</vt:lpstr>
    </vt:vector>
  </TitlesOfParts>
  <Company>Newcastle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processing toolbox in Matlab</dc:title>
  <dc:creator>nxc2</dc:creator>
  <cp:lastModifiedBy>Xing Chen</cp:lastModifiedBy>
  <cp:revision>21</cp:revision>
  <dcterms:created xsi:type="dcterms:W3CDTF">2014-07-11T15:12:19Z</dcterms:created>
  <dcterms:modified xsi:type="dcterms:W3CDTF">2017-04-07T13:27:59Z</dcterms:modified>
</cp:coreProperties>
</file>