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76" r:id="rId7"/>
    <p:sldId id="262" r:id="rId8"/>
    <p:sldId id="263" r:id="rId9"/>
    <p:sldId id="267" r:id="rId10"/>
    <p:sldId id="274" r:id="rId11"/>
    <p:sldId id="264" r:id="rId12"/>
    <p:sldId id="269" r:id="rId13"/>
    <p:sldId id="277" r:id="rId14"/>
    <p:sldId id="270" r:id="rId15"/>
    <p:sldId id="266" r:id="rId16"/>
    <p:sldId id="273" r:id="rId17"/>
    <p:sldId id="268" r:id="rId18"/>
    <p:sldId id="272" r:id="rId19"/>
    <p:sldId id="271" r:id="rId20"/>
    <p:sldId id="261" r:id="rId21"/>
    <p:sldId id="275" r:id="rId22"/>
    <p:sldId id="27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18"/>
    <a:srgbClr val="FF5900"/>
    <a:srgbClr val="BA770C"/>
    <a:srgbClr val="E6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9" autoAdjust="0"/>
  </p:normalViewPr>
  <p:slideViewPr>
    <p:cSldViewPr snapToGrid="0" snapToObjects="1">
      <p:cViewPr>
        <p:scale>
          <a:sx n="55" d="100"/>
          <a:sy n="55" d="100"/>
        </p:scale>
        <p:origin x="-3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Adobe Illustrator: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Hall</a:t>
            </a:r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Tools:</a:t>
            </a:r>
          </a:p>
          <a:p>
            <a:pPr marL="0" indent="0">
              <a:buNone/>
            </a:pPr>
            <a:r>
              <a:rPr lang="en-US" dirty="0" smtClean="0"/>
              <a:t>There are lots of single-key shortcuts to switch between tools. Ones I use all the time are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v – Normal pointer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Eyedropper (for picking colors/styles)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Grouping: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Ctrl+g</a:t>
            </a:r>
            <a:r>
              <a:rPr lang="en-US" dirty="0" smtClean="0"/>
              <a:t> – Group selected objects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Ctrl+Shft+g</a:t>
            </a:r>
            <a:r>
              <a:rPr lang="en-US" dirty="0" smtClean="0"/>
              <a:t> – Ungroup selected group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Esc – Exit all groups to top level</a:t>
            </a:r>
          </a:p>
        </p:txBody>
      </p:sp>
    </p:spTree>
    <p:extLst>
      <p:ext uri="{BB962C8B-B14F-4D97-AF65-F5344CB8AC3E}">
        <p14:creationId xmlns:p14="http://schemas.microsoft.com/office/powerpoint/2010/main" val="490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Matlab funk: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</a:t>
            </a:r>
            <a:r>
              <a:rPr lang="en-US" dirty="0" err="1"/>
              <a:t>+</a:t>
            </a:r>
            <a:r>
              <a:rPr lang="en-US" dirty="0" err="1" smtClean="0"/>
              <a:t>a</a:t>
            </a:r>
            <a:r>
              <a:rPr lang="en-US" dirty="0" smtClean="0"/>
              <a:t> – Select all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Ctrl+Shift+g</a:t>
            </a:r>
            <a:r>
              <a:rPr lang="en-US" dirty="0" smtClean="0"/>
              <a:t> – Ungroup (all if you have already ‘selected all’)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Ctrl+Alt+7 – Remove clipping masks (ditto)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Ctrl+Alt</a:t>
            </a:r>
            <a:r>
              <a:rPr lang="en-US" dirty="0"/>
              <a:t>+</a:t>
            </a:r>
            <a:r>
              <a:rPr lang="en-US" dirty="0" smtClean="0"/>
              <a:t>Shift</a:t>
            </a:r>
            <a:r>
              <a:rPr lang="en-US" dirty="0"/>
              <a:t>+</a:t>
            </a:r>
            <a:r>
              <a:rPr lang="en-US" dirty="0" smtClean="0"/>
              <a:t>8 – Remove compound paths (ditto)</a:t>
            </a:r>
          </a:p>
          <a:p>
            <a:pPr marL="493776" lvl="2">
              <a:buFont typeface="Wingdings" charset="2"/>
              <a:buChar char="v"/>
            </a:pPr>
            <a:r>
              <a:rPr lang="en-US" dirty="0" smtClean="0"/>
              <a:t> (</a:t>
            </a:r>
            <a:r>
              <a:rPr lang="en-US" dirty="0"/>
              <a:t>see later for description of clipping </a:t>
            </a:r>
            <a:r>
              <a:rPr lang="en-US" dirty="0" smtClean="0"/>
              <a:t>mask &amp; compound path)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Tom’s tip!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Ctrl+Shift+x</a:t>
            </a:r>
            <a:r>
              <a:rPr lang="en-US" dirty="0" smtClean="0"/>
              <a:t> – Restore aspect ratio of text (see below, ‘Scaling’)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to Illustrator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MATLAB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Try and use a standard figure size e.g. default, full screen on a particular monitor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File &gt; Save As… &gt; </a:t>
            </a:r>
            <a:r>
              <a:rPr lang="en-US" dirty="0" err="1" smtClean="0"/>
              <a:t>figure.eps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Illustrator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File &gt; Open &gt; Select the </a:t>
            </a:r>
            <a:r>
              <a:rPr lang="en-US" dirty="0" err="1" smtClean="0"/>
              <a:t>eps</a:t>
            </a:r>
            <a:r>
              <a:rPr lang="en-US" dirty="0" smtClean="0"/>
              <a:t> file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Remove the funk, then copy/paste into a new document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Re-type axis labels and tick numbering with appropriate alignment. Why? …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MATLAB puts digits around decimal points in separate text boxes, which messes up when you rescale.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Rescaling and alignment of figures is easier if text is aligned properly, e.g. right align for y-axis, </a:t>
            </a:r>
            <a:r>
              <a:rPr lang="en-US" dirty="0" err="1" smtClean="0"/>
              <a:t>centre</a:t>
            </a:r>
            <a:r>
              <a:rPr lang="en-US" dirty="0" smtClean="0"/>
              <a:t>-align for x-axis.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to Illustrator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Illustrator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File &gt; New &gt; Use ‘Print’ profile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Click to select whole figure panel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Right click &gt; copy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Illustrator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Edit &gt; Paste (or </a:t>
            </a:r>
            <a:r>
              <a:rPr lang="en-US" dirty="0" err="1" smtClean="0"/>
              <a:t>ctrl+v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Similar ‘funk’ to MATLAB needs to be removed.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Axis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CMYK </a:t>
            </a:r>
            <a:r>
              <a:rPr lang="en-US" dirty="0" err="1" smtClean="0"/>
              <a:t>vs</a:t>
            </a:r>
            <a:r>
              <a:rPr lang="en-US" dirty="0" smtClean="0"/>
              <a:t>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80" y="2038387"/>
            <a:ext cx="8041440" cy="438828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Illustrator &gt;  File &gt; New &gt; for figures generally use Profile ‘Print’ (CMYK)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CMYK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Cyan, magenta, yellow, black (mixed INKS)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printer’s format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Default for most journals</a:t>
            </a:r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RGB: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Red, green, blue (mixed LIGHT)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Screen/web format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Some journals have for online supp. figures</a:t>
            </a:r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You stupid program: where are my </a:t>
            </a:r>
            <a:r>
              <a:rPr lang="en-US" dirty="0" err="1" smtClean="0"/>
              <a:t>pallettes</a:t>
            </a:r>
            <a:r>
              <a:rPr lang="en-US" dirty="0" smtClean="0"/>
              <a:t>?!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EPS from MATLAB has an empty color palette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Paste into a new document with Print format and you’ll have all your </a:t>
            </a:r>
            <a:r>
              <a:rPr lang="en-US" dirty="0" err="1" smtClean="0"/>
              <a:t>pallettes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Align tools, align tools, align tools!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7426"/>
            <a:ext cx="7467600" cy="3951337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Drag or shift-click to select multiple objects to align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Then click once on your ‘key’ object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one to which all others will be aligned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Gets a slightly thicker selection outline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Use align tools (left, right, center etc.)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Easiest if you first align text appropriately in text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Scale </a:t>
            </a:r>
            <a:r>
              <a:rPr lang="en-US" dirty="0"/>
              <a:t>things by known ratios if possible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To scale whole object/group by specified amount:</a:t>
            </a:r>
          </a:p>
          <a:p>
            <a:pPr marL="0" indent="0">
              <a:buNone/>
            </a:pPr>
            <a:r>
              <a:rPr lang="en-US" dirty="0" smtClean="0"/>
              <a:t>	Object &gt; Transform…</a:t>
            </a:r>
            <a:endParaRPr lang="en-US" dirty="0"/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To scale multiple objects by their respective </a:t>
            </a:r>
            <a:r>
              <a:rPr lang="en-US" dirty="0" err="1" smtClean="0"/>
              <a:t>centres</a:t>
            </a:r>
            <a:r>
              <a:rPr lang="en-US" dirty="0" smtClean="0"/>
              <a:t> :</a:t>
            </a:r>
          </a:p>
          <a:p>
            <a:pPr marL="0" lvl="1" indent="0">
              <a:buNone/>
            </a:pPr>
            <a:r>
              <a:rPr lang="en-US" dirty="0" smtClean="0"/>
              <a:t>	(</a:t>
            </a:r>
            <a:r>
              <a:rPr lang="en-US" dirty="0"/>
              <a:t>e.g. for scaling points in a plot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/>
              <a:t>Object &gt; Transform &gt; Transform Each</a:t>
            </a:r>
            <a:r>
              <a:rPr lang="en-US" dirty="0" smtClean="0"/>
              <a:t>…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Bug </a:t>
            </a:r>
            <a:r>
              <a:rPr lang="en-US" dirty="0"/>
              <a:t>in versions ≤ CS5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Need to add an object to your group but not have it selected otherwise scales whole </a:t>
            </a:r>
            <a:r>
              <a:rPr lang="en-US" dirty="0" smtClean="0"/>
              <a:t>group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Tom’s tip</a:t>
            </a:r>
            <a:r>
              <a:rPr lang="en-US" b="1" dirty="0" smtClean="0"/>
              <a:t>!</a:t>
            </a:r>
            <a:endParaRPr lang="en-US" b="1" dirty="0"/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</a:t>
            </a:r>
            <a:r>
              <a:rPr lang="en-US" dirty="0" err="1"/>
              <a:t>+Shift+x</a:t>
            </a:r>
            <a:r>
              <a:rPr lang="en-US" dirty="0"/>
              <a:t> – Restore aspect ratio of text if you have </a:t>
            </a:r>
            <a:r>
              <a:rPr lang="en-US" dirty="0" smtClean="0"/>
              <a:t>distorted it</a:t>
            </a:r>
            <a:r>
              <a:rPr lang="en-US" dirty="0"/>
              <a:t> (“weird, stretched look”)</a:t>
            </a:r>
            <a:r>
              <a:rPr lang="en-US" dirty="0" smtClean="0"/>
              <a:t> with non-uniform scaling. Then select a common font size.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Changing/copying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Two basic color attributes: line and fill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 Eyedropper tool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Press v (choose pointer tool)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 the ‘target’ object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Press </a:t>
            </a:r>
            <a:r>
              <a:rPr lang="en-US" dirty="0" err="1" smtClean="0"/>
              <a:t>i</a:t>
            </a:r>
            <a:r>
              <a:rPr lang="en-US" dirty="0" smtClean="0"/>
              <a:t> (choose eyedropper tool)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Click on ‘origin’ object</a:t>
            </a:r>
          </a:p>
          <a:p>
            <a:pPr marL="329184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Little curved arrow next to </a:t>
            </a:r>
            <a:r>
              <a:rPr lang="en-US" dirty="0" err="1" smtClean="0"/>
              <a:t>colours</a:t>
            </a:r>
            <a:r>
              <a:rPr lang="en-US" dirty="0" smtClean="0"/>
              <a:t> on left tool strip to swap fill/line if desired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Note : text color is a fill with line color ‘none’</a:t>
            </a:r>
            <a:endParaRPr lang="en-US" dirty="0"/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Can drag color from fill to line and vice versa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 Select &gt; Object &gt; Same appearance, color 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Groups/layers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Don’t </a:t>
            </a:r>
            <a:r>
              <a:rPr lang="en-US" dirty="0"/>
              <a:t>go crazy with </a:t>
            </a:r>
            <a:r>
              <a:rPr lang="en-US" dirty="0" smtClean="0"/>
              <a:t>layers. I use 3: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Background : guides </a:t>
            </a:r>
            <a:r>
              <a:rPr lang="en-US" dirty="0" err="1" smtClean="0"/>
              <a:t>etc</a:t>
            </a:r>
            <a:r>
              <a:rPr lang="en-US" dirty="0" smtClean="0"/>
              <a:t> that you can make invisible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Content : All figure content including legends and panel lettering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Text : Figure legends and annotations that might not appear in final figure e.g. ‘FIGURE 1’</a:t>
            </a:r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 Don</a:t>
            </a:r>
            <a:r>
              <a:rPr lang="fr-FR" dirty="0"/>
              <a:t>’</a:t>
            </a:r>
            <a:r>
              <a:rPr lang="en-US" dirty="0"/>
              <a:t>t go crazy with groups, as it limits aligning</a:t>
            </a:r>
          </a:p>
          <a:p>
            <a:pPr>
              <a:buFont typeface="Wingdings" charset="2"/>
              <a:buChar char="v"/>
            </a:pPr>
            <a:r>
              <a:rPr lang="en-US" dirty="0"/>
              <a:t> General </a:t>
            </a:r>
            <a:r>
              <a:rPr lang="en-US" dirty="0" smtClean="0"/>
              <a:t>principle : </a:t>
            </a:r>
            <a:r>
              <a:rPr lang="en-US" dirty="0"/>
              <a:t>use groups and layers to prevent accidental selection of unwanted objects and to help aligning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Group your data points and axes early. Anything else can be changed, but their relationships are sacred!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My top level group in the content layer is the whole figure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Can work on a figure without disturbing other figures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b="1" dirty="0" smtClean="0"/>
              <a:t>double-click on this group</a:t>
            </a:r>
            <a:r>
              <a:rPr lang="en-US" dirty="0" smtClean="0"/>
              <a:t> to auto-scale the </a:t>
            </a:r>
            <a:r>
              <a:rPr lang="en-US" dirty="0" err="1" smtClean="0"/>
              <a:t>artboard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Saving/‘exporting’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263" y="1770222"/>
            <a:ext cx="7723168" cy="46179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Always save your changes to your main .</a:t>
            </a:r>
            <a:r>
              <a:rPr lang="en-US" dirty="0" err="1" smtClean="0"/>
              <a:t>ai</a:t>
            </a:r>
            <a:r>
              <a:rPr lang="en-US" dirty="0" smtClean="0"/>
              <a:t> file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But… you can ‘export’ in a variety of formats:</a:t>
            </a:r>
            <a:endParaRPr lang="en-US" dirty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Multi-page PDF (each </a:t>
            </a:r>
            <a:r>
              <a:rPr lang="en-US" dirty="0" err="1" smtClean="0"/>
              <a:t>artboard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makes a new PDF page)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File &gt; Save a copy… &gt; Select PDF (‘use </a:t>
            </a:r>
            <a:r>
              <a:rPr lang="en-US" dirty="0" err="1" smtClean="0"/>
              <a:t>artboards</a:t>
            </a:r>
            <a:r>
              <a:rPr lang="en-US" dirty="0" smtClean="0"/>
              <a:t>’ is mandatory)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Turn off ‘preserve Illustrator editing’ : makes the files huge!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PDF (1 </a:t>
            </a:r>
            <a:r>
              <a:rPr lang="en-US" dirty="0" err="1" smtClean="0"/>
              <a:t>artboard</a:t>
            </a:r>
            <a:r>
              <a:rPr lang="en-US" dirty="0" smtClean="0"/>
              <a:t> per .</a:t>
            </a:r>
            <a:r>
              <a:rPr lang="en-US" dirty="0" err="1" smtClean="0"/>
              <a:t>pdf</a:t>
            </a:r>
            <a:r>
              <a:rPr lang="en-US" dirty="0" smtClean="0"/>
              <a:t> file)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Do the same as above, but select </a:t>
            </a:r>
            <a:r>
              <a:rPr lang="en-US" dirty="0" err="1" smtClean="0"/>
              <a:t>artboard</a:t>
            </a:r>
            <a:r>
              <a:rPr lang="en-US" dirty="0" smtClean="0"/>
              <a:t> ‘range’ and save one at a time</a:t>
            </a:r>
          </a:p>
          <a:p>
            <a:pPr marL="329184" lvl="1" indent="0">
              <a:buNone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JPEG/PNG (1 </a:t>
            </a:r>
            <a:r>
              <a:rPr lang="en-US" dirty="0" err="1" smtClean="0"/>
              <a:t>artboard</a:t>
            </a:r>
            <a:r>
              <a:rPr lang="en-US" dirty="0" smtClean="0"/>
              <a:t> per image file)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File &gt; Export… </a:t>
            </a:r>
            <a:r>
              <a:rPr lang="en-US" dirty="0"/>
              <a:t>&gt;  Tick ‘use </a:t>
            </a:r>
            <a:r>
              <a:rPr lang="en-US" dirty="0" err="1"/>
              <a:t>artboards</a:t>
            </a:r>
            <a:r>
              <a:rPr lang="en-US" dirty="0" smtClean="0"/>
              <a:t>’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Will append the </a:t>
            </a:r>
            <a:r>
              <a:rPr lang="en-US" dirty="0" err="1" smtClean="0"/>
              <a:t>artboard</a:t>
            </a:r>
            <a:r>
              <a:rPr lang="en-US" dirty="0" smtClean="0"/>
              <a:t> name to the file name in the save box, so good to name your </a:t>
            </a:r>
            <a:r>
              <a:rPr lang="en-US" dirty="0" err="1" smtClean="0"/>
              <a:t>artboards</a:t>
            </a:r>
            <a:r>
              <a:rPr lang="en-US" dirty="0" smtClean="0"/>
              <a:t>, e.g. figure1, figure2 …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e.g. a 3-artboard AI file, tick “use </a:t>
            </a:r>
            <a:r>
              <a:rPr lang="en-US" dirty="0" err="1" smtClean="0"/>
              <a:t>artboards</a:t>
            </a:r>
            <a:r>
              <a:rPr lang="en-US" dirty="0" smtClean="0"/>
              <a:t>”, type filename “</a:t>
            </a:r>
            <a:r>
              <a:rPr lang="en-US" dirty="0" err="1" smtClean="0"/>
              <a:t>tom.jpg</a:t>
            </a:r>
            <a:r>
              <a:rPr lang="en-US" dirty="0" smtClean="0"/>
              <a:t>”, will output 3 files : tom figure1.jpg, tom figure2.jpg, tom figure3.jpg</a:t>
            </a:r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 PNG generally better quality for smaller file : use unless journal specifies JPEG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JPEG: You have the option of RGB </a:t>
            </a:r>
            <a:r>
              <a:rPr lang="en-US" dirty="0" err="1" smtClean="0"/>
              <a:t>vs</a:t>
            </a:r>
            <a:r>
              <a:rPr lang="en-US" dirty="0" smtClean="0"/>
              <a:t> CMYK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PNG: good for MS Word/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With both, generally </a:t>
            </a:r>
            <a:r>
              <a:rPr lang="en-US" dirty="0"/>
              <a:t>select anti-aliasing : 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2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Illustrator?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Program for working with </a:t>
            </a:r>
            <a:r>
              <a:rPr lang="en-US" u="sng" dirty="0" smtClean="0"/>
              <a:t>vector</a:t>
            </a:r>
            <a:r>
              <a:rPr lang="en-US" dirty="0" smtClean="0"/>
              <a:t> graphics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Part of Adobe Creative Suite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Make publication-quality figures from:	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MATLAB figures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Excel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… anything that can save in a vector format.</a:t>
            </a:r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“Make figures look nice” e.g.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Sort out line thicknesses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Fonts as per journal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Make </a:t>
            </a:r>
            <a:r>
              <a:rPr lang="en-US" dirty="0" err="1" smtClean="0"/>
              <a:t>colours</a:t>
            </a:r>
            <a:r>
              <a:rPr lang="en-US" dirty="0" smtClean="0"/>
              <a:t> and styles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Balance work in Matlab with work in Illustrator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Keep a resources folder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You can sort out anything later in Illustrator except the data, so keep this in a sacred group.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Single documents, multiple </a:t>
            </a:r>
            <a:r>
              <a:rPr lang="en-US" dirty="0" err="1" smtClean="0"/>
              <a:t>artboards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Keep notes around your </a:t>
            </a:r>
            <a:r>
              <a:rPr lang="en-US" dirty="0" err="1" smtClean="0"/>
              <a:t>artboards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Name and order your </a:t>
            </a:r>
            <a:r>
              <a:rPr lang="en-US" dirty="0" err="1" smtClean="0"/>
              <a:t>artboards</a:t>
            </a:r>
            <a:r>
              <a:rPr lang="en-US" dirty="0" smtClean="0"/>
              <a:t> (for saving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48404"/>
            <a:ext cx="8041440" cy="1442674"/>
          </a:xfrm>
        </p:spPr>
        <p:txBody>
          <a:bodyPr/>
          <a:lstStyle/>
          <a:p>
            <a:r>
              <a:rPr lang="en-US" dirty="0" smtClean="0"/>
              <a:t>Clipping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80" y="1691078"/>
            <a:ext cx="8041440" cy="465928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Like a ‘frame’ through which you can see object below (has the effect of ‘cropping’ but can still access full object behind the ‘frame’)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Built from two objects : one in front of another (see Arranging)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Object &gt; clipping mask &gt; make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Once made, behaves like a special type of group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see in the ‘crumb trail’ in the top left of the workspace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‘Release’ clipping mask with: Object &gt; clipping mask &gt; release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paths and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80" y="2038388"/>
            <a:ext cx="8041440" cy="39513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Compound paths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Makes two paths (lines) behave like a single object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/>
              <a:t>But these paths don</a:t>
            </a:r>
            <a:r>
              <a:rPr lang="fr-FR" dirty="0"/>
              <a:t>’</a:t>
            </a:r>
            <a:r>
              <a:rPr lang="en-US" dirty="0"/>
              <a:t>t have to be touching</a:t>
            </a:r>
          </a:p>
          <a:p>
            <a:pPr>
              <a:buFont typeface="Wingdings" charset="2"/>
              <a:buChar char="v"/>
            </a:pPr>
            <a:r>
              <a:rPr lang="en-US" dirty="0"/>
              <a:t> Must have their uses, but I generally find them annoying and I usually remove all compound paths so the individual objects can be accessed e.g. MATLAB axis ticks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I </a:t>
            </a:r>
            <a:r>
              <a:rPr lang="en-US" dirty="0"/>
              <a:t>find it more </a:t>
            </a:r>
            <a:r>
              <a:rPr lang="en-US" dirty="0" smtClean="0"/>
              <a:t>simple to </a:t>
            </a:r>
            <a:r>
              <a:rPr lang="en-US" dirty="0"/>
              <a:t>use Grouping to </a:t>
            </a:r>
            <a:r>
              <a:rPr lang="en-US" dirty="0" smtClean="0"/>
              <a:t>‘collect’ objects together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Remove </a:t>
            </a:r>
            <a:r>
              <a:rPr lang="en-US" dirty="0"/>
              <a:t>with Object &gt; Compound path &gt; Release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Joining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 both objects &gt; Right click &gt; Join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Physically connects two paths that are touching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Useful e.g. for making ‘corners’ on axes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Must be perfectly touching (e.g. use align tools)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(As far as I know) there is no ‘Unjoin’ in Illustrator.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Rather,</a:t>
            </a:r>
            <a:r>
              <a:rPr lang="en-US" dirty="0"/>
              <a:t> </a:t>
            </a:r>
            <a:r>
              <a:rPr lang="en-US" dirty="0" smtClean="0"/>
              <a:t>you need to use the ‘scissors’ tool to chop the line back into 2 pieces.</a:t>
            </a:r>
          </a:p>
        </p:txBody>
      </p:sp>
    </p:spTree>
    <p:extLst>
      <p:ext uri="{BB962C8B-B14F-4D97-AF65-F5344CB8AC3E}">
        <p14:creationId xmlns:p14="http://schemas.microsoft.com/office/powerpoint/2010/main" val="191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vector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CorelDRAW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Inkscape</a:t>
            </a:r>
            <a:r>
              <a:rPr lang="en-US" dirty="0" smtClean="0"/>
              <a:t> (open source copy of Illustrator)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iDraw</a:t>
            </a:r>
            <a:r>
              <a:rPr lang="en-US" dirty="0" smtClean="0"/>
              <a:t> (Mac)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Creative Suite/Cloud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77421" y="1879237"/>
            <a:ext cx="2171690" cy="2141882"/>
          </a:xfrm>
          <a:prstGeom prst="ellipse">
            <a:avLst/>
          </a:prstGeom>
          <a:solidFill>
            <a:srgbClr val="E6578B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842300" y="2378851"/>
            <a:ext cx="148589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Indesign</a:t>
            </a:r>
            <a:endParaRPr lang="en-US" sz="2000" dirty="0" smtClean="0"/>
          </a:p>
          <a:p>
            <a:pPr algn="ctr"/>
            <a:r>
              <a:rPr lang="en-US" sz="2000" dirty="0" smtClean="0"/>
              <a:t>(desktop</a:t>
            </a:r>
          </a:p>
          <a:p>
            <a:pPr algn="ctr"/>
            <a:r>
              <a:rPr lang="en-US" sz="2000" dirty="0"/>
              <a:t>p</a:t>
            </a:r>
            <a:r>
              <a:rPr lang="en-US" sz="2000" dirty="0" smtClean="0"/>
              <a:t>ublish-</a:t>
            </a:r>
          </a:p>
          <a:p>
            <a:pPr algn="ctr"/>
            <a:r>
              <a:rPr lang="en-US" sz="2000" dirty="0" err="1" smtClean="0"/>
              <a:t>ing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1347774" y="3692923"/>
            <a:ext cx="2171690" cy="2141882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1712653" y="4192537"/>
            <a:ext cx="14858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Photoshop</a:t>
            </a:r>
          </a:p>
          <a:p>
            <a:pPr algn="ctr"/>
            <a:r>
              <a:rPr lang="en-US" sz="2000" dirty="0" smtClean="0"/>
              <a:t>(raster graphics)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882233" y="4192537"/>
            <a:ext cx="2171690" cy="214188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247112" y="4692151"/>
            <a:ext cx="14858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Acrobat</a:t>
            </a:r>
          </a:p>
          <a:p>
            <a:pPr algn="ctr"/>
            <a:r>
              <a:rPr lang="en-US" sz="2000" dirty="0" smtClean="0"/>
              <a:t>(PDF</a:t>
            </a:r>
          </a:p>
          <a:p>
            <a:pPr algn="ctr"/>
            <a:r>
              <a:rPr lang="en-US" sz="2000" dirty="0" smtClean="0"/>
              <a:t>editing)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861721" y="2059451"/>
            <a:ext cx="3106357" cy="3063720"/>
          </a:xfrm>
          <a:prstGeom prst="ellipse">
            <a:avLst/>
          </a:prstGeom>
          <a:solidFill>
            <a:srgbClr val="FF9518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3352019" y="2921389"/>
            <a:ext cx="2125402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Illustrator</a:t>
            </a:r>
          </a:p>
          <a:p>
            <a:pPr algn="ctr"/>
            <a:r>
              <a:rPr lang="en-US" sz="2400" dirty="0" smtClean="0"/>
              <a:t>(vector graphics)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1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Pros: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It’s a brilliant program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Industry standard for scientific figures in journals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it’s what they use in their art </a:t>
            </a:r>
            <a:r>
              <a:rPr lang="en-US" dirty="0" err="1" smtClean="0"/>
              <a:t>depts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 for some journals you can submit final figures in .</a:t>
            </a:r>
            <a:r>
              <a:rPr lang="en-US" dirty="0" err="1" smtClean="0"/>
              <a:t>ai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Useful from simple to professional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Cons: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It’s expensive (£90 per machine on Campus)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Can’t install on personal machine with this </a:t>
            </a:r>
            <a:r>
              <a:rPr lang="en-US" dirty="0" err="1" smtClean="0"/>
              <a:t>licence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Not beginner-friendly : requires some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-765634" y="2766718"/>
            <a:ext cx="9165644" cy="409128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1056199" y="4356565"/>
            <a:ext cx="2248723" cy="1440754"/>
          </a:xfrm>
          <a:prstGeom prst="trapezoid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870896" y="4356565"/>
            <a:ext cx="2770009" cy="1440754"/>
          </a:xfrm>
          <a:prstGeom prst="trapezoid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Illustrator ‘physics’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551280" y="3224997"/>
            <a:ext cx="7068401" cy="1440754"/>
          </a:xfrm>
          <a:prstGeom prst="trapezoid">
            <a:avLst/>
          </a:prstGeom>
          <a:solidFill>
            <a:srgbClr val="FFFFFF">
              <a:alpha val="50000"/>
            </a:srgb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75959" y="3624790"/>
            <a:ext cx="489617" cy="26128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551280" y="1863937"/>
            <a:ext cx="7068401" cy="1440754"/>
          </a:xfrm>
          <a:prstGeom prst="trapezoid">
            <a:avLst/>
          </a:prstGeom>
          <a:solidFill>
            <a:srgbClr val="FFFFFF">
              <a:alpha val="50000"/>
            </a:srgbClr>
          </a:solidFill>
          <a:ln>
            <a:solidFill>
              <a:srgbClr val="A63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2111478" y="3886073"/>
            <a:ext cx="596722" cy="470492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262789" y="3838156"/>
            <a:ext cx="1025138" cy="387767"/>
          </a:xfrm>
          <a:prstGeom prst="triangle">
            <a:avLst/>
          </a:prstGeom>
          <a:solidFill>
            <a:srgbClr val="4E66B2"/>
          </a:solidFill>
          <a:ln>
            <a:solidFill>
              <a:srgbClr val="4E66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82461" y="4225923"/>
            <a:ext cx="489617" cy="26128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99950" y="4045592"/>
            <a:ext cx="489617" cy="26128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237048" y="3726794"/>
            <a:ext cx="734426" cy="341868"/>
          </a:xfrm>
          <a:prstGeom prst="pentagon">
            <a:avLst/>
          </a:prstGeom>
          <a:solidFill>
            <a:srgbClr val="4E66B2"/>
          </a:solidFill>
          <a:ln>
            <a:solidFill>
              <a:srgbClr val="4E66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>
            <a:off x="3870897" y="3469191"/>
            <a:ext cx="2891954" cy="1109809"/>
          </a:xfrm>
          <a:prstGeom prst="trapezoid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4007996" y="3667488"/>
            <a:ext cx="1239492" cy="865615"/>
          </a:xfrm>
          <a:prstGeom prst="trapezoid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71471" y="2342298"/>
            <a:ext cx="489617" cy="2612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gular Pentagon 18"/>
          <p:cNvSpPr/>
          <p:nvPr/>
        </p:nvSpPr>
        <p:spPr>
          <a:xfrm>
            <a:off x="1437045" y="2595784"/>
            <a:ext cx="734426" cy="341868"/>
          </a:xfrm>
          <a:prstGeom prst="pentag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>
            <a:off x="1237987" y="2170773"/>
            <a:ext cx="1715021" cy="865615"/>
          </a:xfrm>
          <a:prstGeom prst="trapezoid">
            <a:avLst/>
          </a:prstGeom>
          <a:noFill/>
          <a:ln>
            <a:solidFill>
              <a:srgbClr val="A6321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33889" y="2342298"/>
            <a:ext cx="92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33889" y="3887673"/>
            <a:ext cx="92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99950" y="6258501"/>
            <a:ext cx="12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75959" y="5278738"/>
            <a:ext cx="126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Artboard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14592" y="5278738"/>
            <a:ext cx="126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Artboard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Grouping/arranging/navigation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986"/>
            <a:ext cx="7467600" cy="395133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Drag box (‘marquee’) around objects to select multiple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Shift+LeftClick</a:t>
            </a:r>
            <a:r>
              <a:rPr lang="en-US" dirty="0" smtClean="0"/>
              <a:t> – toggle select/deselect object in current selection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Group objects: Right-click &gt; Group (or </a:t>
            </a:r>
            <a:r>
              <a:rPr lang="en-US" dirty="0" err="1" smtClean="0"/>
              <a:t>ctrl+g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Ungroup objects: </a:t>
            </a:r>
            <a:r>
              <a:rPr lang="en-US" dirty="0"/>
              <a:t>Right-click &gt; </a:t>
            </a:r>
            <a:r>
              <a:rPr lang="en-US" dirty="0" smtClean="0"/>
              <a:t>Ungroup (or </a:t>
            </a:r>
            <a:r>
              <a:rPr lang="en-US" dirty="0" err="1" smtClean="0"/>
              <a:t>ctrl+shift+g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Top left of workspace shows what ‘level’ of group you are in.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Click on the “crumb trail” to navigate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Arranging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Right click &gt; Arrange &gt; Bring to front / Send to back.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Navigation pane called ‘layers’ on the right menu strip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see all layers, all groups, all objects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drag them to change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272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(Windows Ctrl/Alt keys = Mac </a:t>
            </a:r>
            <a:r>
              <a:rPr lang="en-US" dirty="0" err="1" smtClean="0"/>
              <a:t>Cmd</a:t>
            </a:r>
            <a:r>
              <a:rPr lang="en-US" dirty="0" smtClean="0"/>
              <a:t>/opt keys)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General/Navigation: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Hold space – Hand tool (drag workspace)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/>
              <a:t>Mousewheel</a:t>
            </a:r>
            <a:r>
              <a:rPr lang="en-US" dirty="0"/>
              <a:t> – up/down in </a:t>
            </a:r>
            <a:r>
              <a:rPr lang="en-US" dirty="0" smtClean="0"/>
              <a:t>workspace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Alt</a:t>
            </a:r>
            <a:r>
              <a:rPr lang="en-US" dirty="0" err="1"/>
              <a:t>+Mousewheel</a:t>
            </a:r>
            <a:r>
              <a:rPr lang="en-US" dirty="0"/>
              <a:t> – </a:t>
            </a:r>
            <a:r>
              <a:rPr lang="en-US" dirty="0" smtClean="0"/>
              <a:t>Zoom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Shift+Mousewheel</a:t>
            </a:r>
            <a:r>
              <a:rPr lang="en-US" dirty="0" smtClean="0"/>
              <a:t> – Fast up/down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Ctrl+Mousewheel</a:t>
            </a:r>
            <a:r>
              <a:rPr lang="en-US" dirty="0" smtClean="0"/>
              <a:t> – Left/right</a:t>
            </a:r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Ctrl+z</a:t>
            </a:r>
            <a:r>
              <a:rPr lang="en-US" dirty="0" smtClean="0"/>
              <a:t> –Undo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Ctrl+Shift+z</a:t>
            </a:r>
            <a:r>
              <a:rPr lang="en-US" dirty="0" smtClean="0"/>
              <a:t> – Redo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Undo is NOT </a:t>
            </a:r>
            <a:r>
              <a:rPr lang="en-US" dirty="0" err="1" smtClean="0"/>
              <a:t>Ctrl+y</a:t>
            </a:r>
            <a:r>
              <a:rPr lang="en-US" dirty="0" smtClean="0"/>
              <a:t> (like MS Word). In AI, this toggles to ‘outline’ view, which can be scary when if first happens. Just </a:t>
            </a:r>
            <a:r>
              <a:rPr lang="en-US" dirty="0" err="1" smtClean="0"/>
              <a:t>Ctrl+y</a:t>
            </a:r>
            <a:r>
              <a:rPr lang="en-US" dirty="0" smtClean="0"/>
              <a:t> again.</a:t>
            </a:r>
          </a:p>
        </p:txBody>
      </p:sp>
    </p:spTree>
    <p:extLst>
      <p:ext uri="{BB962C8B-B14F-4D97-AF65-F5344CB8AC3E}">
        <p14:creationId xmlns:p14="http://schemas.microsoft.com/office/powerpoint/2010/main" val="1370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Transform selected object: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CursorKeys</a:t>
            </a:r>
            <a:r>
              <a:rPr lang="en-US" dirty="0" smtClean="0"/>
              <a:t> – Nudge (move)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Shift+CursorKeys</a:t>
            </a:r>
            <a:r>
              <a:rPr lang="en-US" dirty="0" smtClean="0"/>
              <a:t> – Big nudge (x10)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Drag – Free resize (scale)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Shift+Drag</a:t>
            </a:r>
            <a:r>
              <a:rPr lang="en-US" dirty="0" smtClean="0"/>
              <a:t> – Uniform resize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Alt+Drag</a:t>
            </a:r>
            <a:r>
              <a:rPr lang="en-US" dirty="0" smtClean="0"/>
              <a:t> – Resize </a:t>
            </a:r>
            <a:r>
              <a:rPr lang="en-US" dirty="0" err="1" smtClean="0"/>
              <a:t>centre</a:t>
            </a:r>
            <a:r>
              <a:rPr lang="en-US" dirty="0" smtClean="0"/>
              <a:t> origin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Shift+Alt+Drag</a:t>
            </a:r>
            <a:r>
              <a:rPr lang="en-US" dirty="0" smtClean="0"/>
              <a:t> – Uniform resize, </a:t>
            </a:r>
            <a:r>
              <a:rPr lang="en-US" dirty="0" err="1" smtClean="0"/>
              <a:t>centre</a:t>
            </a:r>
            <a:r>
              <a:rPr lang="en-US" dirty="0" smtClean="0"/>
              <a:t> origin</a:t>
            </a:r>
          </a:p>
        </p:txBody>
      </p:sp>
    </p:spTree>
    <p:extLst>
      <p:ext uri="{BB962C8B-B14F-4D97-AF65-F5344CB8AC3E}">
        <p14:creationId xmlns:p14="http://schemas.microsoft.com/office/powerpoint/2010/main" val="12360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Copy/paste: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Ctrl+c</a:t>
            </a:r>
            <a:r>
              <a:rPr lang="en-US" dirty="0" smtClean="0"/>
              <a:t> – copy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Ctrl+x</a:t>
            </a:r>
            <a:r>
              <a:rPr lang="en-US" dirty="0" smtClean="0"/>
              <a:t> – cut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Ctrl+v</a:t>
            </a:r>
            <a:r>
              <a:rPr lang="en-US" dirty="0" smtClean="0"/>
              <a:t> – paste in </a:t>
            </a:r>
            <a:r>
              <a:rPr lang="en-US" dirty="0" err="1" smtClean="0"/>
              <a:t>centre</a:t>
            </a:r>
            <a:r>
              <a:rPr lang="en-US" dirty="0" smtClean="0"/>
              <a:t> of screen in active group/layer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Ctrl+Shift+v</a:t>
            </a:r>
            <a:r>
              <a:rPr lang="en-US" dirty="0" smtClean="0"/>
              <a:t> – paste in original </a:t>
            </a:r>
            <a:r>
              <a:rPr lang="en-US" dirty="0" err="1" smtClean="0"/>
              <a:t>x,y</a:t>
            </a:r>
            <a:r>
              <a:rPr lang="en-US" dirty="0" smtClean="0"/>
              <a:t> location, but in active group/layer.</a:t>
            </a:r>
          </a:p>
        </p:txBody>
      </p:sp>
    </p:spTree>
    <p:extLst>
      <p:ext uri="{BB962C8B-B14F-4D97-AF65-F5344CB8AC3E}">
        <p14:creationId xmlns:p14="http://schemas.microsoft.com/office/powerpoint/2010/main" val="10918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407</TotalTime>
  <Words>1708</Words>
  <Application>Microsoft Office PowerPoint</Application>
  <PresentationFormat>On-screen Show (4:3)</PresentationFormat>
  <Paragraphs>256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Adobe Illustrator: tips &amp; tricks</vt:lpstr>
      <vt:lpstr>What is Illustrator?</vt:lpstr>
      <vt:lpstr>Adobe Creative Suite/Cloud</vt:lpstr>
      <vt:lpstr>Why should I use it?</vt:lpstr>
      <vt:lpstr>Illustrator ‘physics’</vt:lpstr>
      <vt:lpstr>Grouping/arranging/navigation</vt:lpstr>
      <vt:lpstr>Keyboard shortcuts 1</vt:lpstr>
      <vt:lpstr>Keyboard shortcuts 2</vt:lpstr>
      <vt:lpstr>Keyboard shortcuts 3</vt:lpstr>
      <vt:lpstr>Keyboard shortcuts 4</vt:lpstr>
      <vt:lpstr>Keyboard shortcuts 5</vt:lpstr>
      <vt:lpstr>MATLAB to Illustrator</vt:lpstr>
      <vt:lpstr>Excel to Illustrator</vt:lpstr>
      <vt:lpstr>CMYK vs RGB</vt:lpstr>
      <vt:lpstr>Align tools, align tools, align tools!</vt:lpstr>
      <vt:lpstr>Scaling</vt:lpstr>
      <vt:lpstr>Changing/copying styles</vt:lpstr>
      <vt:lpstr>Groups/layers</vt:lpstr>
      <vt:lpstr>Saving/‘exporting’</vt:lpstr>
      <vt:lpstr>Workflow tips</vt:lpstr>
      <vt:lpstr>Clipping masks</vt:lpstr>
      <vt:lpstr>Compound paths and Joining</vt:lpstr>
      <vt:lpstr>Alternative vector programs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Illustrator: tips &amp; tricks</dc:title>
  <dc:creator>Thomas Hall</dc:creator>
  <cp:lastModifiedBy>nxc2</cp:lastModifiedBy>
  <cp:revision>35</cp:revision>
  <dcterms:created xsi:type="dcterms:W3CDTF">2014-06-13T16:24:18Z</dcterms:created>
  <dcterms:modified xsi:type="dcterms:W3CDTF">2014-07-14T15:46:33Z</dcterms:modified>
</cp:coreProperties>
</file>