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80" r:id="rId18"/>
    <p:sldId id="281" r:id="rId19"/>
    <p:sldId id="282" r:id="rId20"/>
    <p:sldId id="278" r:id="rId21"/>
    <p:sldId id="279" r:id="rId22"/>
    <p:sldId id="274" r:id="rId23"/>
    <p:sldId id="271" r:id="rId24"/>
    <p:sldId id="273" r:id="rId25"/>
    <p:sldId id="275" r:id="rId26"/>
    <p:sldId id="277" r:id="rId27"/>
    <p:sldId id="276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5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1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1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6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5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6741-2718-44C4-B7E7-FCFBA47B67DC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C8C4-E3DB-4A96-B525-699505D62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4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hqwallbase.com/images/big/celestial_female_unicorn_for_luna-1494361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Parallel processing toolbox in Matlab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Xing Chen</a:t>
            </a:r>
          </a:p>
          <a:p>
            <a:r>
              <a:rPr lang="en-GB" dirty="0" smtClean="0"/>
              <a:t>x.chen1@ncl.ac.uk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74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mum in front of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 need to enclose</a:t>
            </a:r>
          </a:p>
          <a:p>
            <a:r>
              <a:rPr lang="en-GB" dirty="0" smtClean="0"/>
              <a:t>the receipt from </a:t>
            </a:r>
          </a:p>
          <a:p>
            <a:r>
              <a:rPr lang="en-GB" dirty="0" smtClean="0"/>
              <a:t>her transaction</a:t>
            </a:r>
          </a:p>
          <a:p>
            <a:r>
              <a:rPr lang="en-GB" dirty="0" smtClean="0"/>
              <a:t>in my letter</a:t>
            </a:r>
          </a:p>
          <a:p>
            <a:endParaRPr lang="en-GB" dirty="0"/>
          </a:p>
          <a:p>
            <a:r>
              <a:rPr lang="en-GB" dirty="0" smtClean="0"/>
              <a:t>Processing is</a:t>
            </a:r>
          </a:p>
          <a:p>
            <a:r>
              <a:rPr lang="en-GB" dirty="0"/>
              <a:t>d</a:t>
            </a:r>
            <a:r>
              <a:rPr lang="en-GB" dirty="0" smtClean="0"/>
              <a:t>ependent on </a:t>
            </a:r>
          </a:p>
          <a:p>
            <a:r>
              <a:rPr lang="en-GB" dirty="0" smtClean="0"/>
              <a:t>order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71" y="1933178"/>
            <a:ext cx="2999010" cy="452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19" y="1328886"/>
            <a:ext cx="15335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43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latter case, with mutually dependent processes, the order matters</a:t>
            </a:r>
          </a:p>
          <a:p>
            <a:r>
              <a:rPr lang="en-GB" dirty="0" smtClean="0"/>
              <a:t>To avoid holding others up, we should queue up at the same counter, and she should go in front of 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51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conflicts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56792"/>
            <a:ext cx="5626968" cy="4569371"/>
          </a:xfrm>
        </p:spPr>
        <p:txBody>
          <a:bodyPr/>
          <a:lstStyle/>
          <a:p>
            <a:r>
              <a:rPr lang="en-GB" dirty="0" smtClean="0"/>
              <a:t>Separate counters, </a:t>
            </a:r>
          </a:p>
          <a:p>
            <a:r>
              <a:rPr lang="en-GB" dirty="0" smtClean="0"/>
              <a:t>simultaneous transaction…</a:t>
            </a:r>
          </a:p>
          <a:p>
            <a:r>
              <a:rPr lang="en-GB" dirty="0" smtClean="0"/>
              <a:t>Using the same credit card??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9" r="20422"/>
          <a:stretch/>
        </p:blipFill>
        <p:spPr bwMode="auto">
          <a:xfrm>
            <a:off x="182880" y="1933178"/>
            <a:ext cx="1951112" cy="452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14939" y="1328886"/>
            <a:ext cx="15335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6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Analogy when processing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Back to example:</a:t>
            </a:r>
          </a:p>
          <a:p>
            <a:r>
              <a:rPr lang="en-GB" dirty="0" smtClean="0"/>
              <a:t>20 files per day, for 10 days</a:t>
            </a:r>
          </a:p>
          <a:p>
            <a:r>
              <a:rPr lang="en-GB" dirty="0" smtClean="0"/>
              <a:t>= 200 files to process in total</a:t>
            </a:r>
          </a:p>
          <a:p>
            <a:endParaRPr lang="en-GB" dirty="0"/>
          </a:p>
          <a:p>
            <a:r>
              <a:rPr lang="en-GB" dirty="0" smtClean="0"/>
              <a:t>Each raw data file is processed, to generate some output</a:t>
            </a:r>
          </a:p>
          <a:p>
            <a:endParaRPr lang="en-GB" dirty="0"/>
          </a:p>
          <a:p>
            <a:r>
              <a:rPr lang="en-GB" dirty="0" smtClean="0"/>
              <a:t>200 raw files → 1 file containing all output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67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Days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764165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56592" y="1484784"/>
            <a:ext cx="2520280" cy="367240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57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series: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File #1 from day 1</a:t>
            </a:r>
          </a:p>
          <a:p>
            <a:r>
              <a:rPr lang="en-GB" dirty="0" smtClean="0"/>
              <a:t>File #2 from day 1</a:t>
            </a:r>
          </a:p>
          <a:p>
            <a:r>
              <a:rPr lang="en-GB" dirty="0" smtClean="0"/>
              <a:t>….</a:t>
            </a:r>
          </a:p>
          <a:p>
            <a:r>
              <a:rPr lang="en-GB" dirty="0" smtClean="0"/>
              <a:t>File #20 from day 1</a:t>
            </a:r>
          </a:p>
          <a:p>
            <a:r>
              <a:rPr lang="en-GB" dirty="0" smtClean="0"/>
              <a:t>File #1 from day 2</a:t>
            </a:r>
          </a:p>
          <a:p>
            <a:r>
              <a:rPr lang="en-GB" dirty="0" smtClean="0"/>
              <a:t>File #2 from day 2</a:t>
            </a:r>
          </a:p>
          <a:p>
            <a:r>
              <a:rPr lang="en-GB" dirty="0" smtClean="0"/>
              <a:t>….</a:t>
            </a:r>
          </a:p>
          <a:p>
            <a:r>
              <a:rPr lang="en-GB" dirty="0" smtClean="0"/>
              <a:t>File #20 from day 10 (last file from last day)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53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Days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390811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56592" y="1484784"/>
            <a:ext cx="2520280" cy="367240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1720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87624" y="836712"/>
            <a:ext cx="0" cy="511256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87624" y="836712"/>
            <a:ext cx="864096" cy="504056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0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conflicts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Only 1 cash register and 1 key to open it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Pass key back and forth between workers</a:t>
            </a:r>
            <a:endParaRPr lang="en-GB" dirty="0"/>
          </a:p>
        </p:txBody>
      </p:sp>
      <p:pic>
        <p:nvPicPr>
          <p:cNvPr id="4" name="Picture 3" descr="http://comps.fotosearch.com/comp/UNN/UNN159/u2313681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"/>
          <a:stretch/>
        </p:blipFill>
        <p:spPr bwMode="auto">
          <a:xfrm>
            <a:off x="2195736" y="2204864"/>
            <a:ext cx="4663966" cy="3860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http://cdn.dailyclipart.net/wp-content/uploads/medium/clipart02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21" y="4437112"/>
            <a:ext cx="1772196" cy="14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6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conflicts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Have separate cash registers, 1 for each worker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 need to share a single key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://comps.fotosearch.com/comp/UNN/UNN159/u2313681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"/>
          <a:stretch/>
        </p:blipFill>
        <p:spPr bwMode="auto">
          <a:xfrm>
            <a:off x="2195736" y="2204864"/>
            <a:ext cx="4663966" cy="3860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46" name="Picture 2" descr="http://cdn.dailyclipart.net/wp-content/uploads/medium/clipart02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1772196" cy="14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dailyclipart.net/wp-content/uploads/medium/clipart02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04200"/>
            <a:ext cx="1772196" cy="14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8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comps.fotosearch.com/comp/UNN/UNN159/u2313681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"/>
          <a:stretch/>
        </p:blipFill>
        <p:spPr bwMode="auto">
          <a:xfrm>
            <a:off x="2195736" y="2204864"/>
            <a:ext cx="4663966" cy="3860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conflicts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Collect money from all registers at end of day</a:t>
            </a:r>
          </a:p>
          <a:p>
            <a:endParaRPr lang="en-GB" dirty="0"/>
          </a:p>
          <a:p>
            <a:r>
              <a:rPr lang="en-GB" dirty="0" smtClean="0"/>
              <a:t>#1								#2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 series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http://cdn.dailyclipart.net/wp-content/uploads/medium/clipart02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1772196" cy="14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dailyclipart.net/wp-content/uploads/medium/clipart02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04200"/>
            <a:ext cx="1772196" cy="14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3789040"/>
            <a:ext cx="4073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CLOSED</a:t>
            </a:r>
            <a:endParaRPr lang="en-GB" sz="9600" dirty="0"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395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Bumping up against limits in computational power?</a:t>
            </a:r>
          </a:p>
          <a:p>
            <a:r>
              <a:rPr lang="en-GB" dirty="0" smtClean="0"/>
              <a:t>Computing speed is the limiting factor in your analyses?</a:t>
            </a:r>
          </a:p>
          <a:p>
            <a:r>
              <a:rPr lang="en-GB" dirty="0" smtClean="0"/>
              <a:t>Consider upgrading equipment and using parallel processing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0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Previously, serial processing: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May have resulted </a:t>
            </a:r>
            <a:r>
              <a:rPr lang="en-GB" dirty="0"/>
              <a:t>in the generation of a single file, containing all your output data, at the end of the process. </a:t>
            </a:r>
          </a:p>
        </p:txBody>
      </p:sp>
    </p:spTree>
    <p:extLst>
      <p:ext uri="{BB962C8B-B14F-4D97-AF65-F5344CB8AC3E}">
        <p14:creationId xmlns:p14="http://schemas.microsoft.com/office/powerpoint/2010/main" val="254506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Now, with parallel processing: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Becomes </a:t>
            </a:r>
            <a:r>
              <a:rPr lang="en-GB" dirty="0"/>
              <a:t>more convenient to split your code into two main sections- 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/>
              <a:t>which carries out computations using </a:t>
            </a:r>
            <a:r>
              <a:rPr lang="en-GB" dirty="0">
                <a:solidFill>
                  <a:srgbClr val="FF0000"/>
                </a:solidFill>
              </a:rPr>
              <a:t>parallel</a:t>
            </a:r>
            <a:r>
              <a:rPr lang="en-GB" dirty="0"/>
              <a:t> </a:t>
            </a:r>
            <a:r>
              <a:rPr lang="en-GB" dirty="0" smtClean="0"/>
              <a:t>routines (takes up bulk of processing time), </a:t>
            </a:r>
            <a:r>
              <a:rPr lang="en-GB" dirty="0"/>
              <a:t>and 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/>
              <a:t>which subsequently </a:t>
            </a:r>
            <a:r>
              <a:rPr lang="en-GB" dirty="0" smtClean="0"/>
              <a:t>(and rapidly) combines </a:t>
            </a:r>
            <a:r>
              <a:rPr lang="en-GB" dirty="0"/>
              <a:t>the output of your parallel processes </a:t>
            </a:r>
            <a:r>
              <a:rPr lang="en-GB" dirty="0" smtClean="0"/>
              <a:t>in </a:t>
            </a:r>
            <a:r>
              <a:rPr lang="en-GB" dirty="0" smtClean="0">
                <a:solidFill>
                  <a:srgbClr val="FF0000"/>
                </a:solidFill>
              </a:rPr>
              <a:t>series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0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files can be processed independently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Back to example:</a:t>
            </a:r>
          </a:p>
          <a:p>
            <a:r>
              <a:rPr lang="en-GB" dirty="0" smtClean="0"/>
              <a:t>20 files per day, for 10 days</a:t>
            </a:r>
          </a:p>
          <a:p>
            <a:r>
              <a:rPr lang="en-GB" dirty="0" smtClean="0"/>
              <a:t>= 200 files to process in total</a:t>
            </a:r>
          </a:p>
          <a:p>
            <a:endParaRPr lang="en-GB" dirty="0"/>
          </a:p>
          <a:p>
            <a:r>
              <a:rPr lang="en-GB" dirty="0" smtClean="0"/>
              <a:t>Each raw data file is processed, to generate a new processed file</a:t>
            </a:r>
          </a:p>
          <a:p>
            <a:endParaRPr lang="en-GB" dirty="0"/>
          </a:p>
          <a:p>
            <a:r>
              <a:rPr lang="en-GB" dirty="0" smtClean="0"/>
              <a:t>200 raw files → 200 processed files</a:t>
            </a:r>
          </a:p>
          <a:p>
            <a:r>
              <a:rPr lang="en-GB" dirty="0" smtClean="0"/>
              <a:t>Then, combine 200 processed files into 1 main processed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86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Days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984062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56592" y="1484784"/>
            <a:ext cx="2520280" cy="367240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7624" y="908720"/>
            <a:ext cx="0" cy="496855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87624" y="90872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79512" y="6132437"/>
            <a:ext cx="8507288" cy="968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Parallel processing: How to carve up your data set?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18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Independent of day?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63606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87624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79712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63888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55976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48064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40152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32240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96336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88424" y="836712"/>
            <a:ext cx="0" cy="50405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7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files can be processed semi-independently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Back to example:</a:t>
            </a:r>
          </a:p>
          <a:p>
            <a:r>
              <a:rPr lang="en-GB" dirty="0" smtClean="0"/>
              <a:t>20 files per day, for 10 days</a:t>
            </a:r>
          </a:p>
          <a:p>
            <a:r>
              <a:rPr lang="en-GB" dirty="0" smtClean="0"/>
              <a:t>= 200 files to process in total</a:t>
            </a:r>
          </a:p>
          <a:p>
            <a:endParaRPr lang="en-GB" dirty="0"/>
          </a:p>
          <a:p>
            <a:r>
              <a:rPr lang="en-GB" dirty="0" smtClean="0"/>
              <a:t>Result from each day affects processing the next day: [file #1, day 1] affects [file #1, day 2]</a:t>
            </a:r>
          </a:p>
          <a:p>
            <a:endParaRPr lang="en-GB" dirty="0"/>
          </a:p>
          <a:p>
            <a:r>
              <a:rPr lang="en-GB" dirty="0"/>
              <a:t>2</a:t>
            </a:r>
            <a:r>
              <a:rPr lang="en-GB" dirty="0" smtClean="0"/>
              <a:t>0 raw files on each day → 20 processed files</a:t>
            </a:r>
          </a:p>
          <a:p>
            <a:r>
              <a:rPr lang="en-GB" dirty="0" smtClean="0"/>
              <a:t>x10 days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27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files can be processed semi-independently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File #1, day 1		File #2, day 1</a:t>
            </a:r>
          </a:p>
          <a:p>
            <a:r>
              <a:rPr lang="en-GB" dirty="0" smtClean="0"/>
              <a:t>File #1, day 2		File #2, day 2</a:t>
            </a:r>
          </a:p>
          <a:p>
            <a:r>
              <a:rPr lang="en-GB" dirty="0" smtClean="0"/>
              <a:t>File #1, day 3		File #2, day 3</a:t>
            </a:r>
          </a:p>
          <a:p>
            <a:r>
              <a:rPr lang="en-GB" dirty="0" smtClean="0"/>
              <a:t>File #1, day 4		File #2, day 4</a:t>
            </a:r>
          </a:p>
          <a:p>
            <a:r>
              <a:rPr lang="en-GB" dirty="0" smtClean="0"/>
              <a:t>…				…	</a:t>
            </a:r>
          </a:p>
          <a:p>
            <a:r>
              <a:rPr lang="en-GB" dirty="0" smtClean="0"/>
              <a:t>File #1, day 10		File #2, day 10</a:t>
            </a:r>
          </a:p>
          <a:p>
            <a:endParaRPr lang="en-GB" dirty="0"/>
          </a:p>
          <a:p>
            <a:r>
              <a:rPr lang="en-GB" dirty="0" smtClean="0"/>
              <a:t>Can run files 1 &amp; 2 simultaneously, but not days 1 &amp; 2 simultaneously (for a given file #)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044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GB" dirty="0" smtClean="0"/>
              <a:t>Days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7497"/>
              </p:ext>
            </p:extLst>
          </p:nvPr>
        </p:nvGraphicFramePr>
        <p:xfrm>
          <a:off x="827592" y="764696"/>
          <a:ext cx="7992880" cy="53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  <a:gridCol w="799288"/>
              </a:tblGrid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56592" y="1484784"/>
            <a:ext cx="2520280" cy="367240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Files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7624" y="90872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87624" y="1124744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87624" y="1412776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87624" y="170080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7624" y="198884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7624" y="224086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7624" y="2456892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87624" y="2744924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87624" y="3032956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87624" y="332098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87624" y="3537012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7624" y="3753036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87624" y="404106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7624" y="432910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87624" y="4617132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87624" y="486916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87624" y="5085184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87624" y="5373216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87624" y="5661248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87624" y="5949280"/>
            <a:ext cx="712040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the </a:t>
            </a:r>
            <a:r>
              <a:rPr lang="en-GB" dirty="0"/>
              <a:t>highest level of computation at which you can ‘split’ the data. </a:t>
            </a:r>
            <a:endParaRPr lang="en-GB" dirty="0" smtClean="0"/>
          </a:p>
          <a:p>
            <a:r>
              <a:rPr lang="en-GB" dirty="0" smtClean="0"/>
              <a:t>Instead of using ‘for’ loops,</a:t>
            </a:r>
          </a:p>
          <a:p>
            <a:r>
              <a:rPr lang="en-GB" dirty="0" smtClean="0"/>
              <a:t>Use ‘</a:t>
            </a:r>
            <a:r>
              <a:rPr lang="en-GB" dirty="0" err="1" smtClean="0"/>
              <a:t>parfor</a:t>
            </a:r>
            <a:r>
              <a:rPr lang="en-GB" dirty="0" smtClean="0"/>
              <a:t>’ loops.</a:t>
            </a:r>
          </a:p>
          <a:p>
            <a:r>
              <a:rPr lang="en-GB" dirty="0" smtClean="0"/>
              <a:t>Refer to </a:t>
            </a:r>
            <a:r>
              <a:rPr lang="en-GB" dirty="0" err="1" smtClean="0"/>
              <a:t>parfor_sample_code.m</a:t>
            </a:r>
            <a:r>
              <a:rPr lang="en-GB" dirty="0" smtClean="0"/>
              <a:t> to get an 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13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a </a:t>
            </a:r>
            <a:r>
              <a:rPr lang="en-GB" i="1" dirty="0" err="1" smtClean="0"/>
              <a:t>parfor</a:t>
            </a:r>
            <a:r>
              <a:rPr lang="en-GB" dirty="0" smtClean="0"/>
              <a:t> loop for the parallel processing</a:t>
            </a:r>
          </a:p>
          <a:p>
            <a:r>
              <a:rPr lang="en-GB" dirty="0" smtClean="0"/>
              <a:t>(most time-consuming process)</a:t>
            </a:r>
          </a:p>
          <a:p>
            <a:r>
              <a:rPr lang="en-GB" dirty="0" smtClean="0"/>
              <a:t>Then use a </a:t>
            </a:r>
            <a:r>
              <a:rPr lang="en-GB" i="1" dirty="0" smtClean="0"/>
              <a:t>for</a:t>
            </a:r>
            <a:r>
              <a:rPr lang="en-GB" dirty="0" smtClean="0"/>
              <a:t> loop to combine the output of the parallel processes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4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GB" dirty="0" smtClean="0"/>
              <a:t>Initial investment of time and energy to learn how to use Parallel Processing Toolbox convert code</a:t>
            </a:r>
          </a:p>
          <a:p>
            <a:r>
              <a:rPr lang="en-GB" dirty="0" smtClean="0"/>
              <a:t>Example from my work:</a:t>
            </a:r>
          </a:p>
          <a:p>
            <a:r>
              <a:rPr lang="en-GB" dirty="0" smtClean="0"/>
              <a:t>Process data from 20 recording channels, daily, over the course of 10 days.</a:t>
            </a:r>
          </a:p>
          <a:p>
            <a:r>
              <a:rPr lang="en-GB" dirty="0" smtClean="0"/>
              <a:t>20*10 = 100</a:t>
            </a:r>
          </a:p>
          <a:p>
            <a:r>
              <a:rPr lang="en-GB" dirty="0" smtClean="0"/>
              <a:t>Each processing step takes 10 min</a:t>
            </a:r>
          </a:p>
          <a:p>
            <a:r>
              <a:rPr lang="en-GB" dirty="0" smtClean="0"/>
              <a:t>100*10 = 1000 min = 17 hours, i.e. an overnight 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979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tasks/stages for parallelization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Those </a:t>
            </a:r>
            <a:r>
              <a:rPr lang="en-GB" dirty="0"/>
              <a:t>that are repetitive, </a:t>
            </a:r>
            <a:endParaRPr lang="en-GB" dirty="0" smtClean="0"/>
          </a:p>
          <a:p>
            <a:r>
              <a:rPr lang="en-GB" dirty="0" smtClean="0"/>
              <a:t>Those that </a:t>
            </a:r>
            <a:r>
              <a:rPr lang="en-GB" dirty="0"/>
              <a:t>can be carried out simultaneously and independently by multiple workers, </a:t>
            </a:r>
            <a:r>
              <a:rPr lang="en-GB" dirty="0" smtClean="0"/>
              <a:t>and </a:t>
            </a:r>
          </a:p>
          <a:p>
            <a:r>
              <a:rPr lang="en-GB" dirty="0" smtClean="0"/>
              <a:t>Those that </a:t>
            </a:r>
            <a:r>
              <a:rPr lang="en-GB" dirty="0"/>
              <a:t>are not affected by the order in which they are processed by </a:t>
            </a:r>
            <a:r>
              <a:rPr lang="en-GB" dirty="0" smtClean="0"/>
              <a:t>the </a:t>
            </a:r>
            <a:r>
              <a:rPr lang="en-GB" dirty="0"/>
              <a:t>workers.</a:t>
            </a:r>
          </a:p>
        </p:txBody>
      </p:sp>
    </p:spTree>
    <p:extLst>
      <p:ext uri="{BB962C8B-B14F-4D97-AF65-F5344CB8AC3E}">
        <p14:creationId xmlns:p14="http://schemas.microsoft.com/office/powerpoint/2010/main" val="298794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Points to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running parallel routines using </a:t>
            </a:r>
            <a:r>
              <a:rPr lang="en-GB" dirty="0" smtClean="0"/>
              <a:t>Matlab </a:t>
            </a:r>
            <a:r>
              <a:rPr lang="en-GB" dirty="0"/>
              <a:t>Parallel Toolbox, these routines are run in what is termed ‘headless’ mode.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means that the plotting of images onscreen is suppressed- you can save figures to file, but you cannot view them as they are being generated.</a:t>
            </a:r>
          </a:p>
        </p:txBody>
      </p:sp>
    </p:spTree>
    <p:extLst>
      <p:ext uri="{BB962C8B-B14F-4D97-AF65-F5344CB8AC3E}">
        <p14:creationId xmlns:p14="http://schemas.microsoft.com/office/powerpoint/2010/main" val="1856648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Points to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Debugging is not allowed in </a:t>
            </a:r>
            <a:r>
              <a:rPr lang="en-GB" i="1" dirty="0" err="1"/>
              <a:t>parfor</a:t>
            </a:r>
            <a:r>
              <a:rPr lang="en-GB" dirty="0"/>
              <a:t> </a:t>
            </a:r>
            <a:r>
              <a:rPr lang="en-GB" dirty="0" smtClean="0"/>
              <a:t>loops. </a:t>
            </a:r>
            <a:r>
              <a:rPr lang="en-GB" dirty="0"/>
              <a:t>You can keep track of what your workers are doing indirectly, by printing strings to </a:t>
            </a:r>
            <a:r>
              <a:rPr lang="en-GB" dirty="0" smtClean="0"/>
              <a:t>screen</a:t>
            </a:r>
          </a:p>
          <a:p>
            <a:r>
              <a:rPr lang="en-GB" dirty="0" smtClean="0"/>
              <a:t>However</a:t>
            </a:r>
            <a:r>
              <a:rPr lang="en-GB" dirty="0"/>
              <a:t>, if a bug is present in your code, </a:t>
            </a:r>
            <a:r>
              <a:rPr lang="en-GB" dirty="0" smtClean="0"/>
              <a:t>have </a:t>
            </a:r>
            <a:r>
              <a:rPr lang="en-GB" dirty="0"/>
              <a:t>to exit the parallel mode (by simply changing your </a:t>
            </a:r>
            <a:r>
              <a:rPr lang="en-GB" i="1" dirty="0" err="1"/>
              <a:t>parfor</a:t>
            </a:r>
            <a:r>
              <a:rPr lang="en-GB" dirty="0"/>
              <a:t> loop to a regular </a:t>
            </a:r>
            <a:r>
              <a:rPr lang="en-GB" i="1" dirty="0"/>
              <a:t>for</a:t>
            </a:r>
            <a:r>
              <a:rPr lang="en-GB" dirty="0"/>
              <a:t> loop) in order to fix it.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should ensure that your code is fully functional in non-parallel mode, before running it in parallel mode. </a:t>
            </a:r>
          </a:p>
        </p:txBody>
      </p:sp>
    </p:spTree>
    <p:extLst>
      <p:ext uri="{BB962C8B-B14F-4D97-AF65-F5344CB8AC3E}">
        <p14:creationId xmlns:p14="http://schemas.microsoft.com/office/powerpoint/2010/main" val="146352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Catch-22 </a:t>
            </a:r>
            <a:r>
              <a:rPr lang="en-GB" dirty="0" smtClean="0"/>
              <a:t>scenario:</a:t>
            </a:r>
          </a:p>
          <a:p>
            <a:r>
              <a:rPr lang="en-GB" dirty="0" smtClean="0"/>
              <a:t>you </a:t>
            </a:r>
            <a:r>
              <a:rPr lang="en-GB" dirty="0"/>
              <a:t>are trying to modify old code or write new code that implements parallel processing, but you are unable to debug it to uncover the source of your problems. </a:t>
            </a:r>
          </a:p>
        </p:txBody>
      </p:sp>
    </p:spTree>
    <p:extLst>
      <p:ext uri="{BB962C8B-B14F-4D97-AF65-F5344CB8AC3E}">
        <p14:creationId xmlns:p14="http://schemas.microsoft.com/office/powerpoint/2010/main" val="1729431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Don’t worry, this is not a </a:t>
            </a:r>
            <a:r>
              <a:rPr lang="en-GB" dirty="0"/>
              <a:t>debilitating problem- if the bug is Parallel-Toolbox-related, Matlab will provide a description of the error. Flags will also appear in your code, drawing attention to violations of parallel processing </a:t>
            </a:r>
            <a:r>
              <a:rPr lang="en-GB" dirty="0" smtClean="0"/>
              <a:t>laws. </a:t>
            </a:r>
          </a:p>
          <a:p>
            <a:r>
              <a:rPr lang="en-GB" dirty="0" smtClean="0"/>
              <a:t>Problems </a:t>
            </a:r>
            <a:r>
              <a:rPr lang="en-GB" dirty="0"/>
              <a:t>tend to occur when allocation of data to workers is non-independent and causes conflicts. </a:t>
            </a:r>
            <a:endParaRPr lang="en-GB" dirty="0" smtClean="0"/>
          </a:p>
          <a:p>
            <a:r>
              <a:rPr lang="en-GB" dirty="0" smtClean="0"/>
              <a:t>With a little practise</a:t>
            </a:r>
            <a:r>
              <a:rPr lang="en-GB" dirty="0"/>
              <a:t>, you will get the hang of how to allocate data correctly and optimally.</a:t>
            </a:r>
          </a:p>
        </p:txBody>
      </p:sp>
    </p:spTree>
    <p:extLst>
      <p:ext uri="{BB962C8B-B14F-4D97-AF65-F5344CB8AC3E}">
        <p14:creationId xmlns:p14="http://schemas.microsoft.com/office/powerpoint/2010/main" val="2515120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 computer’s </a:t>
            </a:r>
            <a:r>
              <a:rPr lang="en-GB" dirty="0"/>
              <a:t>performance through the Performance tab on </a:t>
            </a:r>
            <a:r>
              <a:rPr lang="en-GB" dirty="0" smtClean="0"/>
              <a:t>Task </a:t>
            </a:r>
            <a:r>
              <a:rPr lang="en-GB" dirty="0"/>
              <a:t>Manager (not sure what it is on other OSs), to ensure that </a:t>
            </a:r>
            <a:r>
              <a:rPr lang="en-GB" dirty="0" smtClean="0"/>
              <a:t>you maximise </a:t>
            </a:r>
            <a:r>
              <a:rPr lang="en-GB" dirty="0"/>
              <a:t>CPU usage.</a:t>
            </a:r>
          </a:p>
        </p:txBody>
      </p:sp>
    </p:spTree>
    <p:extLst>
      <p:ext uri="{BB962C8B-B14F-4D97-AF65-F5344CB8AC3E}">
        <p14:creationId xmlns:p14="http://schemas.microsoft.com/office/powerpoint/2010/main" val="2101975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Scenario: you’re certain that your code largely works (e.g. you’ve tested it on a subset of your data and it’s fine), but not sure whether it will work on every single data file (e.g. in case some files are corrupted)</a:t>
            </a:r>
          </a:p>
          <a:p>
            <a:r>
              <a:rPr lang="en-GB" dirty="0" smtClean="0"/>
              <a:t>You want to run the processing overnight, and don’t want your code to crash/ get stuck if it encounters errors, but to move on to next files</a:t>
            </a:r>
          </a:p>
          <a:p>
            <a:r>
              <a:rPr lang="en-GB" dirty="0" smtClean="0"/>
              <a:t>Use ‘try-catch ME’ statement within </a:t>
            </a:r>
            <a:r>
              <a:rPr lang="en-GB" i="1" dirty="0" err="1" smtClean="0"/>
              <a:t>parfor</a:t>
            </a:r>
            <a:r>
              <a:rPr lang="en-GB" dirty="0" smtClean="0"/>
              <a:t> loop, write errors to log file for later viewing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10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 with a dual quad core: 2*4 = 8 cores</a:t>
            </a:r>
          </a:p>
          <a:p>
            <a:r>
              <a:rPr lang="en-GB" dirty="0" smtClean="0"/>
              <a:t>Job can be divided between 8 workers</a:t>
            </a:r>
          </a:p>
          <a:p>
            <a:r>
              <a:rPr lang="en-GB" dirty="0" smtClean="0"/>
              <a:t>17/8 = 2 hours</a:t>
            </a:r>
          </a:p>
          <a:p>
            <a:endParaRPr lang="en-GB" dirty="0"/>
          </a:p>
          <a:p>
            <a:r>
              <a:rPr lang="en-GB" dirty="0" smtClean="0"/>
              <a:t>A saving of 15 hours! I can have the results ready by lunchtime, instead of tomorrow morning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00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It’s not magic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Good news: basic implementation only involves two simple functions</a:t>
            </a:r>
            <a:endParaRPr lang="en-GB" dirty="0"/>
          </a:p>
        </p:txBody>
      </p:sp>
      <p:pic>
        <p:nvPicPr>
          <p:cNvPr id="1026" name="Picture 2" descr="Celestial Female Unicorn For Luna HQ Wallpaper">
            <a:hlinkClick r:id="rId2" tooltip="Celestial Female Unicorn For Luna HQ Wallpape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6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Machine </a:t>
            </a:r>
            <a:r>
              <a:rPr lang="en-GB" dirty="0"/>
              <a:t>code is only as smart as its author makes </a:t>
            </a:r>
            <a:r>
              <a:rPr lang="en-GB" dirty="0" smtClean="0"/>
              <a:t>it </a:t>
            </a:r>
          </a:p>
          <a:p>
            <a:r>
              <a:rPr lang="en-GB" dirty="0" smtClean="0"/>
              <a:t>Without </a:t>
            </a:r>
            <a:r>
              <a:rPr lang="en-GB" dirty="0"/>
              <a:t>specific instructions on how to carry out certain procedures, the machine is </a:t>
            </a:r>
            <a:r>
              <a:rPr lang="en-GB" dirty="0" smtClean="0"/>
              <a:t>lost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5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Lining up at the post office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one counter open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pic>
        <p:nvPicPr>
          <p:cNvPr id="4" name="Picture 3" descr="http://thumbs.gograph.com/gg5839425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0985"/>
            <a:ext cx="4159275" cy="389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10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counters open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4" name="Picture 3" descr="http://comps.fotosearch.com/comp/UNN/UNN159/u2313681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"/>
          <a:stretch/>
        </p:blipFill>
        <p:spPr bwMode="auto">
          <a:xfrm>
            <a:off x="2195736" y="2310130"/>
            <a:ext cx="4663966" cy="3860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892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lady in front of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Independent </a:t>
            </a:r>
          </a:p>
          <a:p>
            <a:r>
              <a:rPr lang="en-GB" dirty="0" smtClean="0"/>
              <a:t>Processing</a:t>
            </a:r>
          </a:p>
          <a:p>
            <a:endParaRPr lang="en-GB" dirty="0"/>
          </a:p>
          <a:p>
            <a:r>
              <a:rPr lang="en-GB" dirty="0" smtClean="0"/>
              <a:t>She pays a bill and</a:t>
            </a:r>
          </a:p>
          <a:p>
            <a:r>
              <a:rPr lang="en-GB" dirty="0" smtClean="0"/>
              <a:t>gets a receipt,</a:t>
            </a:r>
          </a:p>
          <a:p>
            <a:r>
              <a:rPr lang="en-GB" dirty="0" smtClean="0"/>
              <a:t>I post a letter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71" y="1933178"/>
            <a:ext cx="2999010" cy="452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19" y="1328886"/>
            <a:ext cx="15335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33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2143</Words>
  <Application>Microsoft Office PowerPoint</Application>
  <PresentationFormat>On-screen Show (4:3)</PresentationFormat>
  <Paragraphs>1179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Parallel processing toolbox in Matlab</vt:lpstr>
      <vt:lpstr>PowerPoint Presentation</vt:lpstr>
      <vt:lpstr>PowerPoint Presentation</vt:lpstr>
      <vt:lpstr>PowerPoint Presentation</vt:lpstr>
      <vt:lpstr>How does it work?</vt:lpstr>
      <vt:lpstr>PowerPoint Presentation</vt:lpstr>
      <vt:lpstr>Lining up at the post office</vt:lpstr>
      <vt:lpstr>PowerPoint Presentation</vt:lpstr>
      <vt:lpstr>Random lady in front of me</vt:lpstr>
      <vt:lpstr>My mum in front of me</vt:lpstr>
      <vt:lpstr>PowerPoint Presentation</vt:lpstr>
      <vt:lpstr>Avoid conflicts</vt:lpstr>
      <vt:lpstr>Analogy when processing data</vt:lpstr>
      <vt:lpstr>Days</vt:lpstr>
      <vt:lpstr>In series: </vt:lpstr>
      <vt:lpstr>Days</vt:lpstr>
      <vt:lpstr>Avoid conflicts</vt:lpstr>
      <vt:lpstr>Avoid conflicts</vt:lpstr>
      <vt:lpstr>Avoid conflicts</vt:lpstr>
      <vt:lpstr>Previously, serial processing:</vt:lpstr>
      <vt:lpstr>Now, with parallel processing:</vt:lpstr>
      <vt:lpstr>If files can be processed independently</vt:lpstr>
      <vt:lpstr>Days</vt:lpstr>
      <vt:lpstr>Independent of day?</vt:lpstr>
      <vt:lpstr>If files can be processed semi-independently</vt:lpstr>
      <vt:lpstr>If files can be processed semi-independently</vt:lpstr>
      <vt:lpstr>Days</vt:lpstr>
      <vt:lpstr>Matlab code</vt:lpstr>
      <vt:lpstr>Recap</vt:lpstr>
      <vt:lpstr>Best tasks/stages for parallelization</vt:lpstr>
      <vt:lpstr>Points to note</vt:lpstr>
      <vt:lpstr>Points to note</vt:lpstr>
      <vt:lpstr>PowerPoint Presentation</vt:lpstr>
      <vt:lpstr>PowerPoint Presentation</vt:lpstr>
      <vt:lpstr>Additional strategies</vt:lpstr>
      <vt:lpstr>Additional strategies</vt:lpstr>
    </vt:vector>
  </TitlesOfParts>
  <Company>Newcastle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toolbox in Matlab</dc:title>
  <dc:creator>nxc2</dc:creator>
  <cp:lastModifiedBy>nxc2</cp:lastModifiedBy>
  <cp:revision>16</cp:revision>
  <dcterms:created xsi:type="dcterms:W3CDTF">2014-07-11T15:12:19Z</dcterms:created>
  <dcterms:modified xsi:type="dcterms:W3CDTF">2014-07-11T17:32:46Z</dcterms:modified>
</cp:coreProperties>
</file>