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0" r:id="rId5"/>
    <p:sldId id="259" r:id="rId6"/>
    <p:sldId id="262" r:id="rId7"/>
    <p:sldId id="263"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281C6-BE98-40A1-97BC-FCBDB28235A7}" v="296" dt="2024-03-07T03:03:03.637"/>
    <p1510:client id="{0F9CD04E-2645-4C39-AD34-081CB596B8EE}" v="98" dt="2024-03-07T03:18:57.548"/>
    <p1510:client id="{8F7B4FDA-8740-174E-9F15-3BF53D64DCDC}" v="9419" dt="2024-03-07T03:14:29.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767A6-6DE4-4614-A7EF-0D59F38AB884}" type="datetimeFigureOut">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A7317-A431-4763-B073-030CDC2CD2B8}" type="slidenum">
              <a:t>‹#›</a:t>
            </a:fld>
            <a:endParaRPr lang="en-US"/>
          </a:p>
        </p:txBody>
      </p:sp>
    </p:spTree>
    <p:extLst>
      <p:ext uri="{BB962C8B-B14F-4D97-AF65-F5344CB8AC3E}">
        <p14:creationId xmlns:p14="http://schemas.microsoft.com/office/powerpoint/2010/main" val="1793651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Remaining tasks: Velocity, Burndown charts.</a:t>
            </a:r>
          </a:p>
          <a:p>
            <a:endParaRPr lang="en-US">
              <a:ea typeface="Calibri"/>
              <a:cs typeface="Calibri"/>
            </a:endParaRPr>
          </a:p>
          <a:p>
            <a:r>
              <a:rPr lang="en-US">
                <a:ea typeface="Calibri"/>
                <a:cs typeface="Calibri"/>
              </a:rPr>
              <a:t>Create bogus .xml data and run the rfx_info_to_json.py script to create "rfx_infoArcGISPro_33_51289" under </a:t>
            </a:r>
            <a:r>
              <a:rPr lang="en-US" err="1">
                <a:ea typeface="Calibri"/>
                <a:cs typeface="Calibri"/>
              </a:rPr>
              <a:t>rfx_info</a:t>
            </a:r>
            <a:r>
              <a:rPr lang="en-US">
                <a:ea typeface="Calibri"/>
                <a:cs typeface="Calibri"/>
              </a:rPr>
              <a:t> directory.</a:t>
            </a:r>
          </a:p>
          <a:p>
            <a:endParaRPr lang="en-US">
              <a:ea typeface="Calibri"/>
              <a:cs typeface="Calibri"/>
            </a:endParaRPr>
          </a:p>
          <a:p>
            <a:r>
              <a:rPr lang="en-US"/>
              <a:t>  0. Data preparation</a:t>
            </a:r>
            <a:endParaRPr lang="en-US">
              <a:cs typeface="Calibri"/>
            </a:endParaRPr>
          </a:p>
          <a:p>
            <a:r>
              <a:rPr lang="en-US"/>
              <a:t>    1. Create Bogus data for XML format file (ADRasterRegistry.xml) which contains the info about </a:t>
            </a:r>
            <a:r>
              <a:rPr lang="en-US" err="1"/>
              <a:t>rfx</a:t>
            </a:r>
            <a:r>
              <a:rPr lang="en-US"/>
              <a:t>.</a:t>
            </a:r>
            <a:endParaRPr lang="en-US">
              <a:cs typeface="Calibri"/>
            </a:endParaRPr>
          </a:p>
          <a:p>
            <a:r>
              <a:rPr lang="en-US"/>
              <a:t>    2. </a:t>
            </a:r>
            <a:r>
              <a:rPr lang="en-US" err="1"/>
              <a:t>creae</a:t>
            </a:r>
            <a:r>
              <a:rPr lang="en-US"/>
              <a:t> a table that hold </a:t>
            </a:r>
            <a:r>
              <a:rPr lang="en-US" err="1"/>
              <a:t>rfx</a:t>
            </a:r>
            <a:r>
              <a:rPr lang="en-US"/>
              <a:t> owners on the page</a:t>
            </a:r>
            <a:endParaRPr lang="en-US">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37FA7317-A431-4763-B073-030CDC2CD2B8}" type="slidenum">
              <a:t>10</a:t>
            </a:fld>
            <a:endParaRPr lang="en-US"/>
          </a:p>
        </p:txBody>
      </p:sp>
    </p:spTree>
    <p:extLst>
      <p:ext uri="{BB962C8B-B14F-4D97-AF65-F5344CB8AC3E}">
        <p14:creationId xmlns:p14="http://schemas.microsoft.com/office/powerpoint/2010/main" val="306321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9C9A-CC00-AD05-69D4-6FF82F438468}"/>
              </a:ext>
            </a:extLst>
          </p:cNvPr>
          <p:cNvSpPr>
            <a:spLocks noGrp="1"/>
          </p:cNvSpPr>
          <p:nvPr>
            <p:ph type="ctrTitle"/>
          </p:nvPr>
        </p:nvSpPr>
        <p:spPr>
          <a:xfrm>
            <a:off x="1107330" y="975995"/>
            <a:ext cx="10369660" cy="1699620"/>
          </a:xfrm>
        </p:spPr>
        <p:txBody>
          <a:bodyPr/>
          <a:lstStyle/>
          <a:p>
            <a:r>
              <a:rPr lang="en-US" sz="4000" b="1"/>
              <a:t>IST 303: Creating a Raster Function (RFx) Site to facilitate ArcGIS development</a:t>
            </a:r>
          </a:p>
        </p:txBody>
      </p:sp>
      <p:sp>
        <p:nvSpPr>
          <p:cNvPr id="3" name="Subtitle 2">
            <a:extLst>
              <a:ext uri="{FF2B5EF4-FFF2-40B4-BE49-F238E27FC236}">
                <a16:creationId xmlns:a16="http://schemas.microsoft.com/office/drawing/2014/main" id="{A07CC87F-B8B3-1E81-5CA4-05837598F76F}"/>
              </a:ext>
            </a:extLst>
          </p:cNvPr>
          <p:cNvSpPr>
            <a:spLocks noGrp="1"/>
          </p:cNvSpPr>
          <p:nvPr>
            <p:ph type="subTitle" idx="1"/>
          </p:nvPr>
        </p:nvSpPr>
        <p:spPr>
          <a:xfrm>
            <a:off x="1154955" y="2998290"/>
            <a:ext cx="8825658" cy="2173150"/>
          </a:xfrm>
        </p:spPr>
        <p:txBody>
          <a:bodyPr>
            <a:normAutofit fontScale="92500" lnSpcReduction="10000"/>
          </a:bodyPr>
          <a:lstStyle/>
          <a:p>
            <a:r>
              <a:rPr lang="en-US"/>
              <a:t>Milestone 1:</a:t>
            </a:r>
          </a:p>
          <a:p>
            <a:pPr rtl="0"/>
            <a:r>
              <a:rPr lang="en-US"/>
              <a:t>Introduction (Motivation).</a:t>
            </a:r>
          </a:p>
          <a:p>
            <a:pPr rtl="0"/>
            <a:r>
              <a:rPr lang="en-US"/>
              <a:t>Scrum (user story, burndown, velocity).</a:t>
            </a:r>
          </a:p>
          <a:p>
            <a:pPr rtl="0"/>
            <a:r>
              <a:rPr lang="en-US"/>
              <a:t>Data.</a:t>
            </a:r>
          </a:p>
          <a:p>
            <a:pPr rtl="0"/>
            <a:r>
              <a:rPr lang="en-US"/>
              <a:t>Methods.</a:t>
            </a:r>
          </a:p>
          <a:p>
            <a:pPr rtl="0"/>
            <a:r>
              <a:rPr lang="en-US"/>
              <a:t>Current progress.</a:t>
            </a:r>
          </a:p>
          <a:p>
            <a:endParaRPr lang="en-US"/>
          </a:p>
        </p:txBody>
      </p:sp>
      <p:sp>
        <p:nvSpPr>
          <p:cNvPr id="5" name="TextBox 4">
            <a:extLst>
              <a:ext uri="{FF2B5EF4-FFF2-40B4-BE49-F238E27FC236}">
                <a16:creationId xmlns:a16="http://schemas.microsoft.com/office/drawing/2014/main" id="{879FCA44-E97C-184E-194C-DFA5D533E622}"/>
              </a:ext>
            </a:extLst>
          </p:cNvPr>
          <p:cNvSpPr txBox="1"/>
          <p:nvPr/>
        </p:nvSpPr>
        <p:spPr>
          <a:xfrm>
            <a:off x="1341120" y="5567680"/>
            <a:ext cx="5396811" cy="369332"/>
          </a:xfrm>
          <a:prstGeom prst="rect">
            <a:avLst/>
          </a:prstGeom>
          <a:noFill/>
        </p:spPr>
        <p:txBody>
          <a:bodyPr wrap="square" rtlCol="0">
            <a:spAutoFit/>
          </a:bodyPr>
          <a:lstStyle/>
          <a:p>
            <a:r>
              <a:rPr lang="en-US" err="1">
                <a:highlight>
                  <a:srgbClr val="808080"/>
                </a:highlight>
              </a:rPr>
              <a:t>Aote</a:t>
            </a:r>
            <a:r>
              <a:rPr lang="en-US">
                <a:highlight>
                  <a:srgbClr val="808080"/>
                </a:highlight>
              </a:rPr>
              <a:t>, Akhilesh, Mohammed</a:t>
            </a:r>
          </a:p>
        </p:txBody>
      </p:sp>
      <p:pic>
        <p:nvPicPr>
          <p:cNvPr id="12" name="Picture 11" descr="A red circle with white flames in it&#10;&#10;Description automatically generated">
            <a:extLst>
              <a:ext uri="{FF2B5EF4-FFF2-40B4-BE49-F238E27FC236}">
                <a16:creationId xmlns:a16="http://schemas.microsoft.com/office/drawing/2014/main" id="{F1F3B1F0-0BE7-3ECD-F3FB-5D7B1B92C3EC}"/>
              </a:ext>
            </a:extLst>
          </p:cNvPr>
          <p:cNvPicPr>
            <a:picLocks noChangeAspect="1"/>
          </p:cNvPicPr>
          <p:nvPr/>
        </p:nvPicPr>
        <p:blipFill>
          <a:blip r:embed="rId2"/>
          <a:stretch>
            <a:fillRect/>
          </a:stretch>
        </p:blipFill>
        <p:spPr>
          <a:xfrm>
            <a:off x="10424259" y="406400"/>
            <a:ext cx="726020" cy="731520"/>
          </a:xfrm>
          <a:prstGeom prst="rect">
            <a:avLst/>
          </a:prstGeom>
        </p:spPr>
      </p:pic>
    </p:spTree>
    <p:extLst>
      <p:ext uri="{BB962C8B-B14F-4D97-AF65-F5344CB8AC3E}">
        <p14:creationId xmlns:p14="http://schemas.microsoft.com/office/powerpoint/2010/main" val="145768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B78D-49E3-9D3C-0A9E-043A085B8570}"/>
              </a:ext>
            </a:extLst>
          </p:cNvPr>
          <p:cNvSpPr>
            <a:spLocks noGrp="1"/>
          </p:cNvSpPr>
          <p:nvPr>
            <p:ph type="title"/>
          </p:nvPr>
        </p:nvSpPr>
        <p:spPr>
          <a:xfrm>
            <a:off x="1154954" y="973668"/>
            <a:ext cx="8969707" cy="706964"/>
          </a:xfrm>
        </p:spPr>
        <p:txBody>
          <a:bodyPr/>
          <a:lstStyle/>
          <a:p>
            <a:pPr algn="l"/>
            <a:r>
              <a:rPr lang="en-US" sz="2800" b="1" i="0">
                <a:solidFill>
                  <a:srgbClr val="ECECEC"/>
                </a:solidFill>
                <a:effectLst/>
              </a:rPr>
              <a:t>How it works?</a:t>
            </a:r>
          </a:p>
        </p:txBody>
      </p:sp>
      <p:sp>
        <p:nvSpPr>
          <p:cNvPr id="3" name="Content Placeholder 2">
            <a:extLst>
              <a:ext uri="{FF2B5EF4-FFF2-40B4-BE49-F238E27FC236}">
                <a16:creationId xmlns:a16="http://schemas.microsoft.com/office/drawing/2014/main" id="{D2200C4D-8E57-8BFF-B319-B70677A50C05}"/>
              </a:ext>
            </a:extLst>
          </p:cNvPr>
          <p:cNvSpPr>
            <a:spLocks noGrp="1"/>
          </p:cNvSpPr>
          <p:nvPr>
            <p:ph idx="1"/>
          </p:nvPr>
        </p:nvSpPr>
        <p:spPr>
          <a:xfrm>
            <a:off x="548309" y="2372139"/>
            <a:ext cx="11317356" cy="4079461"/>
          </a:xfrm>
        </p:spPr>
        <p:txBody>
          <a:bodyPr vert="horz" lIns="91440" tIns="45720" rIns="91440" bIns="45720" rtlCol="0" anchor="t">
            <a:normAutofit/>
          </a:bodyPr>
          <a:lstStyle/>
          <a:p>
            <a:pPr marL="0" marR="0">
              <a:spcBef>
                <a:spcPts val="0"/>
              </a:spcBef>
              <a:spcAft>
                <a:spcPts val="0"/>
              </a:spcAft>
            </a:pPr>
            <a:r>
              <a:rPr lang="en-US" b="1" kern="100">
                <a:ea typeface="Aptos" panose="020B0004020202020204" pitchFamily="34" charset="0"/>
                <a:cs typeface="Arial"/>
              </a:rPr>
              <a:t>Actual code and website illustrated &gt;&gt;&gt;</a:t>
            </a:r>
          </a:p>
          <a:p>
            <a:pPr marL="0">
              <a:spcBef>
                <a:spcPts val="0"/>
              </a:spcBef>
            </a:pPr>
            <a:endParaRPr lang="en-US" b="1" kern="100">
              <a:ea typeface="Aptos" panose="020B0004020202020204" pitchFamily="34" charset="0"/>
              <a:cs typeface="Arial" panose="020B0604020202020204" pitchFamily="34" charset="0"/>
            </a:endParaRPr>
          </a:p>
          <a:p>
            <a:pPr marL="0">
              <a:spcBef>
                <a:spcPts val="0"/>
              </a:spcBef>
            </a:pPr>
            <a:endParaRPr lang="en-US" b="1" kern="100">
              <a:ea typeface="Aptos" panose="020B0004020202020204" pitchFamily="34" charset="0"/>
              <a:cs typeface="Arial" panose="020B0604020202020204" pitchFamily="34" charset="0"/>
            </a:endParaRPr>
          </a:p>
        </p:txBody>
      </p:sp>
      <p:pic>
        <p:nvPicPr>
          <p:cNvPr id="4" name="Picture 3" descr="A red circle with white flames in it&#10;&#10;Description automatically generated">
            <a:extLst>
              <a:ext uri="{FF2B5EF4-FFF2-40B4-BE49-F238E27FC236}">
                <a16:creationId xmlns:a16="http://schemas.microsoft.com/office/drawing/2014/main" id="{C70FCF79-90B7-C935-86FD-48F4A433DF98}"/>
              </a:ext>
            </a:extLst>
          </p:cNvPr>
          <p:cNvPicPr>
            <a:picLocks noChangeAspect="1"/>
          </p:cNvPicPr>
          <p:nvPr/>
        </p:nvPicPr>
        <p:blipFill>
          <a:blip r:embed="rId3"/>
          <a:stretch>
            <a:fillRect/>
          </a:stretch>
        </p:blipFill>
        <p:spPr>
          <a:xfrm>
            <a:off x="10424259" y="406400"/>
            <a:ext cx="726020" cy="731520"/>
          </a:xfrm>
          <a:prstGeom prst="rect">
            <a:avLst/>
          </a:prstGeom>
        </p:spPr>
      </p:pic>
      <p:pic>
        <p:nvPicPr>
          <p:cNvPr id="5" name="Picture 4" descr="A graph with a line&#10;&#10;Description automatically generated">
            <a:extLst>
              <a:ext uri="{FF2B5EF4-FFF2-40B4-BE49-F238E27FC236}">
                <a16:creationId xmlns:a16="http://schemas.microsoft.com/office/drawing/2014/main" id="{AAFA3395-E3AB-1C1C-2985-087D52998E6F}"/>
              </a:ext>
            </a:extLst>
          </p:cNvPr>
          <p:cNvPicPr>
            <a:picLocks noChangeAspect="1"/>
          </p:cNvPicPr>
          <p:nvPr/>
        </p:nvPicPr>
        <p:blipFill>
          <a:blip r:embed="rId4"/>
          <a:stretch>
            <a:fillRect/>
          </a:stretch>
        </p:blipFill>
        <p:spPr>
          <a:xfrm>
            <a:off x="2416843" y="2848727"/>
            <a:ext cx="6877050" cy="3667125"/>
          </a:xfrm>
          <a:prstGeom prst="rect">
            <a:avLst/>
          </a:prstGeom>
        </p:spPr>
      </p:pic>
    </p:spTree>
    <p:extLst>
      <p:ext uri="{BB962C8B-B14F-4D97-AF65-F5344CB8AC3E}">
        <p14:creationId xmlns:p14="http://schemas.microsoft.com/office/powerpoint/2010/main" val="375300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6A46-ACF3-18DB-BA52-4B48B6D19DCF}"/>
              </a:ext>
            </a:extLst>
          </p:cNvPr>
          <p:cNvSpPr>
            <a:spLocks noGrp="1"/>
          </p:cNvSpPr>
          <p:nvPr>
            <p:ph type="title"/>
          </p:nvPr>
        </p:nvSpPr>
        <p:spPr/>
        <p:txBody>
          <a:bodyPr/>
          <a:lstStyle/>
          <a:p>
            <a:r>
              <a:rPr lang="en-US" b="1"/>
              <a:t>Introduction</a:t>
            </a:r>
          </a:p>
        </p:txBody>
      </p:sp>
      <p:sp>
        <p:nvSpPr>
          <p:cNvPr id="3" name="Content Placeholder 2">
            <a:extLst>
              <a:ext uri="{FF2B5EF4-FFF2-40B4-BE49-F238E27FC236}">
                <a16:creationId xmlns:a16="http://schemas.microsoft.com/office/drawing/2014/main" id="{7AC25B60-7862-E5DB-D57C-4B8C5EFA3A4E}"/>
              </a:ext>
            </a:extLst>
          </p:cNvPr>
          <p:cNvSpPr>
            <a:spLocks noGrp="1"/>
          </p:cNvSpPr>
          <p:nvPr>
            <p:ph idx="1"/>
          </p:nvPr>
        </p:nvSpPr>
        <p:spPr>
          <a:xfrm>
            <a:off x="419319" y="2324053"/>
            <a:ext cx="8825659" cy="3416300"/>
          </a:xfrm>
        </p:spPr>
        <p:txBody>
          <a:bodyPr vert="horz" lIns="91440" tIns="45720" rIns="91440" bIns="45720" rtlCol="0" anchor="t">
            <a:normAutofit/>
          </a:bodyPr>
          <a:lstStyle/>
          <a:p>
            <a:r>
              <a:rPr lang="en-US"/>
              <a:t>Our project had the longest brainstorming process.</a:t>
            </a:r>
          </a:p>
          <a:p>
            <a:r>
              <a:rPr lang="en-US" kern="100">
                <a:ea typeface="Aptos" panose="020B0004020202020204" pitchFamily="34" charset="0"/>
                <a:cs typeface="Arial"/>
              </a:rPr>
              <a:t>It </a:t>
            </a:r>
            <a:r>
              <a:rPr lang="en-US" sz="1800" kern="100">
                <a:effectLst/>
                <a:ea typeface="Aptos" panose="020B0004020202020204" pitchFamily="34" charset="0"/>
                <a:cs typeface="Arial"/>
              </a:rPr>
              <a:t>involves creating a </a:t>
            </a:r>
            <a:r>
              <a:rPr lang="en-US" kern="100">
                <a:ea typeface="Aptos" panose="020B0004020202020204" pitchFamily="34" charset="0"/>
                <a:cs typeface="Arial"/>
              </a:rPr>
              <a:t>web</a:t>
            </a:r>
            <a:r>
              <a:rPr lang="en-US" sz="1800" kern="100">
                <a:effectLst/>
                <a:ea typeface="Aptos" panose="020B0004020202020204" pitchFamily="34" charset="0"/>
                <a:cs typeface="Arial"/>
              </a:rPr>
              <a:t> </a:t>
            </a:r>
            <a:r>
              <a:rPr lang="en-US" kern="100">
                <a:ea typeface="Aptos" panose="020B0004020202020204" pitchFamily="34" charset="0"/>
                <a:cs typeface="Arial"/>
              </a:rPr>
              <a:t>app </a:t>
            </a:r>
            <a:r>
              <a:rPr lang="en-US" sz="1800" kern="100">
                <a:effectLst/>
                <a:ea typeface="Aptos" panose="020B0004020202020204" pitchFamily="34" charset="0"/>
                <a:cs typeface="Arial"/>
              </a:rPr>
              <a:t>that </a:t>
            </a:r>
            <a:r>
              <a:rPr lang="en-US" kern="100">
                <a:ea typeface="Aptos" panose="020B0004020202020204" pitchFamily="34" charset="0"/>
                <a:cs typeface="Arial"/>
              </a:rPr>
              <a:t>provides </a:t>
            </a:r>
            <a:r>
              <a:rPr lang="en-US" sz="1800" kern="100">
                <a:effectLst/>
                <a:ea typeface="Aptos" panose="020B0004020202020204" pitchFamily="34" charset="0"/>
                <a:cs typeface="Arial"/>
              </a:rPr>
              <a:t>database</a:t>
            </a:r>
            <a:r>
              <a:rPr lang="en-US" kern="100">
                <a:ea typeface="Aptos" panose="020B0004020202020204" pitchFamily="34" charset="0"/>
                <a:cs typeface="Arial"/>
              </a:rPr>
              <a:t> capabilities</a:t>
            </a:r>
            <a:r>
              <a:rPr lang="en-US" sz="1800" kern="100">
                <a:effectLst/>
                <a:ea typeface="Aptos" panose="020B0004020202020204" pitchFamily="34" charset="0"/>
                <a:cs typeface="Arial"/>
              </a:rPr>
              <a:t>.</a:t>
            </a:r>
          </a:p>
          <a:p>
            <a:r>
              <a:rPr lang="en-US" sz="1800" kern="100">
                <a:effectLst/>
                <a:ea typeface="Aptos" panose="020B0004020202020204" pitchFamily="34" charset="0"/>
                <a:cs typeface="Arial"/>
              </a:rPr>
              <a:t>This webpage tracks changes to raster functions in ArcGIS over time. It's an accessible platform to view function modifications, requirements, and developers. It makes it easier to understand changes to raster functions and access relevant information.</a:t>
            </a:r>
          </a:p>
          <a:p>
            <a:r>
              <a:rPr lang="en-US" sz="1800" kern="100">
                <a:effectLst/>
                <a:ea typeface="Aptos" panose="020B0004020202020204" pitchFamily="34" charset="0"/>
                <a:cs typeface="Arial"/>
              </a:rPr>
              <a:t>This tool aims to enhance access to information, streamline collaboration, and improve usage efficiency for those working with ArcGIS Pro's raster functions</a:t>
            </a:r>
            <a:r>
              <a:rPr lang="en-US" sz="1800" kern="100">
                <a:effectLst/>
                <a:latin typeface="Aptos"/>
                <a:ea typeface="Aptos" panose="020B0004020202020204" pitchFamily="34" charset="0"/>
                <a:cs typeface="Arial"/>
              </a:rPr>
              <a:t>.</a:t>
            </a:r>
          </a:p>
          <a:p>
            <a:endParaRPr lang="en-US"/>
          </a:p>
          <a:p>
            <a:endParaRPr lang="en-US"/>
          </a:p>
          <a:p>
            <a:endParaRPr lang="en-US"/>
          </a:p>
        </p:txBody>
      </p:sp>
      <p:pic>
        <p:nvPicPr>
          <p:cNvPr id="4" name="Picture 3" descr="A red circle with white flames in it&#10;&#10;Description automatically generated">
            <a:extLst>
              <a:ext uri="{FF2B5EF4-FFF2-40B4-BE49-F238E27FC236}">
                <a16:creationId xmlns:a16="http://schemas.microsoft.com/office/drawing/2014/main" id="{3818FE34-537A-C0CF-12D2-44DED87C6930}"/>
              </a:ext>
            </a:extLst>
          </p:cNvPr>
          <p:cNvPicPr>
            <a:picLocks noChangeAspect="1"/>
          </p:cNvPicPr>
          <p:nvPr/>
        </p:nvPicPr>
        <p:blipFill>
          <a:blip r:embed="rId2"/>
          <a:stretch>
            <a:fillRect/>
          </a:stretch>
        </p:blipFill>
        <p:spPr>
          <a:xfrm>
            <a:off x="10424259" y="406400"/>
            <a:ext cx="726020" cy="731520"/>
          </a:xfrm>
          <a:prstGeom prst="rect">
            <a:avLst/>
          </a:prstGeom>
        </p:spPr>
      </p:pic>
      <p:pic>
        <p:nvPicPr>
          <p:cNvPr id="6" name="Picture 5">
            <a:extLst>
              <a:ext uri="{FF2B5EF4-FFF2-40B4-BE49-F238E27FC236}">
                <a16:creationId xmlns:a16="http://schemas.microsoft.com/office/drawing/2014/main" id="{FA10D634-8FA9-CD83-EB40-4DAE40BDB726}"/>
              </a:ext>
            </a:extLst>
          </p:cNvPr>
          <p:cNvPicPr>
            <a:picLocks noChangeAspect="1"/>
          </p:cNvPicPr>
          <p:nvPr/>
        </p:nvPicPr>
        <p:blipFill>
          <a:blip r:embed="rId3"/>
          <a:stretch>
            <a:fillRect/>
          </a:stretch>
        </p:blipFill>
        <p:spPr>
          <a:xfrm>
            <a:off x="60960" y="5620031"/>
            <a:ext cx="12070080" cy="1127901"/>
          </a:xfrm>
          <a:prstGeom prst="rect">
            <a:avLst/>
          </a:prstGeom>
        </p:spPr>
      </p:pic>
      <p:sp>
        <p:nvSpPr>
          <p:cNvPr id="7" name="TextBox 6">
            <a:extLst>
              <a:ext uri="{FF2B5EF4-FFF2-40B4-BE49-F238E27FC236}">
                <a16:creationId xmlns:a16="http://schemas.microsoft.com/office/drawing/2014/main" id="{C050424F-A634-51F8-15DF-200A63D08FDD}"/>
              </a:ext>
            </a:extLst>
          </p:cNvPr>
          <p:cNvSpPr txBox="1"/>
          <p:nvPr/>
        </p:nvSpPr>
        <p:spPr>
          <a:xfrm>
            <a:off x="9508334" y="3142983"/>
            <a:ext cx="2557869" cy="2092881"/>
          </a:xfrm>
          <a:prstGeom prst="rect">
            <a:avLst/>
          </a:prstGeom>
          <a:noFill/>
          <a:ln>
            <a:solidFill>
              <a:schemeClr val="accent1"/>
            </a:solidFill>
          </a:ln>
        </p:spPr>
        <p:txBody>
          <a:bodyPr wrap="square" rtlCol="0">
            <a:spAutoFit/>
          </a:bodyPr>
          <a:lstStyle/>
          <a:p>
            <a:r>
              <a:rPr lang="en-US" b="1">
                <a:solidFill>
                  <a:srgbClr val="FF0000"/>
                </a:solidFill>
              </a:rPr>
              <a:t>Keywords:</a:t>
            </a:r>
          </a:p>
          <a:p>
            <a:pPr marL="285750" indent="-285750">
              <a:buFont typeface="Arial" panose="020B0604020202020204" pitchFamily="34" charset="0"/>
              <a:buChar char="•"/>
            </a:pPr>
            <a:r>
              <a:rPr lang="en-US" sz="1600"/>
              <a:t>ArcGIS.</a:t>
            </a:r>
          </a:p>
          <a:p>
            <a:pPr marL="285750" indent="-285750">
              <a:buFont typeface="Arial" panose="020B0604020202020204" pitchFamily="34" charset="0"/>
              <a:buChar char="•"/>
            </a:pPr>
            <a:r>
              <a:rPr lang="en-US" sz="1600"/>
              <a:t>Database webpage.</a:t>
            </a:r>
          </a:p>
          <a:p>
            <a:pPr marL="285750" indent="-285750">
              <a:buFont typeface="Arial" panose="020B0604020202020204" pitchFamily="34" charset="0"/>
              <a:buChar char="•"/>
            </a:pPr>
            <a:r>
              <a:rPr lang="en-US" sz="1600"/>
              <a:t>Raster functions.</a:t>
            </a:r>
          </a:p>
          <a:p>
            <a:pPr marL="285750" indent="-285750">
              <a:buFont typeface="Arial" panose="020B0604020202020204" pitchFamily="34" charset="0"/>
              <a:buChar char="•"/>
            </a:pPr>
            <a:r>
              <a:rPr lang="en-US" sz="1600"/>
              <a:t>GIS development.</a:t>
            </a:r>
          </a:p>
          <a:p>
            <a:pPr marL="285750" indent="-285750">
              <a:buFont typeface="Arial" panose="020B0604020202020204" pitchFamily="34" charset="0"/>
              <a:buChar char="•"/>
            </a:pPr>
            <a:r>
              <a:rPr lang="en-US" sz="1600"/>
              <a:t>Ownership Tracking.</a:t>
            </a:r>
          </a:p>
          <a:p>
            <a:pPr marL="285750" indent="-285750">
              <a:buFont typeface="Arial" panose="020B0604020202020204" pitchFamily="34" charset="0"/>
              <a:buChar char="•"/>
            </a:pPr>
            <a:r>
              <a:rPr lang="en-US" sz="1600"/>
              <a:t>And development coordination.</a:t>
            </a:r>
          </a:p>
        </p:txBody>
      </p:sp>
    </p:spTree>
    <p:extLst>
      <p:ext uri="{BB962C8B-B14F-4D97-AF65-F5344CB8AC3E}">
        <p14:creationId xmlns:p14="http://schemas.microsoft.com/office/powerpoint/2010/main" val="373459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BC4B-6F53-9636-EFE4-D379BA63A64B}"/>
              </a:ext>
            </a:extLst>
          </p:cNvPr>
          <p:cNvSpPr>
            <a:spLocks noGrp="1"/>
          </p:cNvSpPr>
          <p:nvPr>
            <p:ph type="title"/>
          </p:nvPr>
        </p:nvSpPr>
        <p:spPr/>
        <p:txBody>
          <a:bodyPr/>
          <a:lstStyle/>
          <a:p>
            <a:r>
              <a:rPr lang="en-US" sz="2800" b="1"/>
              <a:t>Stakeholders: The Pillars of Our Project's Success</a:t>
            </a:r>
          </a:p>
        </p:txBody>
      </p:sp>
      <p:sp>
        <p:nvSpPr>
          <p:cNvPr id="3" name="Content Placeholder 2">
            <a:extLst>
              <a:ext uri="{FF2B5EF4-FFF2-40B4-BE49-F238E27FC236}">
                <a16:creationId xmlns:a16="http://schemas.microsoft.com/office/drawing/2014/main" id="{2CCE41D5-E22F-7AED-1C60-8346BC322E68}"/>
              </a:ext>
            </a:extLst>
          </p:cNvPr>
          <p:cNvSpPr>
            <a:spLocks noGrp="1"/>
          </p:cNvSpPr>
          <p:nvPr>
            <p:ph idx="1"/>
          </p:nvPr>
        </p:nvSpPr>
        <p:spPr>
          <a:xfrm>
            <a:off x="569843" y="2468032"/>
            <a:ext cx="11158331" cy="3983568"/>
          </a:xfrm>
          <a:ln>
            <a:solidFill>
              <a:schemeClr val="accent1"/>
            </a:solidFill>
          </a:ln>
        </p:spPr>
        <p:txBody>
          <a:bodyPr>
            <a:normAutofit lnSpcReduction="10000"/>
          </a:bodyPr>
          <a:lstStyle/>
          <a:p>
            <a:r>
              <a:rPr lang="en-US" sz="1800" kern="100">
                <a:effectLst/>
                <a:latin typeface="Aptos" panose="020B0004020202020204" pitchFamily="34" charset="0"/>
                <a:ea typeface="Aptos" panose="020B0004020202020204" pitchFamily="34" charset="0"/>
                <a:cs typeface="Arial" panose="020B0604020202020204" pitchFamily="34" charset="0"/>
              </a:rPr>
              <a:t>Recognize and engage </a:t>
            </a:r>
            <a:r>
              <a:rPr lang="en-US" sz="1800" u="sng" kern="100">
                <a:effectLst/>
                <a:latin typeface="Aptos" panose="020B0004020202020204" pitchFamily="34" charset="0"/>
                <a:ea typeface="Aptos" panose="020B0004020202020204" pitchFamily="34" charset="0"/>
                <a:cs typeface="Arial" panose="020B0604020202020204" pitchFamily="34" charset="0"/>
              </a:rPr>
              <a:t>all critical participants</a:t>
            </a:r>
            <a:r>
              <a:rPr lang="en-US" sz="1800" kern="100">
                <a:effectLst/>
                <a:latin typeface="Aptos" panose="020B0004020202020204" pitchFamily="34" charset="0"/>
                <a:ea typeface="Aptos" panose="020B0004020202020204" pitchFamily="34" charset="0"/>
                <a:cs typeface="Arial" panose="020B0604020202020204" pitchFamily="34" charset="0"/>
              </a:rPr>
              <a:t> in the project. The </a:t>
            </a:r>
            <a:r>
              <a:rPr lang="en-US" sz="1800" u="sng" kern="100">
                <a:effectLst/>
                <a:latin typeface="Aptos" panose="020B0004020202020204" pitchFamily="34" charset="0"/>
                <a:ea typeface="Aptos" panose="020B0004020202020204" pitchFamily="34" charset="0"/>
                <a:cs typeface="Arial" panose="020B0604020202020204" pitchFamily="34" charset="0"/>
              </a:rPr>
              <a:t>primary</a:t>
            </a:r>
            <a:r>
              <a:rPr lang="en-US" sz="1800" kern="100">
                <a:effectLst/>
                <a:latin typeface="Aptos" panose="020B0004020202020204" pitchFamily="34" charset="0"/>
                <a:ea typeface="Aptos" panose="020B0004020202020204" pitchFamily="34" charset="0"/>
                <a:cs typeface="Arial" panose="020B0604020202020204" pitchFamily="34" charset="0"/>
              </a:rPr>
              <a:t> stakeholders are (end users) such as:</a:t>
            </a:r>
            <a:r>
              <a:rPr lang="en-US" kern="100">
                <a:latin typeface="Aptos" panose="020B0004020202020204" pitchFamily="34" charset="0"/>
                <a:ea typeface="Aptos" panose="020B0004020202020204" pitchFamily="34" charset="0"/>
                <a:cs typeface="Arial" panose="020B0604020202020204" pitchFamily="34" charset="0"/>
              </a:rPr>
              <a:t> </a:t>
            </a:r>
          </a:p>
          <a:p>
            <a:pPr lvl="1">
              <a:buFont typeface="Arial" panose="020B0604020202020204" pitchFamily="34" charset="0"/>
              <a:buChar char="•"/>
            </a:pPr>
            <a:r>
              <a:rPr lang="en-US" kern="100">
                <a:effectLst/>
                <a:latin typeface="Aptos" panose="020B0004020202020204" pitchFamily="34" charset="0"/>
                <a:ea typeface="Aptos" panose="020B0004020202020204" pitchFamily="34" charset="0"/>
                <a:cs typeface="Arial" panose="020B0604020202020204" pitchFamily="34" charset="0"/>
              </a:rPr>
              <a:t>dedicated Imagery/Raster team at Esri.</a:t>
            </a:r>
          </a:p>
          <a:p>
            <a:pPr lvl="1">
              <a:buFont typeface="Arial" panose="020B0604020202020204" pitchFamily="34" charset="0"/>
              <a:buChar char="•"/>
            </a:pPr>
            <a:r>
              <a:rPr lang="en-US" kern="100">
                <a:effectLst/>
                <a:latin typeface="Aptos" panose="020B0004020202020204" pitchFamily="34" charset="0"/>
                <a:ea typeface="Aptos" panose="020B0004020202020204" pitchFamily="34" charset="0"/>
                <a:cs typeface="Arial" panose="020B0604020202020204" pitchFamily="34" charset="0"/>
              </a:rPr>
              <a:t>any other teams within Esri that utilize raster functions for their projects.</a:t>
            </a:r>
          </a:p>
          <a:p>
            <a:pPr marL="57150" indent="0">
              <a:buNone/>
            </a:pPr>
            <a:r>
              <a:rPr lang="en-US" kern="100">
                <a:effectLst/>
                <a:latin typeface="Aptos" panose="020B0004020202020204" pitchFamily="34" charset="0"/>
                <a:ea typeface="Aptos" panose="020B0004020202020204" pitchFamily="34" charset="0"/>
                <a:cs typeface="Arial" panose="020B0604020202020204" pitchFamily="34" charset="0"/>
              </a:rPr>
              <a:t>Additional:</a:t>
            </a:r>
          </a:p>
          <a:p>
            <a:r>
              <a:rPr lang="en-US" kern="100">
                <a:latin typeface="Aptos" panose="020B0004020202020204" pitchFamily="34" charset="0"/>
                <a:ea typeface="Aptos" panose="020B0004020202020204" pitchFamily="34" charset="0"/>
                <a:cs typeface="Arial" panose="020B0604020202020204" pitchFamily="34" charset="0"/>
              </a:rPr>
              <a:t>Quality assurance teams.</a:t>
            </a:r>
          </a:p>
          <a:p>
            <a:r>
              <a:rPr lang="en-US" kern="100">
                <a:latin typeface="Aptos" panose="020B0004020202020204" pitchFamily="34" charset="0"/>
                <a:ea typeface="Aptos" panose="020B0004020202020204" pitchFamily="34" charset="0"/>
                <a:cs typeface="Arial" panose="020B0604020202020204" pitchFamily="34" charset="0"/>
              </a:rPr>
              <a:t>Training teams.</a:t>
            </a:r>
          </a:p>
          <a:p>
            <a:r>
              <a:rPr lang="en-US" kern="100">
                <a:latin typeface="Aptos" panose="020B0004020202020204" pitchFamily="34" charset="0"/>
                <a:ea typeface="Aptos" panose="020B0004020202020204" pitchFamily="34" charset="0"/>
                <a:cs typeface="Arial" panose="020B0604020202020204" pitchFamily="34" charset="0"/>
              </a:rPr>
              <a:t>External partners and developers.</a:t>
            </a:r>
          </a:p>
          <a:p>
            <a:pPr marL="0" indent="0">
              <a:buNone/>
            </a:pPr>
            <a:endParaRPr lang="en-US" kern="100">
              <a:latin typeface="Aptos" panose="020B0004020202020204" pitchFamily="34" charset="0"/>
              <a:ea typeface="Aptos" panose="020B0004020202020204" pitchFamily="34" charset="0"/>
              <a:cs typeface="Arial" panose="020B0604020202020204" pitchFamily="34" charset="0"/>
            </a:endParaRPr>
          </a:p>
          <a:p>
            <a:pPr marL="0" indent="0" algn="ctr">
              <a:buNone/>
            </a:pPr>
            <a:r>
              <a:rPr lang="en-US" sz="1800" kern="100">
                <a:effectLst/>
                <a:latin typeface="Aptos" panose="020B0004020202020204" pitchFamily="34" charset="0"/>
                <a:ea typeface="Aptos" panose="020B0004020202020204" pitchFamily="34" charset="0"/>
                <a:cs typeface="Arial" panose="020B0604020202020204" pitchFamily="34" charset="0"/>
              </a:rPr>
              <a:t>These groups form the cornerstone of our initiative, representing a collaboration of expertise and application that drives innovation within the geospatial domain.</a:t>
            </a:r>
          </a:p>
        </p:txBody>
      </p:sp>
      <p:pic>
        <p:nvPicPr>
          <p:cNvPr id="4" name="Picture 3" descr="A red circle with white flames in it&#10;&#10;Description automatically generated">
            <a:extLst>
              <a:ext uri="{FF2B5EF4-FFF2-40B4-BE49-F238E27FC236}">
                <a16:creationId xmlns:a16="http://schemas.microsoft.com/office/drawing/2014/main" id="{1638E3D0-AE9F-FD86-0B13-677C83AF4C09}"/>
              </a:ext>
            </a:extLst>
          </p:cNvPr>
          <p:cNvPicPr>
            <a:picLocks noChangeAspect="1"/>
          </p:cNvPicPr>
          <p:nvPr/>
        </p:nvPicPr>
        <p:blipFill>
          <a:blip r:embed="rId2"/>
          <a:stretch>
            <a:fillRect/>
          </a:stretch>
        </p:blipFill>
        <p:spPr>
          <a:xfrm>
            <a:off x="10424259" y="406400"/>
            <a:ext cx="726020" cy="731520"/>
          </a:xfrm>
          <a:prstGeom prst="rect">
            <a:avLst/>
          </a:prstGeom>
        </p:spPr>
      </p:pic>
    </p:spTree>
    <p:extLst>
      <p:ext uri="{BB962C8B-B14F-4D97-AF65-F5344CB8AC3E}">
        <p14:creationId xmlns:p14="http://schemas.microsoft.com/office/powerpoint/2010/main" val="398967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BC4B-6F53-9636-EFE4-D379BA63A64B}"/>
              </a:ext>
            </a:extLst>
          </p:cNvPr>
          <p:cNvSpPr>
            <a:spLocks noGrp="1"/>
          </p:cNvSpPr>
          <p:nvPr>
            <p:ph type="title"/>
          </p:nvPr>
        </p:nvSpPr>
        <p:spPr>
          <a:xfrm>
            <a:off x="1154954" y="973668"/>
            <a:ext cx="8761413" cy="706964"/>
          </a:xfrm>
        </p:spPr>
        <p:txBody>
          <a:bodyPr>
            <a:normAutofit/>
          </a:bodyPr>
          <a:lstStyle/>
          <a:p>
            <a:pPr marL="0" marR="0">
              <a:lnSpc>
                <a:spcPct val="90000"/>
              </a:lnSpc>
              <a:spcBef>
                <a:spcPts val="0"/>
              </a:spcBef>
              <a:spcAft>
                <a:spcPts val="0"/>
              </a:spcAft>
            </a:pPr>
            <a:r>
              <a:rPr lang="en-US" sz="2300" b="1" kern="100">
                <a:effectLst/>
                <a:ea typeface="Aptos" panose="020B0004020202020204" pitchFamily="34" charset="0"/>
                <a:cs typeface="Arial" panose="020B0604020202020204" pitchFamily="34" charset="0"/>
              </a:rPr>
              <a:t>User Journeys: Shaping the Next Gen of Raster Functionality</a:t>
            </a:r>
          </a:p>
        </p:txBody>
      </p:sp>
      <p:pic>
        <p:nvPicPr>
          <p:cNvPr id="6" name="Picture 5" descr="Yellow paper with writing on it next to a pencil&#10;&#10;Description automatically generated">
            <a:extLst>
              <a:ext uri="{FF2B5EF4-FFF2-40B4-BE49-F238E27FC236}">
                <a16:creationId xmlns:a16="http://schemas.microsoft.com/office/drawing/2014/main" id="{4599CB64-9D1D-820B-86DC-9D4FA691C6F8}"/>
              </a:ext>
            </a:extLst>
          </p:cNvPr>
          <p:cNvPicPr>
            <a:picLocks noChangeAspect="1"/>
          </p:cNvPicPr>
          <p:nvPr/>
        </p:nvPicPr>
        <p:blipFill rotWithShape="1">
          <a:blip r:embed="rId2"/>
          <a:srcRect l="4880" r="4455" b="-1"/>
          <a:stretch/>
        </p:blipFill>
        <p:spPr>
          <a:xfrm>
            <a:off x="1151467" y="2775951"/>
            <a:ext cx="4345024" cy="3067163"/>
          </a:xfrm>
          <a:prstGeom prst="roundRect">
            <a:avLst>
              <a:gd name="adj" fmla="val 1858"/>
            </a:avLst>
          </a:prstGeom>
          <a:effectLst>
            <a:glow>
              <a:schemeClr val="accent1">
                <a:alpha val="40000"/>
              </a:schemeClr>
            </a:glow>
            <a:outerShdw blurRad="1270000" dist="873201" dir="10581517" sx="102990" sy="102990" algn="tl" rotWithShape="0">
              <a:srgbClr val="000000"/>
            </a:outerShdw>
            <a:reflection stA="82000" endPos="45000" dir="5400000" sy="-100000" algn="bl" rotWithShape="0"/>
          </a:effectLst>
        </p:spPr>
      </p:pic>
      <p:sp>
        <p:nvSpPr>
          <p:cNvPr id="3" name="Content Placeholder 2">
            <a:extLst>
              <a:ext uri="{FF2B5EF4-FFF2-40B4-BE49-F238E27FC236}">
                <a16:creationId xmlns:a16="http://schemas.microsoft.com/office/drawing/2014/main" id="{2CCE41D5-E22F-7AED-1C60-8346BC322E68}"/>
              </a:ext>
            </a:extLst>
          </p:cNvPr>
          <p:cNvSpPr>
            <a:spLocks noGrp="1"/>
          </p:cNvSpPr>
          <p:nvPr>
            <p:ph idx="1"/>
          </p:nvPr>
        </p:nvSpPr>
        <p:spPr>
          <a:xfrm>
            <a:off x="5857630" y="2246810"/>
            <a:ext cx="6221399" cy="4136611"/>
          </a:xfrm>
        </p:spPr>
        <p:txBody>
          <a:bodyPr vert="horz" lIns="91440" tIns="45720" rIns="91440" bIns="45720" rtlCol="0" anchor="ctr">
            <a:noAutofit/>
          </a:bodyPr>
          <a:lstStyle/>
          <a:p>
            <a:pPr>
              <a:lnSpc>
                <a:spcPct val="90000"/>
              </a:lnSpc>
            </a:pPr>
            <a:endParaRPr lang="en-US" sz="1400" kern="100">
              <a:effectLst/>
              <a:latin typeface="Aptos" panose="020B0004020202020204" pitchFamily="34" charset="0"/>
              <a:ea typeface="Aptos" panose="020B0004020202020204" pitchFamily="34" charset="0"/>
              <a:cs typeface="Arial" panose="020B0604020202020204" pitchFamily="34" charset="0"/>
            </a:endParaRPr>
          </a:p>
          <a:p>
            <a:pPr marL="0" indent="0">
              <a:lnSpc>
                <a:spcPct val="90000"/>
              </a:lnSpc>
              <a:buNone/>
            </a:pPr>
            <a:r>
              <a:rPr lang="en-US" sz="1600" kern="100">
                <a:ea typeface="Aptos" panose="020B0004020202020204" pitchFamily="34" charset="0"/>
                <a:cs typeface="Arial"/>
              </a:rPr>
              <a:t>These are samples of the initial set of our project requirements expressed as user:</a:t>
            </a:r>
          </a:p>
          <a:p>
            <a:pPr>
              <a:lnSpc>
                <a:spcPct val="90000"/>
              </a:lnSpc>
            </a:pPr>
            <a:r>
              <a:rPr lang="en-US" sz="1600" kern="100">
                <a:latin typeface="Century Gothic"/>
                <a:ea typeface="Aptos" panose="020B0004020202020204" pitchFamily="34" charset="0"/>
                <a:cs typeface="Arial"/>
              </a:rPr>
              <a:t>As a user, I want to have a database of all raster functions and their parameters in all</a:t>
            </a:r>
            <a:r>
              <a:rPr lang="en-US" sz="1600" kern="100">
                <a:effectLst/>
                <a:latin typeface="Century Gothic"/>
                <a:ea typeface="Aptos" panose="020B0004020202020204" pitchFamily="34" charset="0"/>
                <a:cs typeface="Arial"/>
              </a:rPr>
              <a:t> </a:t>
            </a:r>
            <a:r>
              <a:rPr lang="en-US" sz="1600" kern="100">
                <a:latin typeface="Century Gothic"/>
                <a:ea typeface="Aptos" panose="020B0004020202020204" pitchFamily="34" charset="0"/>
                <a:cs typeface="Arial"/>
              </a:rPr>
              <a:t>the </a:t>
            </a:r>
            <a:r>
              <a:rPr lang="en-US" sz="1600" kern="100">
                <a:effectLst/>
                <a:latin typeface="Century Gothic"/>
                <a:ea typeface="Aptos" panose="020B0004020202020204" pitchFamily="34" charset="0"/>
                <a:cs typeface="Arial"/>
              </a:rPr>
              <a:t>previous ArcGIS Pro </a:t>
            </a:r>
            <a:r>
              <a:rPr lang="en-US" sz="1600" kern="100">
                <a:latin typeface="Century Gothic"/>
                <a:ea typeface="Aptos" panose="020B0004020202020204" pitchFamily="34" charset="0"/>
                <a:cs typeface="Arial"/>
              </a:rPr>
              <a:t>releases. TE</a:t>
            </a:r>
            <a:r>
              <a:rPr lang="en-US" sz="1600" kern="100">
                <a:ea typeface="Aptos" panose="020B0004020202020204" pitchFamily="34" charset="0"/>
                <a:cs typeface="Arial"/>
              </a:rPr>
              <a:t> </a:t>
            </a:r>
            <a:r>
              <a:rPr lang="en-US" sz="1600" kern="100">
                <a:effectLst/>
                <a:ea typeface="Aptos" panose="020B0004020202020204" pitchFamily="34" charset="0"/>
                <a:cs typeface="Arial"/>
              </a:rPr>
              <a:t>1 week.</a:t>
            </a:r>
            <a:endParaRPr lang="en-US" sz="1600" kern="100">
              <a:cs typeface="Arial"/>
            </a:endParaRPr>
          </a:p>
          <a:p>
            <a:pPr>
              <a:lnSpc>
                <a:spcPct val="90000"/>
              </a:lnSpc>
            </a:pPr>
            <a:r>
              <a:rPr lang="en-US" sz="1600" kern="100">
                <a:solidFill>
                  <a:srgbClr val="404040"/>
                </a:solidFill>
                <a:latin typeface="Century Gothic"/>
                <a:ea typeface="Aptos" panose="020B0004020202020204" pitchFamily="34" charset="0"/>
                <a:cs typeface="Arial"/>
              </a:rPr>
              <a:t>As a user, I want to have a Tool owner page that allows me to assign a raster function to a function owner</a:t>
            </a:r>
            <a:r>
              <a:rPr lang="en-US" sz="1600" kern="100">
                <a:ea typeface="Aptos" panose="020B0004020202020204" pitchFamily="34" charset="0"/>
                <a:cs typeface="Arial"/>
              </a:rPr>
              <a:t>. TE: 1 week.</a:t>
            </a:r>
            <a:endParaRPr lang="en-US" sz="1600" kern="100">
              <a:cs typeface="Arial"/>
            </a:endParaRPr>
          </a:p>
          <a:p>
            <a:pPr>
              <a:lnSpc>
                <a:spcPct val="90000"/>
              </a:lnSpc>
            </a:pPr>
            <a:r>
              <a:rPr lang="en-US" sz="1600" kern="100">
                <a:effectLst/>
                <a:latin typeface="Century Gothic"/>
                <a:ea typeface="Aptos" panose="020B0004020202020204" pitchFamily="34" charset="0"/>
                <a:cs typeface="Arial"/>
              </a:rPr>
              <a:t>As a user,</a:t>
            </a:r>
            <a:r>
              <a:rPr lang="en-US" sz="1600" kern="100">
                <a:latin typeface="Century Gothic"/>
                <a:ea typeface="Aptos" panose="020B0004020202020204" pitchFamily="34" charset="0"/>
                <a:cs typeface="Arial"/>
              </a:rPr>
              <a:t>  </a:t>
            </a:r>
            <a:r>
              <a:rPr lang="en-US" sz="1600" kern="100">
                <a:effectLst/>
                <a:latin typeface="Century Gothic"/>
                <a:ea typeface="Aptos" panose="020B0004020202020204" pitchFamily="34" charset="0"/>
                <a:cs typeface="Arial"/>
              </a:rPr>
              <a:t>I want </a:t>
            </a:r>
            <a:r>
              <a:rPr lang="en-US" sz="1600" kern="100">
                <a:latin typeface="Century Gothic"/>
                <a:ea typeface="Aptos" panose="020B0004020202020204" pitchFamily="34" charset="0"/>
                <a:cs typeface="Arial"/>
              </a:rPr>
              <a:t>to be able to </a:t>
            </a:r>
            <a:r>
              <a:rPr lang="en-US" sz="1600" kern="100">
                <a:effectLst/>
                <a:latin typeface="Century Gothic"/>
                <a:ea typeface="Aptos" panose="020B0004020202020204" pitchFamily="34" charset="0"/>
                <a:cs typeface="Arial"/>
              </a:rPr>
              <a:t>search</a:t>
            </a:r>
            <a:r>
              <a:rPr lang="en-US" sz="1600" kern="100">
                <a:latin typeface="Century Gothic"/>
                <a:ea typeface="Aptos" panose="020B0004020202020204" pitchFamily="34" charset="0"/>
                <a:cs typeface="Arial"/>
              </a:rPr>
              <a:t>, filter and update based on </a:t>
            </a:r>
            <a:r>
              <a:rPr lang="en-US" sz="1600" kern="100" err="1">
                <a:latin typeface="Century Gothic"/>
                <a:ea typeface="Aptos" panose="020B0004020202020204" pitchFamily="34" charset="0"/>
                <a:cs typeface="Arial"/>
              </a:rPr>
              <a:t>rfx</a:t>
            </a:r>
            <a:r>
              <a:rPr lang="en-US" sz="1600" kern="100">
                <a:latin typeface="Century Gothic"/>
                <a:ea typeface="Aptos" panose="020B0004020202020204" pitchFamily="34" charset="0"/>
                <a:cs typeface="Arial"/>
              </a:rPr>
              <a:t> name, owner name on the tool owner page.</a:t>
            </a:r>
            <a:r>
              <a:rPr lang="en-US" sz="1600" kern="100">
                <a:effectLst/>
                <a:ea typeface="Aptos" panose="020B0004020202020204" pitchFamily="34" charset="0"/>
                <a:cs typeface="Arial"/>
              </a:rPr>
              <a:t> TE: 1 week.</a:t>
            </a:r>
            <a:endParaRPr lang="en-US" sz="1600">
              <a:ea typeface="Aptos" panose="020B0004020202020204" pitchFamily="34" charset="0"/>
              <a:cs typeface="Arial"/>
            </a:endParaRPr>
          </a:p>
          <a:p>
            <a:pPr>
              <a:lnSpc>
                <a:spcPct val="90000"/>
              </a:lnSpc>
            </a:pPr>
            <a:r>
              <a:rPr lang="en-US" sz="1600" kern="100">
                <a:effectLst/>
                <a:latin typeface="Century Gothic"/>
                <a:ea typeface="Aptos" panose="020B0004020202020204" pitchFamily="34" charset="0"/>
                <a:cs typeface="Arial"/>
              </a:rPr>
              <a:t>As a user, I want </a:t>
            </a:r>
            <a:r>
              <a:rPr lang="en-US" sz="1600" kern="100">
                <a:latin typeface="Century Gothic"/>
                <a:ea typeface="Aptos" panose="020B0004020202020204" pitchFamily="34" charset="0"/>
                <a:cs typeface="Arial"/>
              </a:rPr>
              <a:t>to be able to compare 2 releases and see if there are functions, parameters added or removed from one version of </a:t>
            </a:r>
            <a:r>
              <a:rPr lang="en-US" sz="1600" kern="100">
                <a:effectLst/>
                <a:latin typeface="Century Gothic"/>
                <a:ea typeface="Aptos" panose="020B0004020202020204" pitchFamily="34" charset="0"/>
                <a:cs typeface="Arial"/>
              </a:rPr>
              <a:t>the </a:t>
            </a:r>
            <a:r>
              <a:rPr lang="en-US" sz="1600" kern="100">
                <a:latin typeface="Century Gothic"/>
                <a:ea typeface="Aptos" panose="020B0004020202020204" pitchFamily="34" charset="0"/>
                <a:cs typeface="Arial"/>
              </a:rPr>
              <a:t>software.</a:t>
            </a:r>
            <a:r>
              <a:rPr lang="en-US" sz="1600" kern="100">
                <a:effectLst/>
                <a:ea typeface="Aptos" panose="020B0004020202020204" pitchFamily="34" charset="0"/>
                <a:cs typeface="Arial"/>
              </a:rPr>
              <a:t> TE: 1 week.</a:t>
            </a:r>
            <a:endParaRPr lang="en-US" sz="1600">
              <a:effectLst/>
              <a:ea typeface="Aptos" panose="020B0004020202020204" pitchFamily="34" charset="0"/>
              <a:cs typeface="Arial"/>
            </a:endParaRPr>
          </a:p>
        </p:txBody>
      </p:sp>
      <p:pic>
        <p:nvPicPr>
          <p:cNvPr id="4" name="Picture 3" descr="A red circle with white flames in it&#10;&#10;Description automatically generated">
            <a:extLst>
              <a:ext uri="{FF2B5EF4-FFF2-40B4-BE49-F238E27FC236}">
                <a16:creationId xmlns:a16="http://schemas.microsoft.com/office/drawing/2014/main" id="{1638E3D0-AE9F-FD86-0B13-677C83AF4C09}"/>
              </a:ext>
            </a:extLst>
          </p:cNvPr>
          <p:cNvPicPr>
            <a:picLocks noChangeAspect="1"/>
          </p:cNvPicPr>
          <p:nvPr/>
        </p:nvPicPr>
        <p:blipFill>
          <a:blip r:embed="rId3"/>
          <a:stretch>
            <a:fillRect/>
          </a:stretch>
        </p:blipFill>
        <p:spPr>
          <a:xfrm>
            <a:off x="10424259" y="406400"/>
            <a:ext cx="726020" cy="731520"/>
          </a:xfrm>
          <a:prstGeom prst="rect">
            <a:avLst/>
          </a:prstGeom>
        </p:spPr>
      </p:pic>
    </p:spTree>
    <p:extLst>
      <p:ext uri="{BB962C8B-B14F-4D97-AF65-F5344CB8AC3E}">
        <p14:creationId xmlns:p14="http://schemas.microsoft.com/office/powerpoint/2010/main" val="342625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B78D-49E3-9D3C-0A9E-043A085B8570}"/>
              </a:ext>
            </a:extLst>
          </p:cNvPr>
          <p:cNvSpPr>
            <a:spLocks noGrp="1"/>
          </p:cNvSpPr>
          <p:nvPr>
            <p:ph type="title"/>
          </p:nvPr>
        </p:nvSpPr>
        <p:spPr>
          <a:xfrm>
            <a:off x="1154954" y="973668"/>
            <a:ext cx="8969707" cy="706964"/>
          </a:xfrm>
        </p:spPr>
        <p:txBody>
          <a:bodyPr/>
          <a:lstStyle/>
          <a:p>
            <a:pPr algn="l"/>
            <a:r>
              <a:rPr lang="en-US" sz="2800" b="1" i="0">
                <a:solidFill>
                  <a:srgbClr val="ECECEC"/>
                </a:solidFill>
                <a:effectLst/>
              </a:rPr>
              <a:t>Blueprint for Success: What Works in Our Project</a:t>
            </a:r>
          </a:p>
        </p:txBody>
      </p:sp>
      <p:sp>
        <p:nvSpPr>
          <p:cNvPr id="3" name="Content Placeholder 2">
            <a:extLst>
              <a:ext uri="{FF2B5EF4-FFF2-40B4-BE49-F238E27FC236}">
                <a16:creationId xmlns:a16="http://schemas.microsoft.com/office/drawing/2014/main" id="{D2200C4D-8E57-8BFF-B319-B70677A50C05}"/>
              </a:ext>
            </a:extLst>
          </p:cNvPr>
          <p:cNvSpPr>
            <a:spLocks noGrp="1"/>
          </p:cNvSpPr>
          <p:nvPr>
            <p:ph idx="1"/>
          </p:nvPr>
        </p:nvSpPr>
        <p:spPr>
          <a:xfrm>
            <a:off x="662609" y="2372140"/>
            <a:ext cx="11317356" cy="4293704"/>
          </a:xfrm>
        </p:spPr>
        <p:txBody>
          <a:bodyPr>
            <a:normAutofit fontScale="85000" lnSpcReduction="20000"/>
          </a:bodyPr>
          <a:lstStyle/>
          <a:p>
            <a:pPr marL="0" marR="0">
              <a:spcBef>
                <a:spcPts val="0"/>
              </a:spcBef>
              <a:spcAft>
                <a:spcPts val="0"/>
              </a:spcAft>
            </a:pPr>
            <a:r>
              <a:rPr lang="en-US" sz="1800" b="1" kern="100">
                <a:effectLst/>
                <a:ea typeface="Aptos" panose="020B0004020202020204" pitchFamily="34" charset="0"/>
                <a:cs typeface="Arial" panose="020B0604020202020204" pitchFamily="34" charset="0"/>
              </a:rPr>
              <a:t>Streamlined Data Preparation.</a:t>
            </a:r>
          </a:p>
          <a:p>
            <a:pPr marL="400050" lvl="1" indent="0">
              <a:spcBef>
                <a:spcPts val="0"/>
              </a:spcBef>
              <a:buNone/>
            </a:pPr>
            <a:r>
              <a:rPr lang="en-US" b="0" i="0">
                <a:effectLst/>
              </a:rPr>
              <a:t>Using ADRasterRegistry.xml standardizes initial raster function data for accuracy and consistency.</a:t>
            </a:r>
          </a:p>
          <a:p>
            <a:pPr marL="400050" lvl="1" indent="0">
              <a:spcBef>
                <a:spcPts val="0"/>
              </a:spcBef>
              <a:buNone/>
            </a:pPr>
            <a:endParaRPr lang="en-US" b="1" kern="100">
              <a:ea typeface="Aptos" panose="020B0004020202020204" pitchFamily="34" charset="0"/>
              <a:cs typeface="Arial" panose="020B0604020202020204" pitchFamily="34" charset="0"/>
            </a:endParaRPr>
          </a:p>
          <a:p>
            <a:pPr marL="0" marR="0">
              <a:spcBef>
                <a:spcPts val="0"/>
              </a:spcBef>
              <a:spcAft>
                <a:spcPts val="0"/>
              </a:spcAft>
            </a:pPr>
            <a:r>
              <a:rPr lang="en-US" sz="1800" b="1" kern="100">
                <a:effectLst/>
                <a:ea typeface="Aptos" panose="020B0004020202020204" pitchFamily="34" charset="0"/>
                <a:cs typeface="Arial" panose="020B0604020202020204" pitchFamily="34" charset="0"/>
              </a:rPr>
              <a:t>Efficient Data Transformation.</a:t>
            </a:r>
          </a:p>
          <a:p>
            <a:pPr marL="400050" lvl="1" indent="0">
              <a:spcBef>
                <a:spcPts val="0"/>
              </a:spcBef>
              <a:buNone/>
            </a:pPr>
            <a:r>
              <a:rPr lang="en-US">
                <a:effectLst/>
                <a:ea typeface="Aptos" panose="020B0004020202020204" pitchFamily="34" charset="0"/>
                <a:cs typeface="Arial" panose="020B0604020202020204" pitchFamily="34" charset="0"/>
              </a:rPr>
              <a:t>Raster function info can be flexibly managed by converting it from XML to JSON format. Organizing data into a three-tier hierarchy improves navigation and usability.</a:t>
            </a:r>
            <a:endParaRPr lang="en-US">
              <a:ea typeface="Aptos" panose="020B0004020202020204" pitchFamily="34" charset="0"/>
              <a:cs typeface="Arial" panose="020B0604020202020204" pitchFamily="34" charset="0"/>
            </a:endParaRPr>
          </a:p>
          <a:p>
            <a:pPr marL="400050" lvl="1" indent="0">
              <a:spcBef>
                <a:spcPts val="0"/>
              </a:spcBef>
              <a:buNone/>
            </a:pPr>
            <a:endParaRPr lang="en-US" b="1" kern="100">
              <a:effectLst/>
              <a:ea typeface="Aptos" panose="020B0004020202020204" pitchFamily="34" charset="0"/>
              <a:cs typeface="Arial" panose="020B0604020202020204" pitchFamily="34" charset="0"/>
            </a:endParaRPr>
          </a:p>
          <a:p>
            <a:pPr marL="0" marR="0">
              <a:spcBef>
                <a:spcPts val="0"/>
              </a:spcBef>
              <a:spcAft>
                <a:spcPts val="0"/>
              </a:spcAft>
            </a:pPr>
            <a:r>
              <a:rPr lang="en-US" sz="1800" b="1">
                <a:effectLst/>
                <a:ea typeface="Aptos" panose="020B0004020202020204" pitchFamily="34" charset="0"/>
                <a:cs typeface="Arial" panose="020B0604020202020204" pitchFamily="34" charset="0"/>
              </a:rPr>
              <a:t>Advanced-Data Storage Solutions</a:t>
            </a:r>
            <a:r>
              <a:rPr lang="en-US" sz="1800" b="1">
                <a:ea typeface="Aptos" panose="020B0004020202020204" pitchFamily="34" charset="0"/>
                <a:cs typeface="Arial" panose="020B0604020202020204" pitchFamily="34" charset="0"/>
              </a:rPr>
              <a:t>.</a:t>
            </a:r>
          </a:p>
          <a:p>
            <a:pPr marL="400050" lvl="1" indent="0">
              <a:spcBef>
                <a:spcPts val="0"/>
              </a:spcBef>
              <a:buNone/>
            </a:pPr>
            <a:r>
              <a:rPr lang="en-US" b="0" i="0">
                <a:effectLst/>
              </a:rPr>
              <a:t>JSON for flexible storage of nested data. CSV table for tracking raster function ownership.</a:t>
            </a:r>
          </a:p>
          <a:p>
            <a:pPr marL="400050" lvl="1" indent="0">
              <a:spcBef>
                <a:spcPts val="0"/>
              </a:spcBef>
              <a:buNone/>
            </a:pPr>
            <a:endParaRPr lang="en-US" b="1">
              <a:ea typeface="Aptos" panose="020B0004020202020204" pitchFamily="34" charset="0"/>
              <a:cs typeface="Arial" panose="020B0604020202020204" pitchFamily="34" charset="0"/>
            </a:endParaRPr>
          </a:p>
          <a:p>
            <a:pPr marL="0" marR="0">
              <a:spcBef>
                <a:spcPts val="0"/>
              </a:spcBef>
              <a:spcAft>
                <a:spcPts val="0"/>
              </a:spcAft>
            </a:pPr>
            <a:r>
              <a:rPr lang="en-US" sz="1800" b="1">
                <a:effectLst/>
                <a:ea typeface="Aptos" panose="020B0004020202020204" pitchFamily="34" charset="0"/>
                <a:cs typeface="Arial" panose="020B0604020202020204" pitchFamily="34" charset="0"/>
              </a:rPr>
              <a:t>User-Centric Design</a:t>
            </a:r>
            <a:r>
              <a:rPr lang="en-US" sz="1800" b="1">
                <a:ea typeface="Aptos" panose="020B0004020202020204" pitchFamily="34" charset="0"/>
                <a:cs typeface="Arial" panose="020B0604020202020204" pitchFamily="34" charset="0"/>
              </a:rPr>
              <a:t>.</a:t>
            </a:r>
          </a:p>
          <a:p>
            <a:pPr marL="400050" lvl="1" indent="0">
              <a:spcBef>
                <a:spcPts val="0"/>
              </a:spcBef>
              <a:buNone/>
            </a:pPr>
            <a:r>
              <a:rPr lang="en-US" kern="100">
                <a:effectLst/>
                <a:ea typeface="Aptos" panose="020B0004020202020204" pitchFamily="34" charset="0"/>
                <a:cs typeface="Arial" panose="020B0604020202020204" pitchFamily="34" charset="0"/>
              </a:rPr>
              <a:t>A page with advanced filtering and search makes finding raster functions easy, improving user experience.</a:t>
            </a:r>
          </a:p>
          <a:p>
            <a:pPr marL="0" marR="0" indent="0">
              <a:spcBef>
                <a:spcPts val="0"/>
              </a:spcBef>
              <a:spcAft>
                <a:spcPts val="0"/>
              </a:spcAft>
              <a:buNone/>
            </a:pPr>
            <a:endParaRPr lang="en-US" sz="1800" b="1">
              <a:ea typeface="Aptos" panose="020B0004020202020204" pitchFamily="34" charset="0"/>
              <a:cs typeface="Arial" panose="020B0604020202020204" pitchFamily="34" charset="0"/>
            </a:endParaRPr>
          </a:p>
          <a:p>
            <a:pPr marL="0" marR="0">
              <a:spcBef>
                <a:spcPts val="0"/>
              </a:spcBef>
              <a:spcAft>
                <a:spcPts val="0"/>
              </a:spcAft>
            </a:pPr>
            <a:r>
              <a:rPr lang="en-US" sz="1800" b="1">
                <a:effectLst/>
                <a:ea typeface="Aptos" panose="020B0004020202020204" pitchFamily="34" charset="0"/>
                <a:cs typeface="Arial" panose="020B0604020202020204" pitchFamily="34" charset="0"/>
              </a:rPr>
              <a:t>Collaborative Framework</a:t>
            </a:r>
            <a:r>
              <a:rPr lang="en-US" sz="1800" b="1">
                <a:ea typeface="Aptos" panose="020B0004020202020204" pitchFamily="34" charset="0"/>
                <a:cs typeface="Arial" panose="020B0604020202020204" pitchFamily="34" charset="0"/>
              </a:rPr>
              <a:t>.</a:t>
            </a:r>
          </a:p>
          <a:p>
            <a:pPr marL="400050" lvl="1" indent="0">
              <a:spcBef>
                <a:spcPts val="0"/>
              </a:spcBef>
              <a:buNone/>
            </a:pPr>
            <a:r>
              <a:rPr lang="en-US" kern="100">
                <a:effectLst/>
                <a:ea typeface="Aptos" panose="020B0004020202020204" pitchFamily="34" charset="0"/>
                <a:cs typeface="Arial" panose="020B0604020202020204" pitchFamily="34" charset="0"/>
              </a:rPr>
              <a:t>Establishing a clear, accessible database of raster function ownership encourages collaboration within and potentially outside the team, streamlining project development and support processes.</a:t>
            </a:r>
          </a:p>
          <a:p>
            <a:pPr marL="0" marR="0" indent="0">
              <a:spcBef>
                <a:spcPts val="0"/>
              </a:spcBef>
              <a:spcAft>
                <a:spcPts val="0"/>
              </a:spcAft>
              <a:buNone/>
            </a:pPr>
            <a:endParaRPr lang="en-US" b="1" kern="100">
              <a:effectLst/>
              <a:ea typeface="Aptos" panose="020B0004020202020204" pitchFamily="34" charset="0"/>
              <a:cs typeface="Arial" panose="020B0604020202020204" pitchFamily="34" charset="0"/>
            </a:endParaRPr>
          </a:p>
          <a:p>
            <a:pPr marL="0" marR="0" indent="0">
              <a:spcBef>
                <a:spcPts val="0"/>
              </a:spcBef>
              <a:spcAft>
                <a:spcPts val="0"/>
              </a:spcAft>
              <a:buNone/>
            </a:pPr>
            <a:endParaRPr lang="en-US" sz="1800" b="1" kern="100">
              <a:ea typeface="Aptos" panose="020B0004020202020204" pitchFamily="34" charset="0"/>
              <a:cs typeface="Arial" panose="020B0604020202020204" pitchFamily="34" charset="0"/>
            </a:endParaRPr>
          </a:p>
          <a:p>
            <a:pPr marR="0">
              <a:spcBef>
                <a:spcPts val="0"/>
              </a:spcBef>
              <a:spcAft>
                <a:spcPts val="0"/>
              </a:spcAft>
              <a:buFont typeface="Wingdings" pitchFamily="2" charset="2"/>
              <a:buChar char="v"/>
            </a:pPr>
            <a:r>
              <a:rPr lang="en-US" sz="1800" kern="100">
                <a:effectLst/>
                <a:ea typeface="Aptos" panose="020B0004020202020204" pitchFamily="34" charset="0"/>
                <a:cs typeface="Arial" panose="020B0604020202020204" pitchFamily="34" charset="0"/>
              </a:rPr>
              <a:t>Key Insights:</a:t>
            </a:r>
          </a:p>
          <a:p>
            <a:pPr marL="342900" marR="0" lvl="0" indent="-342900">
              <a:spcBef>
                <a:spcPts val="0"/>
              </a:spcBef>
              <a:spcAft>
                <a:spcPts val="0"/>
              </a:spcAft>
              <a:buSzPts val="1000"/>
              <a:buFont typeface="Symbol" pitchFamily="2" charset="2"/>
              <a:buChar char=""/>
              <a:tabLst>
                <a:tab pos="457200" algn="l"/>
              </a:tabLst>
            </a:pPr>
            <a:r>
              <a:rPr lang="en-US" sz="1800" kern="100">
                <a:effectLst/>
                <a:ea typeface="Aptos" panose="020B0004020202020204" pitchFamily="34" charset="0"/>
                <a:cs typeface="Arial" panose="020B0604020202020204" pitchFamily="34" charset="0"/>
              </a:rPr>
              <a:t>Emphasizing flexible data management and user-friendly interfaces promotes efficiency and user satisfaction.</a:t>
            </a:r>
          </a:p>
          <a:p>
            <a:pPr marL="342900" marR="0" lvl="0" indent="-342900">
              <a:spcBef>
                <a:spcPts val="0"/>
              </a:spcBef>
              <a:spcAft>
                <a:spcPts val="0"/>
              </a:spcAft>
              <a:buSzPts val="1000"/>
              <a:buFont typeface="Symbol" pitchFamily="2" charset="2"/>
              <a:buChar char=""/>
              <a:tabLst>
                <a:tab pos="457200" algn="l"/>
              </a:tabLst>
            </a:pPr>
            <a:r>
              <a:rPr lang="en-US" sz="1800" kern="100">
                <a:effectLst/>
                <a:ea typeface="Aptos" panose="020B0004020202020204" pitchFamily="34" charset="0"/>
                <a:cs typeface="Arial" panose="020B0604020202020204" pitchFamily="34" charset="0"/>
              </a:rPr>
              <a:t>The structured yet adaptable approach to data storage and organization underpins the project's success, proving the value of clear planning and execution.</a:t>
            </a:r>
          </a:p>
        </p:txBody>
      </p:sp>
      <p:pic>
        <p:nvPicPr>
          <p:cNvPr id="4" name="Picture 3" descr="A red circle with white flames in it&#10;&#10;Description automatically generated">
            <a:extLst>
              <a:ext uri="{FF2B5EF4-FFF2-40B4-BE49-F238E27FC236}">
                <a16:creationId xmlns:a16="http://schemas.microsoft.com/office/drawing/2014/main" id="{C70FCF79-90B7-C935-86FD-48F4A433DF98}"/>
              </a:ext>
            </a:extLst>
          </p:cNvPr>
          <p:cNvPicPr>
            <a:picLocks noChangeAspect="1"/>
          </p:cNvPicPr>
          <p:nvPr/>
        </p:nvPicPr>
        <p:blipFill>
          <a:blip r:embed="rId2"/>
          <a:stretch>
            <a:fillRect/>
          </a:stretch>
        </p:blipFill>
        <p:spPr>
          <a:xfrm>
            <a:off x="10424259" y="406400"/>
            <a:ext cx="726020" cy="731520"/>
          </a:xfrm>
          <a:prstGeom prst="rect">
            <a:avLst/>
          </a:prstGeom>
        </p:spPr>
      </p:pic>
    </p:spTree>
    <p:extLst>
      <p:ext uri="{BB962C8B-B14F-4D97-AF65-F5344CB8AC3E}">
        <p14:creationId xmlns:p14="http://schemas.microsoft.com/office/powerpoint/2010/main" val="353117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7" name="Rectangle 103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39" name="Rectangle 103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87428F19-530D-A1B5-C99C-D3811A1129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58699" y="1284394"/>
            <a:ext cx="8969770" cy="4283066"/>
          </a:xfrm>
          <a:prstGeom prst="rect">
            <a:avLst/>
          </a:prstGeom>
          <a:noFill/>
          <a:effectLst>
            <a:outerShdw blurRad="749937" dist="371033" dir="3360000" sx="101507" sy="101507" algn="ctr" rotWithShape="0">
              <a:srgbClr val="000000"/>
            </a:outerShdw>
            <a:reflection stA="15000" endPos="45000" dist="150626"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4" name="Picture 3" descr="A red circle with white flames in it&#10;&#10;Description automatically generated">
            <a:extLst>
              <a:ext uri="{FF2B5EF4-FFF2-40B4-BE49-F238E27FC236}">
                <a16:creationId xmlns:a16="http://schemas.microsoft.com/office/drawing/2014/main" id="{021A2F09-5F7D-A454-282B-9F92BA1E5C3B}"/>
              </a:ext>
            </a:extLst>
          </p:cNvPr>
          <p:cNvPicPr>
            <a:picLocks noChangeAspect="1"/>
          </p:cNvPicPr>
          <p:nvPr/>
        </p:nvPicPr>
        <p:blipFill>
          <a:blip r:embed="rId3"/>
          <a:stretch>
            <a:fillRect/>
          </a:stretch>
        </p:blipFill>
        <p:spPr>
          <a:xfrm>
            <a:off x="10424259" y="406400"/>
            <a:ext cx="726020" cy="731520"/>
          </a:xfrm>
          <a:prstGeom prst="rect">
            <a:avLst/>
          </a:prstGeom>
        </p:spPr>
      </p:pic>
      <p:sp>
        <p:nvSpPr>
          <p:cNvPr id="7" name="TextBox 6">
            <a:extLst>
              <a:ext uri="{FF2B5EF4-FFF2-40B4-BE49-F238E27FC236}">
                <a16:creationId xmlns:a16="http://schemas.microsoft.com/office/drawing/2014/main" id="{AFEB87FB-35CB-6B6B-FAAC-765F292B657B}"/>
              </a:ext>
            </a:extLst>
          </p:cNvPr>
          <p:cNvSpPr txBox="1"/>
          <p:nvPr/>
        </p:nvSpPr>
        <p:spPr>
          <a:xfrm>
            <a:off x="575733" y="169332"/>
            <a:ext cx="7078134" cy="369332"/>
          </a:xfrm>
          <a:prstGeom prst="rect">
            <a:avLst/>
          </a:prstGeom>
          <a:noFill/>
        </p:spPr>
        <p:txBody>
          <a:bodyPr wrap="square" rtlCol="0">
            <a:spAutoFit/>
          </a:bodyPr>
          <a:lstStyle/>
          <a:p>
            <a:r>
              <a:rPr lang="en-US" b="1">
                <a:solidFill>
                  <a:schemeClr val="bg1"/>
                </a:solidFill>
              </a:rPr>
              <a:t>Examples of what works 1</a:t>
            </a:r>
          </a:p>
        </p:txBody>
      </p:sp>
    </p:spTree>
    <p:extLst>
      <p:ext uri="{BB962C8B-B14F-4D97-AF65-F5344CB8AC3E}">
        <p14:creationId xmlns:p14="http://schemas.microsoft.com/office/powerpoint/2010/main" val="42421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57" name="Rectangle 205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059" name="Rectangle 205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50" name="Picture 2" descr="image">
            <a:extLst>
              <a:ext uri="{FF2B5EF4-FFF2-40B4-BE49-F238E27FC236}">
                <a16:creationId xmlns:a16="http://schemas.microsoft.com/office/drawing/2014/main" id="{138C9C22-E38C-56EE-58CD-FD40AFEE44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6066" y="1870497"/>
            <a:ext cx="10035037" cy="3110860"/>
          </a:xfrm>
          <a:prstGeom prst="rect">
            <a:avLst/>
          </a:prstGeom>
          <a:noFill/>
          <a:effectLst>
            <a:outerShdw blurRad="1270000" dist="270802" dir="8340000" sx="102000" sy="102000" algn="ctr" rotWithShape="0">
              <a:srgbClr val="000000">
                <a:alpha val="71000"/>
              </a:srgbClr>
            </a:outerShdw>
            <a:reflection stA="32000" endPos="62497"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4" name="Picture 3" descr="A red circle with white flames in it&#10;&#10;Description automatically generated">
            <a:extLst>
              <a:ext uri="{FF2B5EF4-FFF2-40B4-BE49-F238E27FC236}">
                <a16:creationId xmlns:a16="http://schemas.microsoft.com/office/drawing/2014/main" id="{46353A4C-C0D7-E25C-B1A7-47983A59C2E3}"/>
              </a:ext>
            </a:extLst>
          </p:cNvPr>
          <p:cNvPicPr>
            <a:picLocks noChangeAspect="1"/>
          </p:cNvPicPr>
          <p:nvPr/>
        </p:nvPicPr>
        <p:blipFill>
          <a:blip r:embed="rId3"/>
          <a:stretch>
            <a:fillRect/>
          </a:stretch>
        </p:blipFill>
        <p:spPr>
          <a:xfrm>
            <a:off x="10424259" y="406400"/>
            <a:ext cx="726020" cy="731520"/>
          </a:xfrm>
          <a:prstGeom prst="rect">
            <a:avLst/>
          </a:prstGeom>
        </p:spPr>
      </p:pic>
      <p:sp>
        <p:nvSpPr>
          <p:cNvPr id="6" name="TextBox 5">
            <a:extLst>
              <a:ext uri="{FF2B5EF4-FFF2-40B4-BE49-F238E27FC236}">
                <a16:creationId xmlns:a16="http://schemas.microsoft.com/office/drawing/2014/main" id="{88B12BBD-607E-BCD0-B957-4A3D07F4B204}"/>
              </a:ext>
            </a:extLst>
          </p:cNvPr>
          <p:cNvSpPr txBox="1"/>
          <p:nvPr/>
        </p:nvSpPr>
        <p:spPr>
          <a:xfrm>
            <a:off x="546412" y="250840"/>
            <a:ext cx="7078134" cy="369332"/>
          </a:xfrm>
          <a:prstGeom prst="rect">
            <a:avLst/>
          </a:prstGeom>
          <a:noFill/>
        </p:spPr>
        <p:txBody>
          <a:bodyPr wrap="square" rtlCol="0">
            <a:spAutoFit/>
          </a:bodyPr>
          <a:lstStyle/>
          <a:p>
            <a:r>
              <a:rPr lang="en-US" b="1">
                <a:solidFill>
                  <a:schemeClr val="bg1"/>
                </a:solidFill>
              </a:rPr>
              <a:t>Examples of what works 2</a:t>
            </a:r>
          </a:p>
        </p:txBody>
      </p:sp>
    </p:spTree>
    <p:extLst>
      <p:ext uri="{BB962C8B-B14F-4D97-AF65-F5344CB8AC3E}">
        <p14:creationId xmlns:p14="http://schemas.microsoft.com/office/powerpoint/2010/main" val="101766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05" name="Rectangle 4104">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4107" name="Rectangle 4106">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098" name="Picture 2" descr="image">
            <a:extLst>
              <a:ext uri="{FF2B5EF4-FFF2-40B4-BE49-F238E27FC236}">
                <a16:creationId xmlns:a16="http://schemas.microsoft.com/office/drawing/2014/main" id="{39EDBDA0-D3CC-B168-48C1-674ED40F08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61084" y="1284394"/>
            <a:ext cx="3765001" cy="4283066"/>
          </a:xfrm>
          <a:prstGeom prst="rect">
            <a:avLst/>
          </a:prstGeom>
          <a:noFill/>
          <a:effectLst>
            <a:outerShdw blurRad="1270000" dist="207221" dir="13680000" sx="104000" sy="104000" algn="ctr" rotWithShape="0">
              <a:srgbClr val="000000">
                <a:alpha val="48000"/>
              </a:srgbClr>
            </a:outerShdw>
            <a:reflection stA="15844" endPos="41363"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4" name="Picture 3" descr="A red circle with white flames in it&#10;&#10;Description automatically generated">
            <a:extLst>
              <a:ext uri="{FF2B5EF4-FFF2-40B4-BE49-F238E27FC236}">
                <a16:creationId xmlns:a16="http://schemas.microsoft.com/office/drawing/2014/main" id="{0DD12F50-5E66-B033-2E90-8CEC101571CB}"/>
              </a:ext>
            </a:extLst>
          </p:cNvPr>
          <p:cNvPicPr>
            <a:picLocks noChangeAspect="1"/>
          </p:cNvPicPr>
          <p:nvPr/>
        </p:nvPicPr>
        <p:blipFill>
          <a:blip r:embed="rId3"/>
          <a:stretch>
            <a:fillRect/>
          </a:stretch>
        </p:blipFill>
        <p:spPr>
          <a:xfrm>
            <a:off x="10424259" y="406400"/>
            <a:ext cx="726020" cy="731520"/>
          </a:xfrm>
          <a:prstGeom prst="rect">
            <a:avLst/>
          </a:prstGeom>
        </p:spPr>
      </p:pic>
      <p:sp>
        <p:nvSpPr>
          <p:cNvPr id="5" name="TextBox 4">
            <a:extLst>
              <a:ext uri="{FF2B5EF4-FFF2-40B4-BE49-F238E27FC236}">
                <a16:creationId xmlns:a16="http://schemas.microsoft.com/office/drawing/2014/main" id="{0464A399-E7EA-398E-35AA-5800D4356600}"/>
              </a:ext>
            </a:extLst>
          </p:cNvPr>
          <p:cNvSpPr txBox="1"/>
          <p:nvPr/>
        </p:nvSpPr>
        <p:spPr>
          <a:xfrm>
            <a:off x="643466" y="319194"/>
            <a:ext cx="7078134" cy="369332"/>
          </a:xfrm>
          <a:prstGeom prst="rect">
            <a:avLst/>
          </a:prstGeom>
          <a:noFill/>
        </p:spPr>
        <p:txBody>
          <a:bodyPr wrap="square" rtlCol="0">
            <a:spAutoFit/>
          </a:bodyPr>
          <a:lstStyle/>
          <a:p>
            <a:r>
              <a:rPr lang="en-US" b="1">
                <a:solidFill>
                  <a:schemeClr val="bg1"/>
                </a:solidFill>
              </a:rPr>
              <a:t>Examples of what works 3</a:t>
            </a:r>
          </a:p>
        </p:txBody>
      </p:sp>
    </p:spTree>
    <p:extLst>
      <p:ext uri="{BB962C8B-B14F-4D97-AF65-F5344CB8AC3E}">
        <p14:creationId xmlns:p14="http://schemas.microsoft.com/office/powerpoint/2010/main" val="96413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38" name="Group 5137">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139" name="Rectangle 5138">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40"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5142" name="Rectangle 5141">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126" name="Picture 6">
            <a:extLst>
              <a:ext uri="{FF2B5EF4-FFF2-40B4-BE49-F238E27FC236}">
                <a16:creationId xmlns:a16="http://schemas.microsoft.com/office/drawing/2014/main" id="{A9CB7F98-B267-D694-A796-D3A557FE18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8388" y="1005840"/>
            <a:ext cx="4797946" cy="4846320"/>
          </a:xfrm>
          <a:prstGeom prst="roundRect">
            <a:avLst>
              <a:gd name="adj" fmla="val 1858"/>
            </a:avLst>
          </a:prstGeom>
          <a:noFill/>
          <a:effectLst>
            <a:outerShdw blurRad="1161037" dist="494652" dir="21540000" sx="107000" sy="107000" algn="ctr" rotWithShape="0">
              <a:srgbClr val="000000">
                <a:alpha val="70018"/>
              </a:srgbClr>
            </a:outerShdw>
            <a:reflection blurRad="116835" stA="11787" endPos="6100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5122" name="Picture 2" descr="image">
            <a:extLst>
              <a:ext uri="{FF2B5EF4-FFF2-40B4-BE49-F238E27FC236}">
                <a16:creationId xmlns:a16="http://schemas.microsoft.com/office/drawing/2014/main" id="{EE97470F-1161-71CB-EA81-BEDE57B5B75F}"/>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727838" y="2176648"/>
            <a:ext cx="4602658" cy="2504703"/>
          </a:xfrm>
          <a:prstGeom prst="roundRect">
            <a:avLst>
              <a:gd name="adj" fmla="val 1858"/>
            </a:avLst>
          </a:prstGeom>
          <a:noFill/>
          <a:effectLst>
            <a:outerShdw blurRad="1270000" dist="148095" dir="21540000" sx="111375" sy="111375" algn="ctr" rotWithShape="0">
              <a:srgbClr val="000000">
                <a:alpha val="70803"/>
              </a:srgbClr>
            </a:outerShdw>
            <a:reflection stA="26877" endPos="4600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4" name="Picture 3" descr="A red circle with white flames in it&#10;&#10;Description automatically generated">
            <a:extLst>
              <a:ext uri="{FF2B5EF4-FFF2-40B4-BE49-F238E27FC236}">
                <a16:creationId xmlns:a16="http://schemas.microsoft.com/office/drawing/2014/main" id="{234B0A33-39A3-6C06-83EB-12F92E67C215}"/>
              </a:ext>
            </a:extLst>
          </p:cNvPr>
          <p:cNvPicPr>
            <a:picLocks noChangeAspect="1"/>
          </p:cNvPicPr>
          <p:nvPr/>
        </p:nvPicPr>
        <p:blipFill>
          <a:blip r:embed="rId5"/>
          <a:stretch>
            <a:fillRect/>
          </a:stretch>
        </p:blipFill>
        <p:spPr>
          <a:xfrm>
            <a:off x="10424259" y="406400"/>
            <a:ext cx="726020" cy="731520"/>
          </a:xfrm>
          <a:prstGeom prst="rect">
            <a:avLst/>
          </a:prstGeom>
        </p:spPr>
      </p:pic>
      <p:sp>
        <p:nvSpPr>
          <p:cNvPr id="5" name="TextBox 4">
            <a:extLst>
              <a:ext uri="{FF2B5EF4-FFF2-40B4-BE49-F238E27FC236}">
                <a16:creationId xmlns:a16="http://schemas.microsoft.com/office/drawing/2014/main" id="{B8433EA5-72B8-7157-1FBD-6852EC7631F5}"/>
              </a:ext>
            </a:extLst>
          </p:cNvPr>
          <p:cNvSpPr txBox="1"/>
          <p:nvPr/>
        </p:nvSpPr>
        <p:spPr>
          <a:xfrm>
            <a:off x="546412" y="525768"/>
            <a:ext cx="7078134" cy="369332"/>
          </a:xfrm>
          <a:prstGeom prst="rect">
            <a:avLst/>
          </a:prstGeom>
          <a:noFill/>
        </p:spPr>
        <p:txBody>
          <a:bodyPr wrap="square" rtlCol="0">
            <a:spAutoFit/>
          </a:bodyPr>
          <a:lstStyle/>
          <a:p>
            <a:r>
              <a:rPr lang="en-US" b="1">
                <a:solidFill>
                  <a:schemeClr val="bg1"/>
                </a:solidFill>
              </a:rPr>
              <a:t>Examples of what works 4</a:t>
            </a:r>
          </a:p>
        </p:txBody>
      </p:sp>
    </p:spTree>
    <p:extLst>
      <p:ext uri="{BB962C8B-B14F-4D97-AF65-F5344CB8AC3E}">
        <p14:creationId xmlns:p14="http://schemas.microsoft.com/office/powerpoint/2010/main" val="4215467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IST 303: Creating a Raster Function (RFx) Site to facilitate ArcGIS development</vt:lpstr>
      <vt:lpstr>Introduction</vt:lpstr>
      <vt:lpstr>Stakeholders: The Pillars of Our Project's Success</vt:lpstr>
      <vt:lpstr>User Journeys: Shaping the Next Gen of Raster Functionality</vt:lpstr>
      <vt:lpstr>Blueprint for Success: What Works in Our Project</vt:lpstr>
      <vt:lpstr>PowerPoint Presentation</vt:lpstr>
      <vt:lpstr>PowerPoint Presentation</vt:lpstr>
      <vt:lpstr>PowerPoint Presentation</vt:lpstr>
      <vt:lpstr>PowerPoint Presentation</vt:lpstr>
      <vt:lpstr>How it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Alfawzan</dc:creator>
  <cp:revision>3</cp:revision>
  <dcterms:created xsi:type="dcterms:W3CDTF">2024-03-06T21:47:06Z</dcterms:created>
  <dcterms:modified xsi:type="dcterms:W3CDTF">2024-03-07T04:47:44Z</dcterms:modified>
</cp:coreProperties>
</file>