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21" r:id="rId3"/>
    <p:sldId id="468" r:id="rId5"/>
    <p:sldId id="525" r:id="rId6"/>
    <p:sldId id="538" r:id="rId7"/>
    <p:sldId id="527" r:id="rId8"/>
    <p:sldId id="528" r:id="rId9"/>
    <p:sldId id="530" r:id="rId10"/>
    <p:sldId id="529" r:id="rId11"/>
    <p:sldId id="531" r:id="rId12"/>
    <p:sldId id="539" r:id="rId13"/>
    <p:sldId id="532" r:id="rId14"/>
    <p:sldId id="533" r:id="rId15"/>
    <p:sldId id="534" r:id="rId16"/>
    <p:sldId id="535" r:id="rId17"/>
    <p:sldId id="536" r:id="rId18"/>
    <p:sldId id="537" r:id="rId19"/>
    <p:sldId id="385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伋玉聪" initials="伋" lastIdx="2" clrIdx="1"/>
  <p:cmAuthor id="3" name="Administrator" initials="A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101BB0"/>
    <a:srgbClr val="007A37"/>
    <a:srgbClr val="01675D"/>
    <a:srgbClr val="C00000"/>
    <a:srgbClr val="076602"/>
    <a:srgbClr val="076A02"/>
    <a:srgbClr val="0C8E0F"/>
    <a:srgbClr val="087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3759" autoAdjust="0"/>
  </p:normalViewPr>
  <p:slideViewPr>
    <p:cSldViewPr>
      <p:cViewPr>
        <p:scale>
          <a:sx n="100" d="100"/>
          <a:sy n="100" d="100"/>
        </p:scale>
        <p:origin x="-282" y="36"/>
      </p:cViewPr>
      <p:guideLst>
        <p:guide orient="horz" pos="1501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1" d="100"/>
        <a:sy n="15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66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0F29A-9DDA-45F5-B329-92D23D238E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8AF4-0DFE-4C61-A56B-86E9641CDC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57FE5C-59A6-44B8-965F-D3532B7D3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617F8A-CE33-457A-8EEC-83AE898B2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2" tIns="25716" rIns="51432" bIns="25716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rgbClr val="016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rgbClr val="01675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97462" y="608534"/>
            <a:ext cx="8246538" cy="0"/>
          </a:xfrm>
          <a:prstGeom prst="line">
            <a:avLst/>
          </a:prstGeom>
          <a:ln w="15875">
            <a:solidFill>
              <a:srgbClr val="0167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0" y="4982408"/>
            <a:ext cx="9144000" cy="173791"/>
          </a:xfrm>
          <a:prstGeom prst="rect">
            <a:avLst/>
          </a:prstGeom>
          <a:solidFill>
            <a:srgbClr val="01675D"/>
          </a:solidFill>
          <a:ln>
            <a:noFill/>
          </a:ln>
        </p:spPr>
        <p:txBody>
          <a:bodyPr lIns="68571" tIns="34285" rIns="68571" bIns="34285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287021"/>
            <a:ext cx="9147423" cy="5167178"/>
          </a:xfrm>
          <a:prstGeom prst="rect">
            <a:avLst/>
          </a:prstGeom>
          <a:gradFill flip="none" rotWithShape="1">
            <a:gsLst>
              <a:gs pos="0">
                <a:srgbClr val="F4F6F8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44" y="51470"/>
            <a:ext cx="6833748" cy="34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5" y="1878513"/>
            <a:ext cx="9163372" cy="1781973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16200000">
            <a:off x="4513947" y="-868965"/>
            <a:ext cx="108538" cy="916744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7037" y="2028801"/>
            <a:ext cx="8114030" cy="135953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lvl="0" algn="ctr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FlexE柔性以太网技术在能源互联网中应用的</a:t>
            </a:r>
            <a:endParaRPr lang="zh-CN" sz="28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关键技术研究总体要求</a:t>
            </a:r>
            <a:endParaRPr lang="zh-CN" altLang="en-US" sz="2800" b="1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8" name="Rectangle 4"/>
          <p:cNvSpPr txBox="1">
            <a:spLocks noChangeArrowheads="1"/>
          </p:cNvSpPr>
          <p:nvPr/>
        </p:nvSpPr>
        <p:spPr bwMode="auto">
          <a:xfrm>
            <a:off x="2148513" y="3935534"/>
            <a:ext cx="4851109" cy="66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scene3d>
              <a:camera prst="orthographicFront"/>
              <a:lightRig rig="threePt" dir="t"/>
            </a:scene3d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28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lt"/>
              </a:rPr>
              <a:t>2021</a:t>
            </a:r>
            <a:r>
              <a:rPr lang="zh-CN" altLang="en-US" sz="28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lt"/>
              </a:rPr>
              <a:t>年</a:t>
            </a:r>
            <a:r>
              <a:rPr lang="en-US" altLang="zh-CN" sz="28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lt"/>
              </a:rPr>
              <a:t>11</a:t>
            </a:r>
            <a:r>
              <a:rPr lang="zh-CN" altLang="en-US" sz="28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lt"/>
              </a:rPr>
              <a:t>月</a:t>
            </a:r>
            <a:r>
              <a:rPr lang="zh-CN" altLang="en-US" sz="16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     </a:t>
            </a:r>
            <a:endParaRPr lang="zh-CN" altLang="en-US" sz="1600" b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C:\Users\Administrator\Desktop\绿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00048"/>
            <a:ext cx="2705082" cy="810548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Box 7"/>
          <p:cNvSpPr txBox="1"/>
          <p:nvPr/>
        </p:nvSpPr>
        <p:spPr>
          <a:xfrm>
            <a:off x="712470" y="951865"/>
            <a:ext cx="1513205" cy="1569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目   </a:t>
            </a:r>
            <a:endParaRPr lang="en-US" altLang="zh-CN" sz="4800" b="1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  <a:p>
            <a:pPr eaLnBrk="1" hangingPunct="1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sp>
        <p:nvSpPr>
          <p:cNvPr id="17415" name="TextBox 8"/>
          <p:cNvSpPr txBox="1"/>
          <p:nvPr/>
        </p:nvSpPr>
        <p:spPr>
          <a:xfrm rot="5400000">
            <a:off x="758825" y="1656715"/>
            <a:ext cx="1836420" cy="518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CONTENTS</a:t>
            </a:r>
            <a:endParaRPr lang="zh-CN" altLang="en-US" sz="240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232025" y="1087755"/>
            <a:ext cx="0" cy="3580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7" name="文本框 6"/>
          <p:cNvSpPr txBox="1"/>
          <p:nvPr/>
        </p:nvSpPr>
        <p:spPr>
          <a:xfrm>
            <a:off x="2462530" y="1056640"/>
            <a:ext cx="1211580" cy="769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>
                <a:latin typeface="等线" panose="02010600030101010101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等线" panose="02010600030101010101" charset="-122"/>
              <a:ea typeface="宋体" panose="02010600030101010101" pitchFamily="2" charset="-122"/>
            </a:endParaRPr>
          </a:p>
        </p:txBody>
      </p:sp>
      <p:sp>
        <p:nvSpPr>
          <p:cNvPr id="17418" name="文本框 9"/>
          <p:cNvSpPr txBox="1"/>
          <p:nvPr/>
        </p:nvSpPr>
        <p:spPr>
          <a:xfrm>
            <a:off x="2462530" y="1943100"/>
            <a:ext cx="1211580" cy="769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400">
                <a:latin typeface="等线" panose="02010600030101010101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等线" panose="02010600030101010101" charset="-122"/>
              <a:ea typeface="宋体" panose="02010600030101010101" pitchFamily="2" charset="-122"/>
            </a:endParaRPr>
          </a:p>
        </p:txBody>
      </p:sp>
      <p:sp>
        <p:nvSpPr>
          <p:cNvPr id="17419" name="文本框 10"/>
          <p:cNvSpPr txBox="1"/>
          <p:nvPr/>
        </p:nvSpPr>
        <p:spPr>
          <a:xfrm>
            <a:off x="2462530" y="2857500"/>
            <a:ext cx="1211580" cy="769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文本框 11"/>
          <p:cNvSpPr txBox="1"/>
          <p:nvPr/>
        </p:nvSpPr>
        <p:spPr>
          <a:xfrm>
            <a:off x="3674110" y="2931795"/>
            <a:ext cx="4498975" cy="583565"/>
          </a:xfrm>
          <a:prstGeom prst="rect">
            <a:avLst/>
          </a:prstGeom>
          <a:solidFill>
            <a:srgbClr val="006F6B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研究要求</a:t>
            </a:r>
            <a:endParaRPr lang="zh-CN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文本框 12"/>
          <p:cNvSpPr txBox="1"/>
          <p:nvPr/>
        </p:nvSpPr>
        <p:spPr>
          <a:xfrm>
            <a:off x="3635375" y="1056640"/>
            <a:ext cx="20135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200" b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项目概况</a:t>
            </a:r>
            <a:endParaRPr lang="zh-CN" altLang="en-US" sz="3200" b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422" name="文本框 13"/>
          <p:cNvSpPr txBox="1"/>
          <p:nvPr/>
        </p:nvSpPr>
        <p:spPr>
          <a:xfrm>
            <a:off x="3674110" y="1995805"/>
            <a:ext cx="21875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200" b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项目内容</a:t>
            </a:r>
            <a:endParaRPr lang="zh-CN" altLang="en-US" sz="3200" b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115" y="123190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实施要求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15" descr="http://e-press.dwjs.com.cn/dwjs/periodical/html/2019-43-09-3161/img_5.png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1615" y="1275715"/>
            <a:ext cx="3362325" cy="287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3658870" y="987425"/>
            <a:ext cx="5231765" cy="3830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电网业务类型：对于生产控制类业务及管理信息类业务，突破通信专业通道管理的思维定式，从传输实时性、带宽大小等多维度梳理业务类型，研究现有</a:t>
            </a:r>
            <a:r>
              <a:rPr lang="en-US" altLang="zh-CN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VPN</a:t>
            </a: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与</a:t>
            </a:r>
            <a:r>
              <a:rPr lang="en-US" altLang="zh-CN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FlexE</a:t>
            </a: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大颗粒切片的对应关系，</a:t>
            </a:r>
            <a:r>
              <a:rPr lang="zh-CN" altLang="en-US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合理分配</a:t>
            </a: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资源，满足统一</a:t>
            </a:r>
            <a:r>
              <a:rPr lang="zh-CN" altLang="en-US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灵活接入</a:t>
            </a: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。</a:t>
            </a:r>
            <a:endParaRPr lang="zh-CN" altLang="en-US" kern="0" dirty="0">
              <a:solidFill>
                <a:schemeClr val="tx1"/>
              </a:solidFill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组网方式及业务流向：展望后续电网业务发展的需求，充分考虑网络整体、纵向、横向等不同</a:t>
            </a:r>
            <a:r>
              <a:rPr lang="zh-CN" altLang="en-US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业务流向</a:t>
            </a: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需求，根据业务安全可靠、时延等要求进行科学合理组网。</a:t>
            </a:r>
            <a:endParaRPr lang="zh-CN" altLang="en-US" kern="0" dirty="0">
              <a:solidFill>
                <a:schemeClr val="tx1"/>
              </a:solidFill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430022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+mn-ea"/>
                <a:sym typeface="+mn-ea"/>
              </a:rPr>
              <a:t>能源互联网场景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3707765" y="628015"/>
            <a:ext cx="2133600" cy="419100"/>
          </a:xfrm>
          <a:prstGeom prst="roundRect">
            <a:avLst>
              <a:gd name="adj" fmla="val 1192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2042" tIns="31016" rIns="62042" bIns="310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b="1" i="0" u="none" strike="noStrike" kern="1200" cap="none" spc="0" normalizeH="0" baseline="0" noProof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基于场景匹配性</a:t>
            </a:r>
            <a:endParaRPr kumimoji="0" lang="zh-CN" b="1" i="0" u="none" strike="noStrike" kern="120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666490" y="915670"/>
            <a:ext cx="5469255" cy="4022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indent="0" algn="just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核心层：充分考虑大颗粒业务数据需求，提升主网网络安全及通信带宽，优化网络架构，研究核心层与其他层级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对接接口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技术。</a:t>
            </a:r>
            <a:endParaRPr lang="zh-CN" altLang="en-US" kern="0" dirty="0">
              <a:solidFill>
                <a:schemeClr val="tx1"/>
              </a:solidFill>
              <a:latin typeface="+mn-ea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汇聚层：大小颗粒业务相结合传输，深入研究分析承载重要业务系统的拓扑差异，研究高效的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资源带宽调度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方法。</a:t>
            </a:r>
            <a:endParaRPr lang="zh-CN" altLang="en-US" kern="0" dirty="0">
              <a:solidFill>
                <a:schemeClr val="tx1"/>
              </a:solidFill>
              <a:latin typeface="+mn-ea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接入层：研究站内局域网业务与站间业务特性、网络结构、组网复杂性，提出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多业务融合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的自愈方式及算法。</a:t>
            </a:r>
            <a:endParaRPr lang="zh-CN" altLang="en-US" kern="0" dirty="0">
              <a:solidFill>
                <a:schemeClr val="tx1"/>
              </a:solidFill>
              <a:latin typeface="+mn-ea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终端接入网：满足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实时性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要求高、通道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隔离性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cs typeface="黑体" panose="02010609060101010101" pitchFamily="49" charset="-122"/>
                <a:sym typeface="黑体" panose="02010609060101010101" pitchFamily="49" charset="-122"/>
              </a:rPr>
              <a:t>强等特征的小颗粒业务，网络利用实现提质增效。</a:t>
            </a:r>
            <a:endParaRPr lang="zh-CN" altLang="en-US" kern="0" dirty="0">
              <a:solidFill>
                <a:schemeClr val="tx1"/>
              </a:solidFill>
              <a:latin typeface="+mn-ea"/>
              <a:cs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3779520" y="628015"/>
            <a:ext cx="2133600" cy="419100"/>
          </a:xfrm>
          <a:prstGeom prst="roundRect">
            <a:avLst>
              <a:gd name="adj" fmla="val 1192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2042" tIns="31016" rIns="62042" bIns="310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b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基于网络覆盖性</a:t>
            </a:r>
            <a:endParaRPr kumimoji="0" lang="zh-CN" b="1" i="0" u="none" strike="noStrike" kern="120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15" name="图片 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866775"/>
            <a:ext cx="3515995" cy="3538855"/>
          </a:xfrm>
          <a:prstGeom prst="rect">
            <a:avLst/>
          </a:prstGeom>
        </p:spPr>
      </p:pic>
      <p:sp>
        <p:nvSpPr>
          <p:cNvPr id="216" name="文本框 215"/>
          <p:cNvSpPr txBox="1"/>
          <p:nvPr/>
        </p:nvSpPr>
        <p:spPr>
          <a:xfrm>
            <a:off x="343535" y="452374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全业务、全网络和全区域覆盖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实施要求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769995" y="987425"/>
            <a:ext cx="5365750" cy="3692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indent="0" algn="just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支撑现有业务：首先满足</a:t>
            </a:r>
            <a:r>
              <a:rPr lang="zh-CN" altLang="en-US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现有业务</a:t>
            </a: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的需求，同步考虑业务发展需求，为业务升级扩容预留空间。</a:t>
            </a:r>
            <a:endParaRPr lang="zh-CN" altLang="en-US" kern="0" dirty="0">
              <a:solidFill>
                <a:schemeClr val="tx1"/>
              </a:solidFill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 展望未来业务：针对分布式能源接入、新型配网调度、虚拟电厂、综合能源服务等业务发展及需求，研究</a:t>
            </a:r>
            <a:r>
              <a:rPr lang="zh-CN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适配组网、流量分析及管理、资源调配</a:t>
            </a:r>
            <a:r>
              <a:rPr lang="zh-CN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等方面内容。</a:t>
            </a:r>
            <a:endParaRPr lang="zh-CN" altLang="en-US" kern="0" dirty="0"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拓展智能运维：研究</a:t>
            </a:r>
            <a:r>
              <a:rPr lang="zh-CN" altLang="en-US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光网深度融合</a:t>
            </a: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的状态感知、流量呈现、网络自愈、智能调度等运维技术。</a:t>
            </a:r>
            <a:endParaRPr lang="zh-CN" altLang="en-US" kern="0" dirty="0">
              <a:solidFill>
                <a:schemeClr val="tx1"/>
              </a:solidFill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3851275" y="628015"/>
            <a:ext cx="2133600" cy="419100"/>
          </a:xfrm>
          <a:prstGeom prst="roundRect">
            <a:avLst>
              <a:gd name="adj" fmla="val 1192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2042" tIns="31016" rIns="62042" bIns="310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b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基于研究前瞻性</a:t>
            </a:r>
            <a:endParaRPr kumimoji="0" lang="zh-CN" b="1" i="0" u="none" strike="noStrike" kern="120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6680" y="699770"/>
            <a:ext cx="3592195" cy="4256405"/>
            <a:chOff x="168" y="1102"/>
            <a:chExt cx="6068" cy="67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6" y="1102"/>
              <a:ext cx="5990" cy="2819"/>
            </a:xfrm>
            <a:prstGeom prst="rect">
              <a:avLst/>
            </a:prstGeom>
          </p:spPr>
        </p:pic>
        <p:pic>
          <p:nvPicPr>
            <p:cNvPr id="5" name="图片 44" descr="C:\Users\lifang\Documents\WeChat Files\wxid_h3w99jiwzytq22\FileStorage\Temp\1c251e030b30031da25208d779052d9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" y="4391"/>
              <a:ext cx="6067" cy="292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735" y="7225"/>
              <a:ext cx="269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+mn-ea"/>
                  <a:sym typeface="+mn-ea"/>
                </a:rPr>
                <a:t>光网协同方法</a:t>
              </a:r>
              <a:endParaRPr lang="zh-CN" dirty="0">
                <a:latin typeface="+mn-ea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71" y="3824"/>
              <a:ext cx="405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新型电力系统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实施要求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74090" y="1202690"/>
            <a:ext cx="7551420" cy="2953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indent="0" algn="just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base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关键指标可量化：技术成果及测试</a:t>
            </a:r>
            <a:r>
              <a:rPr lang="zh-CN" altLang="en-US" sz="2000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结论</a:t>
            </a:r>
            <a:r>
              <a:rPr lang="zh-CN" altLang="en-US" sz="2000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可量化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，注重可靠性，时延等关键指标的对比。</a:t>
            </a:r>
            <a:endParaRPr lang="zh-CN" altLang="en-US" sz="2000" kern="0" dirty="0">
              <a:solidFill>
                <a:srgbClr val="000000"/>
              </a:solidFill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  <a:p>
            <a:pPr marL="342900" indent="-342900" algn="just" fontAlgn="base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关键技术可转化：项目成果紧贴实际，可产业化，在合理的时间范围内可</a:t>
            </a:r>
            <a:r>
              <a:rPr lang="zh-CN" sz="2000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规模化应用</a:t>
            </a:r>
            <a:r>
              <a:rPr lang="zh-CN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。</a:t>
            </a:r>
            <a:endParaRPr lang="zh-CN" altLang="en-US" sz="2000" kern="0" dirty="0">
              <a:solidFill>
                <a:srgbClr val="000000"/>
              </a:solidFill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  <a:p>
            <a:pPr marL="342900" indent="-342900" algn="just" fontAlgn="base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演进方案可行化：分析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FlexE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技术与现有业务的匹配性，</a:t>
            </a:r>
            <a:r>
              <a:rPr lang="zh-CN" altLang="en-US" sz="2000" kern="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从技术、政策、经济等多角度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考虑，研究与现网设备及组网架构匹配的</a:t>
            </a:r>
            <a:r>
              <a:rPr lang="zh-CN" altLang="en-US" sz="2000" kern="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可替代、可融合的演进模式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ea"/>
                <a:sym typeface="黑体" panose="02010609060101010101" pitchFamily="49" charset="-122"/>
              </a:rPr>
              <a:t>。</a:t>
            </a:r>
            <a:endParaRPr lang="zh-CN" altLang="en-US" kern="0" dirty="0">
              <a:solidFill>
                <a:schemeClr val="tx1"/>
              </a:solidFill>
              <a:latin typeface="+mj-ea"/>
              <a:ea typeface="+mj-ea"/>
              <a:cs typeface="+mj-ea"/>
              <a:sym typeface="黑体" panose="02010609060101010101" pitchFamily="49" charset="-122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974090" y="709295"/>
            <a:ext cx="2252980" cy="416560"/>
          </a:xfrm>
          <a:prstGeom prst="roundRect">
            <a:avLst>
              <a:gd name="adj" fmla="val 1192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2042" tIns="31016" rIns="62042" bIns="310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b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基于项目创新性</a:t>
            </a:r>
            <a:endParaRPr kumimoji="0" lang="zh-CN" b="1" i="0" u="none" strike="noStrike" kern="120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实施要求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43255" y="1202690"/>
            <a:ext cx="8279130" cy="313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indent="0" algn="just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kern="0" dirty="0">
              <a:solidFill>
                <a:schemeClr val="tx1"/>
              </a:solidFill>
              <a:latin typeface="微软雅黑" panose="020B0503020204020204" pitchFamily="34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黑体" panose="02010609060101010101" pitchFamily="49" charset="-122"/>
                <a:sym typeface="黑体" panose="02010609060101010101" pitchFamily="49" charset="-122"/>
              </a:rPr>
              <a:t>项目承担单位：加强</a:t>
            </a:r>
            <a:r>
              <a:rPr lang="zh-CN" altLang="en-US" sz="2000" kern="0" dirty="0">
                <a:solidFill>
                  <a:schemeClr val="tx1"/>
                </a:solidFill>
                <a:latin typeface="+mj-ea"/>
                <a:ea typeface="+mj-ea"/>
                <a:cs typeface="黑体" panose="02010609060101010101" pitchFamily="49" charset="-122"/>
                <a:sym typeface="黑体" panose="02010609060101010101" pitchFamily="49" charset="-122"/>
              </a:rPr>
              <a:t>横向交流，做精牵头课题的同时支撑其他课题研究，定期开展专题研讨，调动团队资源协调完成研究任务。</a:t>
            </a:r>
            <a:endParaRPr lang="zh-CN" altLang="en-US" sz="2000" kern="0" dirty="0">
              <a:solidFill>
                <a:schemeClr val="tx1"/>
              </a:solidFill>
              <a:latin typeface="+mj-ea"/>
              <a:ea typeface="+mj-ea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2000" kern="0" dirty="0">
                <a:solidFill>
                  <a:schemeClr val="tx1"/>
                </a:solidFill>
                <a:latin typeface="+mj-ea"/>
                <a:ea typeface="+mj-ea"/>
                <a:cs typeface="黑体" panose="02010609060101010101" pitchFamily="49" charset="-122"/>
                <a:sym typeface="黑体" panose="02010609060101010101" pitchFamily="49" charset="-122"/>
              </a:rPr>
              <a:t>项目验证单位：注重全程参与，深入现场验证，为课题研究、技术研发、装置生产提出用户侧意见，解决应用现场问题。</a:t>
            </a:r>
            <a:endParaRPr lang="zh-CN" sz="2000" kern="0" dirty="0">
              <a:solidFill>
                <a:schemeClr val="tx1"/>
              </a:solidFill>
              <a:latin typeface="+mj-ea"/>
              <a:ea typeface="+mj-ea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2000" kern="0" dirty="0">
                <a:solidFill>
                  <a:schemeClr val="tx1"/>
                </a:solidFill>
                <a:latin typeface="+mj-ea"/>
                <a:ea typeface="+mj-ea"/>
                <a:cs typeface="黑体" panose="02010609060101010101" pitchFamily="49" charset="-122"/>
                <a:sym typeface="黑体" panose="02010609060101010101" pitchFamily="49" charset="-122"/>
              </a:rPr>
              <a:t>项目产业单位：积极深度合作，紧跟技术、标准、业务需求，加大装置产品生产投入，推进各层级标准的制定工作。</a:t>
            </a:r>
            <a:endParaRPr lang="zh-CN" altLang="en-US" sz="2000" kern="0" dirty="0">
              <a:solidFill>
                <a:schemeClr val="tx1"/>
              </a:solidFill>
              <a:latin typeface="+mj-ea"/>
              <a:ea typeface="+mj-ea"/>
              <a:cs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3" name="标题2"/>
          <p:cNvSpPr>
            <a:spLocks noChangeArrowheads="1"/>
          </p:cNvSpPr>
          <p:nvPr/>
        </p:nvSpPr>
        <p:spPr bwMode="gray">
          <a:xfrm>
            <a:off x="251460" y="699770"/>
            <a:ext cx="2133600" cy="419100"/>
          </a:xfrm>
          <a:prstGeom prst="roundRect">
            <a:avLst>
              <a:gd name="adj" fmla="val 1192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2042" tIns="31016" rIns="62042" bIns="310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b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基于项目协作性</a:t>
            </a:r>
            <a:endParaRPr kumimoji="0" lang="zh-CN" b="1" i="0" u="none" strike="noStrike" kern="120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实施要求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43255" y="915670"/>
            <a:ext cx="8178165" cy="3230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85750" indent="-285750" algn="l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建立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双周交流和月报制度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，汇报课题进展，研讨技术方案及难点；</a:t>
            </a:r>
            <a:endParaRPr lang="zh-CN" altLang="en-US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indent="-285750" algn="l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召开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项目季度推进会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，审查各阶段输出成果，邀请相关专家共同研讨关键技术问题和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演进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发展方向；</a:t>
            </a:r>
            <a:endParaRPr lang="zh-CN" altLang="en-US" sz="2000" dirty="0" smtClean="0">
              <a:solidFill>
                <a:srgbClr val="000000"/>
              </a:solidFill>
              <a:latin typeface="+mj-ea"/>
              <a:ea typeface="+mj-ea"/>
              <a:sym typeface="+mn-ea"/>
            </a:endParaRPr>
          </a:p>
          <a:p>
            <a:pPr marL="285750" indent="-285750" algn="l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注重项目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最终成果提交质量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，知识产权、硬件检测、论文等成果需通过牵头单位组织的专题评审会议同意后方可提交；</a:t>
            </a:r>
            <a:endParaRPr lang="zh-CN" altLang="en-US" sz="2000" dirty="0" smtClean="0">
              <a:latin typeface="+mj-ea"/>
              <a:ea typeface="+mj-ea"/>
            </a:endParaRPr>
          </a:p>
          <a:p>
            <a:pPr marL="285750" indent="-285750" algn="l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重视项目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中期督导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，</a:t>
            </a:r>
            <a:r>
              <a:rPr lang="zh-CN" altLang="en-US" sz="2000">
                <a:solidFill>
                  <a:srgbClr val="000000"/>
                </a:solidFill>
                <a:latin typeface="+mj-ea"/>
                <a:ea typeface="+mj-ea"/>
                <a:sym typeface="微软雅黑" panose="020B0503020204020204" pitchFamily="34" charset="-122"/>
              </a:rPr>
              <a:t>争先创优；力争高质量通过项目最终验收。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zh-CN" altLang="en-US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管控要求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谢谢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65" y="631973"/>
            <a:ext cx="7590532" cy="44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821905" y="2118365"/>
            <a:ext cx="36817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rgbClr val="006F68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感 谢 聆 听！</a:t>
            </a:r>
            <a:endParaRPr lang="zh-CN" altLang="en-US" sz="4800" b="1" dirty="0">
              <a:solidFill>
                <a:srgbClr val="006F68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组合 16"/>
          <p:cNvGrpSpPr/>
          <p:nvPr/>
        </p:nvGrpSpPr>
        <p:grpSpPr>
          <a:xfrm>
            <a:off x="712153" y="951548"/>
            <a:ext cx="7451725" cy="3716337"/>
            <a:chOff x="1762" y="1633"/>
            <a:chExt cx="7841" cy="4389"/>
          </a:xfrm>
        </p:grpSpPr>
        <p:sp>
          <p:nvSpPr>
            <p:cNvPr id="17414" name="TextBox 7"/>
            <p:cNvSpPr txBox="1"/>
            <p:nvPr/>
          </p:nvSpPr>
          <p:spPr>
            <a:xfrm>
              <a:off x="1762" y="1633"/>
              <a:ext cx="1592" cy="18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4800" b="1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目   </a:t>
              </a:r>
              <a:endPara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  <a:p>
              <a:pPr eaLnBrk="1" hangingPunct="1"/>
              <a:r>
                <a:rPr lang="zh-CN" altLang="en-US" sz="4800" b="1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录</a:t>
              </a:r>
              <a:endPara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  <p:sp>
          <p:nvSpPr>
            <p:cNvPr id="17415" name="TextBox 8"/>
            <p:cNvSpPr txBox="1"/>
            <p:nvPr/>
          </p:nvSpPr>
          <p:spPr>
            <a:xfrm rot="5400000">
              <a:off x="1693" y="2499"/>
              <a:ext cx="2169" cy="5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CONTENTS</a:t>
              </a:r>
              <a:endParaRPr lang="zh-CN" altLang="en-US"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361" y="1794"/>
              <a:ext cx="0" cy="42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7" name="文本框 6"/>
            <p:cNvSpPr txBox="1"/>
            <p:nvPr/>
          </p:nvSpPr>
          <p:spPr>
            <a:xfrm>
              <a:off x="3604" y="1757"/>
              <a:ext cx="1275" cy="9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en-US" altLang="zh-CN" sz="2400">
                  <a:latin typeface="等线" panose="02010600030101010101" charset="-122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等线" panose="02010600030101010101" charset="-122"/>
                <a:ea typeface="宋体" panose="02010600030101010101" pitchFamily="2" charset="-122"/>
              </a:endParaRPr>
            </a:p>
          </p:txBody>
        </p:sp>
        <p:sp>
          <p:nvSpPr>
            <p:cNvPr id="17418" name="文本框 9"/>
            <p:cNvSpPr txBox="1"/>
            <p:nvPr/>
          </p:nvSpPr>
          <p:spPr>
            <a:xfrm>
              <a:off x="3604" y="2804"/>
              <a:ext cx="1275" cy="9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en-US" altLang="zh-CN" sz="2400">
                  <a:latin typeface="等线" panose="02010600030101010101" charset="-122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等线" panose="02010600030101010101" charset="-122"/>
                <a:ea typeface="宋体" panose="02010600030101010101" pitchFamily="2" charset="-122"/>
              </a:endParaRPr>
            </a:p>
          </p:txBody>
        </p:sp>
        <p:sp>
          <p:nvSpPr>
            <p:cNvPr id="17419" name="文本框 10"/>
            <p:cNvSpPr txBox="1"/>
            <p:nvPr/>
          </p:nvSpPr>
          <p:spPr>
            <a:xfrm>
              <a:off x="3604" y="3884"/>
              <a:ext cx="1275" cy="9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en-US" altLang="zh-CN" sz="4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0" name="文本框 11"/>
            <p:cNvSpPr txBox="1"/>
            <p:nvPr/>
          </p:nvSpPr>
          <p:spPr>
            <a:xfrm>
              <a:off x="4869" y="1839"/>
              <a:ext cx="4734" cy="689"/>
            </a:xfrm>
            <a:prstGeom prst="rect">
              <a:avLst/>
            </a:prstGeom>
            <a:solidFill>
              <a:srgbClr val="006F6B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项目概况</a:t>
              </a:r>
              <a:endParaRPr 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1" name="文本框 12"/>
            <p:cNvSpPr txBox="1"/>
            <p:nvPr/>
          </p:nvSpPr>
          <p:spPr>
            <a:xfrm>
              <a:off x="4838" y="2866"/>
              <a:ext cx="2119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3200" b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项目内容</a:t>
              </a:r>
              <a:endParaRPr lang="zh-CN" altLang="en-US" sz="3200" b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422" name="文本框 13"/>
            <p:cNvSpPr txBox="1"/>
            <p:nvPr/>
          </p:nvSpPr>
          <p:spPr>
            <a:xfrm>
              <a:off x="4838" y="3958"/>
              <a:ext cx="2302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3200" b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研究要求</a:t>
              </a:r>
              <a:endParaRPr lang="zh-CN" altLang="en-US" sz="3200" b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0115" y="123190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项目概况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539750" y="771525"/>
            <a:ext cx="8058785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0" indent="0" fontAlgn="auto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项目名称：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ea"/>
              </a:rPr>
              <a:t>FlexE柔性以太网技术在能源互联网中应用的关键技术研究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项目性质：国网科技项目</a:t>
            </a:r>
            <a:endParaRPr lang="zh-CN" altLang="en-US" b="1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MH_SubTitle_1"/>
          <p:cNvSpPr/>
          <p:nvPr>
            <p:custDataLst>
              <p:tags r:id="rId1"/>
            </p:custDataLst>
          </p:nvPr>
        </p:nvSpPr>
        <p:spPr>
          <a:xfrm>
            <a:off x="564516" y="2042795"/>
            <a:ext cx="2352675" cy="809625"/>
          </a:xfrm>
          <a:prstGeom prst="roundRect">
            <a:avLst>
              <a:gd name="adj" fmla="val 15806"/>
            </a:avLst>
          </a:prstGeom>
          <a:solidFill>
            <a:srgbClr val="27ABFD"/>
          </a:solidFill>
          <a:ln w="9525">
            <a:noFill/>
          </a:ln>
        </p:spPr>
        <p:txBody>
          <a:bodyPr anchor="ctr"/>
          <a:p>
            <a:pPr algn="ctr" latinLnBrk="1"/>
            <a:r>
              <a:rPr lang="zh-CN" altLang="en-US" sz="2200" b="1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承担单位</a:t>
            </a:r>
            <a:endParaRPr lang="zh-CN" altLang="en-US" sz="2200" b="1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39750" y="1778635"/>
            <a:ext cx="8058785" cy="1337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0" indent="0" fontAlgn="auto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项目承担单位：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国网江苏省电力有限公司、国家电网公司信息通信分公司、中国信息通信研究院、中国电力科学研究院有限公司、国网信息通信产业集团有限公司</a:t>
            </a:r>
            <a:endParaRPr lang="zh-CN" b="1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539750" y="3219450"/>
            <a:ext cx="8058785" cy="1585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0" indent="0" fontAlgn="auto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项目试点单位：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国网江苏省电力有限公司南京供电分公司、</a:t>
            </a:r>
            <a:r>
              <a:rPr lang="zh-CN" dirty="0">
                <a:latin typeface="微软雅黑" panose="020B0503020204020204" pitchFamily="34" charset="-122"/>
                <a:sym typeface="+mn-ea"/>
              </a:rPr>
              <a:t>国网江苏省电力有限公司镇江供电分公司、国网江苏省电力有限公司泰州供电分公司、国网江苏省电力有限司连云港供电分公司</a:t>
            </a:r>
            <a:endParaRPr lang="zh-CN" b="1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Box 7"/>
          <p:cNvSpPr txBox="1"/>
          <p:nvPr/>
        </p:nvSpPr>
        <p:spPr>
          <a:xfrm>
            <a:off x="712470" y="951865"/>
            <a:ext cx="1513205" cy="1569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目   </a:t>
            </a:r>
            <a:endParaRPr lang="en-US" altLang="zh-CN" sz="4800" b="1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  <a:p>
            <a:pPr eaLnBrk="1" hangingPunct="1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sp>
        <p:nvSpPr>
          <p:cNvPr id="17415" name="TextBox 8"/>
          <p:cNvSpPr txBox="1"/>
          <p:nvPr/>
        </p:nvSpPr>
        <p:spPr>
          <a:xfrm rot="5400000">
            <a:off x="758825" y="1656715"/>
            <a:ext cx="1836420" cy="518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CONTENTS</a:t>
            </a:r>
            <a:endParaRPr lang="zh-CN" altLang="en-US" sz="240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232025" y="1087755"/>
            <a:ext cx="0" cy="3580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7" name="文本框 6"/>
          <p:cNvSpPr txBox="1"/>
          <p:nvPr/>
        </p:nvSpPr>
        <p:spPr>
          <a:xfrm>
            <a:off x="2462530" y="1056640"/>
            <a:ext cx="1211580" cy="769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>
                <a:latin typeface="等线" panose="02010600030101010101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等线" panose="02010600030101010101" charset="-122"/>
              <a:ea typeface="宋体" panose="02010600030101010101" pitchFamily="2" charset="-122"/>
            </a:endParaRPr>
          </a:p>
        </p:txBody>
      </p:sp>
      <p:sp>
        <p:nvSpPr>
          <p:cNvPr id="17418" name="文本框 9"/>
          <p:cNvSpPr txBox="1"/>
          <p:nvPr/>
        </p:nvSpPr>
        <p:spPr>
          <a:xfrm>
            <a:off x="2462530" y="1943100"/>
            <a:ext cx="1211580" cy="769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400">
                <a:latin typeface="等线" panose="02010600030101010101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等线" panose="02010600030101010101" charset="-122"/>
              <a:ea typeface="宋体" panose="02010600030101010101" pitchFamily="2" charset="-122"/>
            </a:endParaRPr>
          </a:p>
        </p:txBody>
      </p:sp>
      <p:sp>
        <p:nvSpPr>
          <p:cNvPr id="17419" name="文本框 10"/>
          <p:cNvSpPr txBox="1"/>
          <p:nvPr/>
        </p:nvSpPr>
        <p:spPr>
          <a:xfrm>
            <a:off x="2462530" y="2857500"/>
            <a:ext cx="1211580" cy="769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文本框 11"/>
          <p:cNvSpPr txBox="1"/>
          <p:nvPr/>
        </p:nvSpPr>
        <p:spPr>
          <a:xfrm>
            <a:off x="3674110" y="2035810"/>
            <a:ext cx="4498975" cy="583565"/>
          </a:xfrm>
          <a:prstGeom prst="rect">
            <a:avLst/>
          </a:prstGeom>
          <a:solidFill>
            <a:srgbClr val="006F6B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文本框 12"/>
          <p:cNvSpPr txBox="1"/>
          <p:nvPr/>
        </p:nvSpPr>
        <p:spPr>
          <a:xfrm>
            <a:off x="3635375" y="1056640"/>
            <a:ext cx="20135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200" b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项目概况</a:t>
            </a:r>
            <a:endParaRPr lang="zh-CN" altLang="en-US" sz="3200" b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422" name="文本框 13"/>
          <p:cNvSpPr txBox="1"/>
          <p:nvPr/>
        </p:nvSpPr>
        <p:spPr>
          <a:xfrm>
            <a:off x="3635375" y="2920365"/>
            <a:ext cx="21875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200" b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研究要求</a:t>
            </a:r>
            <a:endParaRPr lang="zh-CN" altLang="en-US" sz="3200" b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115" y="123190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12319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主要研究内容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264" y="2014815"/>
            <a:ext cx="1008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应用需求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2422" y="2011241"/>
            <a:ext cx="11276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22182" y="1996133"/>
            <a:ext cx="106258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总体目标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3477124" y="2394206"/>
            <a:ext cx="1728000" cy="9547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</a:t>
            </a:r>
            <a:r>
              <a:rPr lang="zh-CN" altLang="zh-CN" sz="1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配能源业务的 FlexE 多颗粒度帧结构和切片调度机制</a:t>
            </a:r>
            <a:endParaRPr lang="zh-CN" altLang="zh-CN" sz="14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477626" y="3715020"/>
            <a:ext cx="1728000" cy="9547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</a:t>
            </a:r>
            <a:r>
              <a:rPr lang="zh-CN" altLang="en-US" sz="1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配能源互联网业务的 FlexE 设备及管理工具研发</a:t>
            </a:r>
            <a:endParaRPr lang="zh-CN" altLang="en-US" sz="14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572431" y="2422418"/>
            <a:ext cx="844765" cy="22363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spAutoFit/>
          </a:bodyPr>
          <a:lstStyle/>
          <a:p>
            <a:pPr algn="ctr"/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课题四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u="sng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 </a:t>
            </a:r>
            <a:r>
              <a:rPr lang="zh-CN" altLang="zh-CN" sz="1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 技术的能源互联网典型场景试点</a:t>
            </a:r>
            <a:r>
              <a:rPr lang="zh-CN" altLang="zh-CN" sz="14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14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4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827781" y="2288792"/>
            <a:ext cx="2005567" cy="24113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：面向能源互联网的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网络架构和组网模式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：满足网络架构的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多颗粒技术和网络切片调度机制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系统研制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：多方合作研发提供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设备及管理工具。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试点应用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设备在能源互联网四个典型场景试点测试验证。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23528" y="2529548"/>
            <a:ext cx="1641943" cy="238535"/>
            <a:chOff x="608850" y="2509991"/>
            <a:chExt cx="1641943" cy="23853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08850" y="2509991"/>
              <a:ext cx="1210577" cy="2385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统一承载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箭头连接符 2"/>
            <p:cNvCxnSpPr>
              <a:stCxn id="7" idx="3"/>
            </p:cNvCxnSpPr>
            <p:nvPr/>
          </p:nvCxnSpPr>
          <p:spPr bwMode="auto">
            <a:xfrm>
              <a:off x="1818792" y="2629894"/>
              <a:ext cx="432001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</p:cxnSp>
      </p:grpSp>
      <p:cxnSp>
        <p:nvCxnSpPr>
          <p:cNvPr id="20" name="直接箭头连接符 19"/>
          <p:cNvCxnSpPr/>
          <p:nvPr/>
        </p:nvCxnSpPr>
        <p:spPr bwMode="auto">
          <a:xfrm>
            <a:off x="3115989" y="2834030"/>
            <a:ext cx="349145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rgbClr val="008000">
                <a:gamma/>
                <a:shade val="60000"/>
                <a:invGamma/>
              </a:srgbClr>
            </a:prstShdw>
          </a:effec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3115989" y="4122878"/>
            <a:ext cx="349145" cy="1459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rgbClr val="008000">
                <a:gamma/>
                <a:shade val="60000"/>
                <a:invGamma/>
              </a:srgbClr>
            </a:prstShdw>
          </a:effectLst>
        </p:spPr>
      </p:cxnSp>
      <p:cxnSp>
        <p:nvCxnSpPr>
          <p:cNvPr id="8" name="直接箭头连接符 7"/>
          <p:cNvCxnSpPr>
            <a:stCxn id="11" idx="3"/>
          </p:cNvCxnSpPr>
          <p:nvPr/>
        </p:nvCxnSpPr>
        <p:spPr bwMode="auto">
          <a:xfrm flipV="1">
            <a:off x="5205095" y="2859405"/>
            <a:ext cx="375285" cy="120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rgbClr val="008000">
                <a:gamma/>
                <a:shade val="60000"/>
                <a:invGamma/>
              </a:srgbClr>
            </a:prstShdw>
          </a:effectLst>
        </p:spPr>
      </p:cxnSp>
      <p:cxnSp>
        <p:nvCxnSpPr>
          <p:cNvPr id="23" name="直接箭头连接符 22"/>
          <p:cNvCxnSpPr>
            <a:stCxn id="13" idx="3"/>
          </p:cNvCxnSpPr>
          <p:nvPr/>
        </p:nvCxnSpPr>
        <p:spPr bwMode="auto">
          <a:xfrm>
            <a:off x="5205626" y="4192382"/>
            <a:ext cx="352653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rgbClr val="008000">
                <a:gamma/>
                <a:shade val="60000"/>
                <a:invGamma/>
              </a:srgbClr>
            </a:prstShdw>
          </a:effectLst>
        </p:spPr>
      </p:cxnSp>
      <p:sp>
        <p:nvSpPr>
          <p:cNvPr id="24" name="右箭头 23"/>
          <p:cNvSpPr/>
          <p:nvPr/>
        </p:nvSpPr>
        <p:spPr bwMode="auto">
          <a:xfrm>
            <a:off x="6469192" y="3300983"/>
            <a:ext cx="306593" cy="429249"/>
          </a:xfrm>
          <a:prstGeom prst="rightArrow">
            <a:avLst/>
          </a:prstGeom>
          <a:solidFill>
            <a:schemeClr val="accent1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008000">
                <a:gamma/>
                <a:shade val="60000"/>
                <a:invGamma/>
              </a:srgbClr>
            </a:prstShdw>
          </a:effectLst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46186" y="2394206"/>
            <a:ext cx="1163925" cy="2274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FlexE 的能源互联网切片网络架构与组网模式研究</a:t>
            </a:r>
            <a:endParaRPr lang="zh-CN" altLang="en-US" sz="1400" u="sng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54337" y="2000761"/>
            <a:ext cx="15230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技术突破</a:t>
            </a:r>
            <a:endParaRPr lang="zh-CN" altLang="en-US" dirty="0"/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268612" y="1176703"/>
            <a:ext cx="8564736" cy="7372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3429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项目遵从“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r>
              <a:rPr lang="en-US" altLang="zh-CN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技术突破</a:t>
            </a:r>
            <a:r>
              <a:rPr lang="en-US" altLang="zh-CN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系统研制</a:t>
            </a:r>
            <a:r>
              <a:rPr lang="en-US" altLang="zh-CN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试点应用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”的思路，组成产学研优势团队，展开技术攻关，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形成可实用化的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落地应用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技术在能源互联网中的</a:t>
            </a:r>
            <a:r>
              <a:rPr lang="zh-CN" altLang="en-US" sz="1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落地应用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30496" y="4668473"/>
            <a:ext cx="1403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系统研制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23528" y="3105612"/>
            <a:ext cx="1642578" cy="238535"/>
            <a:chOff x="608850" y="3028529"/>
            <a:chExt cx="1642578" cy="238535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608850" y="3028529"/>
              <a:ext cx="1210578" cy="2385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安全隔离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1819428" y="3147797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</p:cxnSp>
      </p:grpSp>
      <p:grpSp>
        <p:nvGrpSpPr>
          <p:cNvPr id="47" name="组合 46"/>
          <p:cNvGrpSpPr/>
          <p:nvPr/>
        </p:nvGrpSpPr>
        <p:grpSpPr>
          <a:xfrm>
            <a:off x="323528" y="3681709"/>
            <a:ext cx="1647333" cy="238535"/>
            <a:chOff x="608850" y="3532585"/>
            <a:chExt cx="1647333" cy="23853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608850" y="3532585"/>
              <a:ext cx="1210578" cy="2385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架构优化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824183" y="3637937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</p:cxnSp>
      </p:grpSp>
      <p:grpSp>
        <p:nvGrpSpPr>
          <p:cNvPr id="49" name="组合 48"/>
          <p:cNvGrpSpPr/>
          <p:nvPr/>
        </p:nvGrpSpPr>
        <p:grpSpPr>
          <a:xfrm>
            <a:off x="331783" y="4300424"/>
            <a:ext cx="1622658" cy="238535"/>
            <a:chOff x="608850" y="4230326"/>
            <a:chExt cx="1622658" cy="238535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608850" y="4230326"/>
              <a:ext cx="1202958" cy="2385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需求适配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99508" y="4345482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</p:cxnSp>
      </p:grpSp>
      <p:sp>
        <p:nvSpPr>
          <p:cNvPr id="50" name="文本框 49"/>
          <p:cNvSpPr txBox="1"/>
          <p:nvPr/>
        </p:nvSpPr>
        <p:spPr>
          <a:xfrm>
            <a:off x="5342009" y="2008280"/>
            <a:ext cx="13023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试点应用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 bwMode="auto">
          <a:xfrm flipH="1">
            <a:off x="4307658" y="3376636"/>
            <a:ext cx="0" cy="3383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rgbClr val="008000">
                <a:gamma/>
                <a:shade val="60000"/>
                <a:invGamma/>
              </a:srgbClr>
            </a:prstShdw>
          </a:effectLst>
        </p:spPr>
      </p:cxnSp>
      <p:sp>
        <p:nvSpPr>
          <p:cNvPr id="10" name="圆角矩形 17"/>
          <p:cNvSpPr>
            <a:spLocks noChangeArrowheads="1"/>
          </p:cNvSpPr>
          <p:nvPr/>
        </p:nvSpPr>
        <p:spPr bwMode="auto">
          <a:xfrm>
            <a:off x="251520" y="732433"/>
            <a:ext cx="2965609" cy="323850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      项目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总体研究思路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9645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项目内容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12319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主要指标和成果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1135122" y="1284715"/>
            <a:ext cx="0" cy="35551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Line 20"/>
          <p:cNvSpPr/>
          <p:nvPr/>
        </p:nvSpPr>
        <p:spPr>
          <a:xfrm>
            <a:off x="1164343" y="2415486"/>
            <a:ext cx="7560000" cy="0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22" name="Text Box 21"/>
          <p:cNvSpPr txBox="1"/>
          <p:nvPr/>
        </p:nvSpPr>
        <p:spPr>
          <a:xfrm>
            <a:off x="2195991" y="771554"/>
            <a:ext cx="6633371" cy="59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研发切片编排及调度仿真软件原型系统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业务部署规划仿真，形成支撑不少于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类能源互联网业务或应用场景的切片编排及调度策略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。（课题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gray">
          <a:xfrm>
            <a:off x="249943" y="927578"/>
            <a:ext cx="1736725" cy="371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经济技术指标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20"/>
          <p:cNvSpPr/>
          <p:nvPr/>
        </p:nvSpPr>
        <p:spPr>
          <a:xfrm flipV="1">
            <a:off x="1197354" y="4839876"/>
            <a:ext cx="7560000" cy="0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28" name="Line 18"/>
          <p:cNvSpPr/>
          <p:nvPr/>
        </p:nvSpPr>
        <p:spPr>
          <a:xfrm>
            <a:off x="1197354" y="4222868"/>
            <a:ext cx="7560000" cy="0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0" name="Text Box 21"/>
          <p:cNvSpPr txBox="1"/>
          <p:nvPr/>
        </p:nvSpPr>
        <p:spPr>
          <a:xfrm>
            <a:off x="2195991" y="4242938"/>
            <a:ext cx="6633371" cy="59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 defTabSz="9144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3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申请</a:t>
            </a:r>
            <a:r>
              <a:rPr lang="zh-CN" altLang="en-US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发明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项：课题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1/2/3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，课题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项；</a:t>
            </a:r>
            <a:endParaRPr lang="en-US" altLang="zh-CN" sz="1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发表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核心期刊或三大检索论文</a:t>
            </a:r>
            <a:r>
              <a: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篇：课题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发表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篇；课题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2/3/4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各发表</a:t>
            </a:r>
            <a:r>
              <a:rPr lang="en-US" altLang="zh-CN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篇。</a:t>
            </a:r>
            <a:endParaRPr lang="en-US" altLang="zh-CN" sz="1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gray">
          <a:xfrm>
            <a:off x="666897" y="3105796"/>
            <a:ext cx="1317837" cy="423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标准和报告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gray">
          <a:xfrm>
            <a:off x="658239" y="4324758"/>
            <a:ext cx="1317837" cy="387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专利和论文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41"/>
          <p:cNvGrpSpPr/>
          <p:nvPr/>
        </p:nvGrpSpPr>
        <p:grpSpPr>
          <a:xfrm>
            <a:off x="2204626" y="2431526"/>
            <a:ext cx="6624736" cy="1777271"/>
            <a:chOff x="2360165" y="1764845"/>
            <a:chExt cx="6625909" cy="1365574"/>
          </a:xfrm>
        </p:grpSpPr>
        <p:sp>
          <p:nvSpPr>
            <p:cNvPr id="34" name="Text Box 21"/>
            <p:cNvSpPr txBox="1"/>
            <p:nvPr/>
          </p:nvSpPr>
          <p:spPr>
            <a:xfrm>
              <a:off x="2360166" y="1764845"/>
              <a:ext cx="6625908" cy="454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25000"/>
                </a:lnSpc>
                <a:buFont typeface="Wingdings" panose="05000000000000000000" pitchFamily="2" charset="2"/>
                <a:buChar char="p"/>
              </a:pPr>
              <a:r>
                <a:rPr lang="zh-CN" altLang="en-US" sz="13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课题</a:t>
              </a:r>
              <a:r>
                <a:rPr lang="en-US" altLang="zh-CN" sz="13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r>
                <a:rPr lang="zh-CN" altLang="en-US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：</a:t>
              </a:r>
              <a:r>
                <a:rPr lang="en-US" altLang="zh-CN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《</a:t>
              </a:r>
              <a:r>
                <a:rPr lang="zh-CN" altLang="en-US" sz="1300" b="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面向能源互联网业务的 </a:t>
              </a:r>
              <a:r>
                <a:rPr lang="en-US" altLang="zh-CN" sz="1300" b="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FlexE </a:t>
              </a:r>
              <a:r>
                <a:rPr lang="zh-CN" altLang="en-US" sz="1300" b="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网络架构及接口规范</a:t>
              </a:r>
              <a:r>
                <a:rPr lang="en-US" altLang="zh-CN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》</a:t>
              </a:r>
              <a:r>
                <a:rPr lang="zh-CN" altLang="en-US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企标标准草案</a:t>
              </a:r>
              <a:r>
                <a:rPr lang="en-US" altLang="zh-CN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r>
                <a:rPr lang="zh-CN" altLang="en-US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项；</a:t>
              </a:r>
              <a:r>
                <a:rPr lang="en-US" altLang="zh-CN" sz="13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《</a:t>
              </a:r>
              <a:r>
                <a:rPr lang="zh-CN" altLang="en-US" sz="13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面向能源互联网典型应用场景下的</a:t>
              </a:r>
              <a:r>
                <a:rPr lang="en-US" altLang="zh-CN" sz="13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FlexE</a:t>
              </a:r>
              <a:r>
                <a:rPr lang="zh-CN" altLang="en-US" sz="13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网络组网架构</a:t>
              </a:r>
              <a:r>
                <a:rPr lang="en-US" altLang="zh-CN" sz="13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》</a:t>
              </a:r>
              <a:r>
                <a:rPr lang="zh-CN" altLang="en-US" sz="13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报告</a:t>
              </a:r>
              <a:r>
                <a: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r>
                <a:rPr lang="zh-CN" altLang="en-US" sz="13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份</a:t>
              </a:r>
              <a:endPara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36" name="Text Box 21"/>
            <p:cNvSpPr txBox="1"/>
            <p:nvPr/>
          </p:nvSpPr>
          <p:spPr>
            <a:xfrm>
              <a:off x="2360165" y="2114881"/>
              <a:ext cx="6625909" cy="454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buFont typeface="Wingdings" panose="05000000000000000000" pitchFamily="2" charset="2"/>
                <a:buChar char="p"/>
                <a:defRPr sz="1300" b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ym typeface="Wingdings" panose="05000000000000000000" pitchFamily="2" charset="2"/>
                </a:rPr>
                <a:t>课题</a:t>
              </a:r>
              <a:r>
                <a:rPr lang="en-US" altLang="zh-CN" b="1" dirty="0">
                  <a:sym typeface="Wingdings" panose="05000000000000000000" pitchFamily="2" charset="2"/>
                </a:rPr>
                <a:t>2</a:t>
              </a:r>
              <a:r>
                <a:rPr lang="zh-CN" altLang="en-US" dirty="0">
                  <a:sym typeface="Wingdings" panose="05000000000000000000" pitchFamily="2" charset="2"/>
                </a:rPr>
                <a:t>：</a:t>
              </a:r>
              <a:r>
                <a:rPr lang="zh-CN" altLang="zh-CN" dirty="0"/>
                <a:t>《面向能源互联网业务的</a:t>
              </a:r>
              <a:r>
                <a:rPr lang="en-US" altLang="zh-CN" dirty="0"/>
                <a:t>FlexE</a:t>
              </a:r>
              <a:r>
                <a:rPr lang="zh-CN" altLang="zh-CN" dirty="0"/>
                <a:t>多颗粒度帧结构规范》企标标准草案</a:t>
              </a:r>
              <a:r>
                <a:rPr lang="en-US" altLang="zh-CN" dirty="0"/>
                <a:t>1</a:t>
              </a:r>
              <a:r>
                <a:rPr lang="zh-CN" altLang="zh-CN" dirty="0" smtClean="0"/>
                <a:t>项</a:t>
              </a:r>
              <a:r>
                <a:rPr lang="zh-CN" altLang="en-US" dirty="0" smtClean="0"/>
                <a:t>；</a:t>
              </a:r>
              <a:r>
                <a:rPr lang="zh-CN" altLang="zh-CN" dirty="0"/>
                <a:t>《适配能源互联网业务的多颗粒度调度机制》报告</a:t>
              </a:r>
              <a:r>
                <a:rPr lang="en-US" altLang="zh-CN" dirty="0"/>
                <a:t>1</a:t>
              </a:r>
              <a:r>
                <a:rPr lang="zh-CN" altLang="zh-CN" dirty="0" smtClean="0"/>
                <a:t>份</a:t>
              </a:r>
              <a:r>
                <a:rPr lang="zh-CN" altLang="en-US" dirty="0"/>
                <a:t>。</a:t>
              </a:r>
              <a:endParaRPr lang="en-US" altLang="zh-CN" dirty="0">
                <a:sym typeface="Wingdings" panose="05000000000000000000" pitchFamily="2" charset="2"/>
              </a:endParaRPr>
            </a:p>
          </p:txBody>
        </p:sp>
        <p:sp>
          <p:nvSpPr>
            <p:cNvPr id="37" name="Text Box 21"/>
            <p:cNvSpPr txBox="1"/>
            <p:nvPr/>
          </p:nvSpPr>
          <p:spPr>
            <a:xfrm>
              <a:off x="2360165" y="2868414"/>
              <a:ext cx="6625909" cy="2620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 defTabSz="914400">
                <a:lnSpc>
                  <a:spcPct val="125000"/>
                </a:lnSpc>
                <a:buFont typeface="Wingdings" panose="05000000000000000000" pitchFamily="2" charset="2"/>
                <a:buChar char="p"/>
              </a:pPr>
              <a:r>
                <a:rPr lang="zh-CN" altLang="en-US" sz="13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课题</a:t>
              </a:r>
              <a:r>
                <a:rPr lang="en-US" altLang="zh-CN" sz="13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4</a:t>
              </a:r>
              <a:r>
                <a:rPr lang="zh-CN" altLang="en-US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：</a:t>
              </a:r>
              <a:r>
                <a:rPr lang="zh-CN" altLang="zh-CN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《</a:t>
              </a:r>
              <a:r>
                <a:rPr lang="zh-CN" altLang="en-US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融合 </a:t>
              </a:r>
              <a:r>
                <a:rPr lang="en-US" altLang="zh-CN" sz="1300" b="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FlexE </a:t>
              </a:r>
              <a:r>
                <a:rPr lang="zh-CN" altLang="en-US" sz="1300" b="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技术的能源互联网典型场景测试报告</a:t>
              </a:r>
              <a:r>
                <a:rPr lang="zh-CN" altLang="zh-CN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》</a:t>
              </a:r>
              <a:r>
                <a:rPr lang="en-US" altLang="zh-CN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r>
                <a:rPr lang="zh-CN" altLang="en-US" sz="1300" b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份</a:t>
              </a:r>
              <a:endParaRPr lang="en-US" altLang="zh-CN" sz="13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38" name="Rectangle 11"/>
          <p:cNvSpPr>
            <a:spLocks noChangeArrowheads="1"/>
          </p:cNvSpPr>
          <p:nvPr/>
        </p:nvSpPr>
        <p:spPr bwMode="gray">
          <a:xfrm>
            <a:off x="249942" y="2607628"/>
            <a:ext cx="1736725" cy="371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提交最终成果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1"/>
          <p:cNvSpPr txBox="1"/>
          <p:nvPr/>
        </p:nvSpPr>
        <p:spPr>
          <a:xfrm>
            <a:off x="2186317" y="1292798"/>
            <a:ext cx="6472237" cy="59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研发基于 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 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IP+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融合原型设备</a:t>
            </a:r>
            <a:r>
              <a:rPr lang="en-US" altLang="zh-CN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套，</a:t>
            </a:r>
            <a:r>
              <a:rPr lang="zh-CN" altLang="en-US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适配电力存量各类业务设备以太网、</a:t>
            </a:r>
            <a:r>
              <a:rPr lang="en-US" altLang="zh-CN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 </a:t>
            </a:r>
            <a:r>
              <a:rPr lang="zh-CN" altLang="en-US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等光</a:t>
            </a:r>
            <a:r>
              <a:rPr lang="en-US" altLang="zh-CN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电标准接口，</a:t>
            </a:r>
            <a:r>
              <a:rPr lang="en-US" altLang="zh-CN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 </a:t>
            </a:r>
            <a:r>
              <a:rPr lang="zh-CN" altLang="en-US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最小时隙配置颗粒度达到 </a:t>
            </a:r>
            <a:r>
              <a:rPr lang="en-US" altLang="zh-CN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13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3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3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21"/>
          <p:cNvSpPr txBox="1"/>
          <p:nvPr/>
        </p:nvSpPr>
        <p:spPr>
          <a:xfrm>
            <a:off x="2162409" y="1822710"/>
            <a:ext cx="6561934" cy="59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3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设备网络管理工具原型系统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FlexE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网络故障定位定界时延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&lt;3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业务配置开通时延处于分钟级，具备不少于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个节点的管理能力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。（课题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21"/>
          <p:cNvSpPr txBox="1"/>
          <p:nvPr/>
        </p:nvSpPr>
        <p:spPr>
          <a:xfrm>
            <a:off x="2204626" y="3383310"/>
            <a:ext cx="6624736" cy="59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buFont typeface="Wingdings" panose="05000000000000000000" pitchFamily="2" charset="2"/>
              <a:buChar char="p"/>
              <a:defRPr sz="13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 smtClean="0">
                <a:sym typeface="Wingdings" panose="05000000000000000000" pitchFamily="2" charset="2"/>
              </a:rPr>
              <a:t>课题</a:t>
            </a:r>
            <a:r>
              <a:rPr lang="en-US" altLang="zh-CN" b="1" dirty="0" smtClean="0"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《</a:t>
            </a:r>
            <a:r>
              <a:rPr lang="zh-CN" altLang="en-US" dirty="0">
                <a:sym typeface="Wingdings" panose="05000000000000000000" pitchFamily="2" charset="2"/>
              </a:rPr>
              <a:t>能源互联网</a:t>
            </a:r>
            <a:r>
              <a:rPr lang="en-US" altLang="zh-CN" dirty="0">
                <a:sym typeface="Wingdings" panose="05000000000000000000" pitchFamily="2" charset="2"/>
              </a:rPr>
              <a:t>FlexE</a:t>
            </a:r>
            <a:r>
              <a:rPr lang="zh-CN" altLang="en-US" dirty="0">
                <a:sym typeface="Wingdings" panose="05000000000000000000" pitchFamily="2" charset="2"/>
              </a:rPr>
              <a:t>承载网的管控接口</a:t>
            </a:r>
            <a:r>
              <a:rPr lang="en-US" altLang="zh-CN" dirty="0">
                <a:sym typeface="Wingdings" panose="05000000000000000000" pitchFamily="2" charset="2"/>
              </a:rPr>
              <a:t>》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《</a:t>
            </a:r>
            <a:r>
              <a:rPr lang="zh-CN" altLang="en-US" dirty="0">
                <a:sym typeface="Wingdings" panose="05000000000000000000" pitchFamily="2" charset="2"/>
              </a:rPr>
              <a:t>适配能源互联网接口的 </a:t>
            </a:r>
            <a:r>
              <a:rPr lang="en-US" altLang="zh-CN" dirty="0">
                <a:sym typeface="Wingdings" panose="05000000000000000000" pitchFamily="2" charset="2"/>
              </a:rPr>
              <a:t>FlexE </a:t>
            </a:r>
            <a:r>
              <a:rPr lang="zh-CN" altLang="en-US" dirty="0">
                <a:sym typeface="Wingdings" panose="05000000000000000000" pitchFamily="2" charset="2"/>
              </a:rPr>
              <a:t>设备技术</a:t>
            </a:r>
            <a:r>
              <a:rPr lang="en-US" altLang="zh-CN" dirty="0">
                <a:sym typeface="Wingdings" panose="05000000000000000000" pitchFamily="2" charset="2"/>
              </a:rPr>
              <a:t>》</a:t>
            </a:r>
            <a:r>
              <a:rPr lang="zh-CN" altLang="en-US" dirty="0">
                <a:sym typeface="Wingdings" panose="05000000000000000000" pitchFamily="2" charset="2"/>
              </a:rPr>
              <a:t>标准草案各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份；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9645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项目内容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12319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主要指标和成果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9645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项目内容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3910" y="987257"/>
            <a:ext cx="8784976" cy="2973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750" y="127508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705" y="777240"/>
            <a:ext cx="1584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9245" y="1697990"/>
            <a:ext cx="1583055" cy="3065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主要内容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召开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会，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明确研究思路、课题之间关系和工作计划</a:t>
            </a:r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考核目标</a:t>
            </a:r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会制定研究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讨论明确项目总体研究路线和四个课题研究路线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8175" y="1293495"/>
            <a:ext cx="279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阶段一：明确架构和技术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263775" y="771525"/>
            <a:ext cx="2088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11-12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79349" y="1275289"/>
            <a:ext cx="41855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阶段二：完成架构技术方案和标准初稿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9680" y="771233"/>
            <a:ext cx="2597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34172" y="1698045"/>
            <a:ext cx="2592288" cy="306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适用于能源互联网业务的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网络承载架构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适应能源互联网业务的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多颗粒度帧结构及时隙交叉技术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网管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控需求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的切片网络性能及安全性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考核目标 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完成对应课题研究报告中相应部分内容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79349" y="1698045"/>
            <a:ext cx="4185521" cy="306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适用于能源互联网业务的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网络演进技术及演进方案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面向能源互联网业务的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切片安全隔离及性能评估技术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承载网交互接口标准化技术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的切片管理及调度功能验证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或课题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或课题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发明专利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面向能源互联网业务的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多颗粒度帧结构规范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份；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能源互联网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承载网的管控接口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适配能源互联网接口的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设备技术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）完成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对应课题研究报告中相应部分内容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816735" y="991235"/>
            <a:ext cx="281305" cy="26606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0019" y="572197"/>
            <a:ext cx="20882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启动会</a:t>
            </a:r>
            <a:endParaRPr 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12319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项目总体进度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9645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项目内容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107375" y="987257"/>
            <a:ext cx="8712968" cy="2868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-960742" y="734785"/>
            <a:ext cx="369910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30980" y="1230630"/>
            <a:ext cx="294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阶段四：</a:t>
            </a:r>
            <a:r>
              <a:rPr lang="zh-CN" altLang="en-US" dirty="0"/>
              <a:t>输出</a:t>
            </a:r>
            <a:r>
              <a:rPr lang="zh-CN" altLang="en-US" dirty="0" smtClean="0"/>
              <a:t>高质量的成果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371850" y="741045"/>
            <a:ext cx="2728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164070" y="1221740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阶段五：验收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637655" y="726440"/>
            <a:ext cx="1844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7374" y="1590216"/>
            <a:ext cx="3815903" cy="33113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 latinLnBrk="1">
              <a:buFont typeface="Wingdings" panose="05000000000000000000" pitchFamily="2" charset="2"/>
              <a:buChar char="p"/>
            </a:pPr>
            <a:r>
              <a:rPr lang="zh-CN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base" latinLnBrk="1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能源互联网典型应用场景下的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网络组网方案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base" latinLnBrk="1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面向能源互联网业务需求的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多颗粒切片调度机制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base" latinLnBrk="1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的设备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原型及网络管理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base" latinLnBrk="1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的网络切片承载广域保护业务专线、局域变电站本地业务汇聚、网联无人机、数据中心高速业务等能源互联网业务的可行性验证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1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zh-CN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endParaRPr lang="zh-CN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 latinLnBrk="1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或课题</a:t>
            </a: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申请发明专利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 latinLnBrk="1">
              <a:buFont typeface="Wingdings" panose="05000000000000000000" pitchFamily="2" charset="2"/>
              <a:buChar char="Ø"/>
            </a:pP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发表核心期刊或者三大检索论文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 latinLnBrk="1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的能源互联网业务切片编排规划仿真软件系统的研发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 latinLnBrk="1"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电力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的设备原型装置以及网络管理工具的研发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fontAlgn="base" latinLnBrk="1">
              <a:buFont typeface="Wingdings" panose="05000000000000000000" pitchFamily="2" charset="2"/>
              <a:buChar char="Ø"/>
            </a:pPr>
            <a:r>
              <a:rPr lang="zh-CN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对应课题研究报告中相应部分内容</a:t>
            </a:r>
            <a:endParaRPr lang="zh-CN" altLang="zh-CN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995807" y="1581251"/>
            <a:ext cx="3168352" cy="3320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总结完善研究成果，提炼完成研究报告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撰写论文和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专利。</a:t>
            </a:r>
            <a:endParaRPr lang="zh-CN" altLang="en-US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）提交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技术报告：</a:t>
            </a:r>
            <a:endParaRPr lang="zh-CN" altLang="en-US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面向能源互联网典型应用场景下的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网络组网架构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适配能源互联网业务的多颗粒度调度机制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技术的能源互联网典型场景测试报告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面向能源互联网业务的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FlexE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网络架构及接口规范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企标标准草案；</a:t>
            </a:r>
            <a:endParaRPr lang="zh-CN" altLang="en-US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3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1&amp;2&amp;3</a:t>
            </a:r>
            <a:r>
              <a:rPr lang="zh-CN" altLang="en-US" sz="13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发明专利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）发表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核心期刊或者三大检索论文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08174" y="1609454"/>
            <a:ext cx="1377117" cy="32662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）总结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项目研究工作，完善并提炼研究成果；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）准备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项目验收材料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项目验收所需全部材料，通过项目验收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061710" y="998220"/>
            <a:ext cx="281305" cy="26606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07844" y="593787"/>
            <a:ext cx="20882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中期督导</a:t>
            </a:r>
            <a:endParaRPr 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8685530" y="997585"/>
            <a:ext cx="281305" cy="26606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415020" y="593725"/>
            <a:ext cx="728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终验</a:t>
            </a:r>
            <a:endParaRPr 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6982" y="1208996"/>
            <a:ext cx="39237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阶段三：协同完成应用、研发和验证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总体分工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96455" y="1231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项目内容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5585" y="709295"/>
          <a:ext cx="8673465" cy="39116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46100"/>
                <a:gridCol w="6945630"/>
                <a:gridCol w="1181735"/>
              </a:tblGrid>
              <a:tr h="248285">
                <a:tc>
                  <a:txBody>
                    <a:bodyPr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课题</a:t>
                      </a:r>
                      <a:endParaRPr lang="zh-CN" altLang="en-US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050" u="none" strike="noStrike" dirty="0" smtClean="0">
                          <a:effectLst/>
                        </a:rPr>
                        <a:t>提交成果和指标要求</a:t>
                      </a:r>
                      <a:endParaRPr lang="zh-CN" altLang="en-US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050" u="none" strike="noStrike" dirty="0">
                          <a:effectLst/>
                        </a:rPr>
                        <a:t>牵头单位</a:t>
                      </a:r>
                      <a:endParaRPr lang="zh-CN" altLang="en-US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</a:tr>
              <a:tr h="310515">
                <a:tc rowSpan="3">
                  <a:txBody>
                    <a:bodyPr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课题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1</a:t>
                      </a:r>
                      <a:endParaRPr lang="en-US" altLang="zh-CN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050" u="none" strike="noStrike" dirty="0" smtClean="0">
                          <a:effectLst/>
                        </a:rPr>
                        <a:t>(1)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提交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《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面向能源互联网典型应用场景下的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FlexE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网络组网架构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》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报告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份，</a:t>
                      </a:r>
                      <a:r>
                        <a:rPr lang="zh-CN" altLang="en-US" sz="1050" u="none" strike="noStrike" dirty="0">
                          <a:effectLst/>
                        </a:rPr>
                        <a:t>形成演进方案</a:t>
                      </a:r>
                      <a:r>
                        <a:rPr lang="en-US" altLang="zh-CN" sz="1050" u="none" strike="noStrike" dirty="0">
                          <a:effectLst/>
                        </a:rPr>
                        <a:t>; </a:t>
                      </a:r>
                      <a:endParaRPr lang="en-US" altLang="zh-CN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 rowSpan="3"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050" u="none" strike="noStrike" dirty="0">
                          <a:effectLst/>
                        </a:rPr>
                        <a:t>国网江苏公司</a:t>
                      </a:r>
                      <a:endParaRPr lang="zh-CN" altLang="en-US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</a:tr>
              <a:tr h="317500">
                <a:tc vMerge="1">
                  <a:tcPr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050" u="none" strike="noStrike" dirty="0" smtClean="0">
                          <a:effectLst/>
                        </a:rPr>
                        <a:t>(2)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提交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《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面向能源互联网业务的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FlexE 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网络架构及接口规范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》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企</a:t>
                      </a:r>
                      <a:r>
                        <a:rPr lang="zh-CN" altLang="en-US" sz="1050" u="none" strike="noStrike" dirty="0">
                          <a:effectLst/>
                        </a:rPr>
                        <a:t>标标准草案 </a:t>
                      </a:r>
                      <a:r>
                        <a:rPr lang="en-US" altLang="zh-CN" sz="1050" u="none" strike="noStrike" dirty="0">
                          <a:effectLst/>
                        </a:rPr>
                        <a:t>1 </a:t>
                      </a:r>
                      <a:r>
                        <a:rPr lang="zh-CN" altLang="en-US" sz="1050" u="none" strike="noStrike" dirty="0">
                          <a:effectLst/>
                        </a:rPr>
                        <a:t>项</a:t>
                      </a:r>
                      <a:r>
                        <a:rPr lang="en-US" altLang="zh-CN" sz="1050" u="none" strike="noStrike" dirty="0">
                          <a:effectLst/>
                        </a:rPr>
                        <a:t>; </a:t>
                      </a:r>
                      <a:endParaRPr lang="en-US" altLang="zh-CN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254000">
                <a:tc vMerge="1">
                  <a:tcPr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050" u="none" strike="noStrike" dirty="0" smtClean="0">
                          <a:effectLst/>
                        </a:rPr>
                        <a:t>(3)</a:t>
                      </a:r>
                      <a:r>
                        <a:rPr lang="zh-CN" altLang="en-US" sz="1050" u="none" strike="noStrike" dirty="0">
                          <a:effectLst/>
                        </a:rPr>
                        <a:t>申请发明专利 </a:t>
                      </a:r>
                      <a:r>
                        <a:rPr lang="en-US" altLang="zh-CN" sz="1050" u="none" strike="noStrike" dirty="0">
                          <a:effectLst/>
                        </a:rPr>
                        <a:t>2 </a:t>
                      </a:r>
                      <a:r>
                        <a:rPr lang="zh-CN" altLang="en-US" sz="1050" u="none" strike="noStrike" dirty="0">
                          <a:effectLst/>
                        </a:rPr>
                        <a:t>项；</a:t>
                      </a:r>
                      <a:r>
                        <a:rPr lang="zh-CN" altLang="en-US" sz="1050" dirty="0">
                          <a:effectLst/>
                        </a:rPr>
                        <a:t>发表核心期刊或者三大检索论文 </a:t>
                      </a:r>
                      <a:r>
                        <a:rPr lang="en-US" altLang="zh-CN" sz="1050" dirty="0">
                          <a:effectLst/>
                        </a:rPr>
                        <a:t>2 </a:t>
                      </a:r>
                      <a:r>
                        <a:rPr lang="zh-CN" altLang="en-US" sz="1050" dirty="0">
                          <a:effectLst/>
                        </a:rPr>
                        <a:t>篇</a:t>
                      </a:r>
                      <a:r>
                        <a:rPr lang="en-US" altLang="zh-CN" sz="1050" dirty="0">
                          <a:effectLst/>
                        </a:rPr>
                        <a:t>; </a:t>
                      </a:r>
                      <a:endParaRPr lang="en-US" altLang="zh-CN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318770">
                <a:tc rowSpan="4">
                  <a:txBody>
                    <a:bodyPr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课题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2</a:t>
                      </a:r>
                      <a:endParaRPr lang="en-US" altLang="zh-CN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u="none" strike="noStrike" dirty="0" smtClean="0">
                          <a:effectLst/>
                        </a:rPr>
                        <a:t>(1) 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提交</a:t>
                      </a:r>
                      <a:r>
                        <a:rPr lang="zh-CN" altLang="zh-CN" sz="1050" dirty="0" smtClean="0"/>
                        <a:t>《适配能源互联网业务的多颗粒度调度机制》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报告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份；</a:t>
                      </a:r>
                      <a:endParaRPr lang="zh-CN" altLang="en-US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 rowSpan="4"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u="none" strike="noStrike" dirty="0">
                          <a:effectLst/>
                        </a:rPr>
                        <a:t>国网信通公司</a:t>
                      </a:r>
                      <a:endParaRPr lang="zh-CN" altLang="en-US" sz="1050" u="none" strike="noStrike" dirty="0">
                        <a:effectLst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u="none" strike="noStrike" dirty="0">
                          <a:effectLst/>
                        </a:rPr>
                        <a:t>中国信通院</a:t>
                      </a:r>
                      <a:endParaRPr lang="zh-CN" altLang="en-US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</a:tr>
              <a:tr h="248285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u="none" strike="noStrike" dirty="0" smtClean="0">
                          <a:effectLst/>
                        </a:rPr>
                        <a:t>(2) 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提交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《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面向能源互联网业务的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FlexE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多颗粒度帧结构规范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》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企标标准草案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1 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项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; </a:t>
                      </a:r>
                      <a:endParaRPr lang="en-US" altLang="zh-CN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285750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u="none" strike="noStrike" dirty="0" smtClean="0">
                          <a:effectLst/>
                        </a:rPr>
                        <a:t>(3)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申请发明专利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2 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项；</a:t>
                      </a:r>
                      <a:r>
                        <a:rPr lang="zh-CN" altLang="en-US" sz="1050" dirty="0" smtClean="0">
                          <a:effectLst/>
                        </a:rPr>
                        <a:t>发表核心期刊或者三大检索论文 </a:t>
                      </a:r>
                      <a:r>
                        <a:rPr lang="en-US" altLang="zh-CN" sz="1050" dirty="0" smtClean="0">
                          <a:effectLst/>
                        </a:rPr>
                        <a:t>1 </a:t>
                      </a:r>
                      <a:r>
                        <a:rPr lang="zh-CN" altLang="en-US" sz="1050" dirty="0" smtClean="0">
                          <a:effectLst/>
                        </a:rPr>
                        <a:t>篇</a:t>
                      </a:r>
                      <a:r>
                        <a:rPr lang="en-US" altLang="zh-CN" sz="1050" dirty="0" smtClean="0">
                          <a:effectLst/>
                        </a:rPr>
                        <a:t>; </a:t>
                      </a:r>
                      <a:endParaRPr lang="en-US" altLang="zh-CN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247650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u="none" strike="noStrike" dirty="0" smtClean="0">
                          <a:effectLst/>
                        </a:rPr>
                        <a:t>(4)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研发</a:t>
                      </a:r>
                      <a:r>
                        <a:rPr lang="zh-CN" altLang="en-US" sz="1050" dirty="0" smtClean="0"/>
                        <a:t>切片编排及调度仿真软件原型系统</a:t>
                      </a:r>
                      <a:r>
                        <a:rPr lang="en-US" altLang="zh-CN" sz="1050" dirty="0" smtClean="0"/>
                        <a:t>1</a:t>
                      </a:r>
                      <a:r>
                        <a:rPr lang="zh-CN" altLang="en-US" sz="1050" dirty="0" smtClean="0"/>
                        <a:t>套；</a:t>
                      </a:r>
                      <a:endParaRPr lang="zh-CN" altLang="en-US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336550">
                <a:tc rowSpan="4">
                  <a:txBody>
                    <a:bodyPr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课题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3</a:t>
                      </a:r>
                      <a:endParaRPr lang="en-US" altLang="zh-CN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marL="0" algn="l" defTabSz="914400" rtl="0" eaLnBrk="1" fontAlgn="ctr" latinLnBrk="0" hangingPunct="1"/>
                      <a:r>
                        <a:rPr lang="en-US" altLang="zh-CN" sz="1050" u="none" strike="noStrike" kern="1200" dirty="0" smtClean="0">
                          <a:effectLst/>
                        </a:rPr>
                        <a:t>(1)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制定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《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能源互联网 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FlexE 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承载网的管控接口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》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、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《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适配能源互联网接口的 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FlexE 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设备技术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》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标准草案各 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1 </a:t>
                      </a:r>
                      <a:r>
                        <a:rPr lang="zh-CN" altLang="en-US" sz="1050" u="none" strike="noStrike" kern="1200" dirty="0">
                          <a:effectLst/>
                        </a:rPr>
                        <a:t>份</a:t>
                      </a:r>
                      <a:r>
                        <a:rPr lang="en-US" altLang="zh-CN" sz="1050" u="none" strike="noStrike" kern="1200" dirty="0">
                          <a:effectLst/>
                        </a:rPr>
                        <a:t>; </a:t>
                      </a:r>
                      <a:endParaRPr lang="en-US" altLang="zh-CN" sz="1050" u="none" strike="noStrike" kern="1200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dirty="0">
                          <a:effectLst/>
                        </a:rPr>
                        <a:t>中国信通院</a:t>
                      </a:r>
                      <a:endParaRPr lang="zh-CN" altLang="en-US" sz="1050" u="none" strike="noStrike" kern="1200" dirty="0">
                        <a:effectLst/>
                      </a:endParaRPr>
                    </a:p>
                  </a:txBody>
                  <a:tcPr marL="36000" marR="36000" marT="36000" marB="36000" anchor="ctr"/>
                </a:tc>
              </a:tr>
              <a:tr h="248285">
                <a:tc vMerge="1">
                  <a:tcPr marL="36000" marR="36000" marT="36000" marB="36000" anchor="ctr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050" u="none" strike="noStrike" dirty="0" smtClean="0">
                          <a:effectLst/>
                        </a:rPr>
                        <a:t>(2)</a:t>
                      </a:r>
                      <a:r>
                        <a:rPr lang="zh-CN" altLang="en-US" sz="1050" u="none" strike="noStrike" dirty="0">
                          <a:effectLst/>
                        </a:rPr>
                        <a:t>申请发明专利 </a:t>
                      </a:r>
                      <a:r>
                        <a:rPr lang="en-US" altLang="zh-CN" sz="1050" u="none" strike="noStrike" dirty="0">
                          <a:effectLst/>
                        </a:rPr>
                        <a:t>2 </a:t>
                      </a:r>
                      <a:r>
                        <a:rPr lang="zh-CN" altLang="en-US" sz="1050" u="none" strike="noStrike" dirty="0">
                          <a:effectLst/>
                        </a:rPr>
                        <a:t>项；</a:t>
                      </a:r>
                      <a:r>
                        <a:rPr lang="en-US" altLang="zh-CN" sz="1050" dirty="0">
                          <a:effectLst/>
                        </a:rPr>
                        <a:t>(3)</a:t>
                      </a:r>
                      <a:r>
                        <a:rPr lang="zh-CN" altLang="en-US" sz="1050" dirty="0">
                          <a:effectLst/>
                        </a:rPr>
                        <a:t>发表核心期刊或者三大检索论文 </a:t>
                      </a:r>
                      <a:r>
                        <a:rPr lang="en-US" altLang="zh-CN" sz="1050" dirty="0">
                          <a:effectLst/>
                        </a:rPr>
                        <a:t>1 </a:t>
                      </a:r>
                      <a:r>
                        <a:rPr lang="zh-CN" altLang="en-US" sz="1050" dirty="0">
                          <a:effectLst/>
                        </a:rPr>
                        <a:t>篇</a:t>
                      </a:r>
                      <a:r>
                        <a:rPr lang="en-US" altLang="zh-CN" sz="1050" dirty="0">
                          <a:effectLst/>
                        </a:rPr>
                        <a:t>;</a:t>
                      </a:r>
                      <a:endParaRPr lang="en-US" altLang="zh-CN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 rowSpan="3"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050" dirty="0" smtClean="0">
                          <a:effectLst/>
                        </a:rPr>
                        <a:t>国网信产集团</a:t>
                      </a:r>
                      <a:endParaRPr lang="zh-CN" altLang="en-US" sz="105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endParaRPr lang="zh-CN" altLang="en-US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</a:tr>
              <a:tr h="248285">
                <a:tc vMerge="1">
                  <a:tcPr/>
                </a:tc>
                <a:tc>
                  <a:txBody>
                    <a:bodyPr/>
                    <a:p>
                      <a:pPr marL="0" algn="l" defTabSz="914400" rtl="0" eaLnBrk="1" fontAlgn="ctr" latinLnBrk="0" hangingPunct="1"/>
                      <a:r>
                        <a:rPr lang="en-US" altLang="zh-CN" sz="1050" u="none" strike="noStrike" kern="1200" dirty="0" smtClean="0">
                          <a:effectLst/>
                        </a:rPr>
                        <a:t>(3) </a:t>
                      </a:r>
                      <a:r>
                        <a:rPr lang="zh-CN" altLang="en-US" sz="1050" u="none" strike="noStrike" kern="1200" dirty="0" smtClean="0">
                          <a:effectLst/>
                        </a:rPr>
                        <a:t>研发基于 </a:t>
                      </a:r>
                      <a:r>
                        <a:rPr lang="en-US" altLang="zh-CN" sz="1050" u="none" strike="noStrike" kern="1200" dirty="0" smtClean="0">
                          <a:effectLst/>
                        </a:rPr>
                        <a:t>FlexE </a:t>
                      </a:r>
                      <a:r>
                        <a:rPr lang="zh-CN" altLang="en-US" sz="1050" u="none" strike="noStrike" kern="1200" dirty="0" smtClean="0">
                          <a:effectLst/>
                        </a:rPr>
                        <a:t>技术的 </a:t>
                      </a:r>
                      <a:r>
                        <a:rPr lang="en-US" altLang="zh-CN" sz="1050" u="none" strike="noStrike" kern="1200" dirty="0" smtClean="0">
                          <a:effectLst/>
                        </a:rPr>
                        <a:t>IP+</a:t>
                      </a:r>
                      <a:r>
                        <a:rPr lang="zh-CN" altLang="en-US" sz="1050" u="none" strike="noStrike" kern="1200" dirty="0" smtClean="0">
                          <a:effectLst/>
                        </a:rPr>
                        <a:t>光融合原型设备</a:t>
                      </a:r>
                      <a:r>
                        <a:rPr lang="en-US" altLang="zh-CN" sz="1050" u="none" strike="noStrike" kern="1200" dirty="0" smtClean="0">
                          <a:effectLst/>
                        </a:rPr>
                        <a:t>1</a:t>
                      </a:r>
                      <a:r>
                        <a:rPr lang="zh-CN" altLang="en-US" sz="1050" u="none" strike="noStrike" kern="1200" dirty="0" smtClean="0">
                          <a:effectLst/>
                        </a:rPr>
                        <a:t>个；</a:t>
                      </a:r>
                      <a:endParaRPr lang="zh-CN" altLang="en-US" sz="1050" u="none" strike="noStrike" kern="1200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248285">
                <a:tc vMerge="1">
                  <a:tcPr/>
                </a:tc>
                <a:tc>
                  <a:txBody>
                    <a:bodyPr/>
                    <a:p>
                      <a:pPr marL="0" algn="l" defTabSz="914400" rtl="0" eaLnBrk="1" fontAlgn="ctr" latinLnBrk="0" hangingPunct="1"/>
                      <a:r>
                        <a:rPr lang="en-US" altLang="zh-CN" sz="1050" u="none" strike="noStrike" kern="1200" dirty="0" smtClean="0">
                          <a:effectLst/>
                        </a:rPr>
                        <a:t>(4) </a:t>
                      </a:r>
                      <a:r>
                        <a:rPr lang="zh-CN" altLang="en-US" sz="1050" u="none" strike="noStrike" kern="1200" dirty="0" smtClean="0">
                          <a:effectLst/>
                        </a:rPr>
                        <a:t>研发</a:t>
                      </a:r>
                      <a:r>
                        <a:rPr lang="en-US" altLang="zh-CN" sz="1050" u="none" strike="noStrike" kern="1200" dirty="0" smtClean="0">
                          <a:effectLst/>
                        </a:rPr>
                        <a:t>FlexE</a:t>
                      </a:r>
                      <a:r>
                        <a:rPr lang="zh-CN" altLang="zh-CN" sz="1050" u="none" strike="noStrike" kern="1200" dirty="0" smtClean="0">
                          <a:effectLst/>
                        </a:rPr>
                        <a:t>设备网络管理工具原型系统</a:t>
                      </a:r>
                      <a:r>
                        <a:rPr lang="en-US" altLang="zh-CN" sz="1050" u="none" strike="noStrike" kern="1200" dirty="0" smtClean="0">
                          <a:effectLst/>
                        </a:rPr>
                        <a:t>1</a:t>
                      </a:r>
                      <a:r>
                        <a:rPr lang="zh-CN" altLang="zh-CN" sz="1050" u="none" strike="noStrike" kern="1200" dirty="0" smtClean="0">
                          <a:effectLst/>
                        </a:rPr>
                        <a:t>套；</a:t>
                      </a:r>
                      <a:endParaRPr lang="zh-CN" altLang="zh-CN" sz="1050" u="none" strike="noStrike" kern="1200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248285">
                <a:tc rowSpan="2">
                  <a:txBody>
                    <a:bodyPr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课题 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4</a:t>
                      </a:r>
                      <a:endParaRPr lang="en-US" altLang="zh-CN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050" u="none" strike="noStrike" dirty="0">
                          <a:effectLst/>
                        </a:rPr>
                        <a:t>(1)</a:t>
                      </a:r>
                      <a:r>
                        <a:rPr lang="zh-CN" altLang="en-US" sz="1050" u="none" strike="noStrike" dirty="0">
                          <a:effectLst/>
                        </a:rPr>
                        <a:t>提交</a:t>
                      </a:r>
                      <a:r>
                        <a:rPr lang="en-US" altLang="zh-CN" sz="1050" u="none" strike="noStrike" dirty="0">
                          <a:effectLst/>
                        </a:rPr>
                        <a:t>《</a:t>
                      </a:r>
                      <a:r>
                        <a:rPr lang="zh-CN" altLang="en-US" sz="1050" u="none" strike="noStrike" dirty="0">
                          <a:effectLst/>
                        </a:rPr>
                        <a:t>融合 </a:t>
                      </a:r>
                      <a:r>
                        <a:rPr lang="en-US" altLang="zh-CN" sz="1050" u="none" strike="noStrike" dirty="0">
                          <a:effectLst/>
                        </a:rPr>
                        <a:t>FlexE </a:t>
                      </a:r>
                      <a:r>
                        <a:rPr lang="zh-CN" altLang="en-US" sz="1050" u="none" strike="noStrike" dirty="0">
                          <a:effectLst/>
                        </a:rPr>
                        <a:t>技术的能源互联网典型场景测试报告</a:t>
                      </a:r>
                      <a:r>
                        <a:rPr lang="en-US" altLang="zh-CN" sz="1050" u="none" strike="noStrike" dirty="0" smtClean="0">
                          <a:effectLst/>
                        </a:rPr>
                        <a:t>》1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份；</a:t>
                      </a:r>
                      <a:endParaRPr lang="zh-CN" altLang="en-US" sz="1050" u="none" strike="noStrike" dirty="0" smtClean="0">
                        <a:effectLst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050" dirty="0">
                          <a:effectLst/>
                        </a:rPr>
                        <a:t>中国电科院</a:t>
                      </a:r>
                      <a:endParaRPr lang="zh-CN" altLang="en-US" sz="105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endParaRPr lang="zh-CN" altLang="en-US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</a:tr>
              <a:tr h="351155">
                <a:tc vMerge="1">
                  <a:tcPr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050" u="none" strike="noStrike" dirty="0" smtClean="0">
                          <a:effectLst/>
                        </a:rPr>
                        <a:t>(2)</a:t>
                      </a:r>
                      <a:r>
                        <a:rPr lang="zh-CN" altLang="en-US" sz="1050" u="none" strike="noStrike" dirty="0">
                          <a:effectLst/>
                        </a:rPr>
                        <a:t>申请发明专利 </a:t>
                      </a:r>
                      <a:r>
                        <a:rPr lang="en-US" altLang="zh-CN" sz="1050" u="none" strike="noStrike" dirty="0">
                          <a:effectLst/>
                        </a:rPr>
                        <a:t>1 </a:t>
                      </a:r>
                      <a:r>
                        <a:rPr lang="zh-CN" altLang="en-US" sz="1050" u="none" strike="noStrike" dirty="0">
                          <a:effectLst/>
                        </a:rPr>
                        <a:t>项； </a:t>
                      </a:r>
                      <a:r>
                        <a:rPr lang="zh-CN" altLang="en-US" sz="1050" dirty="0">
                          <a:effectLst/>
                        </a:rPr>
                        <a:t>发表核心期刊或者三大检索论文 </a:t>
                      </a:r>
                      <a:r>
                        <a:rPr lang="en-US" altLang="zh-CN" sz="1050" dirty="0">
                          <a:effectLst/>
                        </a:rPr>
                        <a:t>1 </a:t>
                      </a:r>
                      <a:r>
                        <a:rPr lang="zh-CN" altLang="en-US" sz="1050" dirty="0">
                          <a:effectLst/>
                        </a:rPr>
                        <a:t>篇。</a:t>
                      </a:r>
                      <a:endParaRPr lang="en-US" altLang="zh-CN" sz="1050" u="none" strike="noStrike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9"/>
  <p:tag name="KSO_WM_TEMPLATE_SCENE_ID" val="1"/>
  <p:tag name="KSO_WM_TEMPLATE_JOB_ID" val="9"/>
  <p:tag name="KSO_WM_TEMPLATE_TOPIC_DEFAULT" val="0"/>
</p:tagLst>
</file>

<file path=ppt/tags/tag2.xml><?xml version="1.0" encoding="utf-8"?>
<p:tagLst xmlns:p="http://schemas.openxmlformats.org/presentationml/2006/main">
  <p:tag name="MH" val="20200504145852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KSO_WM_UNIT_TABLE_BEAUTIFY" val="smartTable{48302dea-6127-4814-ac62-71d4f21057cb}"/>
</p:tagLst>
</file>

<file path=ppt/tags/tag4.xml><?xml version="1.0" encoding="utf-8"?>
<p:tagLst xmlns:p="http://schemas.openxmlformats.org/presentationml/2006/main">
  <p:tag name="KSO_WM_UNIT_PLACING_PICTURE_USER_VIEWPORT" val="{&quot;height&quot;:3374,&quot;width&quot;:499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4246</Words>
  <Application>WPS 演示</Application>
  <PresentationFormat>全屏显示(16:9)</PresentationFormat>
  <Paragraphs>401</Paragraphs>
  <Slides>17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仿宋_GB2312</vt:lpstr>
      <vt:lpstr>等线</vt:lpstr>
      <vt:lpstr>微软雅黑 Light</vt:lpstr>
      <vt:lpstr>黑体</vt:lpstr>
      <vt:lpstr>Calibri</vt:lpstr>
      <vt:lpstr>Wingdings</vt:lpstr>
      <vt:lpstr>华文隶书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1026</dc:title>
  <dc:creator>Windows 用户</dc:creator>
  <cp:lastModifiedBy>Administrator</cp:lastModifiedBy>
  <cp:revision>455</cp:revision>
  <dcterms:created xsi:type="dcterms:W3CDTF">2015-03-16T10:58:00Z</dcterms:created>
  <dcterms:modified xsi:type="dcterms:W3CDTF">2021-11-18T01:02:14Z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2052-10.8.2.6948</vt:lpwstr>
  </property>
  <property fmtid="{D5CDD505-2E9C-101B-9397-08002B2CF9AE}" pid="3" name="KSORubyTemplateID">
    <vt:lpwstr>2</vt:lpwstr>
  </property>
  <property fmtid="{D5CDD505-2E9C-101B-9397-08002B2CF9AE}" pid="4" name="ICV">
    <vt:lpwstr>EAB16723D0034AB7A2E1834597373A7B</vt:lpwstr>
  </property>
</Properties>
</file>