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5" r:id="rId3"/>
    <p:sldMasterId id="2147483678" r:id="rId4"/>
  </p:sldMasterIdLst>
  <p:notesMasterIdLst>
    <p:notesMasterId r:id="rId30"/>
  </p:notesMasterIdLst>
  <p:sldIdLst>
    <p:sldId id="690" r:id="rId5"/>
    <p:sldId id="731" r:id="rId6"/>
    <p:sldId id="816" r:id="rId7"/>
    <p:sldId id="818" r:id="rId8"/>
    <p:sldId id="813" r:id="rId9"/>
    <p:sldId id="817" r:id="rId10"/>
    <p:sldId id="820" r:id="rId11"/>
    <p:sldId id="763" r:id="rId12"/>
    <p:sldId id="765" r:id="rId13"/>
    <p:sldId id="791" r:id="rId14"/>
    <p:sldId id="788" r:id="rId15"/>
    <p:sldId id="786" r:id="rId16"/>
    <p:sldId id="770" r:id="rId17"/>
    <p:sldId id="792" r:id="rId18"/>
    <p:sldId id="771" r:id="rId19"/>
    <p:sldId id="812" r:id="rId20"/>
    <p:sldId id="772" r:id="rId21"/>
    <p:sldId id="777" r:id="rId22"/>
    <p:sldId id="778" r:id="rId23"/>
    <p:sldId id="779" r:id="rId24"/>
    <p:sldId id="796" r:id="rId25"/>
    <p:sldId id="795" r:id="rId26"/>
    <p:sldId id="821" r:id="rId27"/>
    <p:sldId id="822" r:id="rId28"/>
    <p:sldId id="591"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cmAuthor id="2" name="张俊霞" initials="zhjx"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99663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362" autoAdjust="0"/>
  </p:normalViewPr>
  <p:slideViewPr>
    <p:cSldViewPr>
      <p:cViewPr varScale="1">
        <p:scale>
          <a:sx n="100" d="100"/>
          <a:sy n="100" d="100"/>
        </p:scale>
        <p:origin x="498" y="90"/>
      </p:cViewPr>
      <p:guideLst>
        <p:guide orient="horz" pos="1620"/>
        <p:guide pos="2880"/>
      </p:guideLst>
    </p:cSldViewPr>
  </p:slideViewPr>
  <p:outlineViewPr>
    <p:cViewPr>
      <p:scale>
        <a:sx n="33" d="100"/>
        <a:sy n="33" d="100"/>
      </p:scale>
      <p:origin x="0" y="6906"/>
    </p:cViewPr>
  </p:outlineViewPr>
  <p:notesTextViewPr>
    <p:cViewPr>
      <p:scale>
        <a:sx n="100" d="100"/>
        <a:sy n="100" d="100"/>
      </p:scale>
      <p:origin x="0" y="0"/>
    </p:cViewPr>
  </p:notesTextViewPr>
  <p:sorterViewPr>
    <p:cViewPr>
      <p:scale>
        <a:sx n="100" d="100"/>
        <a:sy n="100" d="100"/>
      </p:scale>
      <p:origin x="0" y="-2865"/>
    </p:cViewPr>
  </p:sorterViewPr>
  <p:notesViewPr>
    <p:cSldViewPr>
      <p:cViewPr varScale="1">
        <p:scale>
          <a:sx n="65" d="100"/>
          <a:sy n="65" d="100"/>
        </p:scale>
        <p:origin x="-269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A6842-8F7C-4601-97EA-3296799F2EAC}" type="datetimeFigureOut">
              <a:rPr lang="zh-CN" altLang="en-US" smtClean="0"/>
              <a:pPr/>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84A5C-D4D5-44CF-BB6D-38312F7B87EC}" type="slidenum">
              <a:rPr lang="zh-CN" altLang="en-US" smtClean="0"/>
              <a:pPr/>
              <a:t>‹#›</a:t>
            </a:fld>
            <a:endParaRPr lang="zh-CN" altLang="en-US"/>
          </a:p>
        </p:txBody>
      </p:sp>
    </p:spTree>
    <p:extLst>
      <p:ext uri="{BB962C8B-B14F-4D97-AF65-F5344CB8AC3E}">
        <p14:creationId xmlns:p14="http://schemas.microsoft.com/office/powerpoint/2010/main" val="89107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84A5C-D4D5-44CF-BB6D-38312F7B87EC}" type="slidenum">
              <a:rPr lang="zh-CN" altLang="en-US" smtClean="0"/>
              <a:pPr/>
              <a:t>2</a:t>
            </a:fld>
            <a:endParaRPr lang="zh-CN" altLang="en-US"/>
          </a:p>
        </p:txBody>
      </p:sp>
    </p:spTree>
    <p:extLst>
      <p:ext uri="{BB962C8B-B14F-4D97-AF65-F5344CB8AC3E}">
        <p14:creationId xmlns:p14="http://schemas.microsoft.com/office/powerpoint/2010/main" val="34974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84A5C-D4D5-44CF-BB6D-38312F7B87EC}" type="slidenum">
              <a:rPr lang="zh-CN" altLang="en-US" smtClean="0"/>
              <a:pPr/>
              <a:t>8</a:t>
            </a:fld>
            <a:endParaRPr lang="zh-CN" altLang="en-US"/>
          </a:p>
        </p:txBody>
      </p:sp>
    </p:spTree>
    <p:extLst>
      <p:ext uri="{BB962C8B-B14F-4D97-AF65-F5344CB8AC3E}">
        <p14:creationId xmlns:p14="http://schemas.microsoft.com/office/powerpoint/2010/main" val="194024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84A5C-D4D5-44CF-BB6D-38312F7B87EC}" type="slidenum">
              <a:rPr lang="zh-CN" altLang="en-US" smtClean="0"/>
              <a:pPr/>
              <a:t>16</a:t>
            </a:fld>
            <a:endParaRPr lang="zh-CN" altLang="en-US"/>
          </a:p>
        </p:txBody>
      </p:sp>
    </p:spTree>
    <p:extLst>
      <p:ext uri="{BB962C8B-B14F-4D97-AF65-F5344CB8AC3E}">
        <p14:creationId xmlns:p14="http://schemas.microsoft.com/office/powerpoint/2010/main" val="2019384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84A5C-D4D5-44CF-BB6D-38312F7B87EC}" type="slidenum">
              <a:rPr lang="zh-CN" altLang="en-US" smtClean="0"/>
              <a:pPr/>
              <a:t>23</a:t>
            </a:fld>
            <a:endParaRPr lang="zh-CN" altLang="en-US"/>
          </a:p>
        </p:txBody>
      </p:sp>
    </p:spTree>
    <p:extLst>
      <p:ext uri="{BB962C8B-B14F-4D97-AF65-F5344CB8AC3E}">
        <p14:creationId xmlns:p14="http://schemas.microsoft.com/office/powerpoint/2010/main" val="327546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493564"/>
          </a:xfrm>
        </p:spPr>
        <p:txBody>
          <a:bodyPr>
            <a:noAutofit/>
          </a:bodyPr>
          <a:lstStyle>
            <a:lvl1pPr algn="l">
              <a:defRPr sz="3600"/>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659982"/>
            <a:ext cx="2133600" cy="273844"/>
          </a:xfrm>
          <a:prstGeom prst="rect">
            <a:avLst/>
          </a:prstGeom>
        </p:spPr>
        <p:txBody>
          <a:bodyPr/>
          <a:lstStyle/>
          <a:p>
            <a:fld id="{530820CF-B880-4189-942D-D702A7CBA730}" type="datetimeFigureOut">
              <a:rPr lang="zh-CN" altLang="en-US" smtClean="0"/>
              <a:pPr/>
              <a:t>2021/11/17</a:t>
            </a:fld>
            <a:endParaRPr lang="zh-CN" altLang="en-US"/>
          </a:p>
        </p:txBody>
      </p:sp>
      <p:sp>
        <p:nvSpPr>
          <p:cNvPr id="5" name="页脚占位符 4"/>
          <p:cNvSpPr>
            <a:spLocks noGrp="1"/>
          </p:cNvSpPr>
          <p:nvPr>
            <p:ph type="ftr" sz="quarter" idx="11"/>
          </p:nvPr>
        </p:nvSpPr>
        <p:spPr>
          <a:xfrm>
            <a:off x="3124200" y="4659982"/>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659982"/>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C:\Documents and Settings\3042\Desktop\22222\Nipic_2531170_20131226151725468000 [转换]-01.jpg"/>
          <p:cNvPicPr>
            <a:picLocks noChangeAspect="1" noChangeArrowheads="1"/>
          </p:cNvPicPr>
          <p:nvPr userDrawn="1"/>
        </p:nvPicPr>
        <p:blipFill>
          <a:blip r:embed="rId2" cstate="print"/>
          <a:srcRect/>
          <a:stretch>
            <a:fillRect/>
          </a:stretch>
        </p:blipFill>
        <p:spPr bwMode="auto">
          <a:xfrm>
            <a:off x="-36512" y="-7682"/>
            <a:ext cx="9216000" cy="5185600"/>
          </a:xfrm>
          <a:prstGeom prst="rect">
            <a:avLst/>
          </a:prstGeom>
          <a:noFill/>
        </p:spPr>
      </p:pic>
    </p:spTree>
    <p:extLst>
      <p:ext uri="{BB962C8B-B14F-4D97-AF65-F5344CB8AC3E}">
        <p14:creationId xmlns:p14="http://schemas.microsoft.com/office/powerpoint/2010/main" val="132681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421556"/>
          </a:xfrm>
        </p:spPr>
        <p:txBody>
          <a:bodyPr>
            <a:noAutofit/>
          </a:bodyPr>
          <a:lstStyle>
            <a:lvl1pPr algn="l">
              <a:defRPr sz="2400" b="1"/>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矩形 3"/>
          <p:cNvSpPr/>
          <p:nvPr userDrawn="1"/>
        </p:nvSpPr>
        <p:spPr>
          <a:xfrm>
            <a:off x="0" y="4803998"/>
            <a:ext cx="9144000" cy="339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73258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719555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3692"/>
            <a:ext cx="8229600" cy="857250"/>
          </a:xfrm>
        </p:spPr>
        <p:txBody>
          <a:bodyPr>
            <a:normAutofit/>
          </a:bodyPr>
          <a:lstStyle>
            <a:lvl1pPr algn="l">
              <a:defRPr sz="3600"/>
            </a:lvl1pPr>
          </a:lstStyle>
          <a:p>
            <a:r>
              <a:rPr lang="zh-CN" altLang="en-US" dirty="0"/>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6972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38"/>
            <a:ext cx="8229600" cy="857250"/>
          </a:xfrm>
        </p:spPr>
        <p:txBody>
          <a:bodyPr>
            <a:normAutofit/>
          </a:bodyPr>
          <a:lstStyle>
            <a:lvl1pPr algn="l">
              <a:defRPr sz="3600"/>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099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46856" y="-20538"/>
            <a:ext cx="8229600" cy="857250"/>
          </a:xfrm>
        </p:spPr>
        <p:txBody>
          <a:bodyPr>
            <a:normAutofit/>
          </a:bodyPr>
          <a:lstStyle>
            <a:lvl1pPr algn="l">
              <a:defRPr sz="3600"/>
            </a:lvl1pPr>
          </a:lstStyle>
          <a:p>
            <a:r>
              <a:rPr lang="zh-CN" altLang="en-US"/>
              <a:t>单击此处编辑母版标题样式</a:t>
            </a:r>
          </a:p>
        </p:txBody>
      </p:sp>
    </p:spTree>
    <p:extLst>
      <p:ext uri="{BB962C8B-B14F-4D97-AF65-F5344CB8AC3E}">
        <p14:creationId xmlns:p14="http://schemas.microsoft.com/office/powerpoint/2010/main" val="1656855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8" name="标题 7"/>
          <p:cNvSpPr>
            <a:spLocks noGrp="1"/>
          </p:cNvSpPr>
          <p:nvPr>
            <p:ph type="title"/>
          </p:nvPr>
        </p:nvSpPr>
        <p:spPr>
          <a:xfrm>
            <a:off x="457200" y="205978"/>
            <a:ext cx="8229600" cy="421556"/>
          </a:xfrm>
        </p:spPr>
        <p:txBody>
          <a:bodyPr>
            <a:noAutofit/>
          </a:bodyPr>
          <a:lstStyle>
            <a:lvl1pPr algn="l">
              <a:defRPr sz="3200" b="1"/>
            </a:lvl1pPr>
          </a:lstStyle>
          <a:p>
            <a:r>
              <a:rPr lang="zh-CN" altLang="en-US" dirty="0"/>
              <a:t>单击此处编辑母版标题样式</a:t>
            </a:r>
          </a:p>
        </p:txBody>
      </p:sp>
    </p:spTree>
    <p:extLst>
      <p:ext uri="{BB962C8B-B14F-4D97-AF65-F5344CB8AC3E}">
        <p14:creationId xmlns:p14="http://schemas.microsoft.com/office/powerpoint/2010/main" val="414692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8350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421556"/>
          </a:xfrm>
        </p:spPr>
        <p:txBody>
          <a:bodyPr>
            <a:noAutofit/>
          </a:bodyPr>
          <a:lstStyle>
            <a:lvl1pPr algn="l">
              <a:defRPr sz="2400" b="1"/>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8056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493564"/>
          </a:xfrm>
        </p:spPr>
        <p:txBody>
          <a:bodyPr>
            <a:noAutofit/>
          </a:bodyPr>
          <a:lstStyle>
            <a:lvl1pPr algn="l">
              <a:defRPr sz="3600"/>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27636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659982"/>
            <a:ext cx="2133600" cy="273844"/>
          </a:xfrm>
          <a:prstGeom prst="rect">
            <a:avLst/>
          </a:prstGeom>
        </p:spPr>
        <p:txBody>
          <a:bodyPr/>
          <a:lstStyle/>
          <a:p>
            <a:fld id="{530820CF-B880-4189-942D-D702A7CBA730}" type="datetimeFigureOut">
              <a:rPr lang="zh-CN" altLang="en-US" smtClean="0">
                <a:solidFill>
                  <a:prstClr val="black"/>
                </a:solidFill>
              </a:rPr>
              <a:pPr/>
              <a:t>2021/11/17</a:t>
            </a:fld>
            <a:endParaRPr lang="zh-CN" altLang="en-US">
              <a:solidFill>
                <a:prstClr val="black"/>
              </a:solidFill>
            </a:endParaRPr>
          </a:p>
        </p:txBody>
      </p:sp>
      <p:sp>
        <p:nvSpPr>
          <p:cNvPr id="5" name="页脚占位符 4"/>
          <p:cNvSpPr>
            <a:spLocks noGrp="1"/>
          </p:cNvSpPr>
          <p:nvPr>
            <p:ph type="ftr" sz="quarter" idx="11"/>
          </p:nvPr>
        </p:nvSpPr>
        <p:spPr>
          <a:xfrm>
            <a:off x="3124200" y="4659982"/>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659982"/>
            <a:ext cx="2133600" cy="273844"/>
          </a:xfrm>
          <a:prstGeom prst="rect">
            <a:avLst/>
          </a:prstGeom>
        </p:spPr>
        <p:txBody>
          <a:bodyPr/>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58590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封底-蓝色">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22002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正文-横线">
    <p:spTree>
      <p:nvGrpSpPr>
        <p:cNvPr id="1" name=""/>
        <p:cNvGrpSpPr/>
        <p:nvPr/>
      </p:nvGrpSpPr>
      <p:grpSpPr>
        <a:xfrm>
          <a:off x="0" y="0"/>
          <a:ext cx="0" cy="0"/>
          <a:chOff x="0" y="0"/>
          <a:chExt cx="0" cy="0"/>
        </a:xfrm>
      </p:grpSpPr>
      <p:sp>
        <p:nvSpPr>
          <p:cNvPr id="2" name="矩形 1"/>
          <p:cNvSpPr/>
          <p:nvPr userDrawn="1"/>
        </p:nvSpPr>
        <p:spPr>
          <a:xfrm>
            <a:off x="8351912" y="573528"/>
            <a:ext cx="792088" cy="27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userDrawn="1"/>
        </p:nvSpPr>
        <p:spPr>
          <a:xfrm>
            <a:off x="3448" y="4898572"/>
            <a:ext cx="9144000" cy="263716"/>
          </a:xfrm>
          <a:prstGeom prst="rect">
            <a:avLst/>
          </a:prstGeom>
          <a:gradFill>
            <a:gsLst>
              <a:gs pos="0">
                <a:schemeClr val="bg1"/>
              </a:gs>
              <a:gs pos="6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灯片编号占位符 5"/>
          <p:cNvSpPr txBox="1"/>
          <p:nvPr userDrawn="1"/>
        </p:nvSpPr>
        <p:spPr>
          <a:xfrm>
            <a:off x="6732240" y="4869656"/>
            <a:ext cx="2133600" cy="273844"/>
          </a:xfrm>
          <a:prstGeom prst="rect">
            <a:avLst/>
          </a:prstGeom>
        </p:spPr>
        <p:txBody>
          <a:bodyPr vert="horz" lIns="68580" tIns="34290" rIns="68580" bIns="34290" rtlCol="0" anchor="ctr"/>
          <a:lstStyle>
            <a:defPPr>
              <a:defRPr lang="zh-CN"/>
            </a:defPPr>
            <a:lvl1pPr marL="0" algn="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z="900" smtClean="0">
                <a:solidFill>
                  <a:prstClr val="black"/>
                </a:solidFill>
              </a:rPr>
              <a:pPr/>
              <a:t>‹#›</a:t>
            </a:fld>
            <a:endParaRPr lang="zh-CN" altLang="en-US" sz="900" dirty="0">
              <a:solidFill>
                <a:prstClr val="black"/>
              </a:solidFill>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88224" y="440840"/>
            <a:ext cx="2112098" cy="186694"/>
          </a:xfrm>
          <a:prstGeom prst="rect">
            <a:avLst/>
          </a:prstGeom>
        </p:spPr>
      </p:pic>
      <p:cxnSp>
        <p:nvCxnSpPr>
          <p:cNvPr id="4" name="直接连接符 3"/>
          <p:cNvCxnSpPr/>
          <p:nvPr userDrawn="1"/>
        </p:nvCxnSpPr>
        <p:spPr>
          <a:xfrm>
            <a:off x="216795" y="708543"/>
            <a:ext cx="8712968" cy="0"/>
          </a:xfrm>
          <a:prstGeom prst="line">
            <a:avLst/>
          </a:prstGeom>
          <a:ln w="28575">
            <a:solidFill>
              <a:schemeClr val="accent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6555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5"/>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4767264"/>
            <a:ext cx="2057400" cy="273844"/>
          </a:xfrm>
          <a:prstGeom prst="rect">
            <a:avLst/>
          </a:prstGeom>
        </p:spPr>
        <p:txBody>
          <a:bodyPr/>
          <a:lstStyle/>
          <a:p>
            <a:fld id="{EE3CCFF9-C906-4250-9E0B-79E0647F3DAB}" type="datetimeFigureOut">
              <a:rPr lang="zh-CN" altLang="en-US" smtClean="0"/>
              <a:t>2021/11/17</a:t>
            </a:fld>
            <a:endParaRPr lang="zh-CN" altLang="en-US"/>
          </a:p>
        </p:txBody>
      </p:sp>
      <p:sp>
        <p:nvSpPr>
          <p:cNvPr id="5" name="页脚占位符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4"/>
            <a:ext cx="2057400" cy="273844"/>
          </a:xfrm>
          <a:prstGeom prst="rect">
            <a:avLst/>
          </a:prstGeom>
        </p:spPr>
        <p:txBody>
          <a:bodyPr/>
          <a:lstStyle/>
          <a:p>
            <a:fld id="{42E4A7C0-8213-4501-89D2-F939682D3D46}" type="slidenum">
              <a:rPr lang="zh-CN" altLang="en-US" smtClean="0"/>
              <a:t>‹#›</a:t>
            </a:fld>
            <a:endParaRPr lang="zh-CN" altLang="en-US"/>
          </a:p>
        </p:txBody>
      </p:sp>
    </p:spTree>
    <p:extLst>
      <p:ext uri="{BB962C8B-B14F-4D97-AF65-F5344CB8AC3E}">
        <p14:creationId xmlns:p14="http://schemas.microsoft.com/office/powerpoint/2010/main" val="368635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3692"/>
            <a:ext cx="8229600" cy="857250"/>
          </a:xfrm>
        </p:spPr>
        <p:txBody>
          <a:bodyPr>
            <a:normAutofit/>
          </a:bodyPr>
          <a:lstStyle>
            <a:lvl1pPr algn="l">
              <a:defRPr sz="3600"/>
            </a:lvl1pPr>
          </a:lstStyle>
          <a:p>
            <a:r>
              <a:rPr lang="zh-CN" altLang="en-US" dirty="0"/>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38"/>
            <a:ext cx="8229600" cy="857250"/>
          </a:xfrm>
        </p:spPr>
        <p:txBody>
          <a:bodyPr>
            <a:normAutofit/>
          </a:bodyPr>
          <a:lstStyle>
            <a:lvl1pPr algn="l">
              <a:defRPr sz="3600"/>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46856" y="-20538"/>
            <a:ext cx="8229600" cy="857250"/>
          </a:xfrm>
        </p:spPr>
        <p:txBody>
          <a:bodyPr>
            <a:normAutofit/>
          </a:bodyPr>
          <a:lstStyle>
            <a:lvl1pPr algn="l">
              <a:defRPr sz="3600"/>
            </a:lvl1p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矩形 9"/>
          <p:cNvSpPr/>
          <p:nvPr userDrawn="1"/>
        </p:nvSpPr>
        <p:spPr>
          <a:xfrm>
            <a:off x="3448" y="4871927"/>
            <a:ext cx="9144000" cy="263716"/>
          </a:xfrm>
          <a:prstGeom prst="rect">
            <a:avLst/>
          </a:prstGeom>
          <a:gradFill>
            <a:gsLst>
              <a:gs pos="0">
                <a:schemeClr val="bg1"/>
              </a:gs>
              <a:gs pos="6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灯片编号占位符 5"/>
          <p:cNvSpPr txBox="1">
            <a:spLocks/>
          </p:cNvSpPr>
          <p:nvPr userDrawn="1"/>
        </p:nvSpPr>
        <p:spPr>
          <a:xfrm>
            <a:off x="6732240" y="4843012"/>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latin typeface="微软雅黑" panose="020B0503020204020204" pitchFamily="34" charset="-122"/>
                <a:ea typeface="微软雅黑" panose="020B0503020204020204" pitchFamily="34" charset="-122"/>
              </a:rPr>
              <a:pPr/>
              <a:t>‹#›</a:t>
            </a:fld>
            <a:endParaRPr lang="zh-CN" altLang="en-US"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779912" y="4979934"/>
            <a:ext cx="2112098" cy="11719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图片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矩形 9"/>
          <p:cNvSpPr/>
          <p:nvPr userDrawn="1"/>
        </p:nvSpPr>
        <p:spPr>
          <a:xfrm>
            <a:off x="3448" y="4871927"/>
            <a:ext cx="9144000" cy="263716"/>
          </a:xfrm>
          <a:prstGeom prst="rect">
            <a:avLst/>
          </a:prstGeom>
          <a:gradFill>
            <a:gsLst>
              <a:gs pos="0">
                <a:schemeClr val="bg1"/>
              </a:gs>
              <a:gs pos="6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2" name="灯片编号占位符 5"/>
          <p:cNvSpPr txBox="1"/>
          <p:nvPr userDrawn="1"/>
        </p:nvSpPr>
        <p:spPr>
          <a:xfrm>
            <a:off x="6732240" y="4843012"/>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solidFill>
                  <a:prstClr val="black"/>
                </a:solidFill>
              </a:rPr>
              <a:pPr/>
              <a:t>‹#›</a:t>
            </a:fld>
            <a:endParaRPr lang="zh-CN" altLang="en-US" dirty="0">
              <a:solidFill>
                <a:prstClr val="black"/>
              </a:solidFill>
            </a:endParaRPr>
          </a:p>
        </p:txBody>
      </p:sp>
      <p:pic>
        <p:nvPicPr>
          <p:cNvPr id="13" name="图片 12"/>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779912" y="4979934"/>
            <a:ext cx="2112098" cy="117198"/>
          </a:xfrm>
          <a:prstGeom prst="rect">
            <a:avLst/>
          </a:prstGeom>
        </p:spPr>
      </p:pic>
    </p:spTree>
    <p:extLst>
      <p:ext uri="{BB962C8B-B14F-4D97-AF65-F5344CB8AC3E}">
        <p14:creationId xmlns:p14="http://schemas.microsoft.com/office/powerpoint/2010/main" val="42631895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821280" y="4767704"/>
            <a:ext cx="1097172" cy="196208"/>
          </a:xfrm>
          <a:prstGeom prst="rect">
            <a:avLst/>
          </a:prstGeom>
          <a:noFill/>
        </p:spPr>
        <p:txBody>
          <a:bodyPr wrap="square" rtlCol="0">
            <a:spAutoFit/>
          </a:bodyPr>
          <a:lstStyle/>
          <a:p>
            <a:r>
              <a:rPr lang="en-US" sz="675" b="0" baseline="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550384" y="4802105"/>
            <a:ext cx="374650" cy="103875"/>
          </a:xfrm>
          <a:prstGeom prst="rect">
            <a:avLst/>
          </a:prstGeom>
          <a:noFill/>
        </p:spPr>
        <p:txBody>
          <a:bodyPr wrap="square" lIns="0" tIns="0" rIns="0" bIns="0" rtlCol="0">
            <a:spAutoFit/>
          </a:bodyPr>
          <a:lstStyle/>
          <a:p>
            <a:pPr marL="0" marR="0" lvl="0" indent="0" algn="l" defTabSz="667869" rtl="0" eaLnBrk="1" fontAlgn="auto" latinLnBrk="0" hangingPunct="1">
              <a:lnSpc>
                <a:spcPct val="100000"/>
              </a:lnSpc>
              <a:spcBef>
                <a:spcPts val="0"/>
              </a:spcBef>
              <a:spcAft>
                <a:spcPts val="0"/>
              </a:spcAft>
              <a:buClrTx/>
              <a:buSzTx/>
              <a:buFontTx/>
              <a:buNone/>
              <a:tabLst/>
              <a:defRPr/>
            </a:pPr>
            <a:fld id="{C3837181-38C6-AD4F-B8BA-B444770388BB}" type="slidenum">
              <a:rPr lang="en-US" sz="675" smtClean="0">
                <a:solidFill>
                  <a:srgbClr val="1D1D1B"/>
                </a:solidFill>
                <a:latin typeface="Arial" panose="020B0604020202020204" pitchFamily="34" charset="0"/>
                <a:cs typeface="Arial" panose="020B0604020202020204" pitchFamily="34" charset="0"/>
              </a:rPr>
              <a:pPr marL="0" marR="0" lvl="0" indent="0" algn="l" defTabSz="667869" rtl="0" eaLnBrk="1" fontAlgn="auto" latinLnBrk="0" hangingPunct="1">
                <a:lnSpc>
                  <a:spcPct val="100000"/>
                </a:lnSpc>
                <a:spcBef>
                  <a:spcPts val="0"/>
                </a:spcBef>
                <a:spcAft>
                  <a:spcPts val="0"/>
                </a:spcAft>
                <a:buClrTx/>
                <a:buSzTx/>
                <a:buFontTx/>
                <a:buNone/>
                <a:tabLst/>
                <a:defRPr/>
              </a:pPr>
              <a:t>‹#›</a:t>
            </a:fld>
            <a:endParaRPr lang="en-US" sz="675"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9214254" y="1969043"/>
            <a:ext cx="1471917" cy="3175136"/>
            <a:chOff x="5343885" y="-48855"/>
            <a:chExt cx="3263586" cy="7037277"/>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chemeClr val="tx2"/>
                  </a:solidFill>
                  <a:latin typeface="Arial" charset="0"/>
                  <a:ea typeface="Arial" charset="0"/>
                  <a:cs typeface="Arial" charset="0"/>
                </a:rPr>
                <a:t>RGB</a:t>
              </a:r>
              <a:br>
                <a:rPr kumimoji="1" lang="en-US" altLang="zh-CN" sz="375" b="1" dirty="0">
                  <a:solidFill>
                    <a:schemeClr val="tx2"/>
                  </a:solidFill>
                  <a:latin typeface="Arial" charset="0"/>
                  <a:ea typeface="Arial" charset="0"/>
                  <a:cs typeface="Arial" charset="0"/>
                </a:rPr>
              </a:br>
              <a:r>
                <a:rPr kumimoji="1" lang="en-US" altLang="zh-CN" sz="375" b="1" dirty="0">
                  <a:solidFill>
                    <a:schemeClr val="tx2"/>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9"/>
              <a:ext cx="1052648" cy="204644"/>
            </a:xfrm>
            <a:prstGeom prst="rect">
              <a:avLst/>
            </a:prstGeom>
            <a:noFill/>
          </p:spPr>
          <p:txBody>
            <a:bodyPr wrap="square" lIns="0" tIns="0" rIns="0" bIns="0" rtlCol="0" anchor="b" anchorCtr="0">
              <a:spAutoFit/>
            </a:bodyPr>
            <a:lstStyle/>
            <a:p>
              <a:pPr algn="l">
                <a:lnSpc>
                  <a:spcPct val="100000"/>
                </a:lnSpc>
              </a:pPr>
              <a:r>
                <a:rPr kumimoji="1" lang="zh-CN" altLang="en-US" sz="6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584" rtl="0" eaLnBrk="1" fontAlgn="auto" latinLnBrk="0" hangingPunct="1">
                <a:lnSpc>
                  <a:spcPts val="465"/>
                </a:lnSpc>
                <a:spcBef>
                  <a:spcPts val="0"/>
                </a:spcBef>
                <a:spcAft>
                  <a:spcPts val="0"/>
                </a:spcAft>
                <a:buClrTx/>
                <a:buSzTx/>
                <a:buFontTx/>
                <a:buNone/>
                <a:tabLst/>
                <a:defRPr/>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242/137/68</a:t>
              </a:r>
              <a:endParaRPr kumimoji="1" lang="mr-IN" altLang="zh-CN" sz="375"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chemeClr val="tx2"/>
                  </a:solidFill>
                  <a:latin typeface="Arial" charset="0"/>
                  <a:ea typeface="Arial" charset="0"/>
                  <a:cs typeface="Arial" charset="0"/>
                </a:rPr>
                <a:t>PANTONE 185C</a:t>
              </a:r>
            </a:p>
            <a:p>
              <a:pPr algn="ctr">
                <a:lnSpc>
                  <a:spcPts val="465"/>
                </a:lnSpc>
                <a:spcBef>
                  <a:spcPts val="0"/>
                </a:spcBef>
              </a:pPr>
              <a:r>
                <a:rPr kumimoji="1" lang="en-US" altLang="zh-CN" sz="375" b="1" dirty="0">
                  <a:solidFill>
                    <a:schemeClr val="tx2"/>
                  </a:solidFill>
                  <a:latin typeface="Arial" charset="0"/>
                  <a:ea typeface="Arial" charset="0"/>
                  <a:cs typeface="Arial" charset="0"/>
                </a:rPr>
                <a:t>RGB </a:t>
              </a:r>
              <a:br>
                <a:rPr kumimoji="1" lang="en-US" altLang="zh-CN" sz="375" b="1" dirty="0">
                  <a:solidFill>
                    <a:schemeClr val="tx2"/>
                  </a:solidFill>
                  <a:latin typeface="Arial" charset="0"/>
                  <a:ea typeface="Arial" charset="0"/>
                  <a:cs typeface="Arial" charset="0"/>
                </a:rPr>
              </a:br>
              <a:r>
                <a:rPr kumimoji="1" lang="en-US" altLang="zh-CN" sz="375" b="1" dirty="0">
                  <a:solidFill>
                    <a:schemeClr val="tx2"/>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5"/>
              <a:ext cx="726488" cy="204644"/>
            </a:xfrm>
            <a:prstGeom prst="rect">
              <a:avLst/>
            </a:prstGeom>
            <a:noFill/>
          </p:spPr>
          <p:txBody>
            <a:bodyPr wrap="square" lIns="0" tIns="0" rIns="0" bIns="0" rtlCol="0" anchor="b" anchorCtr="0">
              <a:spAutoFit/>
            </a:bodyPr>
            <a:lstStyle/>
            <a:p>
              <a:pPr algn="l">
                <a:lnSpc>
                  <a:spcPct val="100000"/>
                </a:lnSpc>
              </a:pPr>
              <a:r>
                <a:rPr kumimoji="1" lang="zh-CN" altLang="en-US" sz="600" b="0" i="0" dirty="0">
                  <a:solidFill>
                    <a:schemeClr val="tx1"/>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chemeClr val="tx2"/>
                  </a:solidFill>
                  <a:latin typeface="Arial" charset="0"/>
                  <a:ea typeface="Arial" charset="0"/>
                  <a:cs typeface="Arial" charset="0"/>
                </a:rPr>
                <a:t>PANTONE 186C</a:t>
              </a:r>
            </a:p>
            <a:p>
              <a:pPr algn="ctr">
                <a:lnSpc>
                  <a:spcPts val="465"/>
                </a:lnSpc>
              </a:pPr>
              <a:r>
                <a:rPr kumimoji="1" lang="en-US" altLang="zh-CN" sz="375" b="1" dirty="0">
                  <a:solidFill>
                    <a:schemeClr val="tx2"/>
                  </a:solidFill>
                  <a:latin typeface="Arial" charset="0"/>
                  <a:ea typeface="Arial" charset="0"/>
                  <a:cs typeface="Arial" charset="0"/>
                </a:rPr>
                <a:t>RGB</a:t>
              </a:r>
              <a:br>
                <a:rPr kumimoji="1" lang="en-US" altLang="zh-CN" sz="375" b="1" dirty="0">
                  <a:solidFill>
                    <a:schemeClr val="tx2"/>
                  </a:solidFill>
                  <a:latin typeface="Arial" charset="0"/>
                  <a:ea typeface="Arial" charset="0"/>
                  <a:cs typeface="Arial" charset="0"/>
                </a:rPr>
              </a:br>
              <a:r>
                <a:rPr kumimoji="1" lang="en-US" altLang="zh-CN" sz="375" b="1" dirty="0">
                  <a:solidFill>
                    <a:schemeClr val="tx2"/>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p>
            <a:p>
              <a:pPr algn="ctr">
                <a:lnSpc>
                  <a:spcPts val="465"/>
                </a:lnSpc>
              </a:pPr>
              <a:r>
                <a:rPr kumimoji="1" lang="en-US" altLang="zh-CN" sz="375"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584" rtl="0" eaLnBrk="1" fontAlgn="auto" latinLnBrk="0" hangingPunct="1">
                <a:lnSpc>
                  <a:spcPts val="465"/>
                </a:lnSpc>
                <a:spcBef>
                  <a:spcPts val="0"/>
                </a:spcBef>
                <a:spcAft>
                  <a:spcPts val="0"/>
                </a:spcAft>
                <a:buClrTx/>
                <a:buSzTx/>
                <a:buFontTx/>
                <a:buNone/>
                <a:tabLst/>
                <a:defRPr/>
              </a:pPr>
              <a:r>
                <a:rPr kumimoji="1" lang="en-US" altLang="zh-CN" sz="375"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246/183/140</a:t>
              </a:r>
              <a:endParaRPr kumimoji="1" lang="mr-IN" altLang="zh-CN" sz="375"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584" rtl="0" eaLnBrk="1" fontAlgn="auto" latinLnBrk="0" hangingPunct="1">
                <a:lnSpc>
                  <a:spcPts val="465"/>
                </a:lnSpc>
                <a:spcBef>
                  <a:spcPts val="0"/>
                </a:spcBef>
                <a:spcAft>
                  <a:spcPts val="0"/>
                </a:spcAft>
                <a:buClrTx/>
                <a:buSzTx/>
                <a:buFontTx/>
                <a:buNone/>
                <a:tabLst/>
                <a:defRPr/>
              </a:pPr>
              <a:r>
                <a:rPr kumimoji="1" lang="en-US" altLang="zh-CN" sz="375"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250/211/187</a:t>
              </a:r>
              <a:endParaRPr kumimoji="1" lang="mr-IN" altLang="zh-CN" sz="375"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a:t>
              </a:r>
              <a:br>
                <a:rPr kumimoji="1" lang="en-US" altLang="zh-CN" sz="375" b="1" dirty="0">
                  <a:solidFill>
                    <a:srgbClr val="595757"/>
                  </a:solidFill>
                  <a:latin typeface="Arial" charset="0"/>
                  <a:ea typeface="Arial" charset="0"/>
                  <a:cs typeface="Arial" charset="0"/>
                </a:rPr>
              </a:br>
              <a:r>
                <a:rPr kumimoji="1" lang="en-US" altLang="zh-CN" sz="375" b="1" dirty="0">
                  <a:solidFill>
                    <a:srgbClr val="595757"/>
                  </a:solidFill>
                  <a:latin typeface="Arial" charset="0"/>
                  <a:ea typeface="Arial" charset="0"/>
                  <a:cs typeface="Arial" charset="0"/>
                </a:rPr>
                <a:t>190/23/238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35/24/21</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p>
            <a:p>
              <a:pPr algn="ctr">
                <a:lnSpc>
                  <a:spcPts val="465"/>
                </a:lnSpc>
              </a:pPr>
              <a:r>
                <a:rPr kumimoji="1" lang="en-US" altLang="zh-CN" sz="375"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p>
            <a:p>
              <a:pPr algn="ctr">
                <a:lnSpc>
                  <a:spcPts val="465"/>
                </a:lnSpc>
              </a:pPr>
              <a:r>
                <a:rPr kumimoji="1" lang="en-US" altLang="zh-CN" sz="375" b="1" dirty="0">
                  <a:solidFill>
                    <a:srgbClr val="FFFFFF"/>
                  </a:solidFill>
                  <a:latin typeface="Arial" charset="0"/>
                  <a:ea typeface="Arial" charset="0"/>
                  <a:cs typeface="Arial" charset="0"/>
                </a:rPr>
                <a:t>137/137/</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p>
            <a:p>
              <a:pPr algn="ctr">
                <a:lnSpc>
                  <a:spcPts val="465"/>
                </a:lnSpc>
              </a:pPr>
              <a:r>
                <a:rPr kumimoji="1" lang="en-US" altLang="zh-CN" sz="375" b="1" dirty="0">
                  <a:solidFill>
                    <a:srgbClr val="FFFFFF"/>
                  </a:solidFill>
                  <a:latin typeface="Arial" charset="0"/>
                  <a:ea typeface="Arial" charset="0"/>
                  <a:cs typeface="Arial" charset="0"/>
                </a:rPr>
                <a:t>181/181/</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221/221/</a:t>
              </a:r>
              <a:br>
                <a:rPr kumimoji="1" lang="en-US" altLang="zh-CN" sz="375" b="1" dirty="0">
                  <a:solidFill>
                    <a:srgbClr val="595757"/>
                  </a:solidFill>
                  <a:latin typeface="Arial" charset="0"/>
                  <a:ea typeface="Arial" charset="0"/>
                  <a:cs typeface="Arial" charset="0"/>
                </a:rPr>
              </a:br>
              <a:r>
                <a:rPr kumimoji="1" lang="en-US" altLang="zh-CN" sz="375"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a:t>
              </a:r>
            </a:p>
            <a:p>
              <a:pPr algn="ctr">
                <a:lnSpc>
                  <a:spcPts val="465"/>
                </a:lnSpc>
              </a:pPr>
              <a:r>
                <a:rPr kumimoji="1" lang="en-US" altLang="zh-CN" sz="375" b="1" dirty="0">
                  <a:solidFill>
                    <a:srgbClr val="595757"/>
                  </a:solidFill>
                  <a:latin typeface="Arial" charset="0"/>
                  <a:ea typeface="Arial" charset="0"/>
                  <a:cs typeface="Arial" charset="0"/>
                </a:rPr>
                <a:t>255/255/</a:t>
              </a:r>
              <a:br>
                <a:rPr kumimoji="1" lang="en-US" altLang="zh-CN" sz="375" b="1" dirty="0">
                  <a:solidFill>
                    <a:srgbClr val="595757"/>
                  </a:solidFill>
                  <a:latin typeface="Arial" charset="0"/>
                  <a:ea typeface="Arial" charset="0"/>
                  <a:cs typeface="Arial" charset="0"/>
                </a:rPr>
              </a:br>
              <a:r>
                <a:rPr kumimoji="1" lang="en-US" altLang="zh-CN" sz="375"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44146" y="4742562"/>
            <a:ext cx="952728" cy="206268"/>
          </a:xfrm>
          <a:prstGeom prst="rect">
            <a:avLst/>
          </a:prstGeom>
        </p:spPr>
      </p:pic>
    </p:spTree>
    <p:extLst>
      <p:ext uri="{BB962C8B-B14F-4D97-AF65-F5344CB8AC3E}">
        <p14:creationId xmlns:p14="http://schemas.microsoft.com/office/powerpoint/2010/main" val="1346970471"/>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890492" rtl="0" eaLnBrk="1" latinLnBrk="0" hangingPunct="1">
        <a:lnSpc>
          <a:spcPct val="90000"/>
        </a:lnSpc>
        <a:spcBef>
          <a:spcPct val="0"/>
        </a:spcBef>
        <a:buNone/>
        <a:defRPr sz="4285" kern="1200">
          <a:solidFill>
            <a:schemeClr val="tx1"/>
          </a:solidFill>
          <a:latin typeface="+mj-lt"/>
          <a:ea typeface="+mj-ea"/>
          <a:cs typeface="+mj-cs"/>
        </a:defRPr>
      </a:lvl1pPr>
    </p:titleStyle>
    <p:bodyStyle>
      <a:lvl1pPr marL="222623" indent="-222623" algn="l" defTabSz="890492" rtl="0" eaLnBrk="1" latinLnBrk="0" hangingPunct="1">
        <a:lnSpc>
          <a:spcPct val="90000"/>
        </a:lnSpc>
        <a:spcBef>
          <a:spcPts val="974"/>
        </a:spcBef>
        <a:buFont typeface="Arial" panose="020B0604020202020204" pitchFamily="34" charset="0"/>
        <a:buChar char="•"/>
        <a:defRPr sz="2726" kern="1200">
          <a:solidFill>
            <a:schemeClr val="tx1"/>
          </a:solidFill>
          <a:latin typeface="+mn-lt"/>
          <a:ea typeface="+mn-ea"/>
          <a:cs typeface="+mn-cs"/>
        </a:defRPr>
      </a:lvl1pPr>
      <a:lvl2pPr marL="667869" indent="-222623" algn="l" defTabSz="890492"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116" indent="-222623" algn="l" defTabSz="890492" rtl="0" eaLnBrk="1" latinLnBrk="0" hangingPunct="1">
        <a:lnSpc>
          <a:spcPct val="90000"/>
        </a:lnSpc>
        <a:spcBef>
          <a:spcPts val="487"/>
        </a:spcBef>
        <a:buFont typeface="Arial" panose="020B0604020202020204" pitchFamily="34" charset="0"/>
        <a:buChar char="•"/>
        <a:defRPr sz="1948" kern="1200">
          <a:solidFill>
            <a:schemeClr val="tx1"/>
          </a:solidFill>
          <a:latin typeface="+mn-lt"/>
          <a:ea typeface="+mn-ea"/>
          <a:cs typeface="+mn-cs"/>
        </a:defRPr>
      </a:lvl3pPr>
      <a:lvl4pPr marL="1558362"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4pPr>
      <a:lvl5pPr marL="2003608"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5pPr>
      <a:lvl6pPr marL="2448855"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6pPr>
      <a:lvl7pPr marL="2894101"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7pPr>
      <a:lvl8pPr marL="3339347"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8pPr>
      <a:lvl9pPr marL="3784594"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9pPr>
    </p:bodyStyle>
    <p:otherStyle>
      <a:defPPr>
        <a:defRPr lang="en-US"/>
      </a:defPPr>
      <a:lvl1pPr marL="0" algn="l" defTabSz="890492" rtl="0" eaLnBrk="1" latinLnBrk="0" hangingPunct="1">
        <a:defRPr sz="1753" kern="1200">
          <a:solidFill>
            <a:schemeClr val="tx1"/>
          </a:solidFill>
          <a:latin typeface="+mn-lt"/>
          <a:ea typeface="+mn-ea"/>
          <a:cs typeface="+mn-cs"/>
        </a:defRPr>
      </a:lvl1pPr>
      <a:lvl2pPr marL="445247" algn="l" defTabSz="890492" rtl="0" eaLnBrk="1" latinLnBrk="0" hangingPunct="1">
        <a:defRPr sz="1753" kern="1200">
          <a:solidFill>
            <a:schemeClr val="tx1"/>
          </a:solidFill>
          <a:latin typeface="+mn-lt"/>
          <a:ea typeface="+mn-ea"/>
          <a:cs typeface="+mn-cs"/>
        </a:defRPr>
      </a:lvl2pPr>
      <a:lvl3pPr marL="890492" algn="l" defTabSz="890492" rtl="0" eaLnBrk="1" latinLnBrk="0" hangingPunct="1">
        <a:defRPr sz="1753" kern="1200">
          <a:solidFill>
            <a:schemeClr val="tx1"/>
          </a:solidFill>
          <a:latin typeface="+mn-lt"/>
          <a:ea typeface="+mn-ea"/>
          <a:cs typeface="+mn-cs"/>
        </a:defRPr>
      </a:lvl3pPr>
      <a:lvl4pPr marL="1335740" algn="l" defTabSz="890492" rtl="0" eaLnBrk="1" latinLnBrk="0" hangingPunct="1">
        <a:defRPr sz="1753" kern="1200">
          <a:solidFill>
            <a:schemeClr val="tx1"/>
          </a:solidFill>
          <a:latin typeface="+mn-lt"/>
          <a:ea typeface="+mn-ea"/>
          <a:cs typeface="+mn-cs"/>
        </a:defRPr>
      </a:lvl4pPr>
      <a:lvl5pPr marL="1780986" algn="l" defTabSz="890492" rtl="0" eaLnBrk="1" latinLnBrk="0" hangingPunct="1">
        <a:defRPr sz="1753" kern="1200">
          <a:solidFill>
            <a:schemeClr val="tx1"/>
          </a:solidFill>
          <a:latin typeface="+mn-lt"/>
          <a:ea typeface="+mn-ea"/>
          <a:cs typeface="+mn-cs"/>
        </a:defRPr>
      </a:lvl5pPr>
      <a:lvl6pPr marL="2226232" algn="l" defTabSz="890492" rtl="0" eaLnBrk="1" latinLnBrk="0" hangingPunct="1">
        <a:defRPr sz="1753" kern="1200">
          <a:solidFill>
            <a:schemeClr val="tx1"/>
          </a:solidFill>
          <a:latin typeface="+mn-lt"/>
          <a:ea typeface="+mn-ea"/>
          <a:cs typeface="+mn-cs"/>
        </a:defRPr>
      </a:lvl6pPr>
      <a:lvl7pPr marL="2671478" algn="l" defTabSz="890492" rtl="0" eaLnBrk="1" latinLnBrk="0" hangingPunct="1">
        <a:defRPr sz="1753" kern="1200">
          <a:solidFill>
            <a:schemeClr val="tx1"/>
          </a:solidFill>
          <a:latin typeface="+mn-lt"/>
          <a:ea typeface="+mn-ea"/>
          <a:cs typeface="+mn-cs"/>
        </a:defRPr>
      </a:lvl7pPr>
      <a:lvl8pPr marL="3116726" algn="l" defTabSz="890492" rtl="0" eaLnBrk="1" latinLnBrk="0" hangingPunct="1">
        <a:defRPr sz="1753" kern="1200">
          <a:solidFill>
            <a:schemeClr val="tx1"/>
          </a:solidFill>
          <a:latin typeface="+mn-lt"/>
          <a:ea typeface="+mn-ea"/>
          <a:cs typeface="+mn-cs"/>
        </a:defRPr>
      </a:lvl8pPr>
      <a:lvl9pPr marL="3561971" algn="l" defTabSz="890492" rtl="0" eaLnBrk="1" latinLnBrk="0" hangingPunct="1">
        <a:defRPr sz="175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821280" y="4767704"/>
            <a:ext cx="1097172" cy="196208"/>
          </a:xfrm>
          <a:prstGeom prst="rect">
            <a:avLst/>
          </a:prstGeom>
          <a:noFill/>
        </p:spPr>
        <p:txBody>
          <a:bodyPr wrap="square" rtlCol="0">
            <a:spAutoFit/>
          </a:bodyPr>
          <a:lstStyle/>
          <a:p>
            <a:r>
              <a:rPr lang="en-US" sz="675" b="0" baseline="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550384" y="4802105"/>
            <a:ext cx="374650" cy="103875"/>
          </a:xfrm>
          <a:prstGeom prst="rect">
            <a:avLst/>
          </a:prstGeom>
          <a:noFill/>
        </p:spPr>
        <p:txBody>
          <a:bodyPr wrap="square" lIns="0" tIns="0" rIns="0" bIns="0" rtlCol="0">
            <a:spAutoFit/>
          </a:bodyPr>
          <a:lstStyle/>
          <a:p>
            <a:pPr marL="0" marR="0" lvl="0" indent="0" algn="l" defTabSz="667869" rtl="0" eaLnBrk="1" fontAlgn="auto" latinLnBrk="0" hangingPunct="1">
              <a:lnSpc>
                <a:spcPct val="100000"/>
              </a:lnSpc>
              <a:spcBef>
                <a:spcPts val="0"/>
              </a:spcBef>
              <a:spcAft>
                <a:spcPts val="0"/>
              </a:spcAft>
              <a:buClrTx/>
              <a:buSzTx/>
              <a:buFontTx/>
              <a:buNone/>
              <a:tabLst/>
              <a:defRPr/>
            </a:pPr>
            <a:fld id="{C3837181-38C6-AD4F-B8BA-B444770388BB}" type="slidenum">
              <a:rPr lang="en-US" sz="675" smtClean="0">
                <a:solidFill>
                  <a:srgbClr val="1D1D1B"/>
                </a:solidFill>
                <a:latin typeface="Arial" panose="020B0604020202020204" pitchFamily="34" charset="0"/>
                <a:cs typeface="Arial" panose="020B0604020202020204" pitchFamily="34" charset="0"/>
              </a:rPr>
              <a:pPr marL="0" marR="0" lvl="0" indent="0" algn="l" defTabSz="667869" rtl="0" eaLnBrk="1" fontAlgn="auto" latinLnBrk="0" hangingPunct="1">
                <a:lnSpc>
                  <a:spcPct val="100000"/>
                </a:lnSpc>
                <a:spcBef>
                  <a:spcPts val="0"/>
                </a:spcBef>
                <a:spcAft>
                  <a:spcPts val="0"/>
                </a:spcAft>
                <a:buClrTx/>
                <a:buSzTx/>
                <a:buFontTx/>
                <a:buNone/>
                <a:tabLst/>
                <a:defRPr/>
              </a:pPr>
              <a:t>‹#›</a:t>
            </a:fld>
            <a:endParaRPr lang="en-US" sz="675"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9214254" y="1969043"/>
            <a:ext cx="1471917" cy="3175136"/>
            <a:chOff x="5343885" y="-48855"/>
            <a:chExt cx="3263586" cy="7037277"/>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chemeClr val="tx2"/>
                  </a:solidFill>
                  <a:latin typeface="Arial" charset="0"/>
                  <a:ea typeface="Arial" charset="0"/>
                  <a:cs typeface="Arial" charset="0"/>
                </a:rPr>
                <a:t>RGB</a:t>
              </a:r>
              <a:br>
                <a:rPr kumimoji="1" lang="en-US" altLang="zh-CN" sz="375" b="1" dirty="0">
                  <a:solidFill>
                    <a:schemeClr val="tx2"/>
                  </a:solidFill>
                  <a:latin typeface="Arial" charset="0"/>
                  <a:ea typeface="Arial" charset="0"/>
                  <a:cs typeface="Arial" charset="0"/>
                </a:rPr>
              </a:br>
              <a:r>
                <a:rPr kumimoji="1" lang="en-US" altLang="zh-CN" sz="375" b="1" dirty="0">
                  <a:solidFill>
                    <a:schemeClr val="tx2"/>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9"/>
              <a:ext cx="1052648" cy="204644"/>
            </a:xfrm>
            <a:prstGeom prst="rect">
              <a:avLst/>
            </a:prstGeom>
            <a:noFill/>
          </p:spPr>
          <p:txBody>
            <a:bodyPr wrap="square" lIns="0" tIns="0" rIns="0" bIns="0" rtlCol="0" anchor="b" anchorCtr="0">
              <a:spAutoFit/>
            </a:bodyPr>
            <a:lstStyle/>
            <a:p>
              <a:pPr algn="l">
                <a:lnSpc>
                  <a:spcPct val="100000"/>
                </a:lnSpc>
              </a:pPr>
              <a:r>
                <a:rPr kumimoji="1" lang="zh-CN" altLang="en-US" sz="6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584" rtl="0" eaLnBrk="1" fontAlgn="auto" latinLnBrk="0" hangingPunct="1">
                <a:lnSpc>
                  <a:spcPts val="465"/>
                </a:lnSpc>
                <a:spcBef>
                  <a:spcPts val="0"/>
                </a:spcBef>
                <a:spcAft>
                  <a:spcPts val="0"/>
                </a:spcAft>
                <a:buClrTx/>
                <a:buSzTx/>
                <a:buFontTx/>
                <a:buNone/>
                <a:tabLst/>
                <a:defRPr/>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242/137/68</a:t>
              </a:r>
              <a:endParaRPr kumimoji="1" lang="mr-IN" altLang="zh-CN" sz="375"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chemeClr val="tx2"/>
                  </a:solidFill>
                  <a:latin typeface="Arial" charset="0"/>
                  <a:ea typeface="Arial" charset="0"/>
                  <a:cs typeface="Arial" charset="0"/>
                </a:rPr>
                <a:t>PANTONE 185C</a:t>
              </a:r>
            </a:p>
            <a:p>
              <a:pPr algn="ctr">
                <a:lnSpc>
                  <a:spcPts val="465"/>
                </a:lnSpc>
                <a:spcBef>
                  <a:spcPts val="0"/>
                </a:spcBef>
              </a:pPr>
              <a:r>
                <a:rPr kumimoji="1" lang="en-US" altLang="zh-CN" sz="375" b="1" dirty="0">
                  <a:solidFill>
                    <a:schemeClr val="tx2"/>
                  </a:solidFill>
                  <a:latin typeface="Arial" charset="0"/>
                  <a:ea typeface="Arial" charset="0"/>
                  <a:cs typeface="Arial" charset="0"/>
                </a:rPr>
                <a:t>RGB </a:t>
              </a:r>
              <a:br>
                <a:rPr kumimoji="1" lang="en-US" altLang="zh-CN" sz="375" b="1" dirty="0">
                  <a:solidFill>
                    <a:schemeClr val="tx2"/>
                  </a:solidFill>
                  <a:latin typeface="Arial" charset="0"/>
                  <a:ea typeface="Arial" charset="0"/>
                  <a:cs typeface="Arial" charset="0"/>
                </a:rPr>
              </a:br>
              <a:r>
                <a:rPr kumimoji="1" lang="en-US" altLang="zh-CN" sz="375" b="1" dirty="0">
                  <a:solidFill>
                    <a:schemeClr val="tx2"/>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5"/>
              <a:ext cx="726488" cy="204644"/>
            </a:xfrm>
            <a:prstGeom prst="rect">
              <a:avLst/>
            </a:prstGeom>
            <a:noFill/>
          </p:spPr>
          <p:txBody>
            <a:bodyPr wrap="square" lIns="0" tIns="0" rIns="0" bIns="0" rtlCol="0" anchor="b" anchorCtr="0">
              <a:spAutoFit/>
            </a:bodyPr>
            <a:lstStyle/>
            <a:p>
              <a:pPr algn="l">
                <a:lnSpc>
                  <a:spcPct val="100000"/>
                </a:lnSpc>
              </a:pPr>
              <a:r>
                <a:rPr kumimoji="1" lang="zh-CN" altLang="en-US" sz="600" b="0" i="0" dirty="0">
                  <a:solidFill>
                    <a:schemeClr val="tx1"/>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chemeClr val="tx2"/>
                  </a:solidFill>
                  <a:latin typeface="Arial" charset="0"/>
                  <a:ea typeface="Arial" charset="0"/>
                  <a:cs typeface="Arial" charset="0"/>
                </a:rPr>
                <a:t>PANTONE 186C</a:t>
              </a:r>
            </a:p>
            <a:p>
              <a:pPr algn="ctr">
                <a:lnSpc>
                  <a:spcPts val="465"/>
                </a:lnSpc>
              </a:pPr>
              <a:r>
                <a:rPr kumimoji="1" lang="en-US" altLang="zh-CN" sz="375" b="1" dirty="0">
                  <a:solidFill>
                    <a:schemeClr val="tx2"/>
                  </a:solidFill>
                  <a:latin typeface="Arial" charset="0"/>
                  <a:ea typeface="Arial" charset="0"/>
                  <a:cs typeface="Arial" charset="0"/>
                </a:rPr>
                <a:t>RGB</a:t>
              </a:r>
              <a:br>
                <a:rPr kumimoji="1" lang="en-US" altLang="zh-CN" sz="375" b="1" dirty="0">
                  <a:solidFill>
                    <a:schemeClr val="tx2"/>
                  </a:solidFill>
                  <a:latin typeface="Arial" charset="0"/>
                  <a:ea typeface="Arial" charset="0"/>
                  <a:cs typeface="Arial" charset="0"/>
                </a:rPr>
              </a:br>
              <a:r>
                <a:rPr kumimoji="1" lang="en-US" altLang="zh-CN" sz="375" b="1" dirty="0">
                  <a:solidFill>
                    <a:schemeClr val="tx2"/>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p>
            <a:p>
              <a:pPr algn="ctr">
                <a:lnSpc>
                  <a:spcPts val="465"/>
                </a:lnSpc>
              </a:pPr>
              <a:r>
                <a:rPr kumimoji="1" lang="en-US" altLang="zh-CN" sz="375"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584" rtl="0" eaLnBrk="1" fontAlgn="auto" latinLnBrk="0" hangingPunct="1">
                <a:lnSpc>
                  <a:spcPts val="465"/>
                </a:lnSpc>
                <a:spcBef>
                  <a:spcPts val="0"/>
                </a:spcBef>
                <a:spcAft>
                  <a:spcPts val="0"/>
                </a:spcAft>
                <a:buClrTx/>
                <a:buSzTx/>
                <a:buFontTx/>
                <a:buNone/>
                <a:tabLst/>
                <a:defRPr/>
              </a:pPr>
              <a:r>
                <a:rPr kumimoji="1" lang="en-US" altLang="zh-CN" sz="375"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246/183/140</a:t>
              </a:r>
              <a:endParaRPr kumimoji="1" lang="mr-IN" altLang="zh-CN" sz="375"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584" rtl="0" eaLnBrk="1" fontAlgn="auto" latinLnBrk="0" hangingPunct="1">
                <a:lnSpc>
                  <a:spcPts val="465"/>
                </a:lnSpc>
                <a:spcBef>
                  <a:spcPts val="0"/>
                </a:spcBef>
                <a:spcAft>
                  <a:spcPts val="0"/>
                </a:spcAft>
                <a:buClrTx/>
                <a:buSzTx/>
                <a:buFontTx/>
                <a:buNone/>
                <a:tabLst/>
                <a:defRPr/>
              </a:pPr>
              <a:r>
                <a:rPr kumimoji="1" lang="en-US" altLang="zh-CN" sz="375"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250/211/187</a:t>
              </a:r>
              <a:endParaRPr kumimoji="1" lang="mr-IN" altLang="zh-CN" sz="375"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a:t>
              </a:r>
              <a:br>
                <a:rPr kumimoji="1" lang="en-US" altLang="zh-CN" sz="375" b="1" dirty="0">
                  <a:solidFill>
                    <a:srgbClr val="595757"/>
                  </a:solidFill>
                  <a:latin typeface="Arial" charset="0"/>
                  <a:ea typeface="Arial" charset="0"/>
                  <a:cs typeface="Arial" charset="0"/>
                </a:rPr>
              </a:br>
              <a:r>
                <a:rPr kumimoji="1" lang="en-US" altLang="zh-CN" sz="375" b="1" dirty="0">
                  <a:solidFill>
                    <a:srgbClr val="595757"/>
                  </a:solidFill>
                  <a:latin typeface="Arial" charset="0"/>
                  <a:ea typeface="Arial" charset="0"/>
                  <a:cs typeface="Arial" charset="0"/>
                </a:rPr>
                <a:t>190/23/238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35/24/21</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 </a:t>
              </a:r>
            </a:p>
            <a:p>
              <a:pPr algn="ctr">
                <a:lnSpc>
                  <a:spcPts val="465"/>
                </a:lnSpc>
              </a:pPr>
              <a:r>
                <a:rPr kumimoji="1" lang="en-US" altLang="zh-CN" sz="375"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p>
            <a:p>
              <a:pPr algn="ctr">
                <a:lnSpc>
                  <a:spcPts val="465"/>
                </a:lnSpc>
              </a:pPr>
              <a:r>
                <a:rPr kumimoji="1" lang="en-US" altLang="zh-CN" sz="375" b="1" dirty="0">
                  <a:solidFill>
                    <a:srgbClr val="FFFFFF"/>
                  </a:solidFill>
                  <a:latin typeface="Arial" charset="0"/>
                  <a:ea typeface="Arial" charset="0"/>
                  <a:cs typeface="Arial" charset="0"/>
                </a:rPr>
                <a:t>137/137/</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FFFFFF"/>
                  </a:solidFill>
                  <a:latin typeface="Arial" charset="0"/>
                  <a:ea typeface="Arial" charset="0"/>
                  <a:cs typeface="Arial" charset="0"/>
                </a:rPr>
                <a:t>RGB</a:t>
              </a:r>
            </a:p>
            <a:p>
              <a:pPr algn="ctr">
                <a:lnSpc>
                  <a:spcPts val="465"/>
                </a:lnSpc>
              </a:pPr>
              <a:r>
                <a:rPr kumimoji="1" lang="en-US" altLang="zh-CN" sz="375" b="1" dirty="0">
                  <a:solidFill>
                    <a:srgbClr val="FFFFFF"/>
                  </a:solidFill>
                  <a:latin typeface="Arial" charset="0"/>
                  <a:ea typeface="Arial" charset="0"/>
                  <a:cs typeface="Arial" charset="0"/>
                </a:rPr>
                <a:t>181/181/</a:t>
              </a:r>
              <a:br>
                <a:rPr kumimoji="1" lang="en-US" altLang="zh-CN" sz="375" b="1" dirty="0">
                  <a:solidFill>
                    <a:srgbClr val="FFFFFF"/>
                  </a:solidFill>
                  <a:latin typeface="Arial" charset="0"/>
                  <a:ea typeface="Arial" charset="0"/>
                  <a:cs typeface="Arial" charset="0"/>
                </a:rPr>
              </a:br>
              <a:r>
                <a:rPr kumimoji="1" lang="en-US" altLang="zh-CN" sz="375"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 221/221/</a:t>
              </a:r>
              <a:br>
                <a:rPr kumimoji="1" lang="en-US" altLang="zh-CN" sz="375" b="1" dirty="0">
                  <a:solidFill>
                    <a:srgbClr val="595757"/>
                  </a:solidFill>
                  <a:latin typeface="Arial" charset="0"/>
                  <a:ea typeface="Arial" charset="0"/>
                  <a:cs typeface="Arial" charset="0"/>
                </a:rPr>
              </a:br>
              <a:r>
                <a:rPr kumimoji="1" lang="en-US" altLang="zh-CN" sz="375"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465"/>
                </a:lnSpc>
              </a:pPr>
              <a:r>
                <a:rPr kumimoji="1" lang="en-US" altLang="zh-CN" sz="375" b="1" dirty="0">
                  <a:solidFill>
                    <a:srgbClr val="595757"/>
                  </a:solidFill>
                  <a:latin typeface="Arial" charset="0"/>
                  <a:ea typeface="Arial" charset="0"/>
                  <a:cs typeface="Arial" charset="0"/>
                </a:rPr>
                <a:t>RGB</a:t>
              </a:r>
            </a:p>
            <a:p>
              <a:pPr algn="ctr">
                <a:lnSpc>
                  <a:spcPts val="465"/>
                </a:lnSpc>
              </a:pPr>
              <a:r>
                <a:rPr kumimoji="1" lang="en-US" altLang="zh-CN" sz="375" b="1" dirty="0">
                  <a:solidFill>
                    <a:srgbClr val="595757"/>
                  </a:solidFill>
                  <a:latin typeface="Arial" charset="0"/>
                  <a:ea typeface="Arial" charset="0"/>
                  <a:cs typeface="Arial" charset="0"/>
                </a:rPr>
                <a:t>255/255/</a:t>
              </a:r>
              <a:br>
                <a:rPr kumimoji="1" lang="en-US" altLang="zh-CN" sz="375" b="1" dirty="0">
                  <a:solidFill>
                    <a:srgbClr val="595757"/>
                  </a:solidFill>
                  <a:latin typeface="Arial" charset="0"/>
                  <a:ea typeface="Arial" charset="0"/>
                  <a:cs typeface="Arial" charset="0"/>
                </a:rPr>
              </a:br>
              <a:r>
                <a:rPr kumimoji="1" lang="en-US" altLang="zh-CN" sz="375"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4146" y="4742562"/>
            <a:ext cx="952728" cy="206268"/>
          </a:xfrm>
          <a:prstGeom prst="rect">
            <a:avLst/>
          </a:prstGeom>
        </p:spPr>
      </p:pic>
    </p:spTree>
    <p:extLst>
      <p:ext uri="{BB962C8B-B14F-4D97-AF65-F5344CB8AC3E}">
        <p14:creationId xmlns:p14="http://schemas.microsoft.com/office/powerpoint/2010/main" val="2701659023"/>
      </p:ext>
    </p:extLst>
  </p:cSld>
  <p:clrMap bg1="lt1" tx1="dk1" bg2="lt2" tx2="dk2" accent1="accent1" accent2="accent2" accent3="accent3" accent4="accent4" accent5="accent5" accent6="accent6" hlink="hlink" folHlink="folHlink"/>
  <p:hf hdr="0" ftr="0" dt="0"/>
  <p:txStyles>
    <p:titleStyle>
      <a:lvl1pPr algn="l" defTabSz="890492" rtl="0" eaLnBrk="1" latinLnBrk="0" hangingPunct="1">
        <a:lnSpc>
          <a:spcPct val="90000"/>
        </a:lnSpc>
        <a:spcBef>
          <a:spcPct val="0"/>
        </a:spcBef>
        <a:buNone/>
        <a:defRPr sz="4285" kern="1200">
          <a:solidFill>
            <a:schemeClr val="tx1"/>
          </a:solidFill>
          <a:latin typeface="+mj-lt"/>
          <a:ea typeface="+mj-ea"/>
          <a:cs typeface="+mj-cs"/>
        </a:defRPr>
      </a:lvl1pPr>
    </p:titleStyle>
    <p:bodyStyle>
      <a:lvl1pPr marL="222623" indent="-222623" algn="l" defTabSz="890492" rtl="0" eaLnBrk="1" latinLnBrk="0" hangingPunct="1">
        <a:lnSpc>
          <a:spcPct val="90000"/>
        </a:lnSpc>
        <a:spcBef>
          <a:spcPts val="974"/>
        </a:spcBef>
        <a:buFont typeface="Arial" panose="020B0604020202020204" pitchFamily="34" charset="0"/>
        <a:buChar char="•"/>
        <a:defRPr sz="2726" kern="1200">
          <a:solidFill>
            <a:schemeClr val="tx1"/>
          </a:solidFill>
          <a:latin typeface="+mn-lt"/>
          <a:ea typeface="+mn-ea"/>
          <a:cs typeface="+mn-cs"/>
        </a:defRPr>
      </a:lvl1pPr>
      <a:lvl2pPr marL="667869" indent="-222623" algn="l" defTabSz="890492"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116" indent="-222623" algn="l" defTabSz="890492" rtl="0" eaLnBrk="1" latinLnBrk="0" hangingPunct="1">
        <a:lnSpc>
          <a:spcPct val="90000"/>
        </a:lnSpc>
        <a:spcBef>
          <a:spcPts val="487"/>
        </a:spcBef>
        <a:buFont typeface="Arial" panose="020B0604020202020204" pitchFamily="34" charset="0"/>
        <a:buChar char="•"/>
        <a:defRPr sz="1948" kern="1200">
          <a:solidFill>
            <a:schemeClr val="tx1"/>
          </a:solidFill>
          <a:latin typeface="+mn-lt"/>
          <a:ea typeface="+mn-ea"/>
          <a:cs typeface="+mn-cs"/>
        </a:defRPr>
      </a:lvl3pPr>
      <a:lvl4pPr marL="1558362"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4pPr>
      <a:lvl5pPr marL="2003608"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5pPr>
      <a:lvl6pPr marL="2448855"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6pPr>
      <a:lvl7pPr marL="2894101"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7pPr>
      <a:lvl8pPr marL="3339347"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8pPr>
      <a:lvl9pPr marL="3784594"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9pPr>
    </p:bodyStyle>
    <p:otherStyle>
      <a:defPPr>
        <a:defRPr lang="en-US"/>
      </a:defPPr>
      <a:lvl1pPr marL="0" algn="l" defTabSz="890492" rtl="0" eaLnBrk="1" latinLnBrk="0" hangingPunct="1">
        <a:defRPr sz="1753" kern="1200">
          <a:solidFill>
            <a:schemeClr val="tx1"/>
          </a:solidFill>
          <a:latin typeface="+mn-lt"/>
          <a:ea typeface="+mn-ea"/>
          <a:cs typeface="+mn-cs"/>
        </a:defRPr>
      </a:lvl1pPr>
      <a:lvl2pPr marL="445247" algn="l" defTabSz="890492" rtl="0" eaLnBrk="1" latinLnBrk="0" hangingPunct="1">
        <a:defRPr sz="1753" kern="1200">
          <a:solidFill>
            <a:schemeClr val="tx1"/>
          </a:solidFill>
          <a:latin typeface="+mn-lt"/>
          <a:ea typeface="+mn-ea"/>
          <a:cs typeface="+mn-cs"/>
        </a:defRPr>
      </a:lvl2pPr>
      <a:lvl3pPr marL="890492" algn="l" defTabSz="890492" rtl="0" eaLnBrk="1" latinLnBrk="0" hangingPunct="1">
        <a:defRPr sz="1753" kern="1200">
          <a:solidFill>
            <a:schemeClr val="tx1"/>
          </a:solidFill>
          <a:latin typeface="+mn-lt"/>
          <a:ea typeface="+mn-ea"/>
          <a:cs typeface="+mn-cs"/>
        </a:defRPr>
      </a:lvl3pPr>
      <a:lvl4pPr marL="1335740" algn="l" defTabSz="890492" rtl="0" eaLnBrk="1" latinLnBrk="0" hangingPunct="1">
        <a:defRPr sz="1753" kern="1200">
          <a:solidFill>
            <a:schemeClr val="tx1"/>
          </a:solidFill>
          <a:latin typeface="+mn-lt"/>
          <a:ea typeface="+mn-ea"/>
          <a:cs typeface="+mn-cs"/>
        </a:defRPr>
      </a:lvl4pPr>
      <a:lvl5pPr marL="1780986" algn="l" defTabSz="890492" rtl="0" eaLnBrk="1" latinLnBrk="0" hangingPunct="1">
        <a:defRPr sz="1753" kern="1200">
          <a:solidFill>
            <a:schemeClr val="tx1"/>
          </a:solidFill>
          <a:latin typeface="+mn-lt"/>
          <a:ea typeface="+mn-ea"/>
          <a:cs typeface="+mn-cs"/>
        </a:defRPr>
      </a:lvl5pPr>
      <a:lvl6pPr marL="2226232" algn="l" defTabSz="890492" rtl="0" eaLnBrk="1" latinLnBrk="0" hangingPunct="1">
        <a:defRPr sz="1753" kern="1200">
          <a:solidFill>
            <a:schemeClr val="tx1"/>
          </a:solidFill>
          <a:latin typeface="+mn-lt"/>
          <a:ea typeface="+mn-ea"/>
          <a:cs typeface="+mn-cs"/>
        </a:defRPr>
      </a:lvl6pPr>
      <a:lvl7pPr marL="2671478" algn="l" defTabSz="890492" rtl="0" eaLnBrk="1" latinLnBrk="0" hangingPunct="1">
        <a:defRPr sz="1753" kern="1200">
          <a:solidFill>
            <a:schemeClr val="tx1"/>
          </a:solidFill>
          <a:latin typeface="+mn-lt"/>
          <a:ea typeface="+mn-ea"/>
          <a:cs typeface="+mn-cs"/>
        </a:defRPr>
      </a:lvl7pPr>
      <a:lvl8pPr marL="3116726" algn="l" defTabSz="890492" rtl="0" eaLnBrk="1" latinLnBrk="0" hangingPunct="1">
        <a:defRPr sz="1753" kern="1200">
          <a:solidFill>
            <a:schemeClr val="tx1"/>
          </a:solidFill>
          <a:latin typeface="+mn-lt"/>
          <a:ea typeface="+mn-ea"/>
          <a:cs typeface="+mn-cs"/>
        </a:defRPr>
      </a:lvl8pPr>
      <a:lvl9pPr marL="3561971" algn="l" defTabSz="890492" rtl="0" eaLnBrk="1" latinLnBrk="0" hangingPunct="1">
        <a:defRPr sz="175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emf"/><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jp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3.emf"/><Relationship Id="rId4" Type="http://schemas.openxmlformats.org/officeDocument/2006/relationships/image" Target="../media/image62.emf"/></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64.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www.itu.int/en/" TargetMode="External"/><Relationship Id="rId7" Type="http://schemas.openxmlformats.org/officeDocument/2006/relationships/image" Target="../media/image16.gif"/><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1640" y="1419622"/>
            <a:ext cx="6750566" cy="1077218"/>
          </a:xfrm>
          <a:prstGeom prst="rect">
            <a:avLst/>
          </a:prstGeom>
          <a:noFill/>
        </p:spPr>
        <p:txBody>
          <a:bodyPr wrap="none" rtlCol="0">
            <a:spAutoFit/>
          </a:bodyPr>
          <a:lstStyle/>
          <a:p>
            <a:pPr algn="ctr"/>
            <a:r>
              <a:rPr lang="en-US" altLang="zh-CN" sz="3200" b="1" dirty="0">
                <a:solidFill>
                  <a:prstClr val="black"/>
                </a:solidFill>
                <a:latin typeface="华文中宋" panose="02010600040101010101" pitchFamily="2" charset="-122"/>
                <a:ea typeface="华文中宋" panose="02010600040101010101" pitchFamily="2" charset="-122"/>
              </a:rPr>
              <a:t>FlexE</a:t>
            </a:r>
            <a:r>
              <a:rPr lang="zh-CN" altLang="en-US" sz="3200" b="1" dirty="0">
                <a:solidFill>
                  <a:prstClr val="black"/>
                </a:solidFill>
                <a:latin typeface="华文中宋" panose="02010600040101010101" pitchFamily="2" charset="-122"/>
                <a:ea typeface="华文中宋" panose="02010600040101010101" pitchFamily="2" charset="-122"/>
              </a:rPr>
              <a:t>柔性以太网</a:t>
            </a:r>
            <a:r>
              <a:rPr lang="zh-CN" altLang="en-US" sz="3200" b="1" dirty="0" smtClean="0">
                <a:solidFill>
                  <a:prstClr val="black"/>
                </a:solidFill>
                <a:latin typeface="华文中宋" panose="02010600040101010101" pitchFamily="2" charset="-122"/>
                <a:ea typeface="华文中宋" panose="02010600040101010101" pitchFamily="2" charset="-122"/>
              </a:rPr>
              <a:t>技术</a:t>
            </a:r>
            <a:endParaRPr lang="en-US" altLang="zh-CN" sz="3200" b="1" dirty="0" smtClean="0">
              <a:solidFill>
                <a:prstClr val="black"/>
              </a:solidFill>
              <a:latin typeface="华文中宋" panose="02010600040101010101" pitchFamily="2" charset="-122"/>
              <a:ea typeface="华文中宋" panose="02010600040101010101" pitchFamily="2" charset="-122"/>
            </a:endParaRPr>
          </a:p>
          <a:p>
            <a:pPr algn="ctr"/>
            <a:r>
              <a:rPr lang="zh-CN" altLang="en-US" sz="3200" b="1" dirty="0" smtClean="0">
                <a:solidFill>
                  <a:prstClr val="black"/>
                </a:solidFill>
                <a:latin typeface="华文中宋" panose="02010600040101010101" pitchFamily="2" charset="-122"/>
                <a:ea typeface="华文中宋" panose="02010600040101010101" pitchFamily="2" charset="-122"/>
              </a:rPr>
              <a:t>在</a:t>
            </a:r>
            <a:r>
              <a:rPr lang="zh-CN" altLang="en-US" sz="3200" b="1" dirty="0">
                <a:solidFill>
                  <a:prstClr val="black"/>
                </a:solidFill>
                <a:latin typeface="华文中宋" panose="02010600040101010101" pitchFamily="2" charset="-122"/>
                <a:ea typeface="华文中宋" panose="02010600040101010101" pitchFamily="2" charset="-122"/>
              </a:rPr>
              <a:t>能源互联网中应用的关键技术研究</a:t>
            </a:r>
          </a:p>
        </p:txBody>
      </p:sp>
      <p:sp>
        <p:nvSpPr>
          <p:cNvPr id="3" name="标题 3"/>
          <p:cNvSpPr txBox="1">
            <a:spLocks/>
          </p:cNvSpPr>
          <p:nvPr/>
        </p:nvSpPr>
        <p:spPr>
          <a:xfrm>
            <a:off x="1338883" y="2715766"/>
            <a:ext cx="6166144" cy="108012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70000"/>
              </a:lnSpc>
            </a:pPr>
            <a:r>
              <a:rPr lang="zh-CN" altLang="en-US" sz="2400" b="1" dirty="0" smtClean="0"/>
              <a:t>课题</a:t>
            </a:r>
            <a:r>
              <a:rPr lang="en-US" altLang="zh-CN" sz="2400" b="1" dirty="0" smtClean="0"/>
              <a:t>1</a:t>
            </a:r>
            <a:r>
              <a:rPr lang="zh-CN" altLang="en-US" sz="2400" b="1" dirty="0" smtClean="0"/>
              <a:t>和课题</a:t>
            </a:r>
            <a:r>
              <a:rPr lang="en-US" altLang="zh-CN" sz="2400" b="1" dirty="0" smtClean="0"/>
              <a:t>2</a:t>
            </a:r>
            <a:r>
              <a:rPr lang="zh-CN" altLang="en-US" sz="2400" b="1" dirty="0" smtClean="0"/>
              <a:t>的研究进展汇报</a:t>
            </a:r>
            <a:endParaRPr lang="en-US" altLang="zh-CN" sz="2400" b="1" dirty="0" smtClean="0"/>
          </a:p>
          <a:p>
            <a:pPr algn="ctr">
              <a:lnSpc>
                <a:spcPct val="170000"/>
              </a:lnSpc>
            </a:pPr>
            <a:r>
              <a:rPr lang="en-US" altLang="zh-CN" sz="2400" b="1" dirty="0" smtClean="0"/>
              <a:t>2021</a:t>
            </a:r>
            <a:r>
              <a:rPr lang="zh-CN" altLang="en-US" sz="2400" b="1" dirty="0" smtClean="0"/>
              <a:t>年</a:t>
            </a:r>
            <a:r>
              <a:rPr lang="en-US" altLang="zh-CN" sz="2400" b="1" dirty="0" smtClean="0"/>
              <a:t>11</a:t>
            </a:r>
            <a:r>
              <a:rPr lang="zh-CN" altLang="en-US" sz="2400" b="1" dirty="0" smtClean="0"/>
              <a:t>月</a:t>
            </a:r>
            <a:r>
              <a:rPr lang="en-US" altLang="zh-CN" sz="2400" b="1" dirty="0" smtClean="0"/>
              <a:t>19</a:t>
            </a:r>
            <a:r>
              <a:rPr lang="zh-CN" altLang="en-US" sz="2400" b="1" dirty="0" smtClean="0"/>
              <a:t>日</a:t>
            </a:r>
            <a:r>
              <a:rPr lang="en-US" altLang="zh-CN" sz="2400" b="1" dirty="0" smtClean="0"/>
              <a:t> </a:t>
            </a:r>
            <a:endParaRPr lang="en-US" altLang="zh-CN" sz="2400" b="1" dirty="0"/>
          </a:p>
        </p:txBody>
      </p:sp>
    </p:spTree>
    <p:custDataLst>
      <p:tags r:id="rId1"/>
    </p:custDataLst>
    <p:extLst>
      <p:ext uri="{BB962C8B-B14F-4D97-AF65-F5344CB8AC3E}">
        <p14:creationId xmlns:p14="http://schemas.microsoft.com/office/powerpoint/2010/main" val="3127881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5536" y="728510"/>
            <a:ext cx="8136904" cy="1634425"/>
          </a:xfrm>
          <a:prstGeom prst="rect">
            <a:avLst/>
          </a:prstGeom>
        </p:spPr>
      </p:pic>
      <p:pic>
        <p:nvPicPr>
          <p:cNvPr id="3" name="图片 2"/>
          <p:cNvPicPr>
            <a:picLocks noChangeAspect="1"/>
          </p:cNvPicPr>
          <p:nvPr/>
        </p:nvPicPr>
        <p:blipFill>
          <a:blip r:embed="rId3"/>
          <a:stretch>
            <a:fillRect/>
          </a:stretch>
        </p:blipFill>
        <p:spPr>
          <a:xfrm>
            <a:off x="323528" y="2425749"/>
            <a:ext cx="8208912" cy="2450257"/>
          </a:xfrm>
          <a:prstGeom prst="rect">
            <a:avLst/>
          </a:prstGeom>
        </p:spPr>
      </p:pic>
      <p:sp>
        <p:nvSpPr>
          <p:cNvPr id="4" name="矩形 3"/>
          <p:cNvSpPr/>
          <p:nvPr/>
        </p:nvSpPr>
        <p:spPr>
          <a:xfrm>
            <a:off x="179512" y="195486"/>
            <a:ext cx="8640960" cy="461665"/>
          </a:xfrm>
          <a:prstGeom prst="rect">
            <a:avLst/>
          </a:prstGeom>
        </p:spPr>
        <p:txBody>
          <a:bodyPr vert="horz" lIns="91440" tIns="45720" rIns="91440" bIns="45720" rtlCol="0" anchor="ctr">
            <a:noAutofit/>
          </a:bodyPr>
          <a:lstStyle/>
          <a:p>
            <a:pPr>
              <a:spcBef>
                <a:spcPct val="0"/>
              </a:spcBef>
            </a:pPr>
            <a:r>
              <a:rPr lang="zh-CN" altLang="en-US" sz="2400" b="1" dirty="0" smtClean="0">
                <a:latin typeface="微软雅黑" panose="020B0503020204020204" pitchFamily="34" charset="-122"/>
                <a:ea typeface="微软雅黑" panose="020B0503020204020204" pitchFamily="34" charset="-122"/>
                <a:cs typeface="+mj-cs"/>
              </a:rPr>
              <a:t>能源互联网：业务安全分区和安全隔离要求</a:t>
            </a:r>
            <a:endParaRPr lang="zh-CN" altLang="en-US" sz="2400" b="1" dirty="0">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271399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623032376"/>
              </p:ext>
            </p:extLst>
          </p:nvPr>
        </p:nvGraphicFramePr>
        <p:xfrm>
          <a:off x="323528" y="1304356"/>
          <a:ext cx="8568951" cy="3499642"/>
        </p:xfrm>
        <a:graphic>
          <a:graphicData uri="http://schemas.openxmlformats.org/drawingml/2006/table">
            <a:tbl>
              <a:tblPr firstRow="1" firstCol="1" bandRow="1">
                <a:tableStyleId>{5C22544A-7EE6-4342-B048-85BDC9FD1C3A}</a:tableStyleId>
              </a:tblPr>
              <a:tblGrid>
                <a:gridCol w="936104">
                  <a:extLst>
                    <a:ext uri="{9D8B030D-6E8A-4147-A177-3AD203B41FA5}">
                      <a16:colId xmlns:a16="http://schemas.microsoft.com/office/drawing/2014/main" val="3636670311"/>
                    </a:ext>
                  </a:extLst>
                </a:gridCol>
                <a:gridCol w="1584176">
                  <a:extLst>
                    <a:ext uri="{9D8B030D-6E8A-4147-A177-3AD203B41FA5}">
                      <a16:colId xmlns:a16="http://schemas.microsoft.com/office/drawing/2014/main" val="2476229251"/>
                    </a:ext>
                  </a:extLst>
                </a:gridCol>
                <a:gridCol w="1008112">
                  <a:extLst>
                    <a:ext uri="{9D8B030D-6E8A-4147-A177-3AD203B41FA5}">
                      <a16:colId xmlns:a16="http://schemas.microsoft.com/office/drawing/2014/main" val="1590749066"/>
                    </a:ext>
                  </a:extLst>
                </a:gridCol>
                <a:gridCol w="1008112">
                  <a:extLst>
                    <a:ext uri="{9D8B030D-6E8A-4147-A177-3AD203B41FA5}">
                      <a16:colId xmlns:a16="http://schemas.microsoft.com/office/drawing/2014/main" val="1457454303"/>
                    </a:ext>
                  </a:extLst>
                </a:gridCol>
                <a:gridCol w="936104">
                  <a:extLst>
                    <a:ext uri="{9D8B030D-6E8A-4147-A177-3AD203B41FA5}">
                      <a16:colId xmlns:a16="http://schemas.microsoft.com/office/drawing/2014/main" val="4280092550"/>
                    </a:ext>
                  </a:extLst>
                </a:gridCol>
                <a:gridCol w="1152128">
                  <a:extLst>
                    <a:ext uri="{9D8B030D-6E8A-4147-A177-3AD203B41FA5}">
                      <a16:colId xmlns:a16="http://schemas.microsoft.com/office/drawing/2014/main" val="3915176112"/>
                    </a:ext>
                  </a:extLst>
                </a:gridCol>
                <a:gridCol w="1944215">
                  <a:extLst>
                    <a:ext uri="{9D8B030D-6E8A-4147-A177-3AD203B41FA5}">
                      <a16:colId xmlns:a16="http://schemas.microsoft.com/office/drawing/2014/main" val="809601788"/>
                    </a:ext>
                  </a:extLst>
                </a:gridCol>
              </a:tblGrid>
              <a:tr h="171136">
                <a:tc rowSpan="2">
                  <a:txBody>
                    <a:bodyPr/>
                    <a:lstStyle/>
                    <a:p>
                      <a:pPr algn="l" fontAlgn="ctr">
                        <a:spcAft>
                          <a:spcPts val="0"/>
                        </a:spcAft>
                      </a:pPr>
                      <a:r>
                        <a:rPr lang="zh-CN" sz="1100" kern="0" dirty="0" smtClean="0">
                          <a:solidFill>
                            <a:schemeClr val="bg1"/>
                          </a:solidFill>
                          <a:effectLst/>
                          <a:latin typeface="微软雅黑" panose="020B0503020204020204" pitchFamily="34" charset="-122"/>
                          <a:ea typeface="微软雅黑" panose="020B0503020204020204" pitchFamily="34" charset="-122"/>
                        </a:rPr>
                        <a:t>业务类别</a:t>
                      </a:r>
                      <a:endParaRPr lang="zh-CN" sz="1100" kern="100" dirty="0">
                        <a:solidFill>
                          <a:schemeClr val="bg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rowSpan="2">
                  <a:txBody>
                    <a:bodyPr/>
                    <a:lstStyle/>
                    <a:p>
                      <a:pPr algn="ctr" fontAlgn="ctr">
                        <a:spcAft>
                          <a:spcPts val="0"/>
                        </a:spcAft>
                      </a:pPr>
                      <a:r>
                        <a:rPr lang="zh-CN" sz="1100" kern="0" dirty="0">
                          <a:solidFill>
                            <a:schemeClr val="bg1"/>
                          </a:solidFill>
                          <a:effectLst/>
                          <a:latin typeface="微软雅黑" panose="020B0503020204020204" pitchFamily="34" charset="-122"/>
                          <a:ea typeface="微软雅黑" panose="020B0503020204020204" pitchFamily="34" charset="-122"/>
                        </a:rPr>
                        <a:t>业务名称</a:t>
                      </a:r>
                      <a:endParaRPr lang="zh-CN" sz="1100" kern="100" dirty="0">
                        <a:solidFill>
                          <a:schemeClr val="bg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5">
                  <a:txBody>
                    <a:bodyPr/>
                    <a:lstStyle/>
                    <a:p>
                      <a:pPr algn="ctr" fontAlgn="ctr">
                        <a:spcAft>
                          <a:spcPts val="0"/>
                        </a:spcAft>
                      </a:pPr>
                      <a:r>
                        <a:rPr lang="zh-CN" sz="1100" kern="0" dirty="0">
                          <a:solidFill>
                            <a:schemeClr val="bg1"/>
                          </a:solidFill>
                          <a:effectLst/>
                          <a:latin typeface="微软雅黑" panose="020B0503020204020204" pitchFamily="34" charset="-122"/>
                          <a:ea typeface="微软雅黑" panose="020B0503020204020204" pitchFamily="34" charset="-122"/>
                        </a:rPr>
                        <a:t>通信需求指标分析</a:t>
                      </a:r>
                      <a:endParaRPr lang="zh-CN" sz="1100" kern="100" dirty="0">
                        <a:solidFill>
                          <a:schemeClr val="bg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22839117"/>
                  </a:ext>
                </a:extLst>
              </a:tr>
              <a:tr h="197459">
                <a:tc vMerge="1">
                  <a:txBody>
                    <a:bodyPr/>
                    <a:lstStyle/>
                    <a:p>
                      <a:endParaRPr lang="zh-CN" altLang="en-US"/>
                    </a:p>
                  </a:txBody>
                  <a:tcPr/>
                </a:tc>
                <a:tc vMerge="1">
                  <a:txBody>
                    <a:bodyPr/>
                    <a:lstStyle/>
                    <a:p>
                      <a:endParaRPr lang="zh-CN" altLang="en-US"/>
                    </a:p>
                  </a:txBody>
                  <a:tcPr/>
                </a:tc>
                <a:tc>
                  <a:txBody>
                    <a:bodyPr/>
                    <a:lstStyle/>
                    <a:p>
                      <a:pPr algn="ctr" fontAlgn="ctr">
                        <a:spcAft>
                          <a:spcPts val="0"/>
                        </a:spcAft>
                      </a:pPr>
                      <a:r>
                        <a:rPr lang="zh-CN" sz="1100" kern="0" dirty="0">
                          <a:solidFill>
                            <a:schemeClr val="bg1"/>
                          </a:solidFill>
                          <a:effectLst/>
                          <a:latin typeface="微软雅黑" panose="020B0503020204020204" pitchFamily="34" charset="-122"/>
                          <a:ea typeface="微软雅黑" panose="020B0503020204020204" pitchFamily="34" charset="-122"/>
                        </a:rPr>
                        <a:t>时延</a:t>
                      </a:r>
                      <a:endParaRPr lang="zh-CN" sz="1100" kern="100" dirty="0">
                        <a:solidFill>
                          <a:schemeClr val="bg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spcAft>
                          <a:spcPts val="0"/>
                        </a:spcAft>
                      </a:pPr>
                      <a:r>
                        <a:rPr lang="zh-CN" sz="1100" kern="0" dirty="0">
                          <a:solidFill>
                            <a:schemeClr val="bg1"/>
                          </a:solidFill>
                          <a:effectLst/>
                          <a:latin typeface="微软雅黑" panose="020B0503020204020204" pitchFamily="34" charset="-122"/>
                          <a:ea typeface="微软雅黑" panose="020B0503020204020204" pitchFamily="34" charset="-122"/>
                        </a:rPr>
                        <a:t>带宽</a:t>
                      </a:r>
                      <a:endParaRPr lang="zh-CN" sz="1100" kern="100" dirty="0">
                        <a:solidFill>
                          <a:schemeClr val="bg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spcAft>
                          <a:spcPts val="0"/>
                        </a:spcAft>
                      </a:pPr>
                      <a:r>
                        <a:rPr lang="zh-CN" sz="1100" kern="0" dirty="0">
                          <a:solidFill>
                            <a:schemeClr val="bg1"/>
                          </a:solidFill>
                          <a:effectLst/>
                          <a:latin typeface="微软雅黑" panose="020B0503020204020204" pitchFamily="34" charset="-122"/>
                          <a:ea typeface="微软雅黑" panose="020B0503020204020204" pitchFamily="34" charset="-122"/>
                        </a:rPr>
                        <a:t>可靠性</a:t>
                      </a:r>
                      <a:endParaRPr lang="zh-CN" sz="1100" kern="100" dirty="0">
                        <a:solidFill>
                          <a:schemeClr val="bg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spcAft>
                          <a:spcPts val="0"/>
                        </a:spcAft>
                      </a:pPr>
                      <a:r>
                        <a:rPr lang="zh-CN" sz="1100" kern="0" dirty="0">
                          <a:solidFill>
                            <a:schemeClr val="bg1"/>
                          </a:solidFill>
                          <a:effectLst/>
                          <a:latin typeface="微软雅黑" panose="020B0503020204020204" pitchFamily="34" charset="-122"/>
                          <a:ea typeface="微软雅黑" panose="020B0503020204020204" pitchFamily="34" charset="-122"/>
                        </a:rPr>
                        <a:t>安全隔离</a:t>
                      </a:r>
                      <a:endParaRPr lang="zh-CN" sz="1100" kern="100" dirty="0">
                        <a:solidFill>
                          <a:schemeClr val="bg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spcAft>
                          <a:spcPts val="0"/>
                        </a:spcAft>
                      </a:pPr>
                      <a:r>
                        <a:rPr lang="zh-CN" sz="1100" kern="0" dirty="0">
                          <a:solidFill>
                            <a:schemeClr val="bg1"/>
                          </a:solidFill>
                          <a:effectLst/>
                          <a:latin typeface="微软雅黑" panose="020B0503020204020204" pitchFamily="34" charset="-122"/>
                          <a:ea typeface="微软雅黑" panose="020B0503020204020204" pitchFamily="34" charset="-122"/>
                        </a:rPr>
                        <a:t>连接数</a:t>
                      </a:r>
                      <a:endParaRPr lang="zh-CN" sz="1100" kern="100" dirty="0">
                        <a:solidFill>
                          <a:schemeClr val="bg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22121497"/>
                  </a:ext>
                </a:extLst>
              </a:tr>
              <a:tr h="244002">
                <a:tc rowSpan="3">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生产</a:t>
                      </a:r>
                      <a:endParaRPr lang="zh-CN" sz="1100" kern="100" dirty="0">
                        <a:solidFill>
                          <a:schemeClr val="tx1"/>
                        </a:solidFill>
                        <a:effectLst/>
                        <a:latin typeface="微软雅黑" panose="020B0503020204020204" pitchFamily="34" charset="-122"/>
                        <a:ea typeface="微软雅黑" panose="020B0503020204020204" pitchFamily="34" charset="-122"/>
                      </a:endParaRPr>
                    </a:p>
                    <a:p>
                      <a:pPr algn="l" fontAlgn="ctr">
                        <a:spcAft>
                          <a:spcPts val="0"/>
                        </a:spcAft>
                      </a:pPr>
                      <a:r>
                        <a:rPr lang="zh-CN" sz="1100" kern="0" dirty="0" smtClean="0">
                          <a:solidFill>
                            <a:schemeClr val="tx1"/>
                          </a:solidFill>
                          <a:effectLst/>
                          <a:latin typeface="微软雅黑" panose="020B0503020204020204" pitchFamily="34" charset="-122"/>
                          <a:ea typeface="微软雅黑" panose="020B0503020204020204" pitchFamily="34" charset="-122"/>
                        </a:rPr>
                        <a:t>控制</a:t>
                      </a:r>
                      <a:r>
                        <a:rPr lang="zh-CN" altLang="en-US" sz="1100" kern="0" dirty="0" smtClean="0">
                          <a:solidFill>
                            <a:schemeClr val="tx1"/>
                          </a:solidFill>
                          <a:effectLst/>
                          <a:latin typeface="微软雅黑" panose="020B0503020204020204" pitchFamily="34" charset="-122"/>
                          <a:ea typeface="微软雅黑" panose="020B0503020204020204" pitchFamily="34" charset="-122"/>
                        </a:rPr>
                        <a:t>区</a:t>
                      </a:r>
                      <a:endParaRPr lang="zh-CN" sz="1100" kern="100" dirty="0">
                        <a:solidFill>
                          <a:schemeClr val="tx1"/>
                        </a:solidFill>
                        <a:effectLst/>
                        <a:latin typeface="微软雅黑" panose="020B0503020204020204" pitchFamily="34" charset="-122"/>
                        <a:ea typeface="微软雅黑" panose="020B0503020204020204" pitchFamily="34" charset="-122"/>
                      </a:endParaRPr>
                    </a:p>
                    <a:p>
                      <a:pPr algn="l" fontAlgn="ctr">
                        <a:spcAft>
                          <a:spcPts val="0"/>
                        </a:spcAft>
                      </a:pPr>
                      <a:r>
                        <a:rPr lang="zh-CN" altLang="en-US" sz="1100" kern="0" dirty="0" smtClean="0">
                          <a:solidFill>
                            <a:schemeClr val="tx1"/>
                          </a:solidFill>
                          <a:effectLst/>
                          <a:latin typeface="微软雅黑" panose="020B0503020204020204" pitchFamily="34" charset="-122"/>
                          <a:ea typeface="微软雅黑" panose="020B0503020204020204" pitchFamily="34" charset="-122"/>
                        </a:rPr>
                        <a:t>安全</a:t>
                      </a:r>
                      <a:r>
                        <a:rPr lang="en-US" sz="1100" kern="0" dirty="0" smtClean="0">
                          <a:solidFill>
                            <a:schemeClr val="tx1"/>
                          </a:solidFill>
                          <a:effectLst/>
                          <a:latin typeface="微软雅黑" panose="020B0503020204020204" pitchFamily="34" charset="-122"/>
                          <a:ea typeface="微软雅黑" panose="020B0503020204020204" pitchFamily="34" charset="-122"/>
                        </a:rPr>
                        <a:t>I</a:t>
                      </a:r>
                      <a:r>
                        <a:rPr lang="zh-CN" sz="1100" kern="0" dirty="0">
                          <a:solidFill>
                            <a:schemeClr val="tx1"/>
                          </a:solidFill>
                          <a:effectLst/>
                          <a:latin typeface="微软雅黑" panose="020B0503020204020204" pitchFamily="34" charset="-122"/>
                          <a:ea typeface="微软雅黑" panose="020B0503020204020204" pitchFamily="34" charset="-122"/>
                        </a:rPr>
                        <a:t>区</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b="1" kern="0" dirty="0">
                          <a:solidFill>
                            <a:schemeClr val="tx1"/>
                          </a:solidFill>
                          <a:effectLst/>
                          <a:latin typeface="微软雅黑" panose="020B0503020204020204" pitchFamily="34" charset="-122"/>
                          <a:ea typeface="微软雅黑" panose="020B0503020204020204" pitchFamily="34" charset="-122"/>
                        </a:rPr>
                        <a:t>智能分布式配电自动化</a:t>
                      </a:r>
                      <a:endParaRPr lang="zh-CN" sz="1100" b="1"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a:t>
                      </a:r>
                      <a:r>
                        <a:rPr lang="en-US" sz="1100" kern="0" dirty="0">
                          <a:solidFill>
                            <a:schemeClr val="tx1"/>
                          </a:solidFill>
                          <a:effectLst/>
                          <a:latin typeface="微软雅黑" panose="020B0503020204020204" pitchFamily="34" charset="-122"/>
                          <a:ea typeface="微软雅黑" panose="020B0503020204020204" pitchFamily="34" charset="-122"/>
                        </a:rPr>
                        <a:t>15ms</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a:t>
                      </a:r>
                      <a:r>
                        <a:rPr lang="en-US" sz="1100" kern="0">
                          <a:solidFill>
                            <a:schemeClr val="tx1"/>
                          </a:solidFill>
                          <a:effectLst/>
                          <a:latin typeface="微软雅黑" panose="020B0503020204020204" pitchFamily="34" charset="-122"/>
                          <a:ea typeface="微软雅黑" panose="020B0503020204020204" pitchFamily="34" charset="-122"/>
                        </a:rPr>
                        <a:t>2Mbps</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99.999%</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物理隔离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X×10</a:t>
                      </a:r>
                      <a:r>
                        <a:rPr lang="zh-CN" sz="1100" kern="0" dirty="0">
                          <a:solidFill>
                            <a:schemeClr val="tx1"/>
                          </a:solidFill>
                          <a:effectLst/>
                          <a:latin typeface="微软雅黑" panose="020B0503020204020204" pitchFamily="34" charset="-122"/>
                          <a:ea typeface="微软雅黑" panose="020B0503020204020204" pitchFamily="34" charset="-122"/>
                        </a:rPr>
                        <a:t>个</a:t>
                      </a:r>
                      <a:r>
                        <a:rPr lang="en-US" sz="1100" kern="0" dirty="0">
                          <a:solidFill>
                            <a:schemeClr val="tx1"/>
                          </a:solidFill>
                          <a:effectLst/>
                          <a:latin typeface="微软雅黑" panose="020B0503020204020204" pitchFamily="34" charset="-122"/>
                          <a:ea typeface="微软雅黑" panose="020B0503020204020204" pitchFamily="34" charset="-122"/>
                        </a:rPr>
                        <a:t>/km</a:t>
                      </a:r>
                      <a:r>
                        <a:rPr lang="en-US" sz="1100" kern="0" baseline="30000" dirty="0">
                          <a:solidFill>
                            <a:schemeClr val="tx1"/>
                          </a:solidFill>
                          <a:effectLst/>
                          <a:latin typeface="微软雅黑" panose="020B0503020204020204" pitchFamily="34" charset="-122"/>
                          <a:ea typeface="微软雅黑" panose="020B0503020204020204" pitchFamily="34" charset="-122"/>
                        </a:rPr>
                        <a:t>2</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3322080"/>
                  </a:ext>
                </a:extLst>
              </a:tr>
              <a:tr h="333103">
                <a:tc vMerge="1">
                  <a:txBody>
                    <a:bodyPr/>
                    <a:lstStyle/>
                    <a:p>
                      <a:endParaRPr lang="zh-CN" altLang="en-US"/>
                    </a:p>
                  </a:txBody>
                  <a:tcPr/>
                </a:tc>
                <a:tc>
                  <a:txBody>
                    <a:bodyPr/>
                    <a:lstStyle/>
                    <a:p>
                      <a:pPr algn="l" fontAlgn="ctr">
                        <a:spcAft>
                          <a:spcPts val="0"/>
                        </a:spcAft>
                      </a:pPr>
                      <a:r>
                        <a:rPr lang="zh-CN" sz="1100" b="1" kern="0" dirty="0">
                          <a:solidFill>
                            <a:schemeClr val="tx1"/>
                          </a:solidFill>
                          <a:effectLst/>
                          <a:latin typeface="微软雅黑" panose="020B0503020204020204" pitchFamily="34" charset="-122"/>
                          <a:ea typeface="微软雅黑" panose="020B0503020204020204" pitchFamily="34" charset="-122"/>
                        </a:rPr>
                        <a:t>用电负荷需求响应控制</a:t>
                      </a:r>
                      <a:endParaRPr lang="zh-CN" sz="1100" b="1"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a:t>
                      </a:r>
                      <a:r>
                        <a:rPr lang="en-US" sz="1100" kern="0" dirty="0">
                          <a:solidFill>
                            <a:schemeClr val="tx1"/>
                          </a:solidFill>
                          <a:effectLst/>
                          <a:latin typeface="微软雅黑" panose="020B0503020204020204" pitchFamily="34" charset="-122"/>
                          <a:ea typeface="微软雅黑" panose="020B0503020204020204" pitchFamily="34" charset="-122"/>
                        </a:rPr>
                        <a:t>200ms</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10kbps~</a:t>
                      </a:r>
                      <a:endParaRPr lang="zh-CN" sz="1100" kern="100" dirty="0">
                        <a:solidFill>
                          <a:schemeClr val="tx1"/>
                        </a:solidFill>
                        <a:effectLst/>
                        <a:latin typeface="微软雅黑" panose="020B0503020204020204" pitchFamily="34" charset="-122"/>
                        <a:ea typeface="微软雅黑" panose="020B0503020204020204" pitchFamily="34" charset="-122"/>
                      </a:endParaRPr>
                    </a:p>
                    <a:p>
                      <a:pPr algn="l"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2Mbps</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99.999%</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物理隔离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en-US" sz="1100" kern="0">
                          <a:solidFill>
                            <a:schemeClr val="tx1"/>
                          </a:solidFill>
                          <a:effectLst/>
                          <a:latin typeface="微软雅黑" panose="020B0503020204020204" pitchFamily="34" charset="-122"/>
                          <a:ea typeface="微软雅黑" panose="020B0503020204020204" pitchFamily="34" charset="-122"/>
                        </a:rPr>
                        <a:t>X×10</a:t>
                      </a:r>
                      <a:r>
                        <a:rPr lang="zh-CN" sz="1100" kern="0">
                          <a:solidFill>
                            <a:schemeClr val="tx1"/>
                          </a:solidFill>
                          <a:effectLst/>
                          <a:latin typeface="微软雅黑" panose="020B0503020204020204" pitchFamily="34" charset="-122"/>
                          <a:ea typeface="微软雅黑" panose="020B0503020204020204" pitchFamily="34" charset="-122"/>
                        </a:rPr>
                        <a:t>个</a:t>
                      </a:r>
                      <a:r>
                        <a:rPr lang="en-US" sz="1100" kern="0">
                          <a:solidFill>
                            <a:schemeClr val="tx1"/>
                          </a:solidFill>
                          <a:effectLst/>
                          <a:latin typeface="微软雅黑" panose="020B0503020204020204" pitchFamily="34" charset="-122"/>
                          <a:ea typeface="微软雅黑" panose="020B0503020204020204" pitchFamily="34" charset="-122"/>
                        </a:rPr>
                        <a:t>/km</a:t>
                      </a:r>
                      <a:r>
                        <a:rPr lang="en-US" sz="1100" kern="0" baseline="30000">
                          <a:solidFill>
                            <a:schemeClr val="tx1"/>
                          </a:solidFill>
                          <a:effectLst/>
                          <a:latin typeface="微软雅黑" panose="020B0503020204020204" pitchFamily="34" charset="-122"/>
                          <a:ea typeface="微软雅黑" panose="020B0503020204020204" pitchFamily="34" charset="-122"/>
                        </a:rPr>
                        <a:t>2</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7040227"/>
                  </a:ext>
                </a:extLst>
              </a:tr>
              <a:tr h="333103">
                <a:tc vMerge="1">
                  <a:txBody>
                    <a:bodyPr/>
                    <a:lstStyle/>
                    <a:p>
                      <a:endParaRPr lang="zh-CN" altLang="en-US"/>
                    </a:p>
                  </a:txBody>
                  <a:tcPr/>
                </a:tc>
                <a:tc>
                  <a:txBody>
                    <a:bodyPr/>
                    <a:lstStyle/>
                    <a:p>
                      <a:pPr algn="l" fontAlgn="ctr">
                        <a:spcAft>
                          <a:spcPts val="0"/>
                        </a:spcAft>
                      </a:pPr>
                      <a:r>
                        <a:rPr lang="zh-CN" sz="1100" b="1" kern="0" dirty="0">
                          <a:solidFill>
                            <a:schemeClr val="tx1"/>
                          </a:solidFill>
                          <a:effectLst/>
                          <a:latin typeface="微软雅黑" panose="020B0503020204020204" pitchFamily="34" charset="-122"/>
                          <a:ea typeface="微软雅黑" panose="020B0503020204020204" pitchFamily="34" charset="-122"/>
                        </a:rPr>
                        <a:t>分布式能源调控</a:t>
                      </a:r>
                      <a:endParaRPr lang="zh-CN" sz="1100" b="1"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采集类≤</a:t>
                      </a:r>
                      <a:r>
                        <a:rPr lang="en-US" sz="1100" kern="0" dirty="0">
                          <a:solidFill>
                            <a:schemeClr val="tx1"/>
                          </a:solidFill>
                          <a:effectLst/>
                          <a:latin typeface="微软雅黑" panose="020B0503020204020204" pitchFamily="34" charset="-122"/>
                          <a:ea typeface="微软雅黑" panose="020B0503020204020204" pitchFamily="34" charset="-122"/>
                        </a:rPr>
                        <a:t>3s</a:t>
                      </a:r>
                      <a:endParaRPr lang="zh-CN" sz="1100" kern="100" dirty="0">
                        <a:solidFill>
                          <a:schemeClr val="tx1"/>
                        </a:solidFill>
                        <a:effectLst/>
                        <a:latin typeface="微软雅黑" panose="020B0503020204020204" pitchFamily="34" charset="-122"/>
                        <a:ea typeface="微软雅黑" panose="020B0503020204020204" pitchFamily="34" charset="-122"/>
                      </a:endParaRPr>
                    </a:p>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控制类≤</a:t>
                      </a:r>
                      <a:r>
                        <a:rPr lang="en-US" sz="1100" kern="0" dirty="0">
                          <a:solidFill>
                            <a:schemeClr val="tx1"/>
                          </a:solidFill>
                          <a:effectLst/>
                          <a:latin typeface="微软雅黑" panose="020B0503020204020204" pitchFamily="34" charset="-122"/>
                          <a:ea typeface="微软雅黑" panose="020B0503020204020204" pitchFamily="34" charset="-122"/>
                        </a:rPr>
                        <a:t>1s</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a:t>
                      </a:r>
                      <a:r>
                        <a:rPr lang="en-US" sz="1100" kern="0" dirty="0">
                          <a:solidFill>
                            <a:schemeClr val="tx1"/>
                          </a:solidFill>
                          <a:effectLst/>
                          <a:latin typeface="微软雅黑" panose="020B0503020204020204" pitchFamily="34" charset="-122"/>
                          <a:ea typeface="微软雅黑" panose="020B0503020204020204" pitchFamily="34" charset="-122"/>
                        </a:rPr>
                        <a:t>2Mbps</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99.999%</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物理隔离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百万</a:t>
                      </a:r>
                      <a:r>
                        <a:rPr lang="en-US" sz="1100" kern="0">
                          <a:solidFill>
                            <a:schemeClr val="tx1"/>
                          </a:solidFill>
                          <a:effectLst/>
                          <a:latin typeface="微软雅黑" panose="020B0503020204020204" pitchFamily="34" charset="-122"/>
                          <a:ea typeface="微软雅黑" panose="020B0503020204020204" pitchFamily="34" charset="-122"/>
                        </a:rPr>
                        <a:t>~</a:t>
                      </a:r>
                      <a:r>
                        <a:rPr lang="zh-CN" sz="1100" kern="0">
                          <a:solidFill>
                            <a:schemeClr val="tx1"/>
                          </a:solidFill>
                          <a:effectLst/>
                          <a:latin typeface="微软雅黑" panose="020B0503020204020204" pitchFamily="34" charset="-122"/>
                          <a:ea typeface="微软雅黑" panose="020B0503020204020204" pitchFamily="34" charset="-122"/>
                        </a:rPr>
                        <a:t>千万级</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0637913"/>
                  </a:ext>
                </a:extLst>
              </a:tr>
              <a:tr h="364593">
                <a:tc rowSpan="4">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生产</a:t>
                      </a:r>
                      <a:endParaRPr lang="zh-CN" sz="1100" kern="100" dirty="0">
                        <a:solidFill>
                          <a:schemeClr val="tx1"/>
                        </a:solidFill>
                        <a:effectLst/>
                        <a:latin typeface="微软雅黑" panose="020B0503020204020204" pitchFamily="34" charset="-122"/>
                        <a:ea typeface="微软雅黑" panose="020B0503020204020204" pitchFamily="34" charset="-122"/>
                      </a:endParaRPr>
                    </a:p>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非</a:t>
                      </a:r>
                      <a:r>
                        <a:rPr lang="zh-CN" sz="1100" kern="0" dirty="0" smtClean="0">
                          <a:solidFill>
                            <a:schemeClr val="tx1"/>
                          </a:solidFill>
                          <a:effectLst/>
                          <a:latin typeface="微软雅黑" panose="020B0503020204020204" pitchFamily="34" charset="-122"/>
                          <a:ea typeface="微软雅黑" panose="020B0503020204020204" pitchFamily="34" charset="-122"/>
                        </a:rPr>
                        <a:t>控制</a:t>
                      </a:r>
                      <a:r>
                        <a:rPr lang="zh-CN" altLang="en-US" sz="1100" kern="0" dirty="0" smtClean="0">
                          <a:solidFill>
                            <a:schemeClr val="tx1"/>
                          </a:solidFill>
                          <a:effectLst/>
                          <a:latin typeface="微软雅黑" panose="020B0503020204020204" pitchFamily="34" charset="-122"/>
                          <a:ea typeface="微软雅黑" panose="020B0503020204020204" pitchFamily="34" charset="-122"/>
                        </a:rPr>
                        <a:t>区</a:t>
                      </a:r>
                      <a:endParaRPr lang="zh-CN" sz="1100" kern="100" dirty="0">
                        <a:solidFill>
                          <a:schemeClr val="tx1"/>
                        </a:solidFill>
                        <a:effectLst/>
                        <a:latin typeface="微软雅黑" panose="020B0503020204020204" pitchFamily="34" charset="-122"/>
                        <a:ea typeface="微软雅黑" panose="020B0503020204020204" pitchFamily="34" charset="-122"/>
                      </a:endParaRPr>
                    </a:p>
                    <a:p>
                      <a:pPr algn="l" fontAlgn="ctr">
                        <a:spcAft>
                          <a:spcPts val="0"/>
                        </a:spcAft>
                      </a:pPr>
                      <a:r>
                        <a:rPr lang="zh-CN" altLang="en-US" sz="1100" kern="0" dirty="0" smtClean="0">
                          <a:solidFill>
                            <a:schemeClr val="tx1"/>
                          </a:solidFill>
                          <a:effectLst/>
                          <a:latin typeface="微软雅黑" panose="020B0503020204020204" pitchFamily="34" charset="-122"/>
                          <a:ea typeface="微软雅黑" panose="020B0503020204020204" pitchFamily="34" charset="-122"/>
                        </a:rPr>
                        <a:t>安全</a:t>
                      </a:r>
                      <a:r>
                        <a:rPr lang="en-US" sz="1100" kern="0" dirty="0" smtClean="0">
                          <a:solidFill>
                            <a:schemeClr val="tx1"/>
                          </a:solidFill>
                          <a:effectLst/>
                          <a:latin typeface="微软雅黑" panose="020B0503020204020204" pitchFamily="34" charset="-122"/>
                          <a:ea typeface="微软雅黑" panose="020B0503020204020204" pitchFamily="34" charset="-122"/>
                        </a:rPr>
                        <a:t>II</a:t>
                      </a:r>
                      <a:r>
                        <a:rPr lang="zh-CN" sz="1100" kern="0" dirty="0">
                          <a:solidFill>
                            <a:schemeClr val="tx1"/>
                          </a:solidFill>
                          <a:effectLst/>
                          <a:latin typeface="微软雅黑" panose="020B0503020204020204" pitchFamily="34" charset="-122"/>
                          <a:ea typeface="微软雅黑" panose="020B0503020204020204" pitchFamily="34" charset="-122"/>
                        </a:rPr>
                        <a:t>区</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高级</a:t>
                      </a:r>
                      <a:r>
                        <a:rPr lang="zh-CN" sz="1100" kern="0" dirty="0" smtClean="0">
                          <a:solidFill>
                            <a:schemeClr val="tx1"/>
                          </a:solidFill>
                          <a:effectLst/>
                          <a:latin typeface="微软雅黑" panose="020B0503020204020204" pitchFamily="34" charset="-122"/>
                          <a:ea typeface="微软雅黑" panose="020B0503020204020204" pitchFamily="34" charset="-122"/>
                        </a:rPr>
                        <a:t>计量（</a:t>
                      </a:r>
                      <a:r>
                        <a:rPr lang="zh-CN" sz="1100" kern="0" dirty="0">
                          <a:solidFill>
                            <a:schemeClr val="tx1"/>
                          </a:solidFill>
                          <a:effectLst/>
                          <a:latin typeface="微软雅黑" panose="020B0503020204020204" pitchFamily="34" charset="-122"/>
                          <a:ea typeface="微软雅黑" panose="020B0503020204020204" pitchFamily="34" charset="-122"/>
                        </a:rPr>
                        <a:t>低压集抄）</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a:t>
                      </a:r>
                      <a:r>
                        <a:rPr lang="en-US" sz="1100" kern="0">
                          <a:solidFill>
                            <a:schemeClr val="tx1"/>
                          </a:solidFill>
                          <a:effectLst/>
                          <a:latin typeface="微软雅黑" panose="020B0503020204020204" pitchFamily="34" charset="-122"/>
                          <a:ea typeface="微软雅黑" panose="020B0503020204020204" pitchFamily="34" charset="-122"/>
                        </a:rPr>
                        <a:t>3s</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1~2Mbps</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99.9%</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物理隔离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集抄模式</a:t>
                      </a:r>
                      <a:r>
                        <a:rPr lang="en-US" sz="1100" kern="0">
                          <a:solidFill>
                            <a:schemeClr val="tx1"/>
                          </a:solidFill>
                          <a:effectLst/>
                          <a:latin typeface="微软雅黑" panose="020B0503020204020204" pitchFamily="34" charset="-122"/>
                          <a:ea typeface="微软雅黑" panose="020B0503020204020204" pitchFamily="34" charset="-122"/>
                        </a:rPr>
                        <a:t>X×100</a:t>
                      </a:r>
                      <a:r>
                        <a:rPr lang="zh-CN" sz="1100" kern="0">
                          <a:solidFill>
                            <a:schemeClr val="tx1"/>
                          </a:solidFill>
                          <a:effectLst/>
                          <a:latin typeface="微软雅黑" panose="020B0503020204020204" pitchFamily="34" charset="-122"/>
                          <a:ea typeface="微软雅黑" panose="020B0503020204020204" pitchFamily="34" charset="-122"/>
                        </a:rPr>
                        <a:t>个</a:t>
                      </a:r>
                      <a:r>
                        <a:rPr lang="en-US" sz="1100" kern="0">
                          <a:solidFill>
                            <a:schemeClr val="tx1"/>
                          </a:solidFill>
                          <a:effectLst/>
                          <a:latin typeface="微软雅黑" panose="020B0503020204020204" pitchFamily="34" charset="-122"/>
                          <a:ea typeface="微软雅黑" panose="020B0503020204020204" pitchFamily="34" charset="-122"/>
                        </a:rPr>
                        <a:t>/km</a:t>
                      </a:r>
                      <a:r>
                        <a:rPr lang="en-US" sz="1100" kern="0" baseline="30000">
                          <a:solidFill>
                            <a:schemeClr val="tx1"/>
                          </a:solidFill>
                          <a:effectLst/>
                          <a:latin typeface="微软雅黑" panose="020B0503020204020204" pitchFamily="34" charset="-122"/>
                          <a:ea typeface="微软雅黑" panose="020B0503020204020204" pitchFamily="34" charset="-122"/>
                        </a:rPr>
                        <a:t>2</a:t>
                      </a:r>
                      <a:endParaRPr lang="zh-CN" sz="1100" kern="100">
                        <a:solidFill>
                          <a:schemeClr val="tx1"/>
                        </a:solidFill>
                        <a:effectLst/>
                        <a:latin typeface="微软雅黑" panose="020B0503020204020204" pitchFamily="34" charset="-122"/>
                        <a:ea typeface="微软雅黑" panose="020B0503020204020204" pitchFamily="34" charset="-122"/>
                      </a:endParaRPr>
                    </a:p>
                    <a:p>
                      <a:pPr algn="l" fontAlgn="ctr">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下沉到用户后翻</a:t>
                      </a:r>
                      <a:r>
                        <a:rPr lang="en-US" sz="1100" kern="0">
                          <a:solidFill>
                            <a:schemeClr val="tx1"/>
                          </a:solidFill>
                          <a:effectLst/>
                          <a:latin typeface="微软雅黑" panose="020B0503020204020204" pitchFamily="34" charset="-122"/>
                          <a:ea typeface="微软雅黑" panose="020B0503020204020204" pitchFamily="34" charset="-122"/>
                        </a:rPr>
                        <a:t>50~100</a:t>
                      </a:r>
                      <a:r>
                        <a:rPr lang="zh-CN" sz="1100" kern="0">
                          <a:solidFill>
                            <a:schemeClr val="tx1"/>
                          </a:solidFill>
                          <a:effectLst/>
                          <a:latin typeface="微软雅黑" panose="020B0503020204020204" pitchFamily="34" charset="-122"/>
                          <a:ea typeface="微软雅黑" panose="020B0503020204020204" pitchFamily="34" charset="-122"/>
                        </a:rPr>
                        <a:t>倍</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8070820"/>
                  </a:ext>
                </a:extLst>
              </a:tr>
              <a:tr h="304298">
                <a:tc vMerge="1">
                  <a:txBody>
                    <a:bodyPr/>
                    <a:lstStyle/>
                    <a:p>
                      <a:endParaRPr lang="zh-CN" altLang="en-US"/>
                    </a:p>
                  </a:txBody>
                  <a:tcPr/>
                </a:tc>
                <a:tc>
                  <a:txBody>
                    <a:bodyPr/>
                    <a:lstStyle/>
                    <a:p>
                      <a:pPr algn="l" fontAlgn="ctr">
                        <a:spcAft>
                          <a:spcPts val="0"/>
                        </a:spcAft>
                      </a:pPr>
                      <a:r>
                        <a:rPr lang="zh-CN" sz="1100" b="1" kern="0" dirty="0">
                          <a:solidFill>
                            <a:schemeClr val="tx1"/>
                          </a:solidFill>
                          <a:effectLst/>
                          <a:latin typeface="微软雅黑" panose="020B0503020204020204" pitchFamily="34" charset="-122"/>
                          <a:ea typeface="微软雅黑" panose="020B0503020204020204" pitchFamily="34" charset="-122"/>
                        </a:rPr>
                        <a:t>同步相量测量（</a:t>
                      </a:r>
                      <a:r>
                        <a:rPr lang="en-US" sz="1100" b="1" kern="0" dirty="0">
                          <a:solidFill>
                            <a:schemeClr val="tx1"/>
                          </a:solidFill>
                          <a:effectLst/>
                          <a:latin typeface="微软雅黑" panose="020B0503020204020204" pitchFamily="34" charset="-122"/>
                          <a:ea typeface="微软雅黑" panose="020B0503020204020204" pitchFamily="34" charset="-122"/>
                        </a:rPr>
                        <a:t>PMU</a:t>
                      </a:r>
                      <a:r>
                        <a:rPr lang="zh-CN" sz="1100" b="1" kern="0" dirty="0">
                          <a:solidFill>
                            <a:schemeClr val="tx1"/>
                          </a:solidFill>
                          <a:effectLst/>
                          <a:latin typeface="微软雅黑" panose="020B0503020204020204" pitchFamily="34" charset="-122"/>
                          <a:ea typeface="微软雅黑" panose="020B0503020204020204" pitchFamily="34" charset="-122"/>
                        </a:rPr>
                        <a:t>）</a:t>
                      </a:r>
                      <a:endParaRPr lang="zh-CN" sz="1100" b="1"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50ms</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a:t>
                      </a:r>
                      <a:r>
                        <a:rPr lang="en-US" sz="1100" kern="0" dirty="0">
                          <a:solidFill>
                            <a:schemeClr val="tx1"/>
                          </a:solidFill>
                          <a:effectLst/>
                          <a:latin typeface="微软雅黑" panose="020B0503020204020204" pitchFamily="34" charset="-122"/>
                          <a:ea typeface="微软雅黑" panose="020B0503020204020204" pitchFamily="34" charset="-122"/>
                        </a:rPr>
                        <a:t>2Mbps</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99.999%</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物理隔离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en-US" sz="1100" kern="0">
                          <a:solidFill>
                            <a:schemeClr val="tx1"/>
                          </a:solidFill>
                          <a:effectLst/>
                          <a:latin typeface="微软雅黑" panose="020B0503020204020204" pitchFamily="34" charset="-122"/>
                          <a:ea typeface="微软雅黑" panose="020B0503020204020204" pitchFamily="34" charset="-122"/>
                        </a:rPr>
                        <a:t>X×10</a:t>
                      </a:r>
                      <a:r>
                        <a:rPr lang="zh-CN" sz="1100" kern="0">
                          <a:solidFill>
                            <a:schemeClr val="tx1"/>
                          </a:solidFill>
                          <a:effectLst/>
                          <a:latin typeface="微软雅黑" panose="020B0503020204020204" pitchFamily="34" charset="-122"/>
                          <a:ea typeface="微软雅黑" panose="020B0503020204020204" pitchFamily="34" charset="-122"/>
                        </a:rPr>
                        <a:t>个</a:t>
                      </a:r>
                      <a:r>
                        <a:rPr lang="en-US" sz="1100" kern="0">
                          <a:solidFill>
                            <a:schemeClr val="tx1"/>
                          </a:solidFill>
                          <a:effectLst/>
                          <a:latin typeface="微软雅黑" panose="020B0503020204020204" pitchFamily="34" charset="-122"/>
                          <a:ea typeface="微软雅黑" panose="020B0503020204020204" pitchFamily="34" charset="-122"/>
                        </a:rPr>
                        <a:t>/km2</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7054207"/>
                  </a:ext>
                </a:extLst>
              </a:tr>
              <a:tr h="197459">
                <a:tc vMerge="1">
                  <a:txBody>
                    <a:bodyPr/>
                    <a:lstStyle/>
                    <a:p>
                      <a:endParaRPr lang="zh-CN" altLang="en-US"/>
                    </a:p>
                  </a:txBody>
                  <a:tcPr/>
                </a:tc>
                <a:tc>
                  <a:txBody>
                    <a:bodyPr/>
                    <a:lstStyle/>
                    <a:p>
                      <a:pPr algn="l" fontAlgn="ctr">
                        <a:spcAft>
                          <a:spcPts val="0"/>
                        </a:spcAft>
                      </a:pPr>
                      <a:r>
                        <a:rPr lang="zh-CN" sz="1100" kern="100">
                          <a:solidFill>
                            <a:schemeClr val="tx1"/>
                          </a:solidFill>
                          <a:effectLst/>
                          <a:latin typeface="微软雅黑" panose="020B0503020204020204" pitchFamily="34" charset="-122"/>
                          <a:ea typeface="微软雅黑" panose="020B0503020204020204" pitchFamily="34" charset="-122"/>
                        </a:rPr>
                        <a:t>移动现场施工作业管控</a:t>
                      </a: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ctr">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视频≤</a:t>
                      </a:r>
                      <a:r>
                        <a:rPr lang="en-US" sz="1100" kern="0">
                          <a:solidFill>
                            <a:schemeClr val="tx1"/>
                          </a:solidFill>
                          <a:effectLst/>
                          <a:latin typeface="微软雅黑" panose="020B0503020204020204" pitchFamily="34" charset="-122"/>
                          <a:ea typeface="微软雅黑" panose="020B0503020204020204" pitchFamily="34" charset="-122"/>
                        </a:rPr>
                        <a:t>200ms</a:t>
                      </a:r>
                      <a:endParaRPr lang="zh-CN" sz="1100" kern="100">
                        <a:solidFill>
                          <a:schemeClr val="tx1"/>
                        </a:solidFill>
                        <a:effectLst/>
                        <a:latin typeface="微软雅黑" panose="020B0503020204020204" pitchFamily="34" charset="-122"/>
                        <a:ea typeface="微软雅黑" panose="020B0503020204020204" pitchFamily="34" charset="-122"/>
                      </a:endParaRPr>
                    </a:p>
                    <a:p>
                      <a:pPr algn="l" fontAlgn="ctr">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控制≤</a:t>
                      </a:r>
                      <a:r>
                        <a:rPr lang="en-US" sz="1100" kern="0">
                          <a:solidFill>
                            <a:schemeClr val="tx1"/>
                          </a:solidFill>
                          <a:effectLst/>
                          <a:latin typeface="微软雅黑" panose="020B0503020204020204" pitchFamily="34" charset="-122"/>
                          <a:ea typeface="微软雅黑" panose="020B0503020204020204" pitchFamily="34" charset="-122"/>
                        </a:rPr>
                        <a:t>100ms</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ctr">
                        <a:spcAft>
                          <a:spcPts val="0"/>
                        </a:spcAft>
                      </a:pPr>
                      <a:r>
                        <a:rPr lang="en-US" sz="1100" kern="0">
                          <a:solidFill>
                            <a:schemeClr val="tx1"/>
                          </a:solidFill>
                          <a:effectLst/>
                          <a:latin typeface="微软雅黑" panose="020B0503020204020204" pitchFamily="34" charset="-122"/>
                          <a:ea typeface="微软雅黑" panose="020B0503020204020204" pitchFamily="34" charset="-122"/>
                        </a:rPr>
                        <a:t>20~100Mbps</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spcAft>
                          <a:spcPts val="0"/>
                        </a:spcAft>
                      </a:pPr>
                      <a:r>
                        <a:rPr lang="en-US" sz="1100" kern="100" dirty="0">
                          <a:solidFill>
                            <a:schemeClr val="tx1"/>
                          </a:solidFill>
                          <a:effectLst/>
                          <a:latin typeface="微软雅黑" panose="020B0503020204020204" pitchFamily="34" charset="-122"/>
                          <a:ea typeface="微软雅黑" panose="020B0503020204020204" pitchFamily="34" charset="-122"/>
                        </a:rPr>
                        <a:t>99.9%</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物理隔离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ctr">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局部区域内</a:t>
                      </a:r>
                      <a:r>
                        <a:rPr lang="en-US" sz="1100" kern="0">
                          <a:solidFill>
                            <a:schemeClr val="tx1"/>
                          </a:solidFill>
                          <a:effectLst/>
                          <a:latin typeface="微软雅黑" panose="020B0503020204020204" pitchFamily="34" charset="-122"/>
                          <a:ea typeface="微软雅黑" panose="020B0503020204020204" pitchFamily="34" charset="-122"/>
                        </a:rPr>
                        <a:t>5~10</a:t>
                      </a:r>
                      <a:r>
                        <a:rPr lang="zh-CN" sz="1100" kern="0">
                          <a:solidFill>
                            <a:schemeClr val="tx1"/>
                          </a:solidFill>
                          <a:effectLst/>
                          <a:latin typeface="微软雅黑" panose="020B0503020204020204" pitchFamily="34" charset="-122"/>
                          <a:ea typeface="微软雅黑" panose="020B0503020204020204" pitchFamily="34" charset="-122"/>
                        </a:rPr>
                        <a:t>个</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8122272"/>
                  </a:ext>
                </a:extLst>
              </a:tr>
              <a:tr h="197459">
                <a:tc vMerge="1">
                  <a:txBody>
                    <a:bodyPr/>
                    <a:lstStyle/>
                    <a:p>
                      <a:endParaRPr lang="zh-CN" altLang="en-US"/>
                    </a:p>
                  </a:txBody>
                  <a:tcPr/>
                </a:tc>
                <a:tc>
                  <a:txBody>
                    <a:bodyPr/>
                    <a:lstStyle/>
                    <a:p>
                      <a:pPr algn="l" fontAlgn="ctr">
                        <a:spcAft>
                          <a:spcPts val="0"/>
                        </a:spcAft>
                      </a:pPr>
                      <a:r>
                        <a:rPr lang="zh-CN" sz="1100" kern="100" dirty="0">
                          <a:solidFill>
                            <a:schemeClr val="tx1"/>
                          </a:solidFill>
                          <a:effectLst/>
                          <a:latin typeface="微软雅黑" panose="020B0503020204020204" pitchFamily="34" charset="-122"/>
                          <a:ea typeface="微软雅黑" panose="020B0503020204020204" pitchFamily="34" charset="-122"/>
                        </a:rPr>
                        <a:t>应急现场自组网应用</a:t>
                      </a: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88829"/>
                  </a:ext>
                </a:extLst>
              </a:tr>
              <a:tr h="197459">
                <a:tc rowSpan="3">
                  <a:txBody>
                    <a:bodyPr/>
                    <a:lstStyle/>
                    <a:p>
                      <a:pPr algn="l">
                        <a:spcAft>
                          <a:spcPts val="0"/>
                        </a:spcAft>
                      </a:pPr>
                      <a:r>
                        <a:rPr lang="zh-CN" altLang="en-US" sz="1100" kern="0" dirty="0" smtClean="0">
                          <a:solidFill>
                            <a:schemeClr val="tx1"/>
                          </a:solidFill>
                          <a:effectLst/>
                          <a:latin typeface="微软雅黑" panose="020B0503020204020204" pitchFamily="34" charset="-122"/>
                          <a:ea typeface="微软雅黑" panose="020B0503020204020204" pitchFamily="34" charset="-122"/>
                        </a:rPr>
                        <a:t>管理</a:t>
                      </a:r>
                      <a:endParaRPr lang="zh-CN" sz="1100" kern="100" dirty="0">
                        <a:solidFill>
                          <a:schemeClr val="tx1"/>
                        </a:solidFill>
                        <a:effectLst/>
                        <a:latin typeface="微软雅黑" panose="020B0503020204020204" pitchFamily="34" charset="-122"/>
                        <a:ea typeface="微软雅黑" panose="020B0503020204020204" pitchFamily="34" charset="-122"/>
                      </a:endParaRPr>
                    </a:p>
                    <a:p>
                      <a:pPr algn="l">
                        <a:spcAft>
                          <a:spcPts val="0"/>
                        </a:spcAft>
                      </a:pPr>
                      <a:r>
                        <a:rPr lang="zh-CN" sz="1100" kern="0" dirty="0" smtClean="0">
                          <a:solidFill>
                            <a:schemeClr val="tx1"/>
                          </a:solidFill>
                          <a:effectLst/>
                          <a:latin typeface="微软雅黑" panose="020B0503020204020204" pitchFamily="34" charset="-122"/>
                          <a:ea typeface="微软雅黑" panose="020B0503020204020204" pitchFamily="34" charset="-122"/>
                        </a:rPr>
                        <a:t>信息</a:t>
                      </a:r>
                      <a:r>
                        <a:rPr lang="zh-CN" altLang="en-US" sz="1100" kern="0" dirty="0" smtClean="0">
                          <a:solidFill>
                            <a:schemeClr val="tx1"/>
                          </a:solidFill>
                          <a:effectLst/>
                          <a:latin typeface="微软雅黑" panose="020B0503020204020204" pitchFamily="34" charset="-122"/>
                          <a:ea typeface="微软雅黑" panose="020B0503020204020204" pitchFamily="34" charset="-122"/>
                        </a:rPr>
                        <a:t>大区</a:t>
                      </a:r>
                      <a:endParaRPr lang="zh-CN" sz="1100" kern="100" dirty="0">
                        <a:solidFill>
                          <a:schemeClr val="tx1"/>
                        </a:solidFill>
                        <a:effectLst/>
                        <a:latin typeface="微软雅黑" panose="020B0503020204020204" pitchFamily="34" charset="-122"/>
                        <a:ea typeface="微软雅黑" panose="020B0503020204020204" pitchFamily="34" charset="-122"/>
                      </a:endParaRPr>
                    </a:p>
                    <a:p>
                      <a:pPr algn="l">
                        <a:spcAft>
                          <a:spcPts val="0"/>
                        </a:spcAft>
                      </a:pPr>
                      <a:r>
                        <a:rPr lang="zh-CN" altLang="en-US" sz="1100" kern="0" dirty="0" smtClean="0">
                          <a:solidFill>
                            <a:schemeClr val="tx1"/>
                          </a:solidFill>
                          <a:effectLst/>
                          <a:latin typeface="微软雅黑" panose="020B0503020204020204" pitchFamily="34" charset="-122"/>
                          <a:ea typeface="微软雅黑" panose="020B0503020204020204" pitchFamily="34" charset="-122"/>
                        </a:rPr>
                        <a:t>安全</a:t>
                      </a:r>
                      <a:r>
                        <a:rPr lang="en-US" sz="1100" kern="0" dirty="0" smtClean="0">
                          <a:solidFill>
                            <a:schemeClr val="tx1"/>
                          </a:solidFill>
                          <a:effectLst/>
                          <a:latin typeface="微软雅黑" panose="020B0503020204020204" pitchFamily="34" charset="-122"/>
                          <a:ea typeface="微软雅黑" panose="020B0503020204020204" pitchFamily="34" charset="-122"/>
                        </a:rPr>
                        <a:t>III</a:t>
                      </a:r>
                      <a:r>
                        <a:rPr lang="zh-CN" sz="1100" kern="0" dirty="0">
                          <a:solidFill>
                            <a:schemeClr val="tx1"/>
                          </a:solidFill>
                          <a:effectLst/>
                          <a:latin typeface="微软雅黑" panose="020B0503020204020204" pitchFamily="34" charset="-122"/>
                          <a:ea typeface="微软雅黑" panose="020B0503020204020204" pitchFamily="34" charset="-122"/>
                        </a:rPr>
                        <a:t>区</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b="1" kern="0" dirty="0">
                          <a:solidFill>
                            <a:schemeClr val="tx1"/>
                          </a:solidFill>
                          <a:effectLst/>
                          <a:latin typeface="微软雅黑" panose="020B0503020204020204" pitchFamily="34" charset="-122"/>
                          <a:ea typeface="微软雅黑" panose="020B0503020204020204" pitchFamily="34" charset="-122"/>
                        </a:rPr>
                        <a:t>变电站巡检</a:t>
                      </a:r>
                      <a:endParaRPr lang="zh-CN" sz="1100" b="1" kern="100" dirty="0">
                        <a:solidFill>
                          <a:schemeClr val="tx1"/>
                        </a:solidFill>
                        <a:effectLst/>
                        <a:latin typeface="微软雅黑" panose="020B0503020204020204" pitchFamily="34" charset="-122"/>
                        <a:ea typeface="微软雅黑" panose="020B0503020204020204" pitchFamily="34" charset="-122"/>
                      </a:endParaRP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ctr">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视频≤</a:t>
                      </a:r>
                      <a:r>
                        <a:rPr lang="en-US" sz="1100" kern="0" dirty="0">
                          <a:solidFill>
                            <a:schemeClr val="tx1"/>
                          </a:solidFill>
                          <a:effectLst/>
                          <a:latin typeface="微软雅黑" panose="020B0503020204020204" pitchFamily="34" charset="-122"/>
                          <a:ea typeface="微软雅黑" panose="020B0503020204020204" pitchFamily="34" charset="-122"/>
                        </a:rPr>
                        <a:t>200ms</a:t>
                      </a:r>
                      <a:endParaRPr lang="zh-CN" sz="1100" kern="100" dirty="0">
                        <a:solidFill>
                          <a:schemeClr val="tx1"/>
                        </a:solidFill>
                        <a:effectLst/>
                        <a:latin typeface="微软雅黑" panose="020B0503020204020204" pitchFamily="34" charset="-122"/>
                        <a:ea typeface="微软雅黑" panose="020B0503020204020204" pitchFamily="34" charset="-122"/>
                      </a:endParaRPr>
                    </a:p>
                    <a:p>
                      <a:pPr algn="l">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控制≤</a:t>
                      </a:r>
                      <a:r>
                        <a:rPr lang="en-US" sz="1100" kern="0" dirty="0">
                          <a:solidFill>
                            <a:schemeClr val="tx1"/>
                          </a:solidFill>
                          <a:effectLst/>
                          <a:latin typeface="微软雅黑" panose="020B0503020204020204" pitchFamily="34" charset="-122"/>
                          <a:ea typeface="微软雅黑" panose="020B0503020204020204" pitchFamily="34" charset="-122"/>
                        </a:rPr>
                        <a:t>100ms</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a:spcAft>
                          <a:spcPts val="0"/>
                        </a:spcAft>
                      </a:pPr>
                      <a:r>
                        <a:rPr lang="en-US" sz="1100" kern="0">
                          <a:solidFill>
                            <a:schemeClr val="tx1"/>
                          </a:solidFill>
                          <a:effectLst/>
                          <a:latin typeface="微软雅黑" panose="020B0503020204020204" pitchFamily="34" charset="-122"/>
                          <a:ea typeface="微软雅黑" panose="020B0503020204020204" pitchFamily="34" charset="-122"/>
                        </a:rPr>
                        <a:t>4~10Mbps</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ctr">
                        <a:spcAft>
                          <a:spcPts val="0"/>
                        </a:spcAft>
                      </a:pPr>
                      <a:r>
                        <a:rPr lang="en-US" sz="1100" kern="0" dirty="0">
                          <a:solidFill>
                            <a:schemeClr val="tx1"/>
                          </a:solidFill>
                          <a:effectLst/>
                          <a:latin typeface="微软雅黑" panose="020B0503020204020204" pitchFamily="34" charset="-122"/>
                          <a:ea typeface="微软雅黑" panose="020B0503020204020204" pitchFamily="34" charset="-122"/>
                        </a:rPr>
                        <a:t>99.9%</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与</a:t>
                      </a:r>
                      <a:r>
                        <a:rPr lang="en-US" sz="1100" kern="0" dirty="0">
                          <a:solidFill>
                            <a:schemeClr val="tx1"/>
                          </a:solidFill>
                          <a:effectLst/>
                          <a:latin typeface="微软雅黑" panose="020B0503020204020204" pitchFamily="34" charset="-122"/>
                          <a:ea typeface="微软雅黑" panose="020B0503020204020204" pitchFamily="34" charset="-122"/>
                        </a:rPr>
                        <a:t>I/II</a:t>
                      </a:r>
                      <a:r>
                        <a:rPr lang="zh-CN" sz="1100" kern="0" dirty="0">
                          <a:solidFill>
                            <a:schemeClr val="tx1"/>
                          </a:solidFill>
                          <a:effectLst/>
                          <a:latin typeface="微软雅黑" panose="020B0503020204020204" pitchFamily="34" charset="-122"/>
                          <a:ea typeface="微软雅黑" panose="020B0503020204020204" pitchFamily="34" charset="-122"/>
                        </a:rPr>
                        <a:t>区物理隔离，区内</a:t>
                      </a:r>
                      <a:r>
                        <a:rPr lang="en-US" sz="1100" kern="0" dirty="0">
                          <a:solidFill>
                            <a:schemeClr val="tx1"/>
                          </a:solidFill>
                          <a:effectLst/>
                          <a:latin typeface="微软雅黑" panose="020B0503020204020204" pitchFamily="34" charset="-122"/>
                          <a:ea typeface="微软雅黑" panose="020B0503020204020204" pitchFamily="34" charset="-122"/>
                        </a:rPr>
                        <a:t>VPN</a:t>
                      </a:r>
                      <a:r>
                        <a:rPr lang="zh-CN" sz="1100" kern="0" dirty="0">
                          <a:solidFill>
                            <a:schemeClr val="tx1"/>
                          </a:solidFill>
                          <a:effectLst/>
                          <a:latin typeface="微软雅黑" panose="020B0503020204020204" pitchFamily="34" charset="-122"/>
                          <a:ea typeface="微软雅黑" panose="020B0503020204020204" pitchFamily="34" charset="-122"/>
                        </a:rPr>
                        <a:t>隔离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集中在局部区域</a:t>
                      </a:r>
                      <a:r>
                        <a:rPr lang="en-US" sz="1100" kern="0" dirty="0">
                          <a:solidFill>
                            <a:schemeClr val="tx1"/>
                          </a:solidFill>
                          <a:effectLst/>
                          <a:latin typeface="微软雅黑" panose="020B0503020204020204" pitchFamily="34" charset="-122"/>
                          <a:ea typeface="微软雅黑" panose="020B0503020204020204" pitchFamily="34" charset="-122"/>
                        </a:rPr>
                        <a:t>1~2</a:t>
                      </a:r>
                      <a:r>
                        <a:rPr lang="zh-CN" sz="1100" kern="0" dirty="0">
                          <a:solidFill>
                            <a:schemeClr val="tx1"/>
                          </a:solidFill>
                          <a:effectLst/>
                          <a:latin typeface="微软雅黑" panose="020B0503020204020204" pitchFamily="34" charset="-122"/>
                          <a:ea typeface="微软雅黑" panose="020B0503020204020204" pitchFamily="34" charset="-122"/>
                        </a:rPr>
                        <a:t>个</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0379495"/>
                  </a:ext>
                </a:extLst>
              </a:tr>
              <a:tr h="197459">
                <a:tc vMerge="1">
                  <a:txBody>
                    <a:bodyPr/>
                    <a:lstStyle/>
                    <a:p>
                      <a:endParaRPr lang="zh-CN" altLang="en-US"/>
                    </a:p>
                  </a:txBody>
                  <a:tcPr/>
                </a:tc>
                <a:tc>
                  <a:txBody>
                    <a:bodyPr/>
                    <a:lstStyle/>
                    <a:p>
                      <a:pPr algn="l" fontAlgn="ctr">
                        <a:spcAft>
                          <a:spcPts val="0"/>
                        </a:spcAft>
                      </a:pPr>
                      <a:r>
                        <a:rPr lang="zh-CN" sz="1100" b="1" kern="100" dirty="0">
                          <a:solidFill>
                            <a:schemeClr val="tx1"/>
                          </a:solidFill>
                          <a:effectLst/>
                          <a:latin typeface="微软雅黑" panose="020B0503020204020204" pitchFamily="34" charset="-122"/>
                          <a:ea typeface="微软雅黑" panose="020B0503020204020204" pitchFamily="34" charset="-122"/>
                        </a:rPr>
                        <a:t>输电线路巡检</a:t>
                      </a: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82329851"/>
                  </a:ext>
                </a:extLst>
              </a:tr>
              <a:tr h="197459">
                <a:tc vMerge="1">
                  <a:txBody>
                    <a:bodyPr/>
                    <a:lstStyle/>
                    <a:p>
                      <a:endParaRPr lang="zh-CN" altLang="en-US"/>
                    </a:p>
                  </a:txBody>
                  <a:tcPr/>
                </a:tc>
                <a:tc>
                  <a:txBody>
                    <a:bodyPr/>
                    <a:lstStyle/>
                    <a:p>
                      <a:pPr algn="l" fontAlgn="ctr">
                        <a:spcAft>
                          <a:spcPts val="0"/>
                        </a:spcAft>
                      </a:pPr>
                      <a:r>
                        <a:rPr lang="zh-CN" sz="1100" b="1" kern="100" dirty="0">
                          <a:solidFill>
                            <a:schemeClr val="tx1"/>
                          </a:solidFill>
                          <a:effectLst/>
                          <a:latin typeface="微软雅黑" panose="020B0503020204020204" pitchFamily="34" charset="-122"/>
                          <a:ea typeface="微软雅黑" panose="020B0503020204020204" pitchFamily="34" charset="-122"/>
                        </a:rPr>
                        <a:t>配电房视频综合监控</a:t>
                      </a: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81870546"/>
                  </a:ext>
                </a:extLst>
              </a:tr>
              <a:tr h="323935">
                <a:tc rowSpan="2">
                  <a:txBody>
                    <a:bodyPr/>
                    <a:lstStyle/>
                    <a:p>
                      <a:pPr algn="l">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管理</a:t>
                      </a:r>
                      <a:r>
                        <a:rPr lang="zh-CN" sz="1100" kern="0" dirty="0" smtClean="0">
                          <a:solidFill>
                            <a:schemeClr val="tx1"/>
                          </a:solidFill>
                          <a:effectLst/>
                          <a:latin typeface="微软雅黑" panose="020B0503020204020204" pitchFamily="34" charset="-122"/>
                          <a:ea typeface="微软雅黑" panose="020B0503020204020204" pitchFamily="34" charset="-122"/>
                        </a:rPr>
                        <a:t>信息</a:t>
                      </a:r>
                      <a:r>
                        <a:rPr lang="zh-CN" altLang="en-US" sz="1100" kern="0" dirty="0" smtClean="0">
                          <a:solidFill>
                            <a:schemeClr val="tx1"/>
                          </a:solidFill>
                          <a:effectLst/>
                          <a:latin typeface="微软雅黑" panose="020B0503020204020204" pitchFamily="34" charset="-122"/>
                          <a:ea typeface="微软雅黑" panose="020B0503020204020204" pitchFamily="34" charset="-122"/>
                        </a:rPr>
                        <a:t>大区 安全</a:t>
                      </a:r>
                      <a:r>
                        <a:rPr lang="en-US" sz="1100" kern="100" dirty="0" smtClean="0">
                          <a:solidFill>
                            <a:schemeClr val="tx1"/>
                          </a:solidFill>
                          <a:effectLst/>
                          <a:latin typeface="微软雅黑" panose="020B0503020204020204" pitchFamily="34" charset="-122"/>
                          <a:ea typeface="微软雅黑" panose="020B0503020204020204" pitchFamily="34" charset="-122"/>
                        </a:rPr>
                        <a:t>IV</a:t>
                      </a:r>
                      <a:r>
                        <a:rPr lang="zh-CN" sz="1100" kern="0" dirty="0">
                          <a:solidFill>
                            <a:schemeClr val="tx1"/>
                          </a:solidFill>
                          <a:effectLst/>
                          <a:latin typeface="微软雅黑" panose="020B0503020204020204" pitchFamily="34" charset="-122"/>
                          <a:ea typeface="微软雅黑" panose="020B0503020204020204" pitchFamily="34" charset="-122"/>
                        </a:rPr>
                        <a:t>区</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Aft>
                          <a:spcPts val="0"/>
                        </a:spcAft>
                      </a:pPr>
                      <a:r>
                        <a:rPr lang="zh-CN" sz="1100" b="1" kern="100" dirty="0">
                          <a:solidFill>
                            <a:schemeClr val="tx1"/>
                          </a:solidFill>
                          <a:effectLst/>
                          <a:latin typeface="微软雅黑" panose="020B0503020204020204" pitchFamily="34" charset="-122"/>
                          <a:ea typeface="微软雅黑" panose="020B0503020204020204" pitchFamily="34" charset="-122"/>
                        </a:rPr>
                        <a:t>视频会议</a:t>
                      </a: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视频和语音≤</a:t>
                      </a:r>
                      <a:r>
                        <a:rPr lang="en-US" sz="1100" kern="0">
                          <a:solidFill>
                            <a:schemeClr val="tx1"/>
                          </a:solidFill>
                          <a:effectLst/>
                          <a:latin typeface="微软雅黑" panose="020B0503020204020204" pitchFamily="34" charset="-122"/>
                          <a:ea typeface="微软雅黑" panose="020B0503020204020204" pitchFamily="34" charset="-122"/>
                        </a:rPr>
                        <a:t>200ms</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spcAft>
                          <a:spcPts val="0"/>
                        </a:spcAft>
                      </a:pPr>
                      <a:r>
                        <a:rPr lang="en-US" sz="1100" kern="0">
                          <a:solidFill>
                            <a:schemeClr val="tx1"/>
                          </a:solidFill>
                          <a:effectLst/>
                          <a:latin typeface="微软雅黑" panose="020B0503020204020204" pitchFamily="34" charset="-122"/>
                          <a:ea typeface="微软雅黑" panose="020B0503020204020204" pitchFamily="34" charset="-122"/>
                        </a:rPr>
                        <a:t>10~100Mbps</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100" kern="100" dirty="0">
                          <a:solidFill>
                            <a:schemeClr val="tx1"/>
                          </a:solidFill>
                          <a:effectLst/>
                          <a:latin typeface="微软雅黑" panose="020B0503020204020204" pitchFamily="34" charset="-122"/>
                          <a:ea typeface="微软雅黑" panose="020B0503020204020204" pitchFamily="34" charset="-122"/>
                        </a:rPr>
                        <a:t>99.9%</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与</a:t>
                      </a:r>
                      <a:r>
                        <a:rPr lang="en-US" sz="1100" kern="0">
                          <a:solidFill>
                            <a:schemeClr val="tx1"/>
                          </a:solidFill>
                          <a:effectLst/>
                          <a:latin typeface="微软雅黑" panose="020B0503020204020204" pitchFamily="34" charset="-122"/>
                          <a:ea typeface="微软雅黑" panose="020B0503020204020204" pitchFamily="34" charset="-122"/>
                        </a:rPr>
                        <a:t>I/II</a:t>
                      </a:r>
                      <a:r>
                        <a:rPr lang="zh-CN" sz="1100" kern="0">
                          <a:solidFill>
                            <a:schemeClr val="tx1"/>
                          </a:solidFill>
                          <a:effectLst/>
                          <a:latin typeface="微软雅黑" panose="020B0503020204020204" pitchFamily="34" charset="-122"/>
                          <a:ea typeface="微软雅黑" panose="020B0503020204020204" pitchFamily="34" charset="-122"/>
                        </a:rPr>
                        <a:t>区物理隔离，区内</a:t>
                      </a:r>
                      <a:r>
                        <a:rPr lang="en-US" sz="1100" kern="0">
                          <a:solidFill>
                            <a:schemeClr val="tx1"/>
                          </a:solidFill>
                          <a:effectLst/>
                          <a:latin typeface="微软雅黑" panose="020B0503020204020204" pitchFamily="34" charset="-122"/>
                          <a:ea typeface="微软雅黑" panose="020B0503020204020204" pitchFamily="34" charset="-122"/>
                        </a:rPr>
                        <a:t>VPN</a:t>
                      </a:r>
                      <a:r>
                        <a:rPr lang="zh-CN" sz="1100" kern="0">
                          <a:solidFill>
                            <a:schemeClr val="tx1"/>
                          </a:solidFill>
                          <a:effectLst/>
                          <a:latin typeface="微软雅黑" panose="020B0503020204020204" pitchFamily="34" charset="-122"/>
                          <a:ea typeface="微软雅黑" panose="020B0503020204020204" pitchFamily="34" charset="-122"/>
                        </a:rPr>
                        <a:t>隔离</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广域</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4002414"/>
                  </a:ext>
                </a:extLst>
              </a:tr>
              <a:tr h="197459">
                <a:tc vMerge="1">
                  <a:txBody>
                    <a:bodyPr/>
                    <a:lstStyle/>
                    <a:p>
                      <a:endParaRPr lang="zh-CN" altLang="en-US"/>
                    </a:p>
                  </a:txBody>
                  <a:tcPr/>
                </a:tc>
                <a:tc>
                  <a:txBody>
                    <a:bodyPr/>
                    <a:lstStyle/>
                    <a:p>
                      <a:pPr algn="l" fontAlgn="ctr">
                        <a:spcAft>
                          <a:spcPts val="0"/>
                        </a:spcAft>
                      </a:pPr>
                      <a:r>
                        <a:rPr lang="zh-CN" sz="1100" b="1" kern="100" dirty="0">
                          <a:solidFill>
                            <a:schemeClr val="tx1"/>
                          </a:solidFill>
                          <a:effectLst/>
                          <a:latin typeface="微软雅黑" panose="020B0503020204020204" pitchFamily="34" charset="-122"/>
                          <a:ea typeface="微软雅黑" panose="020B0503020204020204" pitchFamily="34" charset="-122"/>
                        </a:rPr>
                        <a:t>办公信息化</a:t>
                      </a:r>
                    </a:p>
                  </a:txBody>
                  <a:tcPr marL="5176" marR="5176" marT="5176" marB="51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spcAft>
                          <a:spcPts val="0"/>
                        </a:spcAft>
                      </a:pPr>
                      <a:r>
                        <a:rPr lang="zh-CN" sz="1100" kern="0">
                          <a:solidFill>
                            <a:schemeClr val="tx1"/>
                          </a:solidFill>
                          <a:effectLst/>
                          <a:latin typeface="微软雅黑" panose="020B0503020204020204" pitchFamily="34" charset="-122"/>
                          <a:ea typeface="微软雅黑" panose="020B0503020204020204" pitchFamily="34" charset="-122"/>
                        </a:rPr>
                        <a:t>≤</a:t>
                      </a:r>
                      <a:r>
                        <a:rPr lang="en-US" sz="1100" kern="0">
                          <a:solidFill>
                            <a:schemeClr val="tx1"/>
                          </a:solidFill>
                          <a:effectLst/>
                          <a:latin typeface="微软雅黑" panose="020B0503020204020204" pitchFamily="34" charset="-122"/>
                          <a:ea typeface="微软雅黑" panose="020B0503020204020204" pitchFamily="34" charset="-122"/>
                        </a:rPr>
                        <a:t>1s</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spcAft>
                          <a:spcPts val="0"/>
                        </a:spcAft>
                      </a:pPr>
                      <a:r>
                        <a:rPr lang="en-US" sz="1100" kern="0">
                          <a:solidFill>
                            <a:schemeClr val="tx1"/>
                          </a:solidFill>
                          <a:effectLst/>
                          <a:latin typeface="微软雅黑" panose="020B0503020204020204" pitchFamily="34" charset="-122"/>
                          <a:ea typeface="微软雅黑" panose="020B0503020204020204" pitchFamily="34" charset="-122"/>
                        </a:rPr>
                        <a:t>10M~1Gbps</a:t>
                      </a:r>
                      <a:endParaRPr lang="zh-CN" sz="11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100" kern="100" dirty="0">
                          <a:solidFill>
                            <a:schemeClr val="tx1"/>
                          </a:solidFill>
                          <a:effectLst/>
                          <a:latin typeface="微软雅黑" panose="020B0503020204020204" pitchFamily="34" charset="-122"/>
                          <a:ea typeface="微软雅黑" panose="020B0503020204020204" pitchFamily="34" charset="-122"/>
                        </a:rPr>
                        <a:t>99.9%</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a:txBody>
                    <a:bodyPr/>
                    <a:lstStyle/>
                    <a:p>
                      <a:pPr algn="l">
                        <a:spcAft>
                          <a:spcPts val="0"/>
                        </a:spcAft>
                      </a:pPr>
                      <a:r>
                        <a:rPr lang="zh-CN" sz="1100" kern="0" dirty="0">
                          <a:solidFill>
                            <a:schemeClr val="tx1"/>
                          </a:solidFill>
                          <a:effectLst/>
                          <a:latin typeface="微软雅黑" panose="020B0503020204020204" pitchFamily="34" charset="-122"/>
                          <a:ea typeface="微软雅黑" panose="020B0503020204020204" pitchFamily="34" charset="-122"/>
                        </a:rPr>
                        <a:t>广域</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1111645"/>
                  </a:ext>
                </a:extLst>
              </a:tr>
            </a:tbl>
          </a:graphicData>
        </a:graphic>
      </p:graphicFrame>
      <p:sp>
        <p:nvSpPr>
          <p:cNvPr id="3" name="矩形 2"/>
          <p:cNvSpPr/>
          <p:nvPr/>
        </p:nvSpPr>
        <p:spPr>
          <a:xfrm>
            <a:off x="179512" y="195486"/>
            <a:ext cx="8640960" cy="461665"/>
          </a:xfrm>
          <a:prstGeom prst="rect">
            <a:avLst/>
          </a:prstGeom>
        </p:spPr>
        <p:txBody>
          <a:bodyPr vert="horz" lIns="91440" tIns="45720" rIns="91440" bIns="45720" rtlCol="0" anchor="ctr">
            <a:noAutofit/>
          </a:bodyPr>
          <a:lstStyle/>
          <a:p>
            <a:pPr>
              <a:spcBef>
                <a:spcPct val="0"/>
              </a:spcBef>
            </a:pPr>
            <a:r>
              <a:rPr lang="zh-CN" altLang="en-US" sz="2400" b="1" dirty="0" smtClean="0">
                <a:latin typeface="微软雅黑" panose="020B0503020204020204" pitchFamily="34" charset="-122"/>
                <a:ea typeface="微软雅黑" panose="020B0503020204020204" pitchFamily="34" charset="-122"/>
                <a:cs typeface="+mj-cs"/>
              </a:rPr>
              <a:t>能源互联网：典型应用场景的业务通信需求分析</a:t>
            </a:r>
            <a:endParaRPr lang="zh-CN" altLang="en-US" sz="2400" b="1" dirty="0">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251520" y="699542"/>
            <a:ext cx="8712968" cy="584775"/>
          </a:xfrm>
          <a:prstGeom prst="rect">
            <a:avLst/>
          </a:prstGeom>
          <a:noFill/>
        </p:spPr>
        <p:txBody>
          <a:bodyPr wrap="square" rtlCol="0">
            <a:spAutoFit/>
          </a:bodyPr>
          <a:lstStyle/>
          <a:p>
            <a:pPr marL="285750" indent="-285750">
              <a:buFont typeface="Wingdings" panose="05000000000000000000" pitchFamily="2" charset="2"/>
              <a:buChar char="p"/>
            </a:pPr>
            <a:r>
              <a:rPr lang="zh-CN" altLang="en-US" sz="1600" b="1" dirty="0" smtClean="0"/>
              <a:t>调研</a:t>
            </a:r>
            <a:r>
              <a:rPr lang="zh-CN" altLang="en-US" sz="1600" b="1" dirty="0"/>
              <a:t>分析</a:t>
            </a:r>
            <a:r>
              <a:rPr lang="zh-CN" altLang="en-US" sz="1600" b="1" dirty="0" smtClean="0"/>
              <a:t>典型应用场景的业务需求特性，研究提出</a:t>
            </a:r>
            <a:r>
              <a:rPr lang="en-US" altLang="zh-CN" sz="1600" b="1" dirty="0" err="1" smtClean="0"/>
              <a:t>FlexE</a:t>
            </a:r>
            <a:r>
              <a:rPr lang="zh-CN" altLang="en-US" sz="1600" b="1" dirty="0" smtClean="0"/>
              <a:t>在能源互联网的具体适用场景、</a:t>
            </a:r>
            <a:r>
              <a:rPr lang="en-US" altLang="zh-CN" sz="1600" b="1" dirty="0" err="1" smtClean="0"/>
              <a:t>FlexE</a:t>
            </a:r>
            <a:r>
              <a:rPr lang="zh-CN" altLang="en-US" sz="1600" b="1" dirty="0" smtClean="0"/>
              <a:t>硬隔离和</a:t>
            </a:r>
            <a:r>
              <a:rPr lang="en-US" altLang="zh-CN" sz="1600" b="1" dirty="0" smtClean="0"/>
              <a:t>VPN</a:t>
            </a:r>
            <a:r>
              <a:rPr lang="zh-CN" altLang="en-US" sz="1600" b="1" dirty="0" smtClean="0"/>
              <a:t>软隔离组合应用的网络切片</a:t>
            </a:r>
            <a:r>
              <a:rPr lang="zh-CN" altLang="en-US" sz="1600" b="1" dirty="0" smtClean="0"/>
              <a:t>技术及组网应用</a:t>
            </a:r>
            <a:r>
              <a:rPr lang="zh-CN" altLang="en-US" sz="1600" b="1" dirty="0" smtClean="0"/>
              <a:t>方案。</a:t>
            </a:r>
            <a:endParaRPr lang="zh-CN" altLang="en-US" sz="1600" b="1" dirty="0"/>
          </a:p>
        </p:txBody>
      </p:sp>
    </p:spTree>
    <p:extLst>
      <p:ext uri="{BB962C8B-B14F-4D97-AF65-F5344CB8AC3E}">
        <p14:creationId xmlns:p14="http://schemas.microsoft.com/office/powerpoint/2010/main" val="188724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9193" y="237877"/>
            <a:ext cx="8643285"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典型场景需求分析</a:t>
            </a:r>
            <a:r>
              <a:rPr lang="zh-CN" altLang="en-US" sz="2400" b="1" dirty="0" smtClean="0">
                <a:latin typeface="微软雅黑" panose="020B0503020204020204" pitchFamily="34" charset="-122"/>
                <a:ea typeface="微软雅黑" panose="020B0503020204020204" pitchFamily="34" charset="-122"/>
              </a:rPr>
              <a:t>：数据中心</a:t>
            </a:r>
            <a:r>
              <a:rPr lang="zh-CN" altLang="en-US" sz="2400" b="1" dirty="0">
                <a:latin typeface="微软雅黑" panose="020B0503020204020204" pitchFamily="34" charset="-122"/>
                <a:ea typeface="微软雅黑" panose="020B0503020204020204" pitchFamily="34" charset="-122"/>
              </a:rPr>
              <a:t>高速</a:t>
            </a:r>
            <a:r>
              <a:rPr lang="zh-CN" altLang="en-US" sz="2400" b="1" dirty="0" smtClean="0">
                <a:latin typeface="微软雅黑" panose="020B0503020204020204" pitchFamily="34" charset="-122"/>
                <a:ea typeface="微软雅黑" panose="020B0503020204020204" pitchFamily="34" charset="-122"/>
              </a:rPr>
              <a:t>互连业务</a:t>
            </a:r>
            <a:endParaRPr lang="zh-CN" altLang="en-US" sz="2400" b="1" dirty="0">
              <a:latin typeface="微软雅黑" panose="020B0503020204020204" pitchFamily="34" charset="-122"/>
              <a:ea typeface="微软雅黑" panose="020B0503020204020204" pitchFamily="34" charset="-122"/>
            </a:endParaRPr>
          </a:p>
        </p:txBody>
      </p:sp>
      <p:sp>
        <p:nvSpPr>
          <p:cNvPr id="5" name="云形 4">
            <a:extLst>
              <a:ext uri="{FF2B5EF4-FFF2-40B4-BE49-F238E27FC236}">
                <a16:creationId xmlns:a16="http://schemas.microsoft.com/office/drawing/2014/main" id="{93C72BE0-DAC2-4FAF-A1BE-3F71E1EF28FE}"/>
              </a:ext>
            </a:extLst>
          </p:cNvPr>
          <p:cNvSpPr/>
          <p:nvPr/>
        </p:nvSpPr>
        <p:spPr>
          <a:xfrm>
            <a:off x="4912123" y="3244521"/>
            <a:ext cx="3215596" cy="122993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3744309-2E6C-4982-ABD8-D65DF9A34792}"/>
              </a:ext>
            </a:extLst>
          </p:cNvPr>
          <p:cNvSpPr txBox="1"/>
          <p:nvPr/>
        </p:nvSpPr>
        <p:spPr>
          <a:xfrm>
            <a:off x="2438476" y="4470348"/>
            <a:ext cx="2973727" cy="307777"/>
          </a:xfrm>
          <a:prstGeom prst="rect">
            <a:avLst/>
          </a:prstGeom>
          <a:noFill/>
        </p:spPr>
        <p:txBody>
          <a:bodyPr wrap="square" rtlCol="0">
            <a:spAutoFit/>
          </a:bodyPr>
          <a:lstStyle/>
          <a:p>
            <a:r>
              <a:rPr lang="zh-CN" altLang="en-US" sz="1400" dirty="0" smtClean="0"/>
              <a:t>边边</a:t>
            </a:r>
            <a:r>
              <a:rPr lang="en-US" altLang="zh-CN" sz="1400" dirty="0" smtClean="0"/>
              <a:t>/</a:t>
            </a:r>
            <a:r>
              <a:rPr lang="zh-CN" altLang="en-US" sz="1400" dirty="0" smtClean="0"/>
              <a:t>边端互连协同场景</a:t>
            </a:r>
            <a:endParaRPr lang="zh-CN" altLang="en-US" sz="1400" dirty="0"/>
          </a:p>
        </p:txBody>
      </p:sp>
      <p:sp>
        <p:nvSpPr>
          <p:cNvPr id="9" name="TextBox 228"/>
          <p:cNvSpPr txBox="1"/>
          <p:nvPr/>
        </p:nvSpPr>
        <p:spPr>
          <a:xfrm>
            <a:off x="121114" y="4418885"/>
            <a:ext cx="1259485" cy="430887"/>
          </a:xfrm>
          <a:prstGeom prst="rect">
            <a:avLst/>
          </a:prstGeom>
          <a:noFill/>
        </p:spPr>
        <p:txBody>
          <a:bodyPr wrap="square" rtlCol="0">
            <a:spAutoFit/>
          </a:bodyPr>
          <a:lstStyle/>
          <a:p>
            <a:pPr algn="ctr"/>
            <a:r>
              <a:rPr lang="zh-CN" altLang="en-US" sz="1100" b="0" dirty="0" smtClean="0"/>
              <a:t>各类采集</a:t>
            </a:r>
            <a:endParaRPr lang="en-US" altLang="zh-CN" sz="1100" b="0" dirty="0" smtClean="0"/>
          </a:p>
          <a:p>
            <a:pPr algn="ctr"/>
            <a:r>
              <a:rPr lang="zh-CN" altLang="en-US" sz="1100" b="0" dirty="0" smtClean="0"/>
              <a:t>控制终端</a:t>
            </a:r>
            <a:endParaRPr lang="zh-CN" altLang="en-US" sz="1100" b="0" dirty="0"/>
          </a:p>
        </p:txBody>
      </p:sp>
      <p:sp>
        <p:nvSpPr>
          <p:cNvPr id="10" name="云形 9">
            <a:extLst>
              <a:ext uri="{FF2B5EF4-FFF2-40B4-BE49-F238E27FC236}">
                <a16:creationId xmlns:a16="http://schemas.microsoft.com/office/drawing/2014/main" id="{01D89695-B90E-4EC6-9EF7-1FE9570333B0}"/>
              </a:ext>
            </a:extLst>
          </p:cNvPr>
          <p:cNvSpPr/>
          <p:nvPr/>
        </p:nvSpPr>
        <p:spPr>
          <a:xfrm>
            <a:off x="2294616" y="3403513"/>
            <a:ext cx="1885903" cy="978723"/>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7D21DB4B-50F2-40FB-BE36-409BDCBCCC2C}"/>
              </a:ext>
            </a:extLst>
          </p:cNvPr>
          <p:cNvPicPr>
            <a:picLocks noChangeAspect="1"/>
          </p:cNvPicPr>
          <p:nvPr/>
        </p:nvPicPr>
        <p:blipFill>
          <a:blip r:embed="rId2"/>
          <a:stretch>
            <a:fillRect/>
          </a:stretch>
        </p:blipFill>
        <p:spPr>
          <a:xfrm>
            <a:off x="140108" y="3267934"/>
            <a:ext cx="1264920" cy="1120581"/>
          </a:xfrm>
          <a:prstGeom prst="rect">
            <a:avLst/>
          </a:prstGeom>
        </p:spPr>
      </p:pic>
      <p:sp>
        <p:nvSpPr>
          <p:cNvPr id="12" name="云形 11">
            <a:extLst>
              <a:ext uri="{FF2B5EF4-FFF2-40B4-BE49-F238E27FC236}">
                <a16:creationId xmlns:a16="http://schemas.microsoft.com/office/drawing/2014/main" id="{3465E470-F2BA-4B22-B853-3E5E7FE776CD}"/>
              </a:ext>
            </a:extLst>
          </p:cNvPr>
          <p:cNvSpPr/>
          <p:nvPr/>
        </p:nvSpPr>
        <p:spPr>
          <a:xfrm>
            <a:off x="1361604" y="4113960"/>
            <a:ext cx="763288" cy="37978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云形 12">
            <a:extLst>
              <a:ext uri="{FF2B5EF4-FFF2-40B4-BE49-F238E27FC236}">
                <a16:creationId xmlns:a16="http://schemas.microsoft.com/office/drawing/2014/main" id="{45004C35-05F4-496F-B659-1779A6E38FB7}"/>
              </a:ext>
            </a:extLst>
          </p:cNvPr>
          <p:cNvSpPr/>
          <p:nvPr/>
        </p:nvSpPr>
        <p:spPr>
          <a:xfrm>
            <a:off x="1371566" y="3794226"/>
            <a:ext cx="763288" cy="28936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云形 13">
            <a:extLst>
              <a:ext uri="{FF2B5EF4-FFF2-40B4-BE49-F238E27FC236}">
                <a16:creationId xmlns:a16="http://schemas.microsoft.com/office/drawing/2014/main" id="{1ECFB346-EEC0-42A6-91F7-7539232E2E39}"/>
              </a:ext>
            </a:extLst>
          </p:cNvPr>
          <p:cNvSpPr/>
          <p:nvPr/>
        </p:nvSpPr>
        <p:spPr>
          <a:xfrm>
            <a:off x="1371566" y="3395737"/>
            <a:ext cx="763288" cy="37978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2644410" y="3647030"/>
            <a:ext cx="1227872" cy="4781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6" name="直接连接符 15"/>
          <p:cNvCxnSpPr>
            <a:stCxn id="22" idx="3"/>
            <a:endCxn id="29" idx="1"/>
          </p:cNvCxnSpPr>
          <p:nvPr/>
        </p:nvCxnSpPr>
        <p:spPr>
          <a:xfrm flipV="1">
            <a:off x="5234501" y="3901866"/>
            <a:ext cx="2048190" cy="48017"/>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5492979" y="4248748"/>
            <a:ext cx="1756269"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cxnSpLocks/>
            <a:stCxn id="22" idx="0"/>
          </p:cNvCxnSpPr>
          <p:nvPr/>
        </p:nvCxnSpPr>
        <p:spPr>
          <a:xfrm>
            <a:off x="5110530" y="3845034"/>
            <a:ext cx="254386" cy="295404"/>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cxnSpLocks/>
            <a:stCxn id="29" idx="2"/>
          </p:cNvCxnSpPr>
          <p:nvPr/>
        </p:nvCxnSpPr>
        <p:spPr>
          <a:xfrm flipH="1">
            <a:off x="7377312" y="4006714"/>
            <a:ext cx="29350" cy="133724"/>
          </a:xfrm>
          <a:prstGeom prst="line">
            <a:avLst/>
          </a:prstGeom>
        </p:spPr>
        <p:style>
          <a:lnRef idx="1">
            <a:schemeClr val="dk1"/>
          </a:lnRef>
          <a:fillRef idx="0">
            <a:schemeClr val="dk1"/>
          </a:fillRef>
          <a:effectRef idx="0">
            <a:schemeClr val="dk1"/>
          </a:effectRef>
          <a:fontRef idx="minor">
            <a:schemeClr val="tx1"/>
          </a:fontRef>
        </p:style>
      </p:cxn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209" y="3080064"/>
            <a:ext cx="996949" cy="501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62" descr="图片2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6536" y="3470317"/>
            <a:ext cx="296038" cy="26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91" descr="图片2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47515" y="4212774"/>
            <a:ext cx="381958" cy="18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091" descr="图片2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4998" y="3883808"/>
            <a:ext cx="381958" cy="18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01" descr="图片3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2343" y="3581515"/>
            <a:ext cx="327822" cy="24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789" descr="图片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82691" y="3797017"/>
            <a:ext cx="247942" cy="20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3817" y="3154704"/>
            <a:ext cx="996949" cy="41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496" descr="图片19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11817" y="3369344"/>
            <a:ext cx="217150" cy="19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4496" y="3574113"/>
            <a:ext cx="996949" cy="44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96" descr="图片19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11817" y="3685448"/>
            <a:ext cx="217150" cy="19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2194" y="4052155"/>
            <a:ext cx="996949" cy="39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496" descr="图片19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11817" y="4192110"/>
            <a:ext cx="217150" cy="19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56" descr="图片23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31515" y="3685873"/>
            <a:ext cx="264604" cy="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456" descr="图片23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31516" y="4183561"/>
            <a:ext cx="264604" cy="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56" descr="图片23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39944" y="3426553"/>
            <a:ext cx="264604" cy="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直接连接符 38"/>
          <p:cNvCxnSpPr>
            <a:endCxn id="38" idx="1"/>
          </p:cNvCxnSpPr>
          <p:nvPr/>
        </p:nvCxnSpPr>
        <p:spPr>
          <a:xfrm>
            <a:off x="5175323" y="3534953"/>
            <a:ext cx="2664621" cy="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cxnSpLocks/>
            <a:stCxn id="29" idx="3"/>
            <a:endCxn id="38" idx="1"/>
          </p:cNvCxnSpPr>
          <p:nvPr/>
        </p:nvCxnSpPr>
        <p:spPr>
          <a:xfrm flipV="1">
            <a:off x="7530633" y="3534953"/>
            <a:ext cx="309311" cy="366913"/>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29" idx="3"/>
            <a:endCxn id="36" idx="1"/>
          </p:cNvCxnSpPr>
          <p:nvPr/>
        </p:nvCxnSpPr>
        <p:spPr>
          <a:xfrm flipV="1">
            <a:off x="7530633" y="3794273"/>
            <a:ext cx="300882" cy="107593"/>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stCxn id="29" idx="3"/>
            <a:endCxn id="37" idx="1"/>
          </p:cNvCxnSpPr>
          <p:nvPr/>
        </p:nvCxnSpPr>
        <p:spPr>
          <a:xfrm>
            <a:off x="7530633" y="3901866"/>
            <a:ext cx="300883" cy="390095"/>
          </a:xfrm>
          <a:prstGeom prst="line">
            <a:avLst/>
          </a:prstGeom>
        </p:spPr>
        <p:style>
          <a:lnRef idx="1">
            <a:schemeClr val="dk1"/>
          </a:lnRef>
          <a:fillRef idx="0">
            <a:schemeClr val="dk1"/>
          </a:fillRef>
          <a:effectRef idx="0">
            <a:schemeClr val="dk1"/>
          </a:effectRef>
          <a:fontRef idx="minor">
            <a:schemeClr val="tx1"/>
          </a:fontRef>
        </p:style>
      </p:cxnSp>
      <p:pic>
        <p:nvPicPr>
          <p:cNvPr id="46" name="Picture 456" descr="图片23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49621" y="3290172"/>
            <a:ext cx="264604" cy="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7" name="直接连接符 46"/>
          <p:cNvCxnSpPr>
            <a:cxnSpLocks/>
            <a:stCxn id="24" idx="3"/>
            <a:endCxn id="27" idx="1"/>
          </p:cNvCxnSpPr>
          <p:nvPr/>
        </p:nvCxnSpPr>
        <p:spPr>
          <a:xfrm>
            <a:off x="1822574" y="3605289"/>
            <a:ext cx="689769" cy="99756"/>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cxnSpLocks/>
            <a:stCxn id="26" idx="3"/>
            <a:endCxn id="59" idx="3"/>
          </p:cNvCxnSpPr>
          <p:nvPr/>
        </p:nvCxnSpPr>
        <p:spPr>
          <a:xfrm>
            <a:off x="2216956" y="3977017"/>
            <a:ext cx="623314" cy="161021"/>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a:cxnSpLocks/>
            <a:stCxn id="25" idx="3"/>
            <a:endCxn id="59" idx="3"/>
          </p:cNvCxnSpPr>
          <p:nvPr/>
        </p:nvCxnSpPr>
        <p:spPr>
          <a:xfrm flipV="1">
            <a:off x="2229473" y="4138038"/>
            <a:ext cx="610797" cy="167945"/>
          </a:xfrm>
          <a:prstGeom prst="line">
            <a:avLst/>
          </a:prstGeom>
        </p:spPr>
        <p:style>
          <a:lnRef idx="1">
            <a:schemeClr val="dk1"/>
          </a:lnRef>
          <a:fillRef idx="0">
            <a:schemeClr val="dk1"/>
          </a:fillRef>
          <a:effectRef idx="0">
            <a:schemeClr val="dk1"/>
          </a:effectRef>
          <a:fontRef idx="minor">
            <a:schemeClr val="tx1"/>
          </a:fontRef>
        </p:style>
      </p:cxnSp>
      <p:sp>
        <p:nvSpPr>
          <p:cNvPr id="50" name="TextBox 230"/>
          <p:cNvSpPr txBox="1"/>
          <p:nvPr/>
        </p:nvSpPr>
        <p:spPr>
          <a:xfrm>
            <a:off x="4147758" y="3513814"/>
            <a:ext cx="746882" cy="415498"/>
          </a:xfrm>
          <a:prstGeom prst="rect">
            <a:avLst/>
          </a:prstGeom>
          <a:noFill/>
        </p:spPr>
        <p:txBody>
          <a:bodyPr wrap="square" rtlCol="0">
            <a:spAutoFit/>
          </a:bodyPr>
          <a:lstStyle/>
          <a:p>
            <a:pPr algn="ctr"/>
            <a:r>
              <a:rPr lang="zh-CN" altLang="en-US" sz="1050" b="0" dirty="0" smtClean="0"/>
              <a:t>边缘</a:t>
            </a:r>
            <a:endParaRPr lang="en-US" altLang="zh-CN" sz="1050" b="0" dirty="0" smtClean="0"/>
          </a:p>
          <a:p>
            <a:pPr algn="ctr"/>
            <a:r>
              <a:rPr lang="zh-CN" altLang="en-US" sz="1050" b="0" dirty="0" smtClean="0"/>
              <a:t>数据</a:t>
            </a:r>
            <a:r>
              <a:rPr lang="zh-CN" altLang="en-US" sz="1050" b="0" dirty="0"/>
              <a:t>中心</a:t>
            </a:r>
          </a:p>
        </p:txBody>
      </p:sp>
      <p:pic>
        <p:nvPicPr>
          <p:cNvPr id="51" name="Picture 2021" descr="图片24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26169" y="3176227"/>
            <a:ext cx="228003" cy="304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021" descr="图片24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91637" y="3244441"/>
            <a:ext cx="228003" cy="304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3" name="直接连接符 52"/>
          <p:cNvCxnSpPr>
            <a:cxnSpLocks/>
            <a:stCxn id="46" idx="1"/>
            <a:endCxn id="60" idx="0"/>
          </p:cNvCxnSpPr>
          <p:nvPr/>
        </p:nvCxnSpPr>
        <p:spPr>
          <a:xfrm flipH="1">
            <a:off x="3848911" y="3398572"/>
            <a:ext cx="200710" cy="132590"/>
          </a:xfrm>
          <a:prstGeom prst="line">
            <a:avLst/>
          </a:prstGeom>
        </p:spPr>
        <p:style>
          <a:lnRef idx="1">
            <a:schemeClr val="dk1"/>
          </a:lnRef>
          <a:fillRef idx="0">
            <a:schemeClr val="dk1"/>
          </a:fillRef>
          <a:effectRef idx="0">
            <a:schemeClr val="dk1"/>
          </a:effectRef>
          <a:fontRef idx="minor">
            <a:schemeClr val="tx1"/>
          </a:fontRef>
        </p:style>
      </p:cxnSp>
      <p:sp>
        <p:nvSpPr>
          <p:cNvPr id="55" name="平行四边形 54"/>
          <p:cNvSpPr/>
          <p:nvPr/>
        </p:nvSpPr>
        <p:spPr>
          <a:xfrm>
            <a:off x="5046674" y="3660320"/>
            <a:ext cx="2669765" cy="285198"/>
          </a:xfrm>
          <a:prstGeom prst="parallelogram">
            <a:avLst/>
          </a:prstGeom>
          <a:solidFill>
            <a:schemeClr val="accent2">
              <a:alpha val="27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4" name="平行四边形 53"/>
          <p:cNvSpPr/>
          <p:nvPr/>
        </p:nvSpPr>
        <p:spPr>
          <a:xfrm>
            <a:off x="4942466" y="3982260"/>
            <a:ext cx="2702688" cy="308422"/>
          </a:xfrm>
          <a:prstGeom prst="parallelogram">
            <a:avLst/>
          </a:prstGeom>
          <a:solidFill>
            <a:schemeClr val="accent4">
              <a:alpha val="27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6" name="TextBox 230">
            <a:extLst>
              <a:ext uri="{FF2B5EF4-FFF2-40B4-BE49-F238E27FC236}">
                <a16:creationId xmlns:a16="http://schemas.microsoft.com/office/drawing/2014/main" id="{504FBFBA-1A52-42A7-9DEA-E24E756784A0}"/>
              </a:ext>
            </a:extLst>
          </p:cNvPr>
          <p:cNvSpPr txBox="1"/>
          <p:nvPr/>
        </p:nvSpPr>
        <p:spPr>
          <a:xfrm>
            <a:off x="1331640" y="3166509"/>
            <a:ext cx="899978" cy="253916"/>
          </a:xfrm>
          <a:prstGeom prst="rect">
            <a:avLst/>
          </a:prstGeom>
          <a:noFill/>
        </p:spPr>
        <p:txBody>
          <a:bodyPr wrap="square" rtlCol="0">
            <a:spAutoFit/>
          </a:bodyPr>
          <a:lstStyle/>
          <a:p>
            <a:r>
              <a:rPr lang="zh-CN" altLang="en-US" sz="1050" b="0" dirty="0" smtClean="0"/>
              <a:t>无线</a:t>
            </a:r>
            <a:r>
              <a:rPr lang="en-US" altLang="zh-CN" sz="1050" b="0" dirty="0" smtClean="0"/>
              <a:t>+</a:t>
            </a:r>
            <a:r>
              <a:rPr lang="zh-CN" altLang="en-US" sz="1050" b="0" dirty="0" smtClean="0"/>
              <a:t>有线</a:t>
            </a:r>
            <a:endParaRPr lang="zh-CN" altLang="en-US" sz="1050" b="0" dirty="0"/>
          </a:p>
        </p:txBody>
      </p:sp>
      <p:pic>
        <p:nvPicPr>
          <p:cNvPr id="57" name="Picture 1091" descr="图片205">
            <a:extLst>
              <a:ext uri="{FF2B5EF4-FFF2-40B4-BE49-F238E27FC236}">
                <a16:creationId xmlns:a16="http://schemas.microsoft.com/office/drawing/2014/main" id="{D290E59E-51B7-4D7D-B875-2B36203F214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4823" y="3588367"/>
            <a:ext cx="381958" cy="18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29" descr="图片132">
            <a:extLst>
              <a:ext uri="{FF2B5EF4-FFF2-40B4-BE49-F238E27FC236}">
                <a16:creationId xmlns:a16="http://schemas.microsoft.com/office/drawing/2014/main" id="{178C4A44-C6EA-4DB1-A7E6-BA7C4B3FB14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36464" y="4143310"/>
            <a:ext cx="252398" cy="29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01" descr="图片36">
            <a:extLst>
              <a:ext uri="{FF2B5EF4-FFF2-40B4-BE49-F238E27FC236}">
                <a16:creationId xmlns:a16="http://schemas.microsoft.com/office/drawing/2014/main" id="{1BB8C9F3-C8FE-4946-94AE-8A2D51876B7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6853" y="4016168"/>
            <a:ext cx="323417" cy="2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01" descr="图片36">
            <a:extLst>
              <a:ext uri="{FF2B5EF4-FFF2-40B4-BE49-F238E27FC236}">
                <a16:creationId xmlns:a16="http://schemas.microsoft.com/office/drawing/2014/main" id="{C9A06269-0F50-4C71-B229-4BAF6809758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88261" y="3531162"/>
            <a:ext cx="321299" cy="24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301" descr="图片36">
            <a:extLst>
              <a:ext uri="{FF2B5EF4-FFF2-40B4-BE49-F238E27FC236}">
                <a16:creationId xmlns:a16="http://schemas.microsoft.com/office/drawing/2014/main" id="{3F4CB8D2-E233-4F9A-A020-2C52833C553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804" y="3997118"/>
            <a:ext cx="309533" cy="23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230">
            <a:extLst>
              <a:ext uri="{FF2B5EF4-FFF2-40B4-BE49-F238E27FC236}">
                <a16:creationId xmlns:a16="http://schemas.microsoft.com/office/drawing/2014/main" id="{97C6C62E-1A60-445B-B8D1-13359981CD2C}"/>
              </a:ext>
            </a:extLst>
          </p:cNvPr>
          <p:cNvSpPr txBox="1"/>
          <p:nvPr/>
        </p:nvSpPr>
        <p:spPr>
          <a:xfrm>
            <a:off x="8106230" y="3161269"/>
            <a:ext cx="599939" cy="359425"/>
          </a:xfrm>
          <a:prstGeom prst="rect">
            <a:avLst/>
          </a:prstGeom>
          <a:noFill/>
        </p:spPr>
        <p:txBody>
          <a:bodyPr wrap="square" rtlCol="0">
            <a:spAutoFit/>
          </a:bodyPr>
          <a:lstStyle/>
          <a:p>
            <a:pPr algn="ctr"/>
            <a:r>
              <a:rPr lang="zh-CN" altLang="en-US" sz="1050" b="0" dirty="0"/>
              <a:t>云数据中心</a:t>
            </a:r>
          </a:p>
        </p:txBody>
      </p:sp>
      <p:sp>
        <p:nvSpPr>
          <p:cNvPr id="63" name="TextBox 230">
            <a:extLst>
              <a:ext uri="{FF2B5EF4-FFF2-40B4-BE49-F238E27FC236}">
                <a16:creationId xmlns:a16="http://schemas.microsoft.com/office/drawing/2014/main" id="{53E09788-9613-4C60-BC83-50C7A12448D6}"/>
              </a:ext>
            </a:extLst>
          </p:cNvPr>
          <p:cNvSpPr txBox="1"/>
          <p:nvPr/>
        </p:nvSpPr>
        <p:spPr>
          <a:xfrm>
            <a:off x="2798673" y="3699799"/>
            <a:ext cx="918995" cy="415498"/>
          </a:xfrm>
          <a:prstGeom prst="rect">
            <a:avLst/>
          </a:prstGeom>
          <a:noFill/>
        </p:spPr>
        <p:txBody>
          <a:bodyPr wrap="square" rtlCol="0">
            <a:spAutoFit/>
          </a:bodyPr>
          <a:lstStyle/>
          <a:p>
            <a:pPr algn="ctr"/>
            <a:r>
              <a:rPr lang="zh-CN" altLang="en-US" sz="1050" dirty="0" smtClean="0"/>
              <a:t>变电站</a:t>
            </a:r>
            <a:endParaRPr lang="en-US" altLang="zh-CN" sz="1050" dirty="0" smtClean="0"/>
          </a:p>
          <a:p>
            <a:pPr algn="ctr"/>
            <a:r>
              <a:rPr lang="zh-CN" altLang="en-US" sz="1050" dirty="0" smtClean="0"/>
              <a:t>内汇聚网络</a:t>
            </a:r>
            <a:endParaRPr lang="zh-CN" altLang="en-US" sz="1050" dirty="0"/>
          </a:p>
        </p:txBody>
      </p:sp>
      <p:sp>
        <p:nvSpPr>
          <p:cNvPr id="64" name="TextBox 230">
            <a:extLst>
              <a:ext uri="{FF2B5EF4-FFF2-40B4-BE49-F238E27FC236}">
                <a16:creationId xmlns:a16="http://schemas.microsoft.com/office/drawing/2014/main" id="{C7A1F580-70C2-4538-B459-D36C333A0753}"/>
              </a:ext>
            </a:extLst>
          </p:cNvPr>
          <p:cNvSpPr txBox="1"/>
          <p:nvPr/>
        </p:nvSpPr>
        <p:spPr>
          <a:xfrm>
            <a:off x="8132068" y="3571928"/>
            <a:ext cx="599939" cy="359425"/>
          </a:xfrm>
          <a:prstGeom prst="rect">
            <a:avLst/>
          </a:prstGeom>
          <a:noFill/>
        </p:spPr>
        <p:txBody>
          <a:bodyPr wrap="square" rtlCol="0">
            <a:spAutoFit/>
          </a:bodyPr>
          <a:lstStyle/>
          <a:p>
            <a:pPr algn="ctr"/>
            <a:r>
              <a:rPr lang="zh-CN" altLang="en-US" sz="1050" b="0" dirty="0"/>
              <a:t>云数据中心</a:t>
            </a:r>
          </a:p>
        </p:txBody>
      </p:sp>
      <p:sp>
        <p:nvSpPr>
          <p:cNvPr id="65" name="TextBox 230">
            <a:extLst>
              <a:ext uri="{FF2B5EF4-FFF2-40B4-BE49-F238E27FC236}">
                <a16:creationId xmlns:a16="http://schemas.microsoft.com/office/drawing/2014/main" id="{0E2BA071-D009-47DD-847D-0F9C880188F1}"/>
              </a:ext>
            </a:extLst>
          </p:cNvPr>
          <p:cNvSpPr txBox="1"/>
          <p:nvPr/>
        </p:nvSpPr>
        <p:spPr>
          <a:xfrm>
            <a:off x="8096119" y="4053898"/>
            <a:ext cx="599939" cy="359425"/>
          </a:xfrm>
          <a:prstGeom prst="rect">
            <a:avLst/>
          </a:prstGeom>
          <a:noFill/>
        </p:spPr>
        <p:txBody>
          <a:bodyPr wrap="square" rtlCol="0">
            <a:spAutoFit/>
          </a:bodyPr>
          <a:lstStyle/>
          <a:p>
            <a:pPr algn="ctr"/>
            <a:r>
              <a:rPr lang="zh-CN" altLang="en-US" sz="1050" b="0" dirty="0"/>
              <a:t>云数据中心</a:t>
            </a:r>
          </a:p>
        </p:txBody>
      </p:sp>
      <p:pic>
        <p:nvPicPr>
          <p:cNvPr id="66" name="图片 65">
            <a:extLst>
              <a:ext uri="{FF2B5EF4-FFF2-40B4-BE49-F238E27FC236}">
                <a16:creationId xmlns:a16="http://schemas.microsoft.com/office/drawing/2014/main" id="{33AA38E5-9190-4971-A566-DD2FBEB7C648}"/>
              </a:ext>
            </a:extLst>
          </p:cNvPr>
          <p:cNvPicPr>
            <a:picLocks noChangeAspect="1"/>
          </p:cNvPicPr>
          <p:nvPr/>
        </p:nvPicPr>
        <p:blipFill>
          <a:blip r:embed="rId12"/>
          <a:stretch>
            <a:fillRect/>
          </a:stretch>
        </p:blipFill>
        <p:spPr>
          <a:xfrm>
            <a:off x="1495496" y="3762235"/>
            <a:ext cx="337840" cy="226412"/>
          </a:xfrm>
          <a:prstGeom prst="rect">
            <a:avLst/>
          </a:prstGeom>
        </p:spPr>
      </p:pic>
      <p:sp>
        <p:nvSpPr>
          <p:cNvPr id="68" name="平行四边形 67"/>
          <p:cNvSpPr/>
          <p:nvPr/>
        </p:nvSpPr>
        <p:spPr>
          <a:xfrm>
            <a:off x="5074825" y="3320471"/>
            <a:ext cx="2953559" cy="316922"/>
          </a:xfrm>
          <a:prstGeom prst="parallelogram">
            <a:avLst/>
          </a:prstGeom>
          <a:solidFill>
            <a:schemeClr val="accent1">
              <a:alpha val="27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9" name="TextBox 230">
            <a:extLst>
              <a:ext uri="{FF2B5EF4-FFF2-40B4-BE49-F238E27FC236}">
                <a16:creationId xmlns:a16="http://schemas.microsoft.com/office/drawing/2014/main" id="{19728ABC-49F9-47CC-A92B-D4B798C78ED6}"/>
              </a:ext>
            </a:extLst>
          </p:cNvPr>
          <p:cNvSpPr txBox="1"/>
          <p:nvPr/>
        </p:nvSpPr>
        <p:spPr>
          <a:xfrm>
            <a:off x="1308549" y="4561550"/>
            <a:ext cx="1012749" cy="253916"/>
          </a:xfrm>
          <a:prstGeom prst="rect">
            <a:avLst/>
          </a:prstGeom>
          <a:noFill/>
        </p:spPr>
        <p:txBody>
          <a:bodyPr wrap="square" rtlCol="0">
            <a:spAutoFit/>
          </a:bodyPr>
          <a:lstStyle/>
          <a:p>
            <a:r>
              <a:rPr lang="zh-CN" altLang="en-US" sz="1050" b="0" dirty="0" smtClean="0"/>
              <a:t>多种接入方式</a:t>
            </a:r>
            <a:endParaRPr lang="zh-CN" altLang="en-US" sz="1050" b="0" dirty="0"/>
          </a:p>
        </p:txBody>
      </p:sp>
      <p:sp>
        <p:nvSpPr>
          <p:cNvPr id="70" name="文本框 69">
            <a:extLst>
              <a:ext uri="{FF2B5EF4-FFF2-40B4-BE49-F238E27FC236}">
                <a16:creationId xmlns:a16="http://schemas.microsoft.com/office/drawing/2014/main" id="{262CF1A0-7BEF-415A-8CE9-62AA991A8C6C}"/>
              </a:ext>
            </a:extLst>
          </p:cNvPr>
          <p:cNvSpPr txBox="1"/>
          <p:nvPr/>
        </p:nvSpPr>
        <p:spPr>
          <a:xfrm>
            <a:off x="5248710" y="4541649"/>
            <a:ext cx="2591233" cy="307777"/>
          </a:xfrm>
          <a:prstGeom prst="rect">
            <a:avLst/>
          </a:prstGeom>
          <a:noFill/>
        </p:spPr>
        <p:txBody>
          <a:bodyPr wrap="square" rtlCol="0">
            <a:spAutoFit/>
          </a:bodyPr>
          <a:lstStyle/>
          <a:p>
            <a:pPr algn="ctr"/>
            <a:r>
              <a:rPr lang="zh-CN" altLang="en-US" sz="1400" dirty="0" smtClean="0"/>
              <a:t>云边数据中心高速互连场景</a:t>
            </a:r>
            <a:endParaRPr lang="zh-CN" altLang="en-US" sz="1400" dirty="0"/>
          </a:p>
        </p:txBody>
      </p:sp>
      <p:sp>
        <p:nvSpPr>
          <p:cNvPr id="42" name="TextBox 170"/>
          <p:cNvSpPr txBox="1"/>
          <p:nvPr/>
        </p:nvSpPr>
        <p:spPr>
          <a:xfrm>
            <a:off x="5681316" y="3669686"/>
            <a:ext cx="1410964" cy="253916"/>
          </a:xfrm>
          <a:prstGeom prst="rect">
            <a:avLst/>
          </a:prstGeom>
          <a:noFill/>
        </p:spPr>
        <p:txBody>
          <a:bodyPr wrap="none" rtlCol="0">
            <a:spAutoFit/>
          </a:bodyPr>
          <a:lstStyle/>
          <a:p>
            <a:r>
              <a:rPr lang="en-US" altLang="zh-CN" sz="1050" b="0" dirty="0" err="1" smtClean="0"/>
              <a:t>FlexE</a:t>
            </a:r>
            <a:r>
              <a:rPr lang="zh-CN" altLang="en-US" sz="1050" dirty="0"/>
              <a:t>大</a:t>
            </a:r>
            <a:r>
              <a:rPr lang="zh-CN" altLang="en-US" sz="1050" b="0" dirty="0" smtClean="0"/>
              <a:t>颗粒时隙</a:t>
            </a:r>
            <a:r>
              <a:rPr lang="zh-CN" altLang="en-US" sz="1050" b="0" dirty="0"/>
              <a:t>切片</a:t>
            </a:r>
          </a:p>
        </p:txBody>
      </p:sp>
      <p:sp>
        <p:nvSpPr>
          <p:cNvPr id="43" name="TextBox 171"/>
          <p:cNvSpPr txBox="1"/>
          <p:nvPr/>
        </p:nvSpPr>
        <p:spPr>
          <a:xfrm>
            <a:off x="5580112" y="3986625"/>
            <a:ext cx="1665841" cy="253916"/>
          </a:xfrm>
          <a:prstGeom prst="rect">
            <a:avLst/>
          </a:prstGeom>
          <a:noFill/>
        </p:spPr>
        <p:txBody>
          <a:bodyPr wrap="none" rtlCol="0">
            <a:spAutoFit/>
          </a:bodyPr>
          <a:lstStyle/>
          <a:p>
            <a:r>
              <a:rPr lang="zh-CN" altLang="en-US" sz="1050" dirty="0" smtClean="0"/>
              <a:t>光波长</a:t>
            </a:r>
            <a:r>
              <a:rPr lang="zh-CN" altLang="en-US" sz="1050" b="0" dirty="0" smtClean="0"/>
              <a:t>切片（按需配置）</a:t>
            </a:r>
            <a:endParaRPr lang="zh-CN" altLang="en-US" sz="1050" b="0" dirty="0"/>
          </a:p>
        </p:txBody>
      </p:sp>
      <p:sp>
        <p:nvSpPr>
          <p:cNvPr id="41" name="TextBox 169"/>
          <p:cNvSpPr txBox="1"/>
          <p:nvPr/>
        </p:nvSpPr>
        <p:spPr>
          <a:xfrm>
            <a:off x="5940152" y="3342648"/>
            <a:ext cx="992579" cy="253916"/>
          </a:xfrm>
          <a:prstGeom prst="rect">
            <a:avLst/>
          </a:prstGeom>
          <a:noFill/>
        </p:spPr>
        <p:txBody>
          <a:bodyPr wrap="none" rtlCol="0">
            <a:spAutoFit/>
          </a:bodyPr>
          <a:lstStyle/>
          <a:p>
            <a:r>
              <a:rPr lang="zh-CN" altLang="en-US" sz="1050" b="0" dirty="0" smtClean="0"/>
              <a:t>分组隧道切片</a:t>
            </a:r>
            <a:endParaRPr lang="zh-CN" altLang="en-US" sz="1050" b="0" dirty="0"/>
          </a:p>
        </p:txBody>
      </p:sp>
      <p:sp>
        <p:nvSpPr>
          <p:cNvPr id="72" name="文本框 71"/>
          <p:cNvSpPr txBox="1"/>
          <p:nvPr/>
        </p:nvSpPr>
        <p:spPr>
          <a:xfrm>
            <a:off x="249192" y="709067"/>
            <a:ext cx="8583497" cy="2215991"/>
          </a:xfrm>
          <a:prstGeom prst="rect">
            <a:avLst/>
          </a:prstGeom>
          <a:noFill/>
        </p:spPr>
        <p:txBody>
          <a:bodyPr wrap="square" rtlCol="0">
            <a:spAutoFit/>
          </a:bodyPr>
          <a:lstStyle/>
          <a:p>
            <a:pPr marL="285750" indent="-285750">
              <a:spcBef>
                <a:spcPts val="600"/>
              </a:spcBef>
              <a:buFont typeface="Wingdings" panose="05000000000000000000" pitchFamily="2" charset="2"/>
              <a:buChar char="p"/>
            </a:pPr>
            <a:r>
              <a:rPr lang="zh-CN" altLang="en-US" sz="1600" b="1" dirty="0" smtClean="0"/>
              <a:t>核心数据中心之间高速互连</a:t>
            </a:r>
            <a:r>
              <a:rPr lang="zh-CN" altLang="en-US" sz="1600" dirty="0"/>
              <a:t>：通常</a:t>
            </a:r>
            <a:r>
              <a:rPr lang="zh-CN" altLang="en-US" sz="1600" dirty="0" smtClean="0"/>
              <a:t>采用点到点超</a:t>
            </a:r>
            <a:r>
              <a:rPr lang="en-US" altLang="zh-CN" sz="1600" dirty="0" smtClean="0"/>
              <a:t>100G</a:t>
            </a:r>
            <a:r>
              <a:rPr lang="zh-CN" altLang="en-US" sz="1600" dirty="0"/>
              <a:t>光口互连</a:t>
            </a:r>
            <a:r>
              <a:rPr lang="zh-CN" altLang="en-US" sz="1600" dirty="0" smtClean="0"/>
              <a:t>，支撑构建干线</a:t>
            </a:r>
            <a:r>
              <a:rPr lang="en-US" altLang="zh-CN" sz="1600" dirty="0" smtClean="0"/>
              <a:t>/</a:t>
            </a:r>
            <a:r>
              <a:rPr lang="zh-CN" altLang="en-US" sz="1600" dirty="0" smtClean="0"/>
              <a:t>区域</a:t>
            </a:r>
            <a:r>
              <a:rPr lang="en-US" altLang="zh-CN" sz="1600" dirty="0" smtClean="0"/>
              <a:t>/</a:t>
            </a:r>
            <a:r>
              <a:rPr lang="zh-CN" altLang="en-US" sz="1600" dirty="0" smtClean="0"/>
              <a:t>省内的云化数据中心资源池，研究数据中心路由器网关设备和承载设备之间通过</a:t>
            </a:r>
            <a:r>
              <a:rPr lang="en-US" altLang="zh-CN" sz="1600" dirty="0" err="1" smtClean="0"/>
              <a:t>FlexE</a:t>
            </a:r>
            <a:r>
              <a:rPr lang="zh-CN" altLang="en-US" sz="1600" dirty="0" smtClean="0"/>
              <a:t>接口互通的组网方案，一是满足</a:t>
            </a:r>
            <a:r>
              <a:rPr lang="en-US" altLang="zh-CN" sz="1600" dirty="0" smtClean="0"/>
              <a:t>20ms/10ms/ 1ms</a:t>
            </a:r>
            <a:r>
              <a:rPr lang="zh-CN" altLang="en-US" sz="1600" dirty="0" smtClean="0"/>
              <a:t>低时延特性；二是提供多元业务的端到端网络切片，满足安全隔离特性要求。</a:t>
            </a:r>
            <a:endParaRPr lang="en-US" altLang="zh-CN" sz="1600" b="1" dirty="0" smtClean="0">
              <a:solidFill>
                <a:srgbClr val="C00000"/>
              </a:solidFill>
            </a:endParaRPr>
          </a:p>
          <a:p>
            <a:pPr marL="285750" indent="-285750">
              <a:spcBef>
                <a:spcPts val="600"/>
              </a:spcBef>
              <a:buFont typeface="Wingdings" panose="05000000000000000000" pitchFamily="2" charset="2"/>
              <a:buChar char="p"/>
            </a:pPr>
            <a:r>
              <a:rPr lang="zh-CN" altLang="en-US" sz="1600" b="1" dirty="0" smtClean="0"/>
              <a:t>云边数据中心之间高速互连：</a:t>
            </a:r>
            <a:r>
              <a:rPr lang="zh-CN" altLang="en-US" sz="1600" dirty="0" smtClean="0"/>
              <a:t>支撑实现云边数据中心之间的资源协同和</a:t>
            </a:r>
            <a:r>
              <a:rPr lang="en-US" altLang="zh-CN" sz="1600" dirty="0" smtClean="0"/>
              <a:t>AI/</a:t>
            </a:r>
            <a:r>
              <a:rPr lang="zh-CN" altLang="en-US" sz="1600" dirty="0" smtClean="0"/>
              <a:t>算力协同，支持业务动态感知和按需连接建立，满足低时延、高可靠和安全隔离需求。</a:t>
            </a:r>
            <a:endParaRPr lang="en-US" altLang="zh-CN" sz="1600" dirty="0" smtClean="0"/>
          </a:p>
          <a:p>
            <a:pPr marL="285750" indent="-285750">
              <a:spcBef>
                <a:spcPts val="600"/>
              </a:spcBef>
              <a:buFont typeface="Wingdings" panose="05000000000000000000" pitchFamily="2" charset="2"/>
              <a:buChar char="p"/>
            </a:pPr>
            <a:r>
              <a:rPr lang="zh-CN" altLang="en-US" sz="1600" b="1" dirty="0" smtClean="0"/>
              <a:t>边边</a:t>
            </a:r>
            <a:r>
              <a:rPr lang="en-US" altLang="zh-CN" sz="1600" b="1" dirty="0" smtClean="0"/>
              <a:t>/</a:t>
            </a:r>
            <a:r>
              <a:rPr lang="zh-CN" altLang="en-US" sz="1600" b="1" dirty="0" smtClean="0"/>
              <a:t>边端协同互连</a:t>
            </a:r>
            <a:r>
              <a:rPr lang="zh-CN" altLang="en-US" sz="1600" dirty="0" smtClean="0"/>
              <a:t>：局域网变电站内、分布式新型能源网（如能源小镇）的采集控制终端和边缘数据中心之间连接组网</a:t>
            </a:r>
            <a:r>
              <a:rPr lang="zh-CN" altLang="en-US" sz="1600" dirty="0"/>
              <a:t>，</a:t>
            </a:r>
            <a:r>
              <a:rPr lang="zh-CN" altLang="en-US" sz="1600" dirty="0" smtClean="0"/>
              <a:t>存在多类接口、业务汇聚和连接调度需求。</a:t>
            </a:r>
            <a:endParaRPr lang="zh-CN" altLang="en-US" sz="1600" dirty="0"/>
          </a:p>
        </p:txBody>
      </p:sp>
      <p:sp>
        <p:nvSpPr>
          <p:cNvPr id="2" name="文本框 1"/>
          <p:cNvSpPr txBox="1"/>
          <p:nvPr/>
        </p:nvSpPr>
        <p:spPr>
          <a:xfrm>
            <a:off x="5364088" y="2931790"/>
            <a:ext cx="2419312" cy="307777"/>
          </a:xfrm>
          <a:prstGeom prst="rect">
            <a:avLst/>
          </a:prstGeom>
          <a:noFill/>
        </p:spPr>
        <p:txBody>
          <a:bodyPr wrap="square" rtlCol="0">
            <a:spAutoFit/>
          </a:bodyPr>
          <a:lstStyle/>
          <a:p>
            <a:r>
              <a:rPr lang="zh-CN" altLang="en-US" sz="1400" b="1" dirty="0"/>
              <a:t>基于</a:t>
            </a:r>
            <a:r>
              <a:rPr lang="en-US" altLang="zh-CN" sz="1400" b="1" dirty="0" err="1" smtClean="0"/>
              <a:t>FlexE</a:t>
            </a:r>
            <a:r>
              <a:rPr lang="zh-CN" altLang="en-US" sz="1400" b="1" dirty="0" smtClean="0"/>
              <a:t>的融合传送网络</a:t>
            </a:r>
            <a:endParaRPr lang="zh-CN" altLang="en-US" sz="1400" b="1" dirty="0"/>
          </a:p>
        </p:txBody>
      </p:sp>
      <p:pic>
        <p:nvPicPr>
          <p:cNvPr id="74" name="Picture 301" descr="图片3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88241" y="3428574"/>
            <a:ext cx="327822" cy="24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301" descr="图片3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6964" y="3438389"/>
            <a:ext cx="327822" cy="24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89" descr="图片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86559" y="3845034"/>
            <a:ext cx="247942" cy="20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89" descr="图片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49248" y="4127972"/>
            <a:ext cx="247942" cy="20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89" descr="图片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8154" y="4166511"/>
            <a:ext cx="247942" cy="20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直接连接符 80"/>
          <p:cNvCxnSpPr>
            <a:cxnSpLocks/>
            <a:stCxn id="74" idx="1"/>
          </p:cNvCxnSpPr>
          <p:nvPr/>
        </p:nvCxnSpPr>
        <p:spPr>
          <a:xfrm flipH="1" flipV="1">
            <a:off x="4715527" y="3464867"/>
            <a:ext cx="272714" cy="87237"/>
          </a:xfrm>
          <a:prstGeom prst="line">
            <a:avLst/>
          </a:prstGeom>
        </p:spPr>
        <p:style>
          <a:lnRef idx="1">
            <a:schemeClr val="dk1"/>
          </a:lnRef>
          <a:fillRef idx="0">
            <a:schemeClr val="dk1"/>
          </a:fillRef>
          <a:effectRef idx="0">
            <a:schemeClr val="dk1"/>
          </a:effectRef>
          <a:fontRef idx="minor">
            <a:schemeClr val="tx1"/>
          </a:fontRef>
        </p:style>
      </p:cxnSp>
      <p:cxnSp>
        <p:nvCxnSpPr>
          <p:cNvPr id="83" name="直接连接符 82"/>
          <p:cNvCxnSpPr>
            <a:cxnSpLocks/>
            <a:stCxn id="5" idx="2"/>
          </p:cNvCxnSpPr>
          <p:nvPr/>
        </p:nvCxnSpPr>
        <p:spPr>
          <a:xfrm flipH="1" flipV="1">
            <a:off x="4695600" y="3513016"/>
            <a:ext cx="226497" cy="346471"/>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p:cNvCxnSpPr>
            <a:cxnSpLocks/>
          </p:cNvCxnSpPr>
          <p:nvPr/>
        </p:nvCxnSpPr>
        <p:spPr>
          <a:xfrm flipH="1">
            <a:off x="3923928" y="3481392"/>
            <a:ext cx="164586" cy="6067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224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95486"/>
            <a:ext cx="8640960" cy="461665"/>
          </a:xfrm>
          <a:prstGeom prst="rect">
            <a:avLst/>
          </a:prstGeom>
        </p:spPr>
        <p:txBody>
          <a:bodyPr vert="horz" lIns="91440" tIns="45720" rIns="91440" bIns="45720" rtlCol="0" anchor="ctr">
            <a:noAutofit/>
          </a:bodyPr>
          <a:lstStyle/>
          <a:p>
            <a:pPr>
              <a:spcBef>
                <a:spcPct val="0"/>
              </a:spcBef>
            </a:pPr>
            <a:r>
              <a:rPr lang="en-US" altLang="zh-CN" sz="2400" b="1" dirty="0" err="1">
                <a:latin typeface="微软雅黑" panose="020B0503020204020204" pitchFamily="34" charset="-122"/>
                <a:ea typeface="微软雅黑" panose="020B0503020204020204" pitchFamily="34" charset="-122"/>
                <a:cs typeface="+mj-cs"/>
              </a:rPr>
              <a:t>FlexE</a:t>
            </a:r>
            <a:r>
              <a:rPr lang="zh-CN" altLang="zh-CN" sz="2400" b="1" dirty="0">
                <a:latin typeface="微软雅黑" panose="020B0503020204020204" pitchFamily="34" charset="-122"/>
                <a:ea typeface="微软雅黑" panose="020B0503020204020204" pitchFamily="34" charset="-122"/>
                <a:cs typeface="+mj-cs"/>
              </a:rPr>
              <a:t>网络</a:t>
            </a:r>
            <a:r>
              <a:rPr lang="zh-CN" altLang="zh-CN" sz="2400" b="1" dirty="0" smtClean="0">
                <a:latin typeface="微软雅黑" panose="020B0503020204020204" pitchFamily="34" charset="-122"/>
                <a:ea typeface="微软雅黑" panose="020B0503020204020204" pitchFamily="34" charset="-122"/>
                <a:cs typeface="+mj-cs"/>
              </a:rPr>
              <a:t>架构</a:t>
            </a:r>
            <a:r>
              <a:rPr lang="zh-CN" altLang="en-US" sz="2400" b="1" dirty="0" smtClean="0">
                <a:latin typeface="微软雅黑" panose="020B0503020204020204" pitchFamily="34" charset="-122"/>
                <a:ea typeface="微软雅黑" panose="020B0503020204020204" pitchFamily="34" charset="-122"/>
                <a:cs typeface="+mj-cs"/>
              </a:rPr>
              <a:t>：适配能源互联网的多</a:t>
            </a:r>
            <a:r>
              <a:rPr lang="zh-CN" altLang="zh-CN" sz="2400" b="1" dirty="0" smtClean="0">
                <a:latin typeface="微软雅黑" panose="020B0503020204020204" pitchFamily="34" charset="-122"/>
                <a:ea typeface="微软雅黑" panose="020B0503020204020204" pitchFamily="34" charset="-122"/>
                <a:cs typeface="+mj-cs"/>
              </a:rPr>
              <a:t>业务</a:t>
            </a:r>
            <a:r>
              <a:rPr lang="zh-CN" altLang="en-US" sz="2400" b="1" dirty="0" smtClean="0">
                <a:latin typeface="微软雅黑" panose="020B0503020204020204" pitchFamily="34" charset="-122"/>
                <a:ea typeface="微软雅黑" panose="020B0503020204020204" pitchFamily="34" charset="-122"/>
                <a:cs typeface="+mj-cs"/>
              </a:rPr>
              <a:t>统一</a:t>
            </a:r>
            <a:r>
              <a:rPr lang="zh-CN" altLang="zh-CN" sz="2400" b="1" dirty="0" smtClean="0">
                <a:latin typeface="微软雅黑" panose="020B0503020204020204" pitchFamily="34" charset="-122"/>
                <a:ea typeface="微软雅黑" panose="020B0503020204020204" pitchFamily="34" charset="-122"/>
                <a:cs typeface="+mj-cs"/>
              </a:rPr>
              <a:t>承载</a:t>
            </a:r>
            <a:endParaRPr lang="zh-CN" altLang="en-US" sz="2400" b="1" dirty="0">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3612309" y="854990"/>
            <a:ext cx="5543632" cy="369332"/>
          </a:xfrm>
          <a:prstGeom prst="rect">
            <a:avLst/>
          </a:prstGeom>
          <a:noFill/>
        </p:spPr>
        <p:txBody>
          <a:bodyPr wrap="square" rtlCol="0">
            <a:spAutoFit/>
          </a:bodyPr>
          <a:lstStyle/>
          <a:p>
            <a:pPr algn="ctr"/>
            <a:r>
              <a:rPr lang="zh-CN" altLang="en-US" b="1" dirty="0" smtClean="0">
                <a:latin typeface="微软雅黑" panose="020B0503020204020204" pitchFamily="34" charset="-122"/>
                <a:ea typeface="微软雅黑" panose="020B0503020204020204" pitchFamily="34" charset="-122"/>
              </a:rPr>
              <a:t>基于</a:t>
            </a:r>
            <a:r>
              <a:rPr lang="en-US" altLang="zh-CN" b="1" dirty="0" smtClean="0">
                <a:latin typeface="微软雅黑" panose="020B0503020204020204" pitchFamily="34" charset="-122"/>
                <a:ea typeface="微软雅黑" panose="020B0503020204020204" pitchFamily="34" charset="-122"/>
              </a:rPr>
              <a:t>FlexE</a:t>
            </a:r>
            <a:r>
              <a:rPr lang="zh-CN" altLang="en-US" b="1" dirty="0" smtClean="0">
                <a:latin typeface="微软雅黑" panose="020B0503020204020204" pitchFamily="34" charset="-122"/>
                <a:ea typeface="微软雅黑" panose="020B0503020204020204" pitchFamily="34" charset="-122"/>
              </a:rPr>
              <a:t>统一承载的网络分层协议架构</a:t>
            </a:r>
            <a:endParaRPr lang="zh-CN" altLang="en-US" b="1"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329862" y="1275606"/>
            <a:ext cx="5778642" cy="3592612"/>
            <a:chOff x="2087724" y="1269168"/>
            <a:chExt cx="5778642" cy="3592612"/>
          </a:xfrm>
        </p:grpSpPr>
        <p:sp>
          <p:nvSpPr>
            <p:cNvPr id="25" name="矩形 24"/>
            <p:cNvSpPr/>
            <p:nvPr/>
          </p:nvSpPr>
          <p:spPr>
            <a:xfrm>
              <a:off x="5226604" y="1297047"/>
              <a:ext cx="1404156" cy="1124042"/>
            </a:xfrm>
            <a:prstGeom prst="rect">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CBR</a:t>
              </a: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业务</a:t>
              </a:r>
              <a:endPar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endPar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6" name="矩形 25"/>
            <p:cNvSpPr/>
            <p:nvPr/>
          </p:nvSpPr>
          <p:spPr>
            <a:xfrm>
              <a:off x="3509693" y="3662622"/>
              <a:ext cx="3105000" cy="256967"/>
            </a:xfrm>
            <a:prstGeom prst="rect">
              <a:avLst/>
            </a:prstGeom>
            <a:solidFill>
              <a:schemeClr val="accent1">
                <a:lumMod val="40000"/>
                <a:lumOff val="6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IEEE 802.3 PHY</a:t>
              </a:r>
            </a:p>
          </p:txBody>
        </p:sp>
        <p:sp>
          <p:nvSpPr>
            <p:cNvPr id="27" name="矩形 26"/>
            <p:cNvSpPr/>
            <p:nvPr/>
          </p:nvSpPr>
          <p:spPr>
            <a:xfrm>
              <a:off x="3491880" y="1685747"/>
              <a:ext cx="2436802" cy="397940"/>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分组隧道</a:t>
              </a:r>
              <a:endPar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SRv6/SR-MPLS/ MPLS-TP</a:t>
              </a: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28" name="矩形 27"/>
            <p:cNvSpPr/>
            <p:nvPr/>
          </p:nvSpPr>
          <p:spPr>
            <a:xfrm>
              <a:off x="3504944" y="1299422"/>
              <a:ext cx="1681982" cy="332526"/>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L2/L3 VPN</a:t>
              </a: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业务</a:t>
              </a:r>
              <a:endPar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9" name="矩形 28"/>
            <p:cNvSpPr/>
            <p:nvPr/>
          </p:nvSpPr>
          <p:spPr>
            <a:xfrm>
              <a:off x="4337959" y="2500285"/>
              <a:ext cx="2278294" cy="671366"/>
            </a:xfrm>
            <a:prstGeom prst="rect">
              <a:avLst/>
            </a:prstGeom>
            <a:solidFill>
              <a:schemeClr val="accent6"/>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小颗粒通道层（</a:t>
              </a: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N</a:t>
              </a: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10Mbps</a:t>
              </a: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endPar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0" name="矩形 29"/>
            <p:cNvSpPr/>
            <p:nvPr/>
          </p:nvSpPr>
          <p:spPr>
            <a:xfrm>
              <a:off x="3510262" y="3973594"/>
              <a:ext cx="3122873" cy="281438"/>
            </a:xfrm>
            <a:prstGeom prst="rect">
              <a:avLst/>
            </a:prstGeom>
            <a:solidFill>
              <a:schemeClr val="accent4">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光媒质层</a:t>
              </a:r>
            </a:p>
          </p:txBody>
        </p:sp>
        <p:cxnSp>
          <p:nvCxnSpPr>
            <p:cNvPr id="31" name="直接连接符 30"/>
            <p:cNvCxnSpPr/>
            <p:nvPr/>
          </p:nvCxnSpPr>
          <p:spPr>
            <a:xfrm>
              <a:off x="2141730" y="2421088"/>
              <a:ext cx="4616928" cy="40339"/>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141730" y="3595553"/>
              <a:ext cx="4569454"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142342" y="4297631"/>
              <a:ext cx="550800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文本框 12"/>
            <p:cNvSpPr txBox="1"/>
            <p:nvPr/>
          </p:nvSpPr>
          <p:spPr>
            <a:xfrm>
              <a:off x="2110140" y="1700685"/>
              <a:ext cx="1327734" cy="323165"/>
            </a:xfrm>
            <a:prstGeom prst="rect">
              <a:avLst/>
            </a:prstGeom>
            <a:noFill/>
          </p:spPr>
          <p:txBody>
            <a:bodyPr wrap="square" rtlCol="0">
              <a:spAutoFit/>
            </a:bodyPr>
            <a:lstStyle/>
            <a:p>
              <a:pPr algn="ctr"/>
              <a:r>
                <a:rPr lang="zh-CN" altLang="en-US" sz="1500" b="1" dirty="0" smtClean="0">
                  <a:solidFill>
                    <a:srgbClr val="C00000"/>
                  </a:solidFill>
                  <a:latin typeface="微软雅黑" panose="020B0503020204020204" pitchFamily="34" charset="-122"/>
                  <a:ea typeface="微软雅黑" panose="020B0503020204020204" pitchFamily="34" charset="-122"/>
                </a:rPr>
                <a:t>分组</a:t>
              </a:r>
              <a:r>
                <a:rPr lang="zh-CN" altLang="en-US" sz="1500" b="1" dirty="0">
                  <a:solidFill>
                    <a:srgbClr val="C00000"/>
                  </a:solidFill>
                  <a:latin typeface="微软雅黑" panose="020B0503020204020204" pitchFamily="34" charset="-122"/>
                  <a:ea typeface="微软雅黑" panose="020B0503020204020204" pitchFamily="34" charset="-122"/>
                </a:rPr>
                <a:t>切片</a:t>
              </a:r>
              <a:r>
                <a:rPr lang="zh-CN" altLang="en-US" sz="1500" b="1" dirty="0" smtClean="0">
                  <a:solidFill>
                    <a:srgbClr val="C00000"/>
                  </a:solidFill>
                  <a:latin typeface="微软雅黑" panose="020B0503020204020204" pitchFamily="34" charset="-122"/>
                  <a:ea typeface="微软雅黑" panose="020B0503020204020204" pitchFamily="34" charset="-122"/>
                </a:rPr>
                <a:t>层</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35" name="文本框 13"/>
            <p:cNvSpPr txBox="1"/>
            <p:nvPr/>
          </p:nvSpPr>
          <p:spPr>
            <a:xfrm>
              <a:off x="2110140" y="2737299"/>
              <a:ext cx="1334317" cy="323165"/>
            </a:xfrm>
            <a:prstGeom prst="rect">
              <a:avLst/>
            </a:prstGeom>
            <a:noFill/>
          </p:spPr>
          <p:txBody>
            <a:bodyPr wrap="square" rtlCol="0">
              <a:spAutoFit/>
            </a:bodyPr>
            <a:lstStyle/>
            <a:p>
              <a:pPr algn="ctr"/>
              <a:r>
                <a:rPr lang="en-US" altLang="zh-CN" sz="1500" b="1" dirty="0">
                  <a:solidFill>
                    <a:srgbClr val="C00000"/>
                  </a:solidFill>
                  <a:latin typeface="微软雅黑" panose="020B0503020204020204" pitchFamily="34" charset="-122"/>
                  <a:ea typeface="微软雅黑" panose="020B0503020204020204" pitchFamily="34" charset="-122"/>
                </a:rPr>
                <a:t>FlexE</a:t>
              </a:r>
              <a:r>
                <a:rPr lang="zh-CN" altLang="en-US" sz="1500" b="1" dirty="0">
                  <a:solidFill>
                    <a:srgbClr val="C00000"/>
                  </a:solidFill>
                  <a:latin typeface="微软雅黑" panose="020B0503020204020204" pitchFamily="34" charset="-122"/>
                  <a:ea typeface="微软雅黑" panose="020B0503020204020204" pitchFamily="34" charset="-122"/>
                </a:rPr>
                <a:t>切片层</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36" name="文本框 14"/>
            <p:cNvSpPr txBox="1"/>
            <p:nvPr/>
          </p:nvSpPr>
          <p:spPr>
            <a:xfrm>
              <a:off x="2141730" y="3729830"/>
              <a:ext cx="1282258" cy="323165"/>
            </a:xfrm>
            <a:prstGeom prst="rect">
              <a:avLst/>
            </a:prstGeom>
            <a:noFill/>
          </p:spPr>
          <p:txBody>
            <a:bodyPr wrap="square" rtlCol="0">
              <a:spAutoFit/>
            </a:bodyPr>
            <a:lstStyle/>
            <a:p>
              <a:pPr algn="ctr"/>
              <a:r>
                <a:rPr lang="zh-CN" altLang="en-US" sz="1500" b="1" dirty="0">
                  <a:solidFill>
                    <a:srgbClr val="C00000"/>
                  </a:solidFill>
                  <a:latin typeface="微软雅黑" panose="020B0503020204020204" pitchFamily="34" charset="-122"/>
                  <a:ea typeface="微软雅黑" panose="020B0503020204020204" pitchFamily="34" charset="-122"/>
                </a:rPr>
                <a:t>物理传输层</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a:xfrm>
              <a:off x="3491880" y="2111264"/>
              <a:ext cx="2700300" cy="309824"/>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以太网</a:t>
              </a: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MAC</a:t>
              </a:r>
            </a:p>
          </p:txBody>
        </p:sp>
        <p:sp>
          <p:nvSpPr>
            <p:cNvPr id="38" name="矩形 37"/>
            <p:cNvSpPr/>
            <p:nvPr/>
          </p:nvSpPr>
          <p:spPr>
            <a:xfrm>
              <a:off x="6688852" y="1309885"/>
              <a:ext cx="464330" cy="2943000"/>
            </a:xfrm>
            <a:prstGeom prst="rect">
              <a:avLst/>
            </a:prstGeom>
            <a:solidFill>
              <a:schemeClr val="bg1">
                <a:lumMod val="8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时间</a:t>
              </a:r>
              <a:r>
                <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a:t>
              </a:r>
            </a:p>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时钟</a:t>
              </a:r>
            </a:p>
          </p:txBody>
        </p:sp>
        <p:sp>
          <p:nvSpPr>
            <p:cNvPr id="39" name="矩形 38"/>
            <p:cNvSpPr/>
            <p:nvPr/>
          </p:nvSpPr>
          <p:spPr>
            <a:xfrm>
              <a:off x="7221032" y="1309500"/>
              <a:ext cx="464330" cy="2943000"/>
            </a:xfrm>
            <a:prstGeom prst="rect">
              <a:avLst/>
            </a:prstGeom>
            <a:solidFill>
              <a:schemeClr val="bg1">
                <a:lumMod val="8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管理</a:t>
              </a:r>
              <a:r>
                <a:rPr lang="en-US" altLang="zh-CN"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a:t>
              </a:r>
            </a:p>
            <a:p>
              <a:pPr algn="ctr"/>
              <a:r>
                <a:rPr lang="zh-CN" altLang="en-US" sz="1200" b="1"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控制</a:t>
              </a:r>
            </a:p>
          </p:txBody>
        </p:sp>
        <p:sp>
          <p:nvSpPr>
            <p:cNvPr id="40" name="矩形 39"/>
            <p:cNvSpPr/>
            <p:nvPr/>
          </p:nvSpPr>
          <p:spPr>
            <a:xfrm>
              <a:off x="3502772" y="3223987"/>
              <a:ext cx="3105000" cy="324000"/>
            </a:xfrm>
            <a:prstGeom prst="rect">
              <a:avLst/>
            </a:prstGeom>
            <a:solidFill>
              <a:srgbClr val="FFDF79"/>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MTN </a:t>
              </a: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段层</a:t>
              </a: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(N</a:t>
              </a: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 </a:t>
              </a: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400/200/100/50/</a:t>
              </a:r>
              <a:r>
                <a:rPr lang="en-US" altLang="zh-CN" sz="12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10G</a:t>
              </a: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1" name="文本框 27"/>
            <p:cNvSpPr txBox="1"/>
            <p:nvPr/>
          </p:nvSpPr>
          <p:spPr>
            <a:xfrm>
              <a:off x="2087724" y="4353949"/>
              <a:ext cx="5778642" cy="507831"/>
            </a:xfrm>
            <a:prstGeom prst="rect">
              <a:avLst/>
            </a:prstGeom>
            <a:noFill/>
          </p:spPr>
          <p:txBody>
            <a:bodyPr wrap="square" rtlCol="0">
              <a:spAutoFit/>
            </a:bodyPr>
            <a:lstStyle/>
            <a:p>
              <a:r>
                <a:rPr lang="zh-CN" altLang="en-US" sz="1350" dirty="0"/>
                <a:t>注：本图中</a:t>
              </a:r>
              <a:r>
                <a:rPr lang="en-US" altLang="zh-CN" sz="1350" dirty="0"/>
                <a:t>CBR</a:t>
              </a:r>
              <a:r>
                <a:rPr lang="zh-CN" altLang="en-US" sz="1350" dirty="0"/>
                <a:t>业务特指</a:t>
              </a:r>
              <a:r>
                <a:rPr lang="en-US" altLang="zh-CN" sz="1350" dirty="0"/>
                <a:t>E1</a:t>
              </a:r>
              <a:r>
                <a:rPr lang="zh-CN" altLang="en-US" sz="1350" dirty="0"/>
                <a:t>、</a:t>
              </a:r>
              <a:r>
                <a:rPr lang="en-US" altLang="zh-CN" sz="1350" dirty="0"/>
                <a:t>STM-1</a:t>
              </a:r>
              <a:r>
                <a:rPr lang="zh-CN" altLang="en-US" sz="1350" dirty="0"/>
                <a:t>、</a:t>
              </a:r>
              <a:r>
                <a:rPr lang="en-US" altLang="zh-CN" sz="1350" dirty="0"/>
                <a:t>TSN</a:t>
              </a:r>
              <a:r>
                <a:rPr lang="zh-CN" altLang="en-US" sz="1350" dirty="0"/>
                <a:t>、工业以太网等需要低时延和高安全隔离的能源互联网业务。</a:t>
              </a:r>
            </a:p>
          </p:txBody>
        </p:sp>
        <p:cxnSp>
          <p:nvCxnSpPr>
            <p:cNvPr id="42" name="直接连接符 41"/>
            <p:cNvCxnSpPr/>
            <p:nvPr/>
          </p:nvCxnSpPr>
          <p:spPr>
            <a:xfrm flipV="1">
              <a:off x="2141730" y="1269168"/>
              <a:ext cx="5543632" cy="2788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512307" y="2507857"/>
              <a:ext cx="780757" cy="441935"/>
            </a:xfrm>
            <a:prstGeom prst="rect">
              <a:avLst/>
            </a:prstGeom>
            <a:solidFill>
              <a:srgbClr val="FFDF79"/>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4" name="矩形 43"/>
            <p:cNvSpPr/>
            <p:nvPr/>
          </p:nvSpPr>
          <p:spPr>
            <a:xfrm>
              <a:off x="3502771" y="2871575"/>
              <a:ext cx="2689409" cy="324000"/>
            </a:xfrm>
            <a:prstGeom prst="rect">
              <a:avLst/>
            </a:prstGeom>
            <a:solidFill>
              <a:srgbClr val="FFDF79"/>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MTN</a:t>
              </a: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通道层（</a:t>
              </a: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N</a:t>
              </a: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 </a:t>
              </a:r>
              <a:r>
                <a:rPr lang="en-US" altLang="zh-CN"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5Gbps</a:t>
              </a:r>
              <a:r>
                <a:rPr lang="zh-CN" altLang="en-US" sz="12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p>
          </p:txBody>
        </p:sp>
      </p:grpSp>
      <p:sp>
        <p:nvSpPr>
          <p:cNvPr id="46" name="文本框 45"/>
          <p:cNvSpPr txBox="1"/>
          <p:nvPr/>
        </p:nvSpPr>
        <p:spPr>
          <a:xfrm>
            <a:off x="221828" y="854990"/>
            <a:ext cx="3108034" cy="2708434"/>
          </a:xfrm>
          <a:prstGeom prst="rect">
            <a:avLst/>
          </a:prstGeom>
          <a:noFill/>
        </p:spPr>
        <p:txBody>
          <a:bodyPr wrap="square" rtlCol="0">
            <a:spAutoFit/>
          </a:bodyPr>
          <a:lstStyle/>
          <a:p>
            <a:pPr>
              <a:spcBef>
                <a:spcPts val="600"/>
              </a:spcBef>
              <a:spcAft>
                <a:spcPts val="600"/>
              </a:spcAft>
            </a:pPr>
            <a:r>
              <a:rPr lang="zh-CN" altLang="en-US" sz="2000" b="1" dirty="0" smtClean="0">
                <a:latin typeface="微软雅黑" panose="020B0503020204020204" pitchFamily="34" charset="-122"/>
                <a:ea typeface="微软雅黑" panose="020B0503020204020204" pitchFamily="34" charset="-122"/>
              </a:rPr>
              <a:t>新型网络架构的发展愿景</a:t>
            </a:r>
            <a:endParaRPr lang="en-US" altLang="zh-CN" sz="2000" b="1" dirty="0" smtClean="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Wingdings" panose="05000000000000000000" pitchFamily="2" charset="2"/>
              <a:buChar char="p"/>
            </a:pPr>
            <a:r>
              <a:rPr lang="zh-CN" altLang="en-US" sz="2000" dirty="0" smtClean="0"/>
              <a:t>安全隔离的多业务承载</a:t>
            </a:r>
            <a:endParaRPr lang="en-US" altLang="zh-CN" sz="2000" dirty="0" smtClean="0"/>
          </a:p>
          <a:p>
            <a:pPr marL="285750" indent="-285750">
              <a:spcBef>
                <a:spcPts val="600"/>
              </a:spcBef>
              <a:spcAft>
                <a:spcPts val="600"/>
              </a:spcAft>
              <a:buFont typeface="Wingdings" panose="05000000000000000000" pitchFamily="2" charset="2"/>
              <a:buChar char="p"/>
            </a:pPr>
            <a:r>
              <a:rPr lang="zh-CN" altLang="en-US" sz="2000" dirty="0" smtClean="0"/>
              <a:t>差异化的业务性能保障</a:t>
            </a:r>
            <a:endParaRPr lang="en-US" altLang="zh-CN" sz="2000" dirty="0" smtClean="0"/>
          </a:p>
          <a:p>
            <a:pPr marL="285750" indent="-285750">
              <a:spcBef>
                <a:spcPts val="600"/>
              </a:spcBef>
              <a:spcAft>
                <a:spcPts val="600"/>
              </a:spcAft>
              <a:buFont typeface="Wingdings" panose="05000000000000000000" pitchFamily="2" charset="2"/>
              <a:buChar char="p"/>
            </a:pPr>
            <a:r>
              <a:rPr lang="zh-CN" altLang="en-US" sz="2000" dirty="0" smtClean="0"/>
              <a:t>智能化的网络管控运维</a:t>
            </a:r>
            <a:endParaRPr lang="en-US" altLang="zh-CN" sz="2000" dirty="0" smtClean="0"/>
          </a:p>
          <a:p>
            <a:pPr marL="285750" indent="-285750">
              <a:spcBef>
                <a:spcPts val="600"/>
              </a:spcBef>
              <a:spcAft>
                <a:spcPts val="600"/>
              </a:spcAft>
              <a:buFont typeface="Wingdings" panose="05000000000000000000" pitchFamily="2" charset="2"/>
              <a:buChar char="p"/>
            </a:pPr>
            <a:r>
              <a:rPr lang="zh-CN" altLang="en-US" sz="2000" dirty="0" smtClean="0"/>
              <a:t>技术和产业可持续演进</a:t>
            </a:r>
            <a:endParaRPr lang="en-US" altLang="zh-CN" sz="2000" dirty="0" smtClean="0"/>
          </a:p>
          <a:p>
            <a:pPr marL="285750" indent="-285750">
              <a:spcBef>
                <a:spcPts val="600"/>
              </a:spcBef>
              <a:spcAft>
                <a:spcPts val="600"/>
              </a:spcAft>
              <a:buFont typeface="Wingdings" panose="05000000000000000000" pitchFamily="2" charset="2"/>
              <a:buChar char="p"/>
            </a:pPr>
            <a:r>
              <a:rPr lang="zh-CN" altLang="en-US" sz="2000" dirty="0"/>
              <a:t>绿色</a:t>
            </a:r>
            <a:r>
              <a:rPr lang="zh-CN" altLang="en-US" sz="2000" dirty="0" smtClean="0"/>
              <a:t>节能支撑双碳战略</a:t>
            </a:r>
            <a:endParaRPr lang="zh-CN" altLang="en-US" sz="2000" dirty="0"/>
          </a:p>
        </p:txBody>
      </p:sp>
    </p:spTree>
    <p:extLst>
      <p:ext uri="{BB962C8B-B14F-4D97-AF65-F5344CB8AC3E}">
        <p14:creationId xmlns:p14="http://schemas.microsoft.com/office/powerpoint/2010/main" val="1067359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a:xfrm>
            <a:off x="2893541" y="1422284"/>
            <a:ext cx="0" cy="2257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199411" y="1131590"/>
            <a:ext cx="3333999" cy="27085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客户业务适配（</a:t>
            </a: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L2VPN/L3VPN</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CBR</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业务）</a:t>
            </a:r>
            <a:endPar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圆角矩形 8"/>
          <p:cNvSpPr/>
          <p:nvPr/>
        </p:nvSpPr>
        <p:spPr>
          <a:xfrm>
            <a:off x="1888330" y="1650139"/>
            <a:ext cx="1977008" cy="252962"/>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MPLS-TP/SR-MPLS/SR</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隧道</a:t>
            </a:r>
            <a:endPar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圆角矩形 9"/>
          <p:cNvSpPr/>
          <p:nvPr/>
        </p:nvSpPr>
        <p:spPr>
          <a:xfrm>
            <a:off x="1237853" y="2154210"/>
            <a:ext cx="2627483" cy="27085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Ethernet MAC</a:t>
            </a:r>
            <a:endPar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圆角矩形 10"/>
          <p:cNvSpPr/>
          <p:nvPr/>
        </p:nvSpPr>
        <p:spPr>
          <a:xfrm>
            <a:off x="2242078" y="2658282"/>
            <a:ext cx="2240237" cy="270857"/>
          </a:xfrm>
          <a:prstGeom prst="round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MTN</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小颗粒通道层（</a:t>
            </a: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N*10Mbps</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2" name="直接箭头连接符 11"/>
          <p:cNvCxnSpPr/>
          <p:nvPr/>
        </p:nvCxnSpPr>
        <p:spPr>
          <a:xfrm flipH="1">
            <a:off x="4043324" y="1402447"/>
            <a:ext cx="0" cy="1241429"/>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228243" y="3448622"/>
            <a:ext cx="2983717" cy="270857"/>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FlexE/MTN </a:t>
            </a:r>
            <a:r>
              <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段层（</a:t>
            </a: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N*5Gbps</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圆角矩形 13"/>
          <p:cNvSpPr/>
          <p:nvPr/>
        </p:nvSpPr>
        <p:spPr>
          <a:xfrm>
            <a:off x="1228243" y="3905803"/>
            <a:ext cx="3333999" cy="27085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IEEE 802.3</a:t>
            </a:r>
            <a:r>
              <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PHY</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PCS</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低层</a:t>
            </a: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+PMD</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圆角矩形 14"/>
          <p:cNvSpPr/>
          <p:nvPr/>
        </p:nvSpPr>
        <p:spPr>
          <a:xfrm>
            <a:off x="2960090" y="4425395"/>
            <a:ext cx="1603755" cy="27085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DWDM</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光层</a:t>
            </a:r>
            <a:endPar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6" name="直接箭头连接符 15"/>
          <p:cNvCxnSpPr/>
          <p:nvPr/>
        </p:nvCxnSpPr>
        <p:spPr>
          <a:xfrm flipH="1">
            <a:off x="2894300" y="2425067"/>
            <a:ext cx="0" cy="2257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939532" y="3696683"/>
            <a:ext cx="0" cy="2257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746277" y="4196746"/>
            <a:ext cx="0" cy="2257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2249663" y="4186456"/>
            <a:ext cx="0" cy="2257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52430" y="2544293"/>
            <a:ext cx="4322703"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95295" y="3816760"/>
            <a:ext cx="4322703" cy="156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06407" y="2975416"/>
            <a:ext cx="972298" cy="246878"/>
          </a:xfrm>
          <a:prstGeom prst="rect">
            <a:avLst/>
          </a:prstGeom>
          <a:solidFill>
            <a:schemeClr val="bg1"/>
          </a:solidFill>
        </p:spPr>
        <p:txBody>
          <a:bodyPr wrap="square" rtlCol="0">
            <a:spAutoFit/>
          </a:bodyPr>
          <a:lstStyle>
            <a:defPPr>
              <a:defRPr lang="zh-CN"/>
            </a:defPPr>
            <a:lvl1pPr algn="ctr"/>
          </a:lstStyle>
          <a:p>
            <a:r>
              <a:rPr lang="en-US" altLang="zh-CN" sz="1050" dirty="0" smtClean="0">
                <a:latin typeface="Times New Roman" panose="02020603050405020304" pitchFamily="18" charset="0"/>
                <a:ea typeface="微软雅黑" panose="020B0503020204020204" pitchFamily="34" charset="-122"/>
                <a:cs typeface="Times New Roman" panose="02020603050405020304" pitchFamily="18" charset="0"/>
              </a:rPr>
              <a:t>FlexE</a:t>
            </a:r>
            <a:r>
              <a:rPr lang="zh-CN" altLang="en-US" sz="1050" dirty="0" smtClean="0">
                <a:latin typeface="Times New Roman" panose="02020603050405020304" pitchFamily="18" charset="0"/>
                <a:ea typeface="微软雅黑" panose="020B0503020204020204" pitchFamily="34" charset="-122"/>
                <a:cs typeface="Times New Roman" panose="02020603050405020304" pitchFamily="18" charset="0"/>
              </a:rPr>
              <a:t>切片层</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p:cNvSpPr txBox="1"/>
          <p:nvPr/>
        </p:nvSpPr>
        <p:spPr>
          <a:xfrm>
            <a:off x="244431" y="1754962"/>
            <a:ext cx="940835" cy="246878"/>
          </a:xfrm>
          <a:prstGeom prst="rect">
            <a:avLst/>
          </a:prstGeom>
          <a:solidFill>
            <a:schemeClr val="bg1"/>
          </a:solidFill>
        </p:spPr>
        <p:txBody>
          <a:bodyPr wrap="square" rtlCol="0">
            <a:spAutoFit/>
          </a:bodyPr>
          <a:lstStyle>
            <a:defPPr>
              <a:defRPr lang="zh-CN"/>
            </a:defPPr>
            <a:lvl1pPr algn="ctr"/>
          </a:lstStyle>
          <a:p>
            <a:r>
              <a:rPr lang="zh-CN" altLang="en-US" sz="1050" dirty="0" smtClean="0">
                <a:latin typeface="Times New Roman" panose="02020603050405020304" pitchFamily="18" charset="0"/>
                <a:ea typeface="微软雅黑" panose="020B0503020204020204" pitchFamily="34" charset="-122"/>
                <a:cs typeface="Times New Roman" panose="02020603050405020304" pitchFamily="18" charset="0"/>
              </a:rPr>
              <a:t>分组切片层</a:t>
            </a:r>
            <a:endParaRPr lang="en-US" altLang="zh-CN" sz="105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4" name="直接箭头连接符 23"/>
          <p:cNvCxnSpPr/>
          <p:nvPr/>
        </p:nvCxnSpPr>
        <p:spPr>
          <a:xfrm flipH="1">
            <a:off x="1651776" y="1414671"/>
            <a:ext cx="0" cy="722286"/>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95295" y="1529585"/>
            <a:ext cx="4322703"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375828" y="1574733"/>
            <a:ext cx="321939" cy="246878"/>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①</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文本框 26"/>
          <p:cNvSpPr txBox="1"/>
          <p:nvPr/>
        </p:nvSpPr>
        <p:spPr>
          <a:xfrm>
            <a:off x="2525611" y="1394141"/>
            <a:ext cx="321939" cy="246878"/>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②</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27"/>
          <p:cNvSpPr txBox="1"/>
          <p:nvPr/>
        </p:nvSpPr>
        <p:spPr>
          <a:xfrm>
            <a:off x="3781282" y="1419892"/>
            <a:ext cx="321939" cy="246878"/>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③</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文本框 28"/>
          <p:cNvSpPr txBox="1"/>
          <p:nvPr/>
        </p:nvSpPr>
        <p:spPr>
          <a:xfrm>
            <a:off x="2533195" y="1916947"/>
            <a:ext cx="321939" cy="246878"/>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②</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文本框 29"/>
          <p:cNvSpPr txBox="1"/>
          <p:nvPr/>
        </p:nvSpPr>
        <p:spPr>
          <a:xfrm>
            <a:off x="2521869" y="2427398"/>
            <a:ext cx="321939" cy="261610"/>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⑥</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文本框 32"/>
          <p:cNvSpPr txBox="1"/>
          <p:nvPr/>
        </p:nvSpPr>
        <p:spPr>
          <a:xfrm>
            <a:off x="1964892" y="4177733"/>
            <a:ext cx="321939" cy="261610"/>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⑩</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4" name="直接连接符 33"/>
          <p:cNvCxnSpPr/>
          <p:nvPr/>
        </p:nvCxnSpPr>
        <p:spPr>
          <a:xfrm flipV="1">
            <a:off x="295295" y="4751792"/>
            <a:ext cx="4322703"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635783" y="3691329"/>
            <a:ext cx="321939" cy="261610"/>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⑨</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圆角矩形 35"/>
          <p:cNvSpPr/>
          <p:nvPr/>
        </p:nvSpPr>
        <p:spPr>
          <a:xfrm>
            <a:off x="1283845" y="4419049"/>
            <a:ext cx="1603755" cy="27085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以太网灰光</a:t>
            </a:r>
            <a:endPar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7" name="直接箭头连接符 36"/>
          <p:cNvCxnSpPr/>
          <p:nvPr/>
        </p:nvCxnSpPr>
        <p:spPr>
          <a:xfrm>
            <a:off x="2893541" y="1928496"/>
            <a:ext cx="0" cy="2257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文本框 23"/>
          <p:cNvSpPr txBox="1"/>
          <p:nvPr/>
        </p:nvSpPr>
        <p:spPr>
          <a:xfrm>
            <a:off x="206406" y="4177718"/>
            <a:ext cx="972298" cy="246878"/>
          </a:xfrm>
          <a:prstGeom prst="rect">
            <a:avLst/>
          </a:prstGeom>
          <a:solidFill>
            <a:schemeClr val="bg1"/>
          </a:solidFill>
        </p:spPr>
        <p:txBody>
          <a:bodyPr wrap="square" rtlCol="0">
            <a:spAutoFit/>
          </a:bodyPr>
          <a:lstStyle>
            <a:defPPr>
              <a:defRPr lang="zh-CN"/>
            </a:defPPr>
            <a:lvl1pPr algn="ctr"/>
          </a:lstStyle>
          <a:p>
            <a:r>
              <a:rPr lang="zh-CN" altLang="en-US" sz="1050" dirty="0">
                <a:latin typeface="Times New Roman" panose="02020603050405020304" pitchFamily="18" charset="0"/>
                <a:ea typeface="微软雅黑" panose="020B0503020204020204" pitchFamily="34" charset="-122"/>
                <a:cs typeface="Times New Roman" panose="02020603050405020304" pitchFamily="18" charset="0"/>
              </a:rPr>
              <a:t>物理</a:t>
            </a:r>
            <a:r>
              <a:rPr lang="zh-CN" altLang="en-US" sz="1050" dirty="0" smtClean="0">
                <a:latin typeface="Times New Roman" panose="02020603050405020304" pitchFamily="18" charset="0"/>
                <a:ea typeface="微软雅黑" panose="020B0503020204020204" pitchFamily="34" charset="-122"/>
                <a:cs typeface="Times New Roman" panose="02020603050405020304" pitchFamily="18" charset="0"/>
              </a:rPr>
              <a:t>传输层</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圆角矩形 38"/>
          <p:cNvSpPr/>
          <p:nvPr/>
        </p:nvSpPr>
        <p:spPr>
          <a:xfrm>
            <a:off x="1496894" y="3180250"/>
            <a:ext cx="2376258" cy="270857"/>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MTN</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通道层（</a:t>
            </a:r>
            <a:r>
              <a:rPr lang="en-US" altLang="zh-CN"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N*5Gbps+OAM+</a:t>
            </a:r>
            <a:r>
              <a:rPr lang="zh-CN" altLang="en-US" sz="105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保护）</a:t>
            </a:r>
            <a:endParaRPr lang="zh-CN" altLang="en-US" sz="105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0" name="直接箭头连接符 39"/>
          <p:cNvCxnSpPr/>
          <p:nvPr/>
        </p:nvCxnSpPr>
        <p:spPr>
          <a:xfrm flipH="1">
            <a:off x="2905058" y="2948976"/>
            <a:ext cx="0" cy="2257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85765" y="2455059"/>
            <a:ext cx="321939" cy="722366"/>
            <a:chOff x="1345509" y="2455059"/>
            <a:chExt cx="321939" cy="722366"/>
          </a:xfrm>
        </p:grpSpPr>
        <p:cxnSp>
          <p:nvCxnSpPr>
            <p:cNvPr id="32" name="直接箭头连接符 31"/>
            <p:cNvCxnSpPr/>
            <p:nvPr/>
          </p:nvCxnSpPr>
          <p:spPr>
            <a:xfrm>
              <a:off x="1651776" y="2455059"/>
              <a:ext cx="0" cy="722366"/>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文本框 42"/>
            <p:cNvSpPr txBox="1"/>
            <p:nvPr/>
          </p:nvSpPr>
          <p:spPr>
            <a:xfrm>
              <a:off x="1345509" y="2691252"/>
              <a:ext cx="321939" cy="261610"/>
            </a:xfrm>
            <a:prstGeom prst="rect">
              <a:avLst/>
            </a:prstGeom>
            <a:noFill/>
          </p:spPr>
          <p:txBody>
            <a:bodyPr wrap="square" rtlCol="0">
              <a:spAutoFit/>
            </a:bodyPr>
            <a:lstStyle/>
            <a:p>
              <a:r>
                <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rPr>
                <a:t>⑤</a:t>
              </a:r>
            </a:p>
          </p:txBody>
        </p:sp>
      </p:grpSp>
      <p:sp>
        <p:nvSpPr>
          <p:cNvPr id="4" name="文本框 3"/>
          <p:cNvSpPr txBox="1"/>
          <p:nvPr/>
        </p:nvSpPr>
        <p:spPr>
          <a:xfrm>
            <a:off x="3779912" y="2995352"/>
            <a:ext cx="315714" cy="261610"/>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⑧</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 name="直接箭头连接符 4"/>
          <p:cNvCxnSpPr/>
          <p:nvPr/>
        </p:nvCxnSpPr>
        <p:spPr>
          <a:xfrm>
            <a:off x="4067944" y="2929139"/>
            <a:ext cx="0" cy="519483"/>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421282" y="4180379"/>
            <a:ext cx="392085" cy="261610"/>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⑾</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矩形 41"/>
          <p:cNvSpPr/>
          <p:nvPr/>
        </p:nvSpPr>
        <p:spPr>
          <a:xfrm>
            <a:off x="179512" y="195486"/>
            <a:ext cx="8640960" cy="461665"/>
          </a:xfrm>
          <a:prstGeom prst="rect">
            <a:avLst/>
          </a:prstGeom>
        </p:spPr>
        <p:txBody>
          <a:bodyPr vert="horz" lIns="91440" tIns="45720" rIns="91440" bIns="45720" rtlCol="0" anchor="ctr">
            <a:noAutofit/>
          </a:bodyPr>
          <a:lstStyle/>
          <a:p>
            <a:pPr>
              <a:spcBef>
                <a:spcPct val="0"/>
              </a:spcBef>
            </a:pPr>
            <a:r>
              <a:rPr lang="zh-CN" altLang="en-US" sz="2400" b="1" dirty="0" smtClean="0">
                <a:latin typeface="微软雅黑" panose="020B0503020204020204" pitchFamily="34" charset="-122"/>
                <a:ea typeface="微软雅黑" panose="020B0503020204020204" pitchFamily="34" charset="-122"/>
                <a:cs typeface="+mj-cs"/>
              </a:rPr>
              <a:t>基于</a:t>
            </a:r>
            <a:r>
              <a:rPr lang="en-US" altLang="zh-CN" sz="2400" b="1" dirty="0" smtClean="0">
                <a:latin typeface="微软雅黑" panose="020B0503020204020204" pitchFamily="34" charset="-122"/>
                <a:ea typeface="微软雅黑" panose="020B0503020204020204" pitchFamily="34" charset="-122"/>
                <a:cs typeface="+mj-cs"/>
              </a:rPr>
              <a:t>FlexE</a:t>
            </a:r>
            <a:r>
              <a:rPr lang="zh-CN" altLang="en-US" sz="2400" b="1" dirty="0" smtClean="0">
                <a:latin typeface="微软雅黑" panose="020B0503020204020204" pitchFamily="34" charset="-122"/>
                <a:ea typeface="微软雅黑" panose="020B0503020204020204" pitchFamily="34" charset="-122"/>
                <a:cs typeface="+mj-cs"/>
              </a:rPr>
              <a:t>的多</a:t>
            </a:r>
            <a:r>
              <a:rPr lang="zh-CN" altLang="zh-CN" sz="2400" b="1" dirty="0" smtClean="0">
                <a:latin typeface="微软雅黑" panose="020B0503020204020204" pitchFamily="34" charset="-122"/>
                <a:ea typeface="微软雅黑" panose="020B0503020204020204" pitchFamily="34" charset="-122"/>
                <a:cs typeface="+mj-cs"/>
              </a:rPr>
              <a:t>业务</a:t>
            </a:r>
            <a:r>
              <a:rPr lang="zh-CN" altLang="en-US" sz="2400" b="1" dirty="0" smtClean="0">
                <a:latin typeface="微软雅黑" panose="020B0503020204020204" pitchFamily="34" charset="-122"/>
                <a:ea typeface="微软雅黑" panose="020B0503020204020204" pitchFamily="34" charset="-122"/>
                <a:cs typeface="+mj-cs"/>
              </a:rPr>
              <a:t>承载技术方案</a:t>
            </a:r>
            <a:endParaRPr lang="zh-CN" altLang="en-US" sz="2400" b="1" dirty="0">
              <a:latin typeface="微软雅黑" panose="020B0503020204020204" pitchFamily="34" charset="-122"/>
              <a:ea typeface="微软雅黑" panose="020B0503020204020204" pitchFamily="34" charset="-122"/>
              <a:cs typeface="+mj-cs"/>
            </a:endParaRPr>
          </a:p>
        </p:txBody>
      </p:sp>
      <p:sp>
        <p:nvSpPr>
          <p:cNvPr id="43" name="文本框 42"/>
          <p:cNvSpPr txBox="1"/>
          <p:nvPr/>
        </p:nvSpPr>
        <p:spPr>
          <a:xfrm>
            <a:off x="251520" y="768959"/>
            <a:ext cx="5068214" cy="369332"/>
          </a:xfrm>
          <a:prstGeom prst="rect">
            <a:avLst/>
          </a:prstGeom>
          <a:noFill/>
        </p:spPr>
        <p:txBody>
          <a:bodyPr wrap="square" rtlCol="0">
            <a:spAutoFit/>
          </a:bodyPr>
          <a:lstStyle/>
          <a:p>
            <a:pPr algn="ctr"/>
            <a:r>
              <a:rPr lang="zh-CN" altLang="en-US" b="1" dirty="0" smtClean="0">
                <a:latin typeface="微软雅黑" panose="020B0503020204020204" pitchFamily="34" charset="-122"/>
                <a:ea typeface="微软雅黑" panose="020B0503020204020204" pitchFamily="34" charset="-122"/>
              </a:rPr>
              <a:t>基于</a:t>
            </a:r>
            <a:r>
              <a:rPr lang="en-US" altLang="zh-CN" b="1" dirty="0" smtClean="0">
                <a:latin typeface="微软雅黑" panose="020B0503020204020204" pitchFamily="34" charset="-122"/>
                <a:ea typeface="微软雅黑" panose="020B0503020204020204" pitchFamily="34" charset="-122"/>
              </a:rPr>
              <a:t>FlexE</a:t>
            </a:r>
            <a:r>
              <a:rPr lang="zh-CN" altLang="en-US" b="1" dirty="0" smtClean="0">
                <a:latin typeface="微软雅黑" panose="020B0503020204020204" pitchFamily="34" charset="-122"/>
                <a:ea typeface="微软雅黑" panose="020B0503020204020204" pitchFamily="34" charset="-122"/>
              </a:rPr>
              <a:t>的多业务承载技术路径</a:t>
            </a:r>
            <a:endParaRPr lang="zh-CN" altLang="en-US" b="1"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4788024" y="823228"/>
            <a:ext cx="4104456" cy="4093428"/>
          </a:xfrm>
          <a:prstGeom prst="rect">
            <a:avLst/>
          </a:prstGeom>
          <a:noFill/>
        </p:spPr>
        <p:txBody>
          <a:bodyPr wrap="square" rtlCol="0">
            <a:spAutoFit/>
          </a:bodyPr>
          <a:lstStyle/>
          <a:p>
            <a:pPr>
              <a:spcBef>
                <a:spcPts val="600"/>
              </a:spcBef>
            </a:pPr>
            <a:r>
              <a:rPr lang="zh-CN" altLang="en-US" sz="1400" b="1" dirty="0" smtClean="0"/>
              <a:t>多种场景的业务承载技术方案</a:t>
            </a:r>
            <a:endParaRPr lang="en-US" altLang="zh-CN" sz="1400" b="1" dirty="0" smtClean="0"/>
          </a:p>
          <a:p>
            <a:pPr marL="285750" indent="-285750">
              <a:spcBef>
                <a:spcPts val="600"/>
              </a:spcBef>
              <a:buFont typeface="Wingdings" panose="05000000000000000000" pitchFamily="2" charset="2"/>
              <a:buChar char="p"/>
            </a:pPr>
            <a:r>
              <a:rPr lang="zh-CN" altLang="en-US" sz="1200" b="1" dirty="0" smtClean="0"/>
              <a:t>大带宽以太网端到端透传专线</a:t>
            </a:r>
            <a:r>
              <a:rPr lang="zh-CN" altLang="en-US" sz="1200" dirty="0" smtClean="0"/>
              <a:t>：①</a:t>
            </a:r>
            <a:r>
              <a:rPr lang="en-US" altLang="zh-CN" sz="1200" dirty="0" smtClean="0"/>
              <a:t>—</a:t>
            </a:r>
            <a:r>
              <a:rPr lang="zh-CN" altLang="en-US" sz="1200" dirty="0" smtClean="0"/>
              <a:t>④</a:t>
            </a:r>
            <a:r>
              <a:rPr lang="en-US" altLang="zh-CN" sz="1200" dirty="0" smtClean="0"/>
              <a:t>—</a:t>
            </a:r>
            <a:r>
              <a:rPr lang="zh-CN" altLang="en-US" sz="1200" dirty="0"/>
              <a:t>⑨</a:t>
            </a:r>
            <a:r>
              <a:rPr lang="en-US" altLang="zh-CN" sz="1200" dirty="0" smtClean="0"/>
              <a:t>—</a:t>
            </a:r>
            <a:r>
              <a:rPr lang="zh-CN" altLang="en-US" sz="1200" dirty="0"/>
              <a:t>⑩</a:t>
            </a:r>
            <a:r>
              <a:rPr lang="zh-CN" altLang="en-US" sz="1200" dirty="0" smtClean="0"/>
              <a:t>或</a:t>
            </a:r>
            <a:r>
              <a:rPr lang="zh-CN" altLang="en-US" sz="1200" dirty="0" smtClean="0">
                <a:latin typeface="Times New Roman" panose="02020603050405020304" pitchFamily="18" charset="0"/>
                <a:ea typeface="微软雅黑" panose="020B0503020204020204" pitchFamily="34" charset="-122"/>
                <a:cs typeface="Times New Roman" panose="02020603050405020304" pitchFamily="18" charset="0"/>
              </a:rPr>
              <a:t>⑾</a:t>
            </a:r>
            <a:r>
              <a:rPr lang="zh-CN" altLang="en-US" sz="1200" dirty="0" smtClean="0"/>
              <a:t>，适用于数据中心高速互连业务场景。</a:t>
            </a:r>
            <a:endParaRPr lang="en-US" altLang="zh-CN" sz="1200" dirty="0" smtClean="0"/>
          </a:p>
          <a:p>
            <a:pPr marL="285750" indent="-285750">
              <a:spcBef>
                <a:spcPts val="600"/>
              </a:spcBef>
              <a:buFont typeface="Wingdings" panose="05000000000000000000" pitchFamily="2" charset="2"/>
              <a:buChar char="p"/>
            </a:pPr>
            <a:r>
              <a:rPr lang="zh-CN" altLang="en-US" sz="1200" b="1" dirty="0" smtClean="0"/>
              <a:t>汇聚型大带宽</a:t>
            </a:r>
            <a:r>
              <a:rPr lang="en-US" altLang="zh-CN" sz="1200" b="1" dirty="0" smtClean="0"/>
              <a:t>L2VPN</a:t>
            </a:r>
            <a:r>
              <a:rPr lang="zh-CN" altLang="en-US" sz="1200" b="1" dirty="0" smtClean="0"/>
              <a:t>或</a:t>
            </a:r>
            <a:r>
              <a:rPr lang="en-US" altLang="zh-CN" sz="1200" b="1" dirty="0" smtClean="0"/>
              <a:t>L3VPN</a:t>
            </a:r>
            <a:r>
              <a:rPr lang="zh-CN" altLang="en-US" sz="1200" b="1" dirty="0" smtClean="0"/>
              <a:t>业务</a:t>
            </a:r>
            <a:r>
              <a:rPr lang="zh-CN" altLang="en-US" sz="1200" dirty="0" smtClean="0"/>
              <a:t>：②</a:t>
            </a:r>
            <a:r>
              <a:rPr lang="en-US" altLang="zh-CN" sz="1200" dirty="0" smtClean="0"/>
              <a:t>—</a:t>
            </a:r>
            <a:r>
              <a:rPr lang="zh-CN" altLang="en-US" sz="1200" dirty="0" smtClean="0"/>
              <a:t>④</a:t>
            </a:r>
            <a:r>
              <a:rPr lang="en-US" altLang="zh-CN" sz="1200" dirty="0" smtClean="0"/>
              <a:t>—</a:t>
            </a:r>
            <a:r>
              <a:rPr lang="zh-CN" altLang="en-US" sz="1200" dirty="0" smtClean="0"/>
              <a:t>⑨</a:t>
            </a:r>
            <a:r>
              <a:rPr lang="en-US" altLang="zh-CN" sz="1200" dirty="0"/>
              <a:t>—</a:t>
            </a:r>
            <a:r>
              <a:rPr lang="zh-CN" altLang="en-US" sz="1200" dirty="0"/>
              <a:t>⑩，</a:t>
            </a:r>
            <a:r>
              <a:rPr lang="zh-CN" altLang="en-US" sz="1200" dirty="0" smtClean="0"/>
              <a:t>适用于有统计复用需求、逻辑隔离要求的管理信息大区业务场景，如视频采集监控。</a:t>
            </a:r>
            <a:endParaRPr lang="en-US" altLang="zh-CN" sz="1200" dirty="0" smtClean="0"/>
          </a:p>
          <a:p>
            <a:pPr marL="285750" indent="-285750">
              <a:spcBef>
                <a:spcPts val="600"/>
              </a:spcBef>
              <a:buFont typeface="Wingdings" panose="05000000000000000000" pitchFamily="2" charset="2"/>
              <a:buChar char="p"/>
            </a:pPr>
            <a:r>
              <a:rPr lang="zh-CN" altLang="en-US" sz="1200" b="1" dirty="0" smtClean="0"/>
              <a:t>大带宽且高安全隔离</a:t>
            </a:r>
            <a:r>
              <a:rPr lang="en-US" altLang="zh-CN" sz="1200" b="1" dirty="0" smtClean="0"/>
              <a:t>L2VPN/L3VPN</a:t>
            </a:r>
            <a:r>
              <a:rPr lang="zh-CN" altLang="en-US" sz="1200" b="1" dirty="0" smtClean="0"/>
              <a:t>业务</a:t>
            </a:r>
            <a:r>
              <a:rPr lang="zh-CN" altLang="en-US" sz="1200" dirty="0" smtClean="0"/>
              <a:t>：</a:t>
            </a:r>
            <a:r>
              <a:rPr lang="zh-CN" altLang="en-US" sz="1200" dirty="0"/>
              <a:t>②</a:t>
            </a:r>
            <a:r>
              <a:rPr lang="en-US" altLang="zh-CN" sz="1200" dirty="0" smtClean="0"/>
              <a:t>—⑤—</a:t>
            </a:r>
            <a:r>
              <a:rPr lang="zh-CN" altLang="en-US" sz="1200" dirty="0" smtClean="0"/>
              <a:t>⑨</a:t>
            </a:r>
            <a:r>
              <a:rPr lang="en-US" altLang="zh-CN" sz="1200" dirty="0"/>
              <a:t>—</a:t>
            </a:r>
            <a:r>
              <a:rPr lang="zh-CN" altLang="en-US" sz="1200" dirty="0"/>
              <a:t>⑩，</a:t>
            </a:r>
            <a:r>
              <a:rPr lang="zh-CN" altLang="en-US" sz="1200" dirty="0" smtClean="0"/>
              <a:t>适用于带宽且有安全</a:t>
            </a:r>
            <a:r>
              <a:rPr lang="zh-CN" altLang="en-US" sz="1200" dirty="0"/>
              <a:t>隔离要求</a:t>
            </a:r>
            <a:r>
              <a:rPr lang="zh-CN" altLang="en-US" sz="1200" dirty="0" smtClean="0"/>
              <a:t>的</a:t>
            </a:r>
            <a:r>
              <a:rPr lang="zh-CN" altLang="en-US" sz="1200" dirty="0"/>
              <a:t>生产</a:t>
            </a:r>
            <a:r>
              <a:rPr lang="en-US" altLang="zh-CN" sz="1200" dirty="0"/>
              <a:t>I/II</a:t>
            </a:r>
            <a:r>
              <a:rPr lang="zh-CN" altLang="en-US" sz="1200" dirty="0" smtClean="0"/>
              <a:t>区业务或多安全区业务综合承载场景。</a:t>
            </a:r>
            <a:endParaRPr lang="en-US" altLang="zh-CN" sz="1200" dirty="0" smtClean="0"/>
          </a:p>
          <a:p>
            <a:pPr marL="285750" indent="-285750">
              <a:spcBef>
                <a:spcPts val="600"/>
              </a:spcBef>
              <a:buFont typeface="Wingdings" panose="05000000000000000000" pitchFamily="2" charset="2"/>
              <a:buChar char="p"/>
            </a:pPr>
            <a:r>
              <a:rPr lang="zh-CN" altLang="en-US" sz="1200" b="1" dirty="0"/>
              <a:t>小带宽且高安全隔离</a:t>
            </a:r>
            <a:r>
              <a:rPr lang="zh-CN" altLang="en-US" sz="1200" b="1" dirty="0" smtClean="0"/>
              <a:t>的</a:t>
            </a:r>
            <a:r>
              <a:rPr lang="en-US" altLang="zh-CN" sz="1200" b="1" dirty="0"/>
              <a:t>L2VPN/L3VPN</a:t>
            </a:r>
            <a:r>
              <a:rPr lang="zh-CN" altLang="en-US" sz="1200" b="1" dirty="0" smtClean="0"/>
              <a:t>业务：</a:t>
            </a:r>
            <a:r>
              <a:rPr lang="zh-CN" altLang="en-US" sz="1200" dirty="0"/>
              <a:t> ②</a:t>
            </a:r>
            <a:r>
              <a:rPr lang="en-US" altLang="zh-CN" sz="1200" dirty="0" smtClean="0"/>
              <a:t>—</a:t>
            </a:r>
            <a:r>
              <a:rPr lang="en-US" altLang="zh-CN" sz="1200" dirty="0"/>
              <a:t>⑥</a:t>
            </a:r>
            <a:r>
              <a:rPr lang="en-US" altLang="zh-CN" sz="1200" dirty="0" smtClean="0"/>
              <a:t>—</a:t>
            </a:r>
            <a:r>
              <a:rPr lang="en-US" altLang="zh-CN" sz="1200" dirty="0"/>
              <a:t>⑦</a:t>
            </a:r>
            <a:r>
              <a:rPr lang="en-US" altLang="zh-CN" sz="1200" dirty="0" smtClean="0"/>
              <a:t>—</a:t>
            </a:r>
            <a:r>
              <a:rPr lang="zh-CN" altLang="en-US" sz="1200" dirty="0" smtClean="0"/>
              <a:t>⑨</a:t>
            </a:r>
            <a:r>
              <a:rPr lang="en-US" altLang="zh-CN" sz="1200" dirty="0"/>
              <a:t> —</a:t>
            </a:r>
            <a:r>
              <a:rPr lang="zh-CN" altLang="en-US" sz="1200" dirty="0" smtClean="0"/>
              <a:t>⑩，适用于小带宽且有</a:t>
            </a:r>
            <a:r>
              <a:rPr lang="zh-CN" altLang="en-US" sz="1200" dirty="0"/>
              <a:t>安全隔离要求的生产</a:t>
            </a:r>
            <a:r>
              <a:rPr lang="en-US" altLang="zh-CN" sz="1200" dirty="0"/>
              <a:t>I/II</a:t>
            </a:r>
            <a:r>
              <a:rPr lang="zh-CN" altLang="en-US" sz="1200" dirty="0"/>
              <a:t>区</a:t>
            </a:r>
            <a:r>
              <a:rPr lang="zh-CN" altLang="en-US" sz="1200" dirty="0" smtClean="0"/>
              <a:t>的</a:t>
            </a:r>
            <a:r>
              <a:rPr lang="en-US" altLang="zh-CN" sz="1200" dirty="0" smtClean="0"/>
              <a:t>TSN</a:t>
            </a:r>
            <a:r>
              <a:rPr lang="zh-CN" altLang="en-US" sz="1200" dirty="0" smtClean="0"/>
              <a:t>等业务直接接入</a:t>
            </a:r>
            <a:r>
              <a:rPr lang="en-US" altLang="zh-CN" sz="1200" dirty="0" smtClean="0"/>
              <a:t>50G/100G</a:t>
            </a:r>
            <a:r>
              <a:rPr lang="zh-CN" altLang="en-US" sz="1200" dirty="0" smtClean="0"/>
              <a:t>等</a:t>
            </a:r>
            <a:r>
              <a:rPr lang="en-US" altLang="zh-CN" sz="1200" dirty="0" smtClean="0"/>
              <a:t> </a:t>
            </a:r>
            <a:r>
              <a:rPr lang="en-US" altLang="zh-CN" sz="1200" dirty="0"/>
              <a:t>FlexE</a:t>
            </a:r>
            <a:r>
              <a:rPr lang="zh-CN" altLang="en-US" sz="1200" dirty="0" smtClean="0"/>
              <a:t>网络场景。</a:t>
            </a:r>
            <a:endParaRPr lang="en-US" altLang="zh-CN" sz="1200" dirty="0"/>
          </a:p>
          <a:p>
            <a:pPr marL="285750" indent="-285750">
              <a:spcBef>
                <a:spcPts val="600"/>
              </a:spcBef>
              <a:buFont typeface="Wingdings" panose="05000000000000000000" pitchFamily="2" charset="2"/>
              <a:buChar char="p"/>
            </a:pPr>
            <a:r>
              <a:rPr lang="zh-CN" altLang="en-US" sz="1200" b="1" dirty="0" smtClean="0"/>
              <a:t>小带宽且高安全</a:t>
            </a:r>
            <a:r>
              <a:rPr lang="zh-CN" altLang="en-US" sz="1200" b="1" dirty="0"/>
              <a:t>隔离</a:t>
            </a:r>
            <a:r>
              <a:rPr lang="zh-CN" altLang="en-US" sz="1200" b="1" dirty="0" smtClean="0"/>
              <a:t>的</a:t>
            </a:r>
            <a:r>
              <a:rPr lang="en-US" altLang="zh-CN" sz="1200" b="1" dirty="0" smtClean="0"/>
              <a:t>CBR</a:t>
            </a:r>
            <a:r>
              <a:rPr lang="zh-CN" altLang="en-US" sz="1200" b="1" dirty="0" smtClean="0"/>
              <a:t>业务</a:t>
            </a:r>
            <a:r>
              <a:rPr lang="zh-CN" altLang="en-US" sz="1200" dirty="0" smtClean="0"/>
              <a:t>：③</a:t>
            </a:r>
            <a:r>
              <a:rPr lang="en-US" altLang="zh-CN" sz="1200" dirty="0" smtClean="0"/>
              <a:t>—⑥—⑦</a:t>
            </a:r>
            <a:r>
              <a:rPr lang="en-US" altLang="zh-CN" sz="1200" dirty="0"/>
              <a:t>—</a:t>
            </a:r>
            <a:r>
              <a:rPr lang="zh-CN" altLang="en-US" sz="1200" dirty="0" smtClean="0"/>
              <a:t>⑨</a:t>
            </a:r>
            <a:r>
              <a:rPr lang="en-US" altLang="zh-CN" sz="1200" dirty="0" smtClean="0"/>
              <a:t>—</a:t>
            </a:r>
            <a:r>
              <a:rPr lang="zh-CN" altLang="en-US" sz="1200" dirty="0" smtClean="0"/>
              <a:t>⑩，</a:t>
            </a:r>
            <a:r>
              <a:rPr lang="zh-CN" altLang="en-US" sz="1200" dirty="0"/>
              <a:t>适用于</a:t>
            </a:r>
            <a:r>
              <a:rPr lang="zh-CN" altLang="en-US" sz="1200" dirty="0" smtClean="0"/>
              <a:t>有高安全</a:t>
            </a:r>
            <a:r>
              <a:rPr lang="zh-CN" altLang="en-US" sz="1200" dirty="0"/>
              <a:t>隔离要求的生产</a:t>
            </a:r>
            <a:r>
              <a:rPr lang="en-US" altLang="zh-CN" sz="1200" dirty="0"/>
              <a:t>I/II</a:t>
            </a:r>
            <a:r>
              <a:rPr lang="zh-CN" altLang="en-US" sz="1200" dirty="0" smtClean="0"/>
              <a:t>区的</a:t>
            </a:r>
            <a:r>
              <a:rPr lang="en-US" altLang="zh-CN" sz="1200" dirty="0" smtClean="0"/>
              <a:t>2M/STM-1</a:t>
            </a:r>
            <a:r>
              <a:rPr lang="zh-CN" altLang="en-US" sz="1200" dirty="0" smtClean="0"/>
              <a:t>业务接入</a:t>
            </a:r>
            <a:r>
              <a:rPr lang="en-US" altLang="zh-CN" sz="1200" dirty="0" smtClean="0"/>
              <a:t>50G/100G FlexE</a:t>
            </a:r>
            <a:r>
              <a:rPr lang="zh-CN" altLang="en-US" sz="1200" dirty="0" smtClean="0"/>
              <a:t>网络场景。</a:t>
            </a:r>
            <a:endParaRPr lang="en-US" altLang="zh-CN" sz="1200" dirty="0" smtClean="0"/>
          </a:p>
          <a:p>
            <a:pPr marL="285750" indent="-285750">
              <a:spcBef>
                <a:spcPts val="600"/>
              </a:spcBef>
              <a:buFont typeface="Wingdings" panose="05000000000000000000" pitchFamily="2" charset="2"/>
              <a:buChar char="p"/>
            </a:pPr>
            <a:r>
              <a:rPr lang="zh-CN" altLang="en-US" sz="1200" b="1" dirty="0" smtClean="0"/>
              <a:t>变电站</a:t>
            </a:r>
            <a:r>
              <a:rPr lang="en-US" altLang="zh-CN" sz="1200" b="1" dirty="0" smtClean="0"/>
              <a:t>/</a:t>
            </a:r>
            <a:r>
              <a:rPr lang="zh-CN" altLang="en-US" sz="1200" b="1" dirty="0" smtClean="0"/>
              <a:t>局域网内小带宽且高安全</a:t>
            </a:r>
            <a:r>
              <a:rPr lang="zh-CN" altLang="en-US" sz="1200" b="1" dirty="0"/>
              <a:t>隔离</a:t>
            </a:r>
            <a:r>
              <a:rPr lang="zh-CN" altLang="en-US" sz="1200" b="1" dirty="0" smtClean="0"/>
              <a:t>的</a:t>
            </a:r>
            <a:r>
              <a:rPr lang="en-US" altLang="zh-CN" sz="1200" b="1" dirty="0" smtClean="0"/>
              <a:t>CBR</a:t>
            </a:r>
            <a:r>
              <a:rPr lang="zh-CN" altLang="en-US" sz="1200" b="1" dirty="0" smtClean="0"/>
              <a:t>业务：</a:t>
            </a:r>
            <a:r>
              <a:rPr lang="zh-CN" altLang="en-US" sz="1200" dirty="0"/>
              <a:t>③</a:t>
            </a:r>
            <a:r>
              <a:rPr lang="en-US" altLang="zh-CN" sz="1200" dirty="0"/>
              <a:t>—</a:t>
            </a:r>
            <a:r>
              <a:rPr lang="zh-CN" altLang="en-US" sz="1200" b="1" dirty="0">
                <a:latin typeface="Times New Roman" panose="02020603050405020304" pitchFamily="18" charset="0"/>
                <a:ea typeface="微软雅黑" panose="020B0503020204020204" pitchFamily="34" charset="-122"/>
                <a:cs typeface="Times New Roman" panose="02020603050405020304" pitchFamily="18" charset="0"/>
              </a:rPr>
              <a:t>⑿</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dirty="0"/>
              <a:t>⑩，通过</a:t>
            </a:r>
            <a:r>
              <a:rPr lang="en-US" altLang="zh-CN" sz="1200" dirty="0" smtClean="0"/>
              <a:t>10G SPN</a:t>
            </a:r>
            <a:r>
              <a:rPr lang="zh-CN" altLang="en-US" sz="1200" dirty="0" smtClean="0"/>
              <a:t>设备承载和终结落地，适用于</a:t>
            </a:r>
            <a:r>
              <a:rPr lang="zh-CN" altLang="en-US" sz="1200" dirty="0"/>
              <a:t>有安全隔离要求的生产</a:t>
            </a:r>
            <a:r>
              <a:rPr lang="en-US" altLang="zh-CN" sz="1200" dirty="0"/>
              <a:t>I/II</a:t>
            </a:r>
            <a:r>
              <a:rPr lang="zh-CN" altLang="en-US" sz="1200" dirty="0"/>
              <a:t>区的</a:t>
            </a:r>
            <a:r>
              <a:rPr lang="en-US" altLang="zh-CN" sz="1200" dirty="0"/>
              <a:t>2M/STM-1</a:t>
            </a:r>
            <a:r>
              <a:rPr lang="zh-CN" altLang="en-US" sz="1200" dirty="0"/>
              <a:t>业务</a:t>
            </a:r>
            <a:r>
              <a:rPr lang="zh-CN" altLang="en-US" sz="1200" dirty="0" smtClean="0"/>
              <a:t>接入承载</a:t>
            </a:r>
            <a:r>
              <a:rPr lang="zh-CN" altLang="en-US" sz="1200" dirty="0"/>
              <a:t>场景</a:t>
            </a:r>
            <a:r>
              <a:rPr lang="zh-CN" altLang="en-US" sz="1200" dirty="0" smtClean="0"/>
              <a:t>。</a:t>
            </a:r>
            <a:endParaRPr lang="zh-CN" altLang="en-US" sz="1600" dirty="0"/>
          </a:p>
        </p:txBody>
      </p:sp>
      <p:cxnSp>
        <p:nvCxnSpPr>
          <p:cNvPr id="47" name="直接箭头连接符 46"/>
          <p:cNvCxnSpPr/>
          <p:nvPr/>
        </p:nvCxnSpPr>
        <p:spPr>
          <a:xfrm>
            <a:off x="1371391" y="2427734"/>
            <a:ext cx="0" cy="100800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文本框 42"/>
          <p:cNvSpPr txBox="1"/>
          <p:nvPr/>
        </p:nvSpPr>
        <p:spPr>
          <a:xfrm>
            <a:off x="1108156" y="2696201"/>
            <a:ext cx="321939" cy="246878"/>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④</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文本框 48"/>
          <p:cNvSpPr txBox="1"/>
          <p:nvPr/>
        </p:nvSpPr>
        <p:spPr>
          <a:xfrm>
            <a:off x="2528094" y="2931397"/>
            <a:ext cx="315714" cy="261610"/>
          </a:xfrm>
          <a:prstGeom prst="rect">
            <a:avLst/>
          </a:prstGeom>
          <a:noFill/>
        </p:spPr>
        <p:txBody>
          <a:bodyPr wrap="square" rtlCol="0">
            <a:spAutoFit/>
          </a:bodyPr>
          <a:lstStyle/>
          <a:p>
            <a:r>
              <a:rPr lang="zh-CN" altLang="en-US" sz="1100" b="1" dirty="0" smtClean="0">
                <a:latin typeface="Times New Roman" panose="02020603050405020304" pitchFamily="18" charset="0"/>
                <a:ea typeface="微软雅黑" panose="020B0503020204020204" pitchFamily="34" charset="-122"/>
                <a:cs typeface="Times New Roman" panose="02020603050405020304" pitchFamily="18" charset="0"/>
              </a:rPr>
              <a:t>⑦</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0" name="直接箭头连接符 49"/>
          <p:cNvCxnSpPr/>
          <p:nvPr/>
        </p:nvCxnSpPr>
        <p:spPr>
          <a:xfrm>
            <a:off x="4305484" y="2929139"/>
            <a:ext cx="0" cy="97666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258951" y="3144883"/>
            <a:ext cx="392085" cy="261610"/>
          </a:xfrm>
          <a:prstGeom prst="rect">
            <a:avLst/>
          </a:prstGeom>
          <a:noFill/>
        </p:spPr>
        <p:txBody>
          <a:bodyPr wrap="square" rtlCol="0">
            <a:spAutoFit/>
          </a:bodyPr>
          <a:lstStyle/>
          <a:p>
            <a:r>
              <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rPr>
              <a:t>⑿</a:t>
            </a:r>
          </a:p>
        </p:txBody>
      </p:sp>
    </p:spTree>
    <p:extLst>
      <p:ext uri="{BB962C8B-B14F-4D97-AF65-F5344CB8AC3E}">
        <p14:creationId xmlns:p14="http://schemas.microsoft.com/office/powerpoint/2010/main" val="291173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95486"/>
            <a:ext cx="8640960" cy="461665"/>
          </a:xfrm>
          <a:prstGeom prst="rect">
            <a:avLst/>
          </a:prstGeom>
        </p:spPr>
        <p:txBody>
          <a:bodyPr vert="horz" lIns="91440" tIns="45720" rIns="91440" bIns="45720" rtlCol="0" anchor="ctr">
            <a:noAutofit/>
          </a:bodyPr>
          <a:lstStyle/>
          <a:p>
            <a:pPr>
              <a:spcBef>
                <a:spcPct val="0"/>
              </a:spcBef>
            </a:pPr>
            <a:r>
              <a:rPr lang="en-US" altLang="zh-CN" sz="2400" b="1" dirty="0" err="1" smtClean="0">
                <a:latin typeface="微软雅黑" panose="020B0503020204020204" pitchFamily="34" charset="-122"/>
                <a:ea typeface="微软雅黑" panose="020B0503020204020204" pitchFamily="34" charset="-122"/>
                <a:cs typeface="+mj-cs"/>
              </a:rPr>
              <a:t>FlexE</a:t>
            </a:r>
            <a:r>
              <a:rPr lang="zh-CN" altLang="zh-CN" sz="2400" b="1" dirty="0">
                <a:latin typeface="微软雅黑" panose="020B0503020204020204" pitchFamily="34" charset="-122"/>
                <a:ea typeface="微软雅黑" panose="020B0503020204020204" pitchFamily="34" charset="-122"/>
                <a:cs typeface="+mj-cs"/>
              </a:rPr>
              <a:t>组网</a:t>
            </a:r>
            <a:r>
              <a:rPr lang="zh-CN" altLang="zh-CN" sz="2400" b="1" dirty="0" smtClean="0">
                <a:latin typeface="微软雅黑" panose="020B0503020204020204" pitchFamily="34" charset="-122"/>
                <a:ea typeface="微软雅黑" panose="020B0503020204020204" pitchFamily="34" charset="-122"/>
                <a:cs typeface="+mj-cs"/>
              </a:rPr>
              <a:t>模型</a:t>
            </a:r>
            <a:r>
              <a:rPr lang="zh-CN" altLang="en-US" sz="2400" b="1" dirty="0" smtClean="0">
                <a:latin typeface="微软雅黑" panose="020B0503020204020204" pitchFamily="34" charset="-122"/>
                <a:ea typeface="微软雅黑" panose="020B0503020204020204" pitchFamily="34" charset="-122"/>
                <a:cs typeface="+mj-cs"/>
              </a:rPr>
              <a:t>研究：适配能源互联网的典型组网拓扑</a:t>
            </a:r>
            <a:endParaRPr lang="zh-CN" altLang="en-US" sz="2400" b="1" dirty="0">
              <a:latin typeface="微软雅黑" panose="020B0503020204020204" pitchFamily="34" charset="-122"/>
              <a:ea typeface="微软雅黑" panose="020B0503020204020204" pitchFamily="34" charset="-122"/>
              <a:cs typeface="+mj-cs"/>
            </a:endParaRPr>
          </a:p>
        </p:txBody>
      </p:sp>
      <p:grpSp>
        <p:nvGrpSpPr>
          <p:cNvPr id="8" name="组合 7"/>
          <p:cNvGrpSpPr/>
          <p:nvPr/>
        </p:nvGrpSpPr>
        <p:grpSpPr>
          <a:xfrm>
            <a:off x="179512" y="827235"/>
            <a:ext cx="2952329" cy="1945705"/>
            <a:chOff x="179512" y="827235"/>
            <a:chExt cx="2952329" cy="2136549"/>
          </a:xfrm>
        </p:grpSpPr>
        <p:pic>
          <p:nvPicPr>
            <p:cNvPr id="4" name="图片 3" descr="C:\Users\lifang\Documents\WeChat Files\wxid_h3w99jiwzytq22\FileStorage\Temp\97d23f22acb8f15d6e50b9f470b7851b.png"/>
            <p:cNvPicPr/>
            <p:nvPr/>
          </p:nvPicPr>
          <p:blipFill>
            <a:blip r:embed="rId2"/>
            <a:stretch>
              <a:fillRect/>
            </a:stretch>
          </p:blipFill>
          <p:spPr>
            <a:xfrm>
              <a:off x="179512" y="1240513"/>
              <a:ext cx="2952328" cy="1723271"/>
            </a:xfrm>
            <a:prstGeom prst="rect">
              <a:avLst/>
            </a:prstGeom>
            <a:noFill/>
            <a:ln>
              <a:noFill/>
            </a:ln>
          </p:spPr>
        </p:pic>
        <p:sp>
          <p:nvSpPr>
            <p:cNvPr id="6" name="TextBox 10"/>
            <p:cNvSpPr txBox="1"/>
            <p:nvPr/>
          </p:nvSpPr>
          <p:spPr>
            <a:xfrm>
              <a:off x="251520" y="827235"/>
              <a:ext cx="2880321"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传输网络：多环互连模型</a:t>
              </a:r>
              <a:endParaRPr lang="zh-CN" altLang="en-US" dirty="0"/>
            </a:p>
          </p:txBody>
        </p:sp>
      </p:grpSp>
      <p:grpSp>
        <p:nvGrpSpPr>
          <p:cNvPr id="13" name="组合 12"/>
          <p:cNvGrpSpPr/>
          <p:nvPr/>
        </p:nvGrpSpPr>
        <p:grpSpPr>
          <a:xfrm>
            <a:off x="3232607" y="815203"/>
            <a:ext cx="2791524" cy="1938269"/>
            <a:chOff x="3232607" y="815203"/>
            <a:chExt cx="2791524" cy="1938269"/>
          </a:xfrm>
        </p:grpSpPr>
        <p:sp>
          <p:nvSpPr>
            <p:cNvPr id="7" name="TextBox 10"/>
            <p:cNvSpPr txBox="1"/>
            <p:nvPr/>
          </p:nvSpPr>
          <p:spPr>
            <a:xfrm>
              <a:off x="3232607" y="815203"/>
              <a:ext cx="2791524"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数通网络：双星型模型</a:t>
              </a:r>
              <a:endParaRPr lang="zh-CN" altLang="en-US" dirty="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289" y="1131590"/>
              <a:ext cx="2759842" cy="1621882"/>
            </a:xfrm>
            <a:prstGeom prst="rect">
              <a:avLst/>
            </a:prstGeom>
          </p:spPr>
        </p:pic>
      </p:grpSp>
      <p:grpSp>
        <p:nvGrpSpPr>
          <p:cNvPr id="15" name="组合 14"/>
          <p:cNvGrpSpPr/>
          <p:nvPr/>
        </p:nvGrpSpPr>
        <p:grpSpPr>
          <a:xfrm>
            <a:off x="6084168" y="805068"/>
            <a:ext cx="2904384" cy="1931283"/>
            <a:chOff x="6144144" y="805068"/>
            <a:chExt cx="2904384" cy="1931283"/>
          </a:xfrm>
        </p:grpSpPr>
        <p:sp>
          <p:nvSpPr>
            <p:cNvPr id="10" name="TextBox 10"/>
            <p:cNvSpPr txBox="1"/>
            <p:nvPr/>
          </p:nvSpPr>
          <p:spPr>
            <a:xfrm>
              <a:off x="6144144" y="805068"/>
              <a:ext cx="2904384"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数据中心内：</a:t>
              </a:r>
              <a:r>
                <a:rPr lang="en-US" altLang="zh-CN" dirty="0" smtClean="0"/>
                <a:t>Spine-Leaf</a:t>
              </a:r>
              <a:r>
                <a:rPr lang="zh-CN" altLang="en-US" dirty="0" smtClean="0"/>
                <a:t>模型</a:t>
              </a:r>
              <a:endParaRPr lang="zh-CN" altLang="en-US" dirty="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579" y="1448593"/>
              <a:ext cx="2891949" cy="1287758"/>
            </a:xfrm>
            <a:prstGeom prst="rect">
              <a:avLst/>
            </a:prstGeom>
          </p:spPr>
        </p:pic>
      </p:grpSp>
      <p:sp>
        <p:nvSpPr>
          <p:cNvPr id="16" name="文本框 15"/>
          <p:cNvSpPr txBox="1"/>
          <p:nvPr/>
        </p:nvSpPr>
        <p:spPr>
          <a:xfrm>
            <a:off x="101488" y="2859782"/>
            <a:ext cx="8797008" cy="1985159"/>
          </a:xfrm>
          <a:prstGeom prst="rect">
            <a:avLst/>
          </a:prstGeom>
          <a:noFill/>
        </p:spPr>
        <p:txBody>
          <a:bodyPr wrap="square" rtlCol="0">
            <a:spAutoFit/>
          </a:bodyPr>
          <a:lstStyle/>
          <a:p>
            <a:pPr marL="285750" indent="-285750">
              <a:spcBef>
                <a:spcPts val="600"/>
              </a:spcBef>
              <a:buFont typeface="Wingdings" panose="05000000000000000000" pitchFamily="2" charset="2"/>
              <a:buChar char="p"/>
            </a:pPr>
            <a:r>
              <a:rPr lang="en-US" altLang="zh-CN" b="1" dirty="0" smtClean="0"/>
              <a:t>FlexE</a:t>
            </a:r>
            <a:r>
              <a:rPr lang="zh-CN" altLang="en-US" b="1" dirty="0" smtClean="0"/>
              <a:t>组网模型方案的</a:t>
            </a:r>
            <a:r>
              <a:rPr lang="zh-CN" altLang="en-US" b="1" dirty="0"/>
              <a:t>调研</a:t>
            </a:r>
            <a:r>
              <a:rPr lang="zh-CN" altLang="en-US" b="1" dirty="0" smtClean="0"/>
              <a:t>分析要素</a:t>
            </a:r>
            <a:endParaRPr lang="en-US" altLang="zh-CN" b="1" dirty="0" smtClean="0">
              <a:solidFill>
                <a:srgbClr val="C00000"/>
              </a:solidFill>
            </a:endParaRPr>
          </a:p>
          <a:p>
            <a:pPr marL="742950" lvl="1" indent="-285750">
              <a:spcBef>
                <a:spcPts val="600"/>
              </a:spcBef>
              <a:buFont typeface="Wingdings" panose="05000000000000000000" pitchFamily="2" charset="2"/>
              <a:buChar char="Ø"/>
            </a:pPr>
            <a:r>
              <a:rPr lang="zh-CN" altLang="en-US" dirty="0" smtClean="0"/>
              <a:t>调研分析能源</a:t>
            </a:r>
            <a:r>
              <a:rPr lang="zh-CN" altLang="en-US" dirty="0" smtClean="0"/>
              <a:t>互联网及新型电力系统的各</a:t>
            </a:r>
            <a:r>
              <a:rPr lang="zh-CN" altLang="en-US" dirty="0" smtClean="0"/>
              <a:t>类典型业务组网调度的流向和流量特性：南北向点</a:t>
            </a:r>
            <a:r>
              <a:rPr lang="zh-CN" altLang="en-US" dirty="0" smtClean="0"/>
              <a:t>到多</a:t>
            </a:r>
            <a:r>
              <a:rPr lang="zh-CN" altLang="en-US" dirty="0" smtClean="0"/>
              <a:t>点汇聚型、东西向点到点互连、分布式网状互连等。</a:t>
            </a:r>
            <a:endParaRPr lang="en-US" altLang="zh-CN" dirty="0" smtClean="0"/>
          </a:p>
          <a:p>
            <a:pPr marL="742950" lvl="1" indent="-285750">
              <a:spcBef>
                <a:spcPts val="600"/>
              </a:spcBef>
              <a:buFont typeface="Wingdings" panose="05000000000000000000" pitchFamily="2" charset="2"/>
              <a:buChar char="Ø"/>
            </a:pPr>
            <a:r>
              <a:rPr lang="zh-CN" altLang="en-US" dirty="0" smtClean="0"/>
              <a:t>光纤光缆现状和近期规划：物理拓扑结构、纤芯容量、机房光缆出局方向数等。</a:t>
            </a:r>
            <a:endParaRPr lang="en-US" altLang="zh-CN" dirty="0" smtClean="0"/>
          </a:p>
          <a:p>
            <a:pPr marL="742950" lvl="1" indent="-285750">
              <a:spcBef>
                <a:spcPts val="600"/>
              </a:spcBef>
              <a:buFont typeface="Wingdings" panose="05000000000000000000" pitchFamily="2" charset="2"/>
              <a:buChar char="Ø"/>
            </a:pPr>
            <a:r>
              <a:rPr lang="zh-CN" altLang="en-US" dirty="0" smtClean="0"/>
              <a:t>业务速率和网络带宽利用率之间的平衡：业务速率低（如低于</a:t>
            </a:r>
            <a:r>
              <a:rPr lang="en-US" altLang="zh-CN" dirty="0" smtClean="0"/>
              <a:t>1G</a:t>
            </a:r>
            <a:r>
              <a:rPr lang="zh-CN" altLang="en-US" dirty="0" smtClean="0"/>
              <a:t>），环网带宽效率高；业务速率高（如</a:t>
            </a:r>
            <a:r>
              <a:rPr lang="en-US" altLang="zh-CN" dirty="0" smtClean="0"/>
              <a:t>10G/25G/100G</a:t>
            </a:r>
            <a:r>
              <a:rPr lang="zh-CN" altLang="en-US" dirty="0" smtClean="0"/>
              <a:t>），双星型</a:t>
            </a:r>
            <a:r>
              <a:rPr lang="en-US" altLang="zh-CN" dirty="0" smtClean="0"/>
              <a:t>/</a:t>
            </a:r>
            <a:r>
              <a:rPr lang="zh-CN" altLang="en-US" dirty="0" smtClean="0"/>
              <a:t>叶脊结构合适。</a:t>
            </a:r>
            <a:endParaRPr lang="zh-CN" altLang="en-US" dirty="0"/>
          </a:p>
        </p:txBody>
      </p:sp>
    </p:spTree>
    <p:extLst>
      <p:ext uri="{BB962C8B-B14F-4D97-AF65-F5344CB8AC3E}">
        <p14:creationId xmlns:p14="http://schemas.microsoft.com/office/powerpoint/2010/main" val="29867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95486"/>
            <a:ext cx="8712968" cy="461665"/>
          </a:xfrm>
          <a:prstGeom prst="rect">
            <a:avLst/>
          </a:prstGeom>
        </p:spPr>
        <p:txBody>
          <a:bodyPr vert="horz" lIns="91440" tIns="45720" rIns="91440" bIns="45720" rtlCol="0" anchor="ctr">
            <a:noAutofit/>
          </a:bodyPr>
          <a:lstStyle/>
          <a:p>
            <a:pPr>
              <a:spcBef>
                <a:spcPct val="0"/>
              </a:spcBef>
            </a:pPr>
            <a:r>
              <a:rPr lang="en-US" altLang="zh-CN" sz="2400" b="1" dirty="0" err="1" smtClean="0">
                <a:latin typeface="微软雅黑" panose="020B0503020204020204" pitchFamily="34" charset="-122"/>
                <a:ea typeface="微软雅黑" panose="020B0503020204020204" pitchFamily="34" charset="-122"/>
                <a:cs typeface="+mj-cs"/>
              </a:rPr>
              <a:t>FlexE</a:t>
            </a:r>
            <a:r>
              <a:rPr lang="zh-CN" altLang="en-US" sz="2400" b="1" dirty="0" smtClean="0">
                <a:latin typeface="微软雅黑" panose="020B0503020204020204" pitchFamily="34" charset="-122"/>
                <a:ea typeface="微软雅黑" panose="020B0503020204020204" pitchFamily="34" charset="-122"/>
                <a:cs typeface="+mj-cs"/>
              </a:rPr>
              <a:t>组网方案研究：全业务、全网络和全区域覆盖场景</a:t>
            </a:r>
            <a:endParaRPr lang="zh-CN" altLang="en-US" sz="2400" b="1" dirty="0">
              <a:latin typeface="微软雅黑" panose="020B0503020204020204" pitchFamily="34" charset="-122"/>
              <a:ea typeface="微软雅黑" panose="020B0503020204020204" pitchFamily="34" charset="-122"/>
              <a:cs typeface="+mj-cs"/>
            </a:endParaRPr>
          </a:p>
        </p:txBody>
      </p:sp>
      <p:grpSp>
        <p:nvGrpSpPr>
          <p:cNvPr id="10" name="组合 9"/>
          <p:cNvGrpSpPr/>
          <p:nvPr/>
        </p:nvGrpSpPr>
        <p:grpSpPr>
          <a:xfrm>
            <a:off x="179512" y="771550"/>
            <a:ext cx="2827950" cy="2736304"/>
            <a:chOff x="179512" y="771550"/>
            <a:chExt cx="2827950" cy="2736304"/>
          </a:xfrm>
        </p:grpSpPr>
        <p:pic>
          <p:nvPicPr>
            <p:cNvPr id="4" name="图片 3"/>
            <p:cNvPicPr>
              <a:picLocks noChangeAspect="1"/>
            </p:cNvPicPr>
            <p:nvPr/>
          </p:nvPicPr>
          <p:blipFill>
            <a:blip r:embed="rId3"/>
            <a:stretch>
              <a:fillRect/>
            </a:stretch>
          </p:blipFill>
          <p:spPr>
            <a:xfrm>
              <a:off x="179512" y="1203598"/>
              <a:ext cx="2827950" cy="2304256"/>
            </a:xfrm>
            <a:prstGeom prst="rect">
              <a:avLst/>
            </a:prstGeom>
          </p:spPr>
        </p:pic>
        <p:sp>
          <p:nvSpPr>
            <p:cNvPr id="7" name="文本框 6"/>
            <p:cNvSpPr txBox="1"/>
            <p:nvPr/>
          </p:nvSpPr>
          <p:spPr>
            <a:xfrm>
              <a:off x="539552" y="771550"/>
              <a:ext cx="2088232"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全业务覆盖场景</a:t>
              </a:r>
              <a:endParaRPr lang="zh-CN" altLang="en-US" dirty="0"/>
            </a:p>
          </p:txBody>
        </p:sp>
      </p:grpSp>
      <p:grpSp>
        <p:nvGrpSpPr>
          <p:cNvPr id="11" name="组合 10"/>
          <p:cNvGrpSpPr/>
          <p:nvPr/>
        </p:nvGrpSpPr>
        <p:grpSpPr>
          <a:xfrm>
            <a:off x="3131840" y="797099"/>
            <a:ext cx="2809152" cy="2699325"/>
            <a:chOff x="3203848" y="797099"/>
            <a:chExt cx="2809152" cy="2699325"/>
          </a:xfrm>
        </p:grpSpPr>
        <p:pic>
          <p:nvPicPr>
            <p:cNvPr id="5" name="图片 4"/>
            <p:cNvPicPr>
              <a:picLocks noChangeAspect="1"/>
            </p:cNvPicPr>
            <p:nvPr/>
          </p:nvPicPr>
          <p:blipFill>
            <a:blip r:embed="rId4"/>
            <a:stretch>
              <a:fillRect/>
            </a:stretch>
          </p:blipFill>
          <p:spPr>
            <a:xfrm>
              <a:off x="3203848" y="1185447"/>
              <a:ext cx="2809152" cy="2310977"/>
            </a:xfrm>
            <a:prstGeom prst="rect">
              <a:avLst/>
            </a:prstGeom>
          </p:spPr>
        </p:pic>
        <p:sp>
          <p:nvSpPr>
            <p:cNvPr id="8" name="文本框 7"/>
            <p:cNvSpPr txBox="1"/>
            <p:nvPr/>
          </p:nvSpPr>
          <p:spPr>
            <a:xfrm>
              <a:off x="3636128" y="797099"/>
              <a:ext cx="2088000"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全网络覆盖场景</a:t>
              </a:r>
              <a:endParaRPr lang="zh-CN" altLang="en-US" dirty="0"/>
            </a:p>
          </p:txBody>
        </p:sp>
      </p:grpSp>
      <p:grpSp>
        <p:nvGrpSpPr>
          <p:cNvPr id="12" name="组合 11"/>
          <p:cNvGrpSpPr/>
          <p:nvPr/>
        </p:nvGrpSpPr>
        <p:grpSpPr>
          <a:xfrm>
            <a:off x="6068643" y="771550"/>
            <a:ext cx="2886320" cy="2672158"/>
            <a:chOff x="6103218" y="797099"/>
            <a:chExt cx="2886320" cy="2672158"/>
          </a:xfrm>
        </p:grpSpPr>
        <p:pic>
          <p:nvPicPr>
            <p:cNvPr id="6" name="图片 5"/>
            <p:cNvPicPr>
              <a:picLocks noChangeAspect="1"/>
            </p:cNvPicPr>
            <p:nvPr/>
          </p:nvPicPr>
          <p:blipFill>
            <a:blip r:embed="rId5"/>
            <a:stretch>
              <a:fillRect/>
            </a:stretch>
          </p:blipFill>
          <p:spPr>
            <a:xfrm>
              <a:off x="6103218" y="1157139"/>
              <a:ext cx="2886320" cy="2312118"/>
            </a:xfrm>
            <a:prstGeom prst="rect">
              <a:avLst/>
            </a:prstGeom>
          </p:spPr>
        </p:pic>
        <p:sp>
          <p:nvSpPr>
            <p:cNvPr id="9" name="文本框 8"/>
            <p:cNvSpPr txBox="1"/>
            <p:nvPr/>
          </p:nvSpPr>
          <p:spPr>
            <a:xfrm>
              <a:off x="6516216" y="797099"/>
              <a:ext cx="2088232"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全区域覆盖场景</a:t>
              </a:r>
              <a:endParaRPr lang="zh-CN" altLang="en-US" dirty="0"/>
            </a:p>
          </p:txBody>
        </p:sp>
      </p:grpSp>
      <p:cxnSp>
        <p:nvCxnSpPr>
          <p:cNvPr id="14" name="直接连接符 13"/>
          <p:cNvCxnSpPr/>
          <p:nvPr/>
        </p:nvCxnSpPr>
        <p:spPr>
          <a:xfrm>
            <a:off x="3059832" y="771550"/>
            <a:ext cx="0" cy="417646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29773" y="771550"/>
            <a:ext cx="0" cy="417646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79512" y="3486075"/>
            <a:ext cx="2827950" cy="1461939"/>
          </a:xfrm>
          <a:prstGeom prst="rect">
            <a:avLst/>
          </a:prstGeom>
          <a:noFill/>
        </p:spPr>
        <p:txBody>
          <a:bodyPr wrap="square" rtlCol="0">
            <a:spAutoFit/>
          </a:bodyPr>
          <a:lstStyle/>
          <a:p>
            <a:pPr marL="285750" indent="-285750">
              <a:spcBef>
                <a:spcPts val="600"/>
              </a:spcBef>
              <a:buFont typeface="Wingdings" panose="05000000000000000000" pitchFamily="2" charset="2"/>
              <a:buChar char="p"/>
            </a:pPr>
            <a:r>
              <a:rPr lang="zh-CN" altLang="en-US" sz="1200" b="1" dirty="0" smtClean="0"/>
              <a:t>核心层和汇聚接入层的组网方案</a:t>
            </a:r>
            <a:r>
              <a:rPr lang="zh-CN" altLang="en-US" sz="1200" dirty="0" smtClean="0"/>
              <a:t>：核心层的路由器与汇聚接入层</a:t>
            </a:r>
            <a:r>
              <a:rPr lang="en-US" altLang="zh-CN" sz="1200" dirty="0" smtClean="0"/>
              <a:t>SPN</a:t>
            </a:r>
            <a:r>
              <a:rPr lang="zh-CN" altLang="en-US" sz="1200" dirty="0" smtClean="0"/>
              <a:t>的混合组网模式，基于</a:t>
            </a:r>
            <a:r>
              <a:rPr lang="en-US" altLang="zh-CN" sz="1200" dirty="0" err="1" smtClean="0"/>
              <a:t>FlexE</a:t>
            </a:r>
            <a:r>
              <a:rPr lang="zh-CN" altLang="en-US" sz="1200" dirty="0" smtClean="0"/>
              <a:t>的多种网络切片互通和协同管控方案。</a:t>
            </a:r>
            <a:endParaRPr lang="en-US" altLang="zh-CN" sz="1200" dirty="0" smtClean="0"/>
          </a:p>
          <a:p>
            <a:pPr marL="285750" indent="-285750">
              <a:spcBef>
                <a:spcPts val="600"/>
              </a:spcBef>
              <a:buFont typeface="Wingdings" panose="05000000000000000000" pitchFamily="2" charset="2"/>
              <a:buChar char="p"/>
            </a:pPr>
            <a:r>
              <a:rPr lang="zh-CN" altLang="en-US" sz="1200" b="1" dirty="0" smtClean="0"/>
              <a:t>变电站内的组网方案</a:t>
            </a:r>
            <a:r>
              <a:rPr lang="zh-CN" altLang="en-US" sz="1200" dirty="0" smtClean="0"/>
              <a:t>：支持多类终端综合接入，实现本地业务汇聚和调度的组网应用方案。</a:t>
            </a:r>
            <a:endParaRPr lang="zh-CN" altLang="en-US" sz="1200" dirty="0"/>
          </a:p>
        </p:txBody>
      </p:sp>
      <p:sp>
        <p:nvSpPr>
          <p:cNvPr id="17" name="文本框 16"/>
          <p:cNvSpPr txBox="1"/>
          <p:nvPr/>
        </p:nvSpPr>
        <p:spPr>
          <a:xfrm>
            <a:off x="3112202" y="3507854"/>
            <a:ext cx="2827950" cy="1461939"/>
          </a:xfrm>
          <a:prstGeom prst="rect">
            <a:avLst/>
          </a:prstGeom>
          <a:noFill/>
        </p:spPr>
        <p:txBody>
          <a:bodyPr wrap="square" rtlCol="0">
            <a:spAutoFit/>
          </a:bodyPr>
          <a:lstStyle/>
          <a:p>
            <a:pPr marL="285750" indent="-285750">
              <a:spcBef>
                <a:spcPts val="600"/>
              </a:spcBef>
              <a:buFont typeface="Wingdings" panose="05000000000000000000" pitchFamily="2" charset="2"/>
              <a:buChar char="p"/>
            </a:pPr>
            <a:r>
              <a:rPr lang="zh-CN" altLang="en-US" sz="1200" b="1" dirty="0" smtClean="0"/>
              <a:t>核心层</a:t>
            </a:r>
            <a:r>
              <a:rPr lang="en-US" altLang="zh-CN" sz="1200" b="1" dirty="0" smtClean="0"/>
              <a:t>IP+</a:t>
            </a:r>
            <a:r>
              <a:rPr lang="zh-CN" altLang="en-US" sz="1200" b="1" dirty="0" smtClean="0"/>
              <a:t>光的协同组网方案</a:t>
            </a:r>
            <a:r>
              <a:rPr lang="zh-CN" altLang="en-US" sz="1200" dirty="0" smtClean="0"/>
              <a:t>：</a:t>
            </a:r>
            <a:r>
              <a:rPr lang="en-US" altLang="zh-CN" sz="1200" dirty="0" smtClean="0"/>
              <a:t>IP+</a:t>
            </a:r>
            <a:r>
              <a:rPr lang="zh-CN" altLang="en-US" sz="1200" dirty="0" smtClean="0"/>
              <a:t>光的新型融合承载设备的组网方案，以及</a:t>
            </a:r>
            <a:r>
              <a:rPr lang="en-US" altLang="zh-CN" sz="1200" dirty="0" err="1" smtClean="0"/>
              <a:t>FlexE</a:t>
            </a:r>
            <a:r>
              <a:rPr lang="en-US" altLang="zh-CN" sz="1200" dirty="0" smtClean="0"/>
              <a:t> over OTN</a:t>
            </a:r>
            <a:r>
              <a:rPr lang="zh-CN" altLang="en-US" sz="1200" dirty="0" smtClean="0"/>
              <a:t>技术方案（透</a:t>
            </a:r>
            <a:r>
              <a:rPr lang="zh-CN" altLang="en-US" sz="1200" dirty="0"/>
              <a:t>传和</a:t>
            </a:r>
            <a:r>
              <a:rPr lang="zh-CN" altLang="en-US" sz="1200" dirty="0" smtClean="0"/>
              <a:t>感知模式）的应用建议。</a:t>
            </a:r>
            <a:endParaRPr lang="en-US" altLang="zh-CN" sz="1200" dirty="0" smtClean="0"/>
          </a:p>
          <a:p>
            <a:pPr marL="285750" indent="-285750">
              <a:spcBef>
                <a:spcPts val="600"/>
              </a:spcBef>
              <a:buFont typeface="Wingdings" panose="05000000000000000000" pitchFamily="2" charset="2"/>
              <a:buChar char="p"/>
            </a:pPr>
            <a:r>
              <a:rPr lang="zh-CN" altLang="en-US" sz="1200" b="1" dirty="0" smtClean="0"/>
              <a:t>异厂家</a:t>
            </a:r>
            <a:r>
              <a:rPr lang="en-US" altLang="zh-CN" sz="1200" b="1" dirty="0" smtClean="0"/>
              <a:t>/</a:t>
            </a:r>
            <a:r>
              <a:rPr lang="zh-CN" altLang="en-US" sz="1200" b="1" dirty="0" smtClean="0"/>
              <a:t>不同品牌的</a:t>
            </a:r>
            <a:r>
              <a:rPr lang="en-US" altLang="zh-CN" sz="1200" b="1" dirty="0" err="1" smtClean="0"/>
              <a:t>FlexE</a:t>
            </a:r>
            <a:r>
              <a:rPr lang="zh-CN" altLang="en-US" sz="1200" b="1" dirty="0" smtClean="0"/>
              <a:t>设备互通组网方案</a:t>
            </a:r>
            <a:r>
              <a:rPr lang="zh-CN" altLang="en-US" sz="1200" dirty="0" smtClean="0"/>
              <a:t>：论证现网部署转发面</a:t>
            </a:r>
            <a:r>
              <a:rPr lang="en-US" altLang="zh-CN" sz="1200" dirty="0" smtClean="0"/>
              <a:t>NNI</a:t>
            </a:r>
            <a:r>
              <a:rPr lang="zh-CN" altLang="en-US" sz="1200" dirty="0" smtClean="0"/>
              <a:t>互通和管控面协同管控方案。</a:t>
            </a:r>
            <a:endParaRPr lang="zh-CN" altLang="en-US" sz="1200" dirty="0"/>
          </a:p>
        </p:txBody>
      </p:sp>
      <p:sp>
        <p:nvSpPr>
          <p:cNvPr id="18" name="文本框 17"/>
          <p:cNvSpPr txBox="1"/>
          <p:nvPr/>
        </p:nvSpPr>
        <p:spPr>
          <a:xfrm>
            <a:off x="6064530" y="3478514"/>
            <a:ext cx="2827950" cy="1277273"/>
          </a:xfrm>
          <a:prstGeom prst="rect">
            <a:avLst/>
          </a:prstGeom>
          <a:noFill/>
        </p:spPr>
        <p:txBody>
          <a:bodyPr wrap="square" rtlCol="0">
            <a:spAutoFit/>
          </a:bodyPr>
          <a:lstStyle/>
          <a:p>
            <a:pPr marL="285750" indent="-285750">
              <a:spcBef>
                <a:spcPts val="600"/>
              </a:spcBef>
              <a:buFont typeface="Wingdings" panose="05000000000000000000" pitchFamily="2" charset="2"/>
              <a:buChar char="p"/>
            </a:pPr>
            <a:r>
              <a:rPr lang="zh-CN" altLang="en-US" sz="1200" b="1" dirty="0" smtClean="0"/>
              <a:t>总部一二级网和业务的统一承载组网方案分析：</a:t>
            </a:r>
            <a:r>
              <a:rPr lang="zh-CN" altLang="en-US" sz="1200" dirty="0" smtClean="0"/>
              <a:t>论证</a:t>
            </a:r>
            <a:r>
              <a:rPr lang="en-US" altLang="zh-CN" sz="1200" dirty="0" err="1" smtClean="0"/>
              <a:t>FlexE</a:t>
            </a:r>
            <a:r>
              <a:rPr lang="zh-CN" altLang="en-US" sz="1200" dirty="0" smtClean="0"/>
              <a:t>设备统一承载总部生产</a:t>
            </a:r>
            <a:r>
              <a:rPr lang="en-US" altLang="zh-CN" sz="1200" dirty="0" smtClean="0"/>
              <a:t>I/II</a:t>
            </a:r>
            <a:r>
              <a:rPr lang="zh-CN" altLang="en-US" sz="1200" dirty="0" smtClean="0"/>
              <a:t>区业务的可行性。</a:t>
            </a:r>
            <a:endParaRPr lang="en-US" altLang="zh-CN" sz="1200" b="1" dirty="0" smtClean="0"/>
          </a:p>
          <a:p>
            <a:pPr marL="285750" indent="-285750">
              <a:spcBef>
                <a:spcPts val="600"/>
              </a:spcBef>
              <a:buFont typeface="Wingdings" panose="05000000000000000000" pitchFamily="2" charset="2"/>
              <a:buChar char="p"/>
            </a:pPr>
            <a:r>
              <a:rPr lang="zh-CN" altLang="en-US" sz="1200" b="1" dirty="0" smtClean="0"/>
              <a:t>省级</a:t>
            </a:r>
            <a:r>
              <a:rPr lang="en-US" altLang="zh-CN" sz="1200" b="1" dirty="0" smtClean="0"/>
              <a:t>500kV</a:t>
            </a:r>
            <a:r>
              <a:rPr lang="zh-CN" altLang="en-US" sz="1200" b="1" dirty="0" smtClean="0"/>
              <a:t>场站的传输网采用</a:t>
            </a:r>
            <a:r>
              <a:rPr lang="en-US" altLang="zh-CN" sz="1200" b="1" dirty="0" err="1" smtClean="0"/>
              <a:t>FlexE</a:t>
            </a:r>
            <a:r>
              <a:rPr lang="zh-CN" altLang="en-US" sz="1200" b="1" dirty="0" smtClean="0"/>
              <a:t>设备组网方案分析</a:t>
            </a:r>
            <a:r>
              <a:rPr lang="zh-CN" altLang="en-US" sz="1200" dirty="0" smtClean="0"/>
              <a:t>：论证</a:t>
            </a:r>
            <a:r>
              <a:rPr lang="en-US" altLang="zh-CN" sz="1200" dirty="0" smtClean="0"/>
              <a:t>SPN</a:t>
            </a:r>
            <a:r>
              <a:rPr lang="zh-CN" altLang="en-US" sz="1200" dirty="0"/>
              <a:t>设备</a:t>
            </a:r>
            <a:r>
              <a:rPr lang="zh-CN" altLang="en-US" sz="1200" dirty="0" smtClean="0"/>
              <a:t>及其小颗粒技术方案组网部署方案。</a:t>
            </a:r>
            <a:endParaRPr lang="zh-CN" altLang="en-US" sz="1200" dirty="0"/>
          </a:p>
        </p:txBody>
      </p:sp>
    </p:spTree>
    <p:extLst>
      <p:ext uri="{BB962C8B-B14F-4D97-AF65-F5344CB8AC3E}">
        <p14:creationId xmlns:p14="http://schemas.microsoft.com/office/powerpoint/2010/main" val="235951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37877"/>
            <a:ext cx="8712968" cy="461665"/>
          </a:xfrm>
          <a:prstGeom prst="rect">
            <a:avLst/>
          </a:prstGeom>
        </p:spPr>
        <p:txBody>
          <a:bodyPr vert="horz" lIns="91440" tIns="45720" rIns="91440" bIns="45720" rtlCol="0" anchor="ctr">
            <a:noAutofit/>
          </a:bodyPr>
          <a:lstStyle/>
          <a:p>
            <a:pPr>
              <a:spcBef>
                <a:spcPct val="0"/>
              </a:spcBef>
            </a:pPr>
            <a:r>
              <a:rPr lang="en-US" altLang="zh-CN" sz="2400" b="1" dirty="0" err="1" smtClean="0">
                <a:latin typeface="微软雅黑" panose="020B0503020204020204" pitchFamily="34" charset="-122"/>
                <a:ea typeface="微软雅黑" panose="020B0503020204020204" pitchFamily="34" charset="-122"/>
                <a:cs typeface="+mj-cs"/>
              </a:rPr>
              <a:t>FlexE</a:t>
            </a:r>
            <a:r>
              <a:rPr lang="zh-CN" altLang="en-US" sz="2400" b="1" dirty="0">
                <a:latin typeface="微软雅黑" panose="020B0503020204020204" pitchFamily="34" charset="-122"/>
                <a:ea typeface="微软雅黑" panose="020B0503020204020204" pitchFamily="34" charset="-122"/>
                <a:cs typeface="+mj-cs"/>
              </a:rPr>
              <a:t>网络技术</a:t>
            </a:r>
            <a:r>
              <a:rPr lang="zh-CN" altLang="en-US" sz="2400" b="1" dirty="0" smtClean="0">
                <a:latin typeface="微软雅黑" panose="020B0503020204020204" pitchFamily="34" charset="-122"/>
                <a:ea typeface="微软雅黑" panose="020B0503020204020204" pitchFamily="34" charset="-122"/>
                <a:cs typeface="+mj-cs"/>
              </a:rPr>
              <a:t>演进路线分析</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2" name="图片 21"/>
          <p:cNvPicPr>
            <a:picLocks noChangeAspect="1"/>
          </p:cNvPicPr>
          <p:nvPr/>
        </p:nvPicPr>
        <p:blipFill>
          <a:blip r:embed="rId2"/>
          <a:stretch>
            <a:fillRect/>
          </a:stretch>
        </p:blipFill>
        <p:spPr>
          <a:xfrm>
            <a:off x="372446" y="771550"/>
            <a:ext cx="8592042" cy="4132040"/>
          </a:xfrm>
          <a:prstGeom prst="rect">
            <a:avLst/>
          </a:prstGeom>
        </p:spPr>
      </p:pic>
    </p:spTree>
    <p:extLst>
      <p:ext uri="{BB962C8B-B14F-4D97-AF65-F5344CB8AC3E}">
        <p14:creationId xmlns:p14="http://schemas.microsoft.com/office/powerpoint/2010/main" val="204795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95486"/>
            <a:ext cx="8964488" cy="461665"/>
          </a:xfrm>
          <a:prstGeom prst="rect">
            <a:avLst/>
          </a:prstGeom>
        </p:spPr>
        <p:txBody>
          <a:bodyPr vert="horz" lIns="91440" tIns="45720" rIns="91440" bIns="45720" rtlCol="0" anchor="ctr">
            <a:noAutofit/>
          </a:bodyPr>
          <a:lstStyle/>
          <a:p>
            <a:pPr>
              <a:spcBef>
                <a:spcPct val="0"/>
              </a:spcBef>
            </a:pPr>
            <a:r>
              <a:rPr lang="zh-CN" altLang="en-US" sz="2400" b="1" dirty="0" smtClean="0">
                <a:latin typeface="微软雅黑" panose="020B0503020204020204" pitchFamily="34" charset="-122"/>
                <a:ea typeface="微软雅黑" panose="020B0503020204020204" pitchFamily="34" charset="-122"/>
                <a:cs typeface="+mj-cs"/>
              </a:rPr>
              <a:t>课题</a:t>
            </a:r>
            <a:r>
              <a:rPr lang="en-US" altLang="zh-CN" sz="2400" b="1" dirty="0" smtClean="0">
                <a:latin typeface="微软雅黑" panose="020B0503020204020204" pitchFamily="34" charset="-122"/>
                <a:ea typeface="微软雅黑" panose="020B0503020204020204" pitchFamily="34" charset="-122"/>
                <a:cs typeface="+mj-cs"/>
              </a:rPr>
              <a:t>2</a:t>
            </a:r>
            <a:r>
              <a:rPr lang="zh-CN" altLang="en-US" sz="2400" b="1" dirty="0">
                <a:latin typeface="微软雅黑" panose="020B0503020204020204" pitchFamily="34" charset="-122"/>
                <a:ea typeface="微软雅黑" panose="020B0503020204020204" pitchFamily="34" charset="-122"/>
                <a:cs typeface="+mj-cs"/>
              </a:rPr>
              <a:t>：适配能源业务的 </a:t>
            </a:r>
            <a:r>
              <a:rPr lang="en-US" altLang="zh-CN" sz="2400" b="1" dirty="0" err="1">
                <a:latin typeface="微软雅黑" panose="020B0503020204020204" pitchFamily="34" charset="-122"/>
                <a:ea typeface="微软雅黑" panose="020B0503020204020204" pitchFamily="34" charset="-122"/>
                <a:cs typeface="+mj-cs"/>
              </a:rPr>
              <a:t>FlexE</a:t>
            </a:r>
            <a:r>
              <a:rPr lang="en-US" altLang="zh-CN" sz="2400" b="1" dirty="0">
                <a:latin typeface="微软雅黑" panose="020B0503020204020204" pitchFamily="34" charset="-122"/>
                <a:ea typeface="微软雅黑" panose="020B0503020204020204" pitchFamily="34" charset="-122"/>
                <a:cs typeface="+mj-cs"/>
              </a:rPr>
              <a:t> </a:t>
            </a:r>
            <a:r>
              <a:rPr lang="zh-CN" altLang="en-US" sz="2400" b="1" dirty="0">
                <a:latin typeface="微软雅黑" panose="020B0503020204020204" pitchFamily="34" charset="-122"/>
                <a:ea typeface="微软雅黑" panose="020B0503020204020204" pitchFamily="34" charset="-122"/>
                <a:cs typeface="+mj-cs"/>
              </a:rPr>
              <a:t>多颗粒度帧结构和切片调度</a:t>
            </a:r>
            <a:r>
              <a:rPr lang="zh-CN" altLang="en-US" sz="2400" b="1" dirty="0" smtClean="0">
                <a:latin typeface="微软雅黑" panose="020B0503020204020204" pitchFamily="34" charset="-122"/>
                <a:ea typeface="微软雅黑" panose="020B0503020204020204" pitchFamily="34" charset="-122"/>
                <a:cs typeface="+mj-cs"/>
              </a:rPr>
              <a:t>机制</a:t>
            </a:r>
            <a:endParaRPr lang="zh-CN" altLang="en-US" sz="2400" b="1" dirty="0">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281486" y="1260996"/>
            <a:ext cx="1164003"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a:t>子目标</a:t>
            </a:r>
          </a:p>
        </p:txBody>
      </p:sp>
      <p:sp>
        <p:nvSpPr>
          <p:cNvPr id="12" name="TextBox 11"/>
          <p:cNvSpPr txBox="1"/>
          <p:nvPr/>
        </p:nvSpPr>
        <p:spPr>
          <a:xfrm>
            <a:off x="1817810" y="1261180"/>
            <a:ext cx="2354499"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主要技术研究路线</a:t>
            </a:r>
            <a:endParaRPr lang="zh-CN" altLang="en-US" dirty="0"/>
          </a:p>
        </p:txBody>
      </p:sp>
      <p:sp>
        <p:nvSpPr>
          <p:cNvPr id="17" name="矩形 16"/>
          <p:cNvSpPr/>
          <p:nvPr/>
        </p:nvSpPr>
        <p:spPr>
          <a:xfrm>
            <a:off x="287524" y="771598"/>
            <a:ext cx="84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研究方法：行业调研分析，技术标准研究，专业文献研究，可行性分析，产业化论证</a:t>
            </a:r>
            <a:endParaRPr lang="zh-CN" alt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9" name="TextBox 44"/>
          <p:cNvSpPr txBox="1"/>
          <p:nvPr/>
        </p:nvSpPr>
        <p:spPr>
          <a:xfrm>
            <a:off x="4571999" y="1249148"/>
            <a:ext cx="1944000"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输出成果</a:t>
            </a:r>
            <a:endParaRPr lang="zh-CN" altLang="en-US" dirty="0"/>
          </a:p>
        </p:txBody>
      </p:sp>
      <p:sp>
        <p:nvSpPr>
          <p:cNvPr id="37" name="TextBox 44"/>
          <p:cNvSpPr txBox="1"/>
          <p:nvPr/>
        </p:nvSpPr>
        <p:spPr>
          <a:xfrm>
            <a:off x="6732240" y="1269096"/>
            <a:ext cx="2052000"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工作计划</a:t>
            </a:r>
            <a:endParaRPr lang="zh-CN" altLang="en-US" dirty="0"/>
          </a:p>
        </p:txBody>
      </p:sp>
      <p:sp>
        <p:nvSpPr>
          <p:cNvPr id="8" name="圆角矩形 7"/>
          <p:cNvSpPr/>
          <p:nvPr/>
        </p:nvSpPr>
        <p:spPr>
          <a:xfrm>
            <a:off x="299648" y="1712772"/>
            <a:ext cx="1080000" cy="57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多颗粒帧结构</a:t>
            </a:r>
          </a:p>
        </p:txBody>
      </p:sp>
      <p:sp>
        <p:nvSpPr>
          <p:cNvPr id="9" name="右箭头 8"/>
          <p:cNvSpPr/>
          <p:nvPr/>
        </p:nvSpPr>
        <p:spPr>
          <a:xfrm>
            <a:off x="1442251" y="1784716"/>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圆角矩形 9"/>
          <p:cNvSpPr/>
          <p:nvPr/>
        </p:nvSpPr>
        <p:spPr>
          <a:xfrm>
            <a:off x="2751359" y="1701019"/>
            <a:ext cx="1440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适配电网的</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小颗粒技术方案</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圆角矩形 12"/>
          <p:cNvSpPr/>
          <p:nvPr/>
        </p:nvSpPr>
        <p:spPr>
          <a:xfrm>
            <a:off x="1768829" y="2402744"/>
            <a:ext cx="936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安全隔离特性匹配</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p:nvSpPr>
        <p:spPr>
          <a:xfrm>
            <a:off x="1749779" y="3166952"/>
            <a:ext cx="936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分层分域业务调度</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5" name="圆角矩形 14"/>
          <p:cNvSpPr/>
          <p:nvPr/>
        </p:nvSpPr>
        <p:spPr>
          <a:xfrm>
            <a:off x="1768829" y="1703247"/>
            <a:ext cx="936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带宽时延特性匹配</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圆角矩形 15"/>
          <p:cNvSpPr/>
          <p:nvPr/>
        </p:nvSpPr>
        <p:spPr>
          <a:xfrm>
            <a:off x="299648" y="2402744"/>
            <a:ext cx="1080000" cy="57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多业务切片安全隔离</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p:nvSpPr>
        <p:spPr>
          <a:xfrm>
            <a:off x="314307" y="3934974"/>
            <a:ext cx="108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切片编排调度仿真软件工具一套</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右箭头 19"/>
          <p:cNvSpPr/>
          <p:nvPr/>
        </p:nvSpPr>
        <p:spPr>
          <a:xfrm>
            <a:off x="1442251" y="2504844"/>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圆角矩形 20"/>
          <p:cNvSpPr/>
          <p:nvPr/>
        </p:nvSpPr>
        <p:spPr>
          <a:xfrm>
            <a:off x="2751359" y="2414960"/>
            <a:ext cx="1440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适配电网的软硬切片技术方案</a:t>
            </a:r>
          </a:p>
        </p:txBody>
      </p:sp>
      <p:sp>
        <p:nvSpPr>
          <p:cNvPr id="22" name="右箭头 21"/>
          <p:cNvSpPr/>
          <p:nvPr/>
        </p:nvSpPr>
        <p:spPr>
          <a:xfrm>
            <a:off x="4212000" y="1825690"/>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右箭头 22"/>
          <p:cNvSpPr/>
          <p:nvPr/>
        </p:nvSpPr>
        <p:spPr>
          <a:xfrm>
            <a:off x="4212000" y="2499742"/>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4" name="右箭头 23"/>
          <p:cNvSpPr/>
          <p:nvPr/>
        </p:nvSpPr>
        <p:spPr>
          <a:xfrm>
            <a:off x="1432213" y="3238952"/>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右箭头 24"/>
          <p:cNvSpPr/>
          <p:nvPr/>
        </p:nvSpPr>
        <p:spPr>
          <a:xfrm>
            <a:off x="1432726" y="4011982"/>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6" name="圆角矩形 25"/>
          <p:cNvSpPr/>
          <p:nvPr/>
        </p:nvSpPr>
        <p:spPr>
          <a:xfrm>
            <a:off x="2732309" y="3134677"/>
            <a:ext cx="1440000" cy="6339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组网模型多切片调度策略</a:t>
            </a:r>
            <a:endPar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多</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切片调度机制</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7" name="右箭头 26"/>
          <p:cNvSpPr/>
          <p:nvPr/>
        </p:nvSpPr>
        <p:spPr>
          <a:xfrm>
            <a:off x="4211960" y="3263295"/>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圆角矩形 27"/>
          <p:cNvSpPr/>
          <p:nvPr/>
        </p:nvSpPr>
        <p:spPr>
          <a:xfrm>
            <a:off x="1761483" y="3939982"/>
            <a:ext cx="936000" cy="72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十大场景</a:t>
            </a:r>
            <a:endPar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业务</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SLA</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配置模板</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右箭头 28"/>
          <p:cNvSpPr/>
          <p:nvPr/>
        </p:nvSpPr>
        <p:spPr>
          <a:xfrm>
            <a:off x="4211960" y="4031359"/>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0" name="圆角矩形 29"/>
          <p:cNvSpPr/>
          <p:nvPr/>
        </p:nvSpPr>
        <p:spPr>
          <a:xfrm>
            <a:off x="2753007" y="3930400"/>
            <a:ext cx="1426319" cy="7245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开发</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多</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颗粒</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切片业务编排和调度仿真软件</a:t>
            </a:r>
            <a:endPar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圆角矩形 30"/>
          <p:cNvSpPr/>
          <p:nvPr/>
        </p:nvSpPr>
        <p:spPr>
          <a:xfrm>
            <a:off x="322647" y="3169455"/>
            <a:ext cx="1080000" cy="57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多切片调度机制</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2" name="圆角矩形 31"/>
          <p:cNvSpPr/>
          <p:nvPr/>
        </p:nvSpPr>
        <p:spPr>
          <a:xfrm>
            <a:off x="6732000" y="1667920"/>
            <a:ext cx="2052000" cy="79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标准初稿</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21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月内审</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征求意见稿：</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3</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月审查</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送审稿：</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22</a:t>
            </a:r>
            <a:r>
              <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4-6</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月审查</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报批</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稿：</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7-9</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月提交</a:t>
            </a:r>
            <a:endPar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3" name="圆角矩形 32"/>
          <p:cNvSpPr/>
          <p:nvPr/>
        </p:nvSpPr>
        <p:spPr>
          <a:xfrm>
            <a:off x="6732000" y="2520189"/>
            <a:ext cx="2052000" cy="11545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阶段一</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安全隔离切片方案阶段二</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安全隔离评估技术，专利申请</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项，文章</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篇；</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阶段三：</a:t>
            </a:r>
            <a:r>
              <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多</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切片调度机制，专利申请</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项，文章</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篇；</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阶段四：研究报告讨论完善。</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5" name="圆角矩形 34"/>
          <p:cNvSpPr/>
          <p:nvPr/>
        </p:nvSpPr>
        <p:spPr>
          <a:xfrm>
            <a:off x="6732000" y="3763612"/>
            <a:ext cx="2052000" cy="11844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启动：讨论确定功能需求；</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阶段一：确定软件功能架构；阶段二：开发软件核心模块；</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阶段三：完成开发调测演示；</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阶段四：通过外委测试验证；</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阶段五：通过项目验收。</a:t>
            </a:r>
            <a:endPar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圆角矩形 35"/>
          <p:cNvSpPr/>
          <p:nvPr/>
        </p:nvSpPr>
        <p:spPr>
          <a:xfrm>
            <a:off x="4572000" y="3915266"/>
            <a:ext cx="1944000" cy="7245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支持十</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类</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业务规划编排调度的</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切片编排调度</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仿真软件一套</a:t>
            </a:r>
            <a:endPar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圆角矩形 3"/>
          <p:cNvSpPr/>
          <p:nvPr/>
        </p:nvSpPr>
        <p:spPr>
          <a:xfrm>
            <a:off x="4572000" y="1654696"/>
            <a:ext cx="1943154" cy="72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面向能源互联网业务的</a:t>
            </a:r>
            <a:r>
              <a:rPr lang="en-US" altLang="zh-CN"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多颗粒度帧结构规范</a:t>
            </a:r>
            <a:r>
              <a:rPr lang="en-US" altLang="zh-CN"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企</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标草案 </a:t>
            </a:r>
            <a:r>
              <a:rPr lang="en-US" altLang="zh-CN"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 </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项</a:t>
            </a:r>
          </a:p>
        </p:txBody>
      </p:sp>
      <p:sp>
        <p:nvSpPr>
          <p:cNvPr id="38" name="圆角矩形 37"/>
          <p:cNvSpPr/>
          <p:nvPr/>
        </p:nvSpPr>
        <p:spPr>
          <a:xfrm>
            <a:off x="4572000" y="2446784"/>
            <a:ext cx="1944000" cy="7405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适配能源互联网业务的多颗粒度调度机制</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研究报告</a:t>
            </a:r>
            <a:r>
              <a:rPr lang="en-US" altLang="zh-CN"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份</a:t>
            </a:r>
          </a:p>
        </p:txBody>
      </p:sp>
      <p:sp>
        <p:nvSpPr>
          <p:cNvPr id="40" name="圆角矩形 39"/>
          <p:cNvSpPr/>
          <p:nvPr/>
        </p:nvSpPr>
        <p:spPr>
          <a:xfrm>
            <a:off x="4580340" y="3276089"/>
            <a:ext cx="1944000" cy="49122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项专利申请</a:t>
            </a:r>
            <a:endPar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篇核心论文</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025501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95486"/>
            <a:ext cx="8640960" cy="461665"/>
          </a:xfrm>
          <a:prstGeom prst="rect">
            <a:avLst/>
          </a:prstGeom>
        </p:spPr>
        <p:txBody>
          <a:bodyPr vert="horz" lIns="91440" tIns="45720" rIns="91440" bIns="45720" rtlCol="0" anchor="ctr">
            <a:noAutofit/>
          </a:bodyPr>
          <a:lstStyle/>
          <a:p>
            <a:pPr>
              <a:spcBef>
                <a:spcPct val="0"/>
              </a:spcBef>
            </a:pPr>
            <a:r>
              <a:rPr lang="zh-CN" altLang="en-US" sz="2400" b="1" dirty="0" smtClean="0">
                <a:latin typeface="微软雅黑" panose="020B0503020204020204" pitchFamily="34" charset="-122"/>
                <a:ea typeface="微软雅黑" panose="020B0503020204020204" pitchFamily="34" charset="-122"/>
                <a:cs typeface="+mj-cs"/>
              </a:rPr>
              <a:t>课题</a:t>
            </a:r>
            <a:r>
              <a:rPr lang="en-US" altLang="zh-CN" sz="2400" b="1" dirty="0" smtClean="0">
                <a:latin typeface="微软雅黑" panose="020B0503020204020204" pitchFamily="34" charset="-122"/>
                <a:ea typeface="微软雅黑" panose="020B0503020204020204" pitchFamily="34" charset="-122"/>
                <a:cs typeface="+mj-cs"/>
              </a:rPr>
              <a:t>2</a:t>
            </a:r>
            <a:r>
              <a:rPr lang="zh-CN" altLang="en-US" sz="2400" b="1" dirty="0" smtClean="0">
                <a:latin typeface="微软雅黑" panose="020B0503020204020204" pitchFamily="34" charset="-122"/>
                <a:ea typeface="微软雅黑" panose="020B0503020204020204" pitchFamily="34" charset="-122"/>
                <a:cs typeface="+mj-cs"/>
              </a:rPr>
              <a:t>的技术创新点和难点分析</a:t>
            </a:r>
            <a:endParaRPr lang="zh-CN" altLang="en-US" sz="2400" b="1" dirty="0">
              <a:latin typeface="微软雅黑" panose="020B0503020204020204" pitchFamily="34" charset="-122"/>
              <a:ea typeface="微软雅黑" panose="020B0503020204020204" pitchFamily="34" charset="-122"/>
              <a:cs typeface="+mj-cs"/>
            </a:endParaRPr>
          </a:p>
        </p:txBody>
      </p:sp>
      <p:sp>
        <p:nvSpPr>
          <p:cNvPr id="4" name="圆角矩形 3"/>
          <p:cNvSpPr/>
          <p:nvPr/>
        </p:nvSpPr>
        <p:spPr>
          <a:xfrm>
            <a:off x="295350" y="1429783"/>
            <a:ext cx="2088232" cy="6379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FlexE</a:t>
            </a:r>
            <a:r>
              <a:rPr lang="zh-CN" altLang="en-US" sz="1400"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多颗粒帧</a:t>
            </a:r>
            <a:r>
              <a:rPr lang="zh-CN" altLang="en-US" sz="1400" dirty="0" smtClean="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结构和</a:t>
            </a:r>
            <a:endParaRPr lang="en-US" altLang="zh-CN" sz="1400" dirty="0" smtClean="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zh-CN" altLang="en-US" sz="1400" dirty="0" smtClean="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时隙交叉技术</a:t>
            </a:r>
            <a:endParaRPr lang="zh-CN" altLang="en-US" sz="1400"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323528" y="771550"/>
            <a:ext cx="2031876"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latin typeface="微软雅黑" panose="020B0503020204020204" pitchFamily="34" charset="-122"/>
                <a:ea typeface="微软雅黑" panose="020B0503020204020204" pitchFamily="34" charset="-122"/>
              </a:rPr>
              <a:t>项目技术创新点</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289298" y="3219822"/>
            <a:ext cx="2031876" cy="10081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FlexE</a:t>
            </a:r>
            <a:r>
              <a:rPr lang="zh-CN" altLang="en-US" sz="1400" dirty="0" smtClean="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多切片调度机制</a:t>
            </a:r>
            <a:endParaRPr lang="en-US" altLang="zh-CN" sz="1400" dirty="0" smtClean="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zh-CN" altLang="en-US" sz="1400" dirty="0" smtClean="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和</a:t>
            </a:r>
            <a:endParaRPr lang="en-US" altLang="zh-CN" sz="1400" dirty="0" smtClean="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a:r>
              <a:rPr lang="zh-CN" altLang="en-US" sz="1400" dirty="0" smtClean="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rPr>
              <a:t>开发切片编排调度仿真软件工具</a:t>
            </a:r>
            <a:endParaRPr lang="zh-CN" altLang="en-US" sz="1400" dirty="0">
              <a:solidFill>
                <a:schemeClr val="tx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8" name="文本框 7"/>
          <p:cNvSpPr txBox="1"/>
          <p:nvPr/>
        </p:nvSpPr>
        <p:spPr>
          <a:xfrm>
            <a:off x="2627784" y="776109"/>
            <a:ext cx="3168352"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latin typeface="微软雅黑" panose="020B0503020204020204" pitchFamily="34" charset="-122"/>
                <a:ea typeface="微软雅黑" panose="020B0503020204020204" pitchFamily="34" charset="-122"/>
              </a:rPr>
              <a:t>课题</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研究进展</a:t>
            </a: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627784" y="1175023"/>
            <a:ext cx="3168352" cy="1646605"/>
          </a:xfrm>
          <a:prstGeom prst="rect">
            <a:avLst/>
          </a:prstGeom>
          <a:noFill/>
          <a:ln>
            <a:solidFill>
              <a:schemeClr val="tx1"/>
            </a:solidFill>
          </a:ln>
        </p:spPr>
        <p:txBody>
          <a:bodyPr wrap="square" rtlCol="0">
            <a:spAutoFit/>
          </a:bodyPr>
          <a:lstStyle/>
          <a:p>
            <a:pPr marL="285750" indent="-285750">
              <a:spcBef>
                <a:spcPts val="600"/>
              </a:spcBef>
              <a:buFont typeface="Wingdings" panose="05000000000000000000" pitchFamily="2" charset="2"/>
              <a:buChar char="p"/>
            </a:pPr>
            <a:r>
              <a:rPr lang="zh-CN" altLang="en-US" sz="1200" dirty="0" smtClean="0">
                <a:latin typeface="微软雅黑" panose="020B0503020204020204" pitchFamily="34" charset="-122"/>
                <a:ea typeface="微软雅黑" panose="020B0503020204020204" pitchFamily="34" charset="-122"/>
              </a:rPr>
              <a:t>基于</a:t>
            </a:r>
            <a:r>
              <a:rPr lang="en-US" altLang="zh-CN" sz="1200" dirty="0" smtClean="0">
                <a:latin typeface="微软雅黑" panose="020B0503020204020204" pitchFamily="34" charset="-122"/>
                <a:ea typeface="微软雅黑" panose="020B0503020204020204" pitchFamily="34" charset="-122"/>
              </a:rPr>
              <a:t>SPN</a:t>
            </a:r>
            <a:r>
              <a:rPr lang="zh-CN" altLang="en-US" sz="1200" dirty="0" smtClean="0">
                <a:latin typeface="微软雅黑" panose="020B0503020204020204" pitchFamily="34" charset="-122"/>
                <a:ea typeface="微软雅黑" panose="020B0503020204020204" pitchFamily="34" charset="-122"/>
              </a:rPr>
              <a:t>的</a:t>
            </a:r>
            <a:r>
              <a:rPr lang="en-US" altLang="zh-CN" sz="1200" dirty="0" smtClean="0">
                <a:latin typeface="微软雅黑" panose="020B0503020204020204" pitchFamily="34" charset="-122"/>
                <a:ea typeface="微软雅黑" panose="020B0503020204020204" pitchFamily="34" charset="-122"/>
              </a:rPr>
              <a:t>N*10Mbps</a:t>
            </a:r>
            <a:r>
              <a:rPr lang="zh-CN" altLang="en-US" sz="1200" dirty="0" smtClean="0">
                <a:latin typeface="微软雅黑" panose="020B0503020204020204" pitchFamily="34" charset="-122"/>
                <a:ea typeface="微软雅黑" panose="020B0503020204020204" pitchFamily="34" charset="-122"/>
              </a:rPr>
              <a:t>细粒度</a:t>
            </a:r>
            <a:r>
              <a:rPr lang="en-US" altLang="zh-CN" sz="1200" dirty="0">
                <a:latin typeface="微软雅黑" panose="020B0503020204020204" pitchFamily="34" charset="-122"/>
                <a:ea typeface="微软雅黑" panose="020B0503020204020204" pitchFamily="34" charset="-122"/>
              </a:rPr>
              <a:t>FGU</a:t>
            </a:r>
            <a:r>
              <a:rPr lang="zh-CN" altLang="en-US" sz="1200" dirty="0" smtClean="0">
                <a:latin typeface="微软雅黑" panose="020B0503020204020204" pitchFamily="34" charset="-122"/>
                <a:ea typeface="微软雅黑" panose="020B0503020204020204" pitchFamily="34" charset="-122"/>
              </a:rPr>
              <a:t>帧结构、</a:t>
            </a:r>
            <a:r>
              <a:rPr lang="en-US" altLang="zh-CN" sz="1200" dirty="0" smtClean="0">
                <a:latin typeface="微软雅黑" panose="020B0503020204020204" pitchFamily="34" charset="-122"/>
                <a:ea typeface="微软雅黑" panose="020B0503020204020204" pitchFamily="34" charset="-122"/>
              </a:rPr>
              <a:t>OAM</a:t>
            </a:r>
            <a:r>
              <a:rPr lang="zh-CN" altLang="en-US" sz="1200" dirty="0" smtClean="0">
                <a:latin typeface="微软雅黑" panose="020B0503020204020204" pitchFamily="34" charset="-122"/>
                <a:ea typeface="微软雅黑" panose="020B0503020204020204" pitchFamily="34" charset="-122"/>
              </a:rPr>
              <a:t>、带宽调整等技术规范已基本完成，目前版本仅支持以太网小颗粒业务映射，已开展了测试验证工作；</a:t>
            </a:r>
            <a:endParaRPr lang="en-US" altLang="zh-CN" sz="1200" dirty="0" smtClean="0">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pitchFamily="2" charset="2"/>
              <a:buChar char="p"/>
            </a:pPr>
            <a:r>
              <a:rPr lang="zh-CN" altLang="en-US" sz="1200" b="1" dirty="0" smtClean="0">
                <a:latin typeface="微软雅黑" panose="020B0503020204020204" pitchFamily="34" charset="-122"/>
                <a:ea typeface="微软雅黑" panose="020B0503020204020204" pitchFamily="34" charset="-122"/>
              </a:rPr>
              <a:t>需结合电力对</a:t>
            </a:r>
            <a:r>
              <a:rPr lang="en-US" altLang="zh-CN" sz="1200" b="1" dirty="0" smtClean="0">
                <a:latin typeface="微软雅黑" panose="020B0503020204020204" pitchFamily="34" charset="-122"/>
                <a:ea typeface="微软雅黑" panose="020B0503020204020204" pitchFamily="34" charset="-122"/>
              </a:rPr>
              <a:t>CBR</a:t>
            </a:r>
            <a:r>
              <a:rPr lang="zh-CN" altLang="en-US" sz="1200" b="1" dirty="0" smtClean="0">
                <a:latin typeface="微软雅黑" panose="020B0503020204020204" pitchFamily="34" charset="-122"/>
                <a:ea typeface="微软雅黑" panose="020B0503020204020204" pitchFamily="34" charset="-122"/>
              </a:rPr>
              <a:t>业务需求，开发支持</a:t>
            </a:r>
            <a:r>
              <a:rPr lang="en-US" altLang="zh-CN" sz="1200" b="1" dirty="0" smtClean="0">
                <a:latin typeface="微软雅黑" panose="020B0503020204020204" pitchFamily="34" charset="-122"/>
                <a:ea typeface="微软雅黑" panose="020B0503020204020204" pitchFamily="34" charset="-122"/>
              </a:rPr>
              <a:t>2M/STM-1</a:t>
            </a:r>
            <a:r>
              <a:rPr lang="zh-CN" altLang="en-US" sz="1200" b="1" dirty="0" smtClean="0">
                <a:latin typeface="微软雅黑" panose="020B0503020204020204" pitchFamily="34" charset="-122"/>
                <a:ea typeface="微软雅黑" panose="020B0503020204020204" pitchFamily="34" charset="-122"/>
              </a:rPr>
              <a:t>映射到</a:t>
            </a:r>
            <a:r>
              <a:rPr lang="en-US" altLang="zh-CN" sz="1200" b="1" dirty="0" smtClean="0">
                <a:latin typeface="微软雅黑" panose="020B0503020204020204" pitchFamily="34" charset="-122"/>
                <a:ea typeface="微软雅黑" panose="020B0503020204020204" pitchFamily="34" charset="-122"/>
              </a:rPr>
              <a:t>FGU</a:t>
            </a:r>
            <a:r>
              <a:rPr lang="zh-CN" altLang="en-US" sz="1200" b="1" dirty="0" smtClean="0">
                <a:latin typeface="微软雅黑" panose="020B0503020204020204" pitchFamily="34" charset="-122"/>
                <a:ea typeface="微软雅黑" panose="020B0503020204020204" pitchFamily="34" charset="-122"/>
              </a:rPr>
              <a:t>的帧结构、告警</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性能处理能力等相关规范</a:t>
            </a:r>
            <a:r>
              <a:rPr lang="zh-CN" altLang="en-US"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正在分析论证具体</a:t>
            </a:r>
            <a:r>
              <a:rPr lang="zh-CN" altLang="en-US" sz="1200" b="1" dirty="0" smtClean="0">
                <a:latin typeface="微软雅黑" panose="020B0503020204020204" pitchFamily="34" charset="-122"/>
                <a:ea typeface="微软雅黑" panose="020B0503020204020204" pitchFamily="34" charset="-122"/>
              </a:rPr>
              <a:t>技术方案，预计</a:t>
            </a:r>
            <a:r>
              <a:rPr lang="en-US" altLang="zh-CN" sz="1200" b="1" dirty="0" smtClean="0">
                <a:latin typeface="微软雅黑" panose="020B0503020204020204" pitchFamily="34" charset="-122"/>
                <a:ea typeface="微软雅黑" panose="020B0503020204020204" pitchFamily="34" charset="-122"/>
              </a:rPr>
              <a:t>2022</a:t>
            </a:r>
            <a:r>
              <a:rPr lang="zh-CN" altLang="en-US" sz="1200" b="1" dirty="0" smtClean="0">
                <a:latin typeface="微软雅黑" panose="020B0503020204020204" pitchFamily="34" charset="-122"/>
                <a:ea typeface="微软雅黑" panose="020B0503020204020204" pitchFamily="34" charset="-122"/>
              </a:rPr>
              <a:t>年</a:t>
            </a:r>
            <a:r>
              <a:rPr lang="en-US" altLang="zh-CN" sz="1200" b="1" dirty="0" smtClean="0">
                <a:latin typeface="微软雅黑" panose="020B0503020204020204" pitchFamily="34" charset="-122"/>
                <a:ea typeface="微软雅黑" panose="020B0503020204020204" pitchFamily="34" charset="-122"/>
              </a:rPr>
              <a:t>Q1</a:t>
            </a:r>
            <a:r>
              <a:rPr lang="zh-CN" altLang="en-US" sz="1200" b="1" dirty="0" smtClean="0">
                <a:latin typeface="微软雅黑" panose="020B0503020204020204" pitchFamily="34" charset="-122"/>
                <a:ea typeface="微软雅黑" panose="020B0503020204020204" pitchFamily="34" charset="-122"/>
              </a:rPr>
              <a:t>完成。</a:t>
            </a:r>
            <a:endParaRPr lang="zh-CN" altLang="en-US" sz="12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981353" y="771550"/>
            <a:ext cx="2839119"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latin typeface="微软雅黑" panose="020B0503020204020204" pitchFamily="34" charset="-122"/>
                <a:ea typeface="微软雅黑" panose="020B0503020204020204" pitchFamily="34" charset="-122"/>
              </a:rPr>
              <a:t>难点分析</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975648" y="1110104"/>
            <a:ext cx="2844824" cy="1723549"/>
          </a:xfrm>
          <a:prstGeom prst="rect">
            <a:avLst/>
          </a:prstGeom>
          <a:noFill/>
          <a:ln>
            <a:solidFill>
              <a:schemeClr val="tx1"/>
            </a:solidFill>
          </a:ln>
        </p:spPr>
        <p:txBody>
          <a:bodyPr wrap="square" rtlCol="0">
            <a:spAutoFit/>
          </a:bodyPr>
          <a:lstStyle/>
          <a:p>
            <a:pPr marL="285750" indent="-285750">
              <a:spcBef>
                <a:spcPts val="600"/>
              </a:spcBef>
              <a:buFont typeface="Wingdings" panose="05000000000000000000" pitchFamily="2" charset="2"/>
              <a:buChar char="p"/>
            </a:pPr>
            <a:r>
              <a:rPr lang="zh-CN" altLang="en-US" sz="1200" dirty="0" smtClean="0">
                <a:latin typeface="微软雅黑" panose="020B0503020204020204" pitchFamily="34" charset="-122"/>
                <a:ea typeface="微软雅黑" panose="020B0503020204020204" pitchFamily="34" charset="-122"/>
              </a:rPr>
              <a:t>需系统调研电网对</a:t>
            </a:r>
            <a:r>
              <a:rPr lang="en-US" altLang="zh-CN" sz="1200" dirty="0" smtClean="0">
                <a:latin typeface="微软雅黑" panose="020B0503020204020204" pitchFamily="34" charset="-122"/>
                <a:ea typeface="微软雅黑" panose="020B0503020204020204" pitchFamily="34" charset="-122"/>
              </a:rPr>
              <a:t>2M/STM-1</a:t>
            </a:r>
            <a:r>
              <a:rPr lang="zh-CN" altLang="en-US" sz="1200" dirty="0" smtClean="0">
                <a:latin typeface="微软雅黑" panose="020B0503020204020204" pitchFamily="34" charset="-122"/>
                <a:ea typeface="微软雅黑" panose="020B0503020204020204" pitchFamily="34" charset="-122"/>
              </a:rPr>
              <a:t>业务的组网调度模式</a:t>
            </a:r>
            <a:r>
              <a:rPr lang="zh-CN" altLang="en-US" sz="1200" dirty="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运维管理和安全隔离等特性要求；</a:t>
            </a:r>
            <a:endParaRPr lang="en-US" altLang="zh-CN" sz="1200" dirty="0" smtClean="0">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pitchFamily="2" charset="2"/>
              <a:buChar char="p"/>
            </a:pPr>
            <a:r>
              <a:rPr lang="zh-CN" altLang="en-US" sz="1200" dirty="0" smtClean="0">
                <a:latin typeface="微软雅黑" panose="020B0503020204020204" pitchFamily="34" charset="-122"/>
                <a:ea typeface="微软雅黑" panose="020B0503020204020204" pitchFamily="34" charset="-122"/>
              </a:rPr>
              <a:t>考虑到技术复杂度，建议仅支持</a:t>
            </a:r>
            <a:r>
              <a:rPr lang="en-US" altLang="zh-CN" sz="1200" dirty="0" smtClean="0">
                <a:latin typeface="微软雅黑" panose="020B0503020204020204" pitchFamily="34" charset="-122"/>
                <a:ea typeface="微软雅黑" panose="020B0503020204020204" pitchFamily="34" charset="-122"/>
              </a:rPr>
              <a:t>2M/STM-1</a:t>
            </a:r>
            <a:r>
              <a:rPr lang="zh-CN" altLang="en-US" sz="1200" dirty="0" smtClean="0">
                <a:latin typeface="微软雅黑" panose="020B0503020204020204" pitchFamily="34" charset="-122"/>
                <a:ea typeface="微软雅黑" panose="020B0503020204020204" pitchFamily="34" charset="-122"/>
              </a:rPr>
              <a:t>业务的点到点比特透传模式，不建议支持</a:t>
            </a:r>
            <a:r>
              <a:rPr lang="en-US" altLang="zh-CN" sz="1200" dirty="0" smtClean="0">
                <a:latin typeface="微软雅黑" panose="020B0503020204020204" pitchFamily="34" charset="-122"/>
                <a:ea typeface="微软雅黑" panose="020B0503020204020204" pitchFamily="34" charset="-122"/>
              </a:rPr>
              <a:t>PDH 2M</a:t>
            </a:r>
            <a:r>
              <a:rPr lang="zh-CN" altLang="en-US" sz="1200" dirty="0" smtClean="0">
                <a:latin typeface="微软雅黑" panose="020B0503020204020204" pitchFamily="34" charset="-122"/>
                <a:ea typeface="微软雅黑" panose="020B0503020204020204" pitchFamily="34" charset="-122"/>
              </a:rPr>
              <a:t>和</a:t>
            </a:r>
            <a:r>
              <a:rPr lang="en-US" altLang="zh-CN" sz="1200" dirty="0" smtClean="0">
                <a:latin typeface="微软雅黑" panose="020B0503020204020204" pitchFamily="34" charset="-122"/>
                <a:ea typeface="微软雅黑" panose="020B0503020204020204" pitchFamily="34" charset="-122"/>
              </a:rPr>
              <a:t>SDH VC-n</a:t>
            </a:r>
            <a:r>
              <a:rPr lang="zh-CN" altLang="en-US" sz="1200" dirty="0" smtClean="0">
                <a:latin typeface="微软雅黑" panose="020B0503020204020204" pitchFamily="34" charset="-122"/>
                <a:ea typeface="微软雅黑" panose="020B0503020204020204" pitchFamily="34" charset="-122"/>
              </a:rPr>
              <a:t>业务终结处理和交叉调度模式。</a:t>
            </a:r>
            <a:endParaRPr lang="en-US" altLang="zh-CN" sz="1200" dirty="0" smtClean="0">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pitchFamily="2" charset="2"/>
              <a:buChar char="p"/>
            </a:pPr>
            <a:r>
              <a:rPr lang="zh-CN" altLang="en-US" sz="1200" dirty="0">
                <a:latin typeface="微软雅黑" panose="020B0503020204020204" pitchFamily="34" charset="-122"/>
                <a:ea typeface="微软雅黑" panose="020B0503020204020204" pitchFamily="34" charset="-122"/>
              </a:rPr>
              <a:t>需推动</a:t>
            </a:r>
            <a:r>
              <a:rPr lang="en-US" altLang="zh-CN" sz="1200" dirty="0" smtClean="0">
                <a:latin typeface="微软雅黑" panose="020B0503020204020204" pitchFamily="34" charset="-122"/>
                <a:ea typeface="微软雅黑" panose="020B0503020204020204" pitchFamily="34" charset="-122"/>
              </a:rPr>
              <a:t>CBR</a:t>
            </a:r>
            <a:r>
              <a:rPr lang="zh-CN" altLang="en-US" sz="1200" dirty="0" smtClean="0">
                <a:latin typeface="微软雅黑" panose="020B0503020204020204" pitchFamily="34" charset="-122"/>
                <a:ea typeface="微软雅黑" panose="020B0503020204020204" pitchFamily="34" charset="-122"/>
              </a:rPr>
              <a:t>业务映射方案收敛统一。</a:t>
            </a:r>
            <a:endParaRPr lang="zh-CN" altLang="en-US" sz="12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627784" y="2972727"/>
            <a:ext cx="3168352" cy="1831271"/>
          </a:xfrm>
          <a:prstGeom prst="rect">
            <a:avLst/>
          </a:prstGeom>
          <a:noFill/>
          <a:ln>
            <a:solidFill>
              <a:schemeClr val="tx1"/>
            </a:solidFill>
          </a:ln>
        </p:spPr>
        <p:txBody>
          <a:bodyPr wrap="square" rtlCol="0">
            <a:spAutoFit/>
          </a:bodyPr>
          <a:lstStyle/>
          <a:p>
            <a:pPr marL="285750" indent="-285750">
              <a:spcBef>
                <a:spcPts val="600"/>
              </a:spcBef>
              <a:buFont typeface="Wingdings" panose="05000000000000000000" pitchFamily="2" charset="2"/>
              <a:buChar char="p"/>
            </a:pPr>
            <a:r>
              <a:rPr lang="en-US" altLang="zh-CN" sz="1200" b="1" dirty="0" smtClean="0">
                <a:latin typeface="微软雅黑" panose="020B0503020204020204" pitchFamily="34" charset="-122"/>
                <a:ea typeface="微软雅黑" panose="020B0503020204020204" pitchFamily="34" charset="-122"/>
              </a:rPr>
              <a:t>N*5G</a:t>
            </a:r>
            <a:r>
              <a:rPr lang="zh-CN" altLang="en-US" sz="1200" b="1" dirty="0" smtClean="0">
                <a:latin typeface="微软雅黑" panose="020B0503020204020204" pitchFamily="34" charset="-122"/>
                <a:ea typeface="微软雅黑" panose="020B0503020204020204" pitchFamily="34" charset="-122"/>
              </a:rPr>
              <a:t>大颗粒切片调度机制：</a:t>
            </a:r>
            <a:r>
              <a:rPr lang="zh-CN" altLang="en-US" sz="1200" dirty="0" smtClean="0">
                <a:latin typeface="微软雅黑" panose="020B0503020204020204" pitchFamily="34" charset="-122"/>
                <a:ea typeface="微软雅黑" panose="020B0503020204020204" pitchFamily="34" charset="-122"/>
              </a:rPr>
              <a:t>按照电网业务类型和带宽需求预测，进行至少四类安全分区业务的切片资源的预规划和管控系统集中配置。</a:t>
            </a:r>
            <a:endParaRPr lang="en-US" altLang="zh-CN" sz="1200" dirty="0" smtClean="0">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pitchFamily="2" charset="2"/>
              <a:buChar char="p"/>
            </a:pPr>
            <a:r>
              <a:rPr lang="en-US" altLang="zh-CN" sz="1200" b="1" dirty="0" smtClean="0">
                <a:latin typeface="微软雅黑" panose="020B0503020204020204" pitchFamily="34" charset="-122"/>
                <a:ea typeface="微软雅黑" panose="020B0503020204020204" pitchFamily="34" charset="-122"/>
              </a:rPr>
              <a:t>N*10M</a:t>
            </a:r>
            <a:r>
              <a:rPr lang="zh-CN" altLang="en-US" sz="1200" b="1" dirty="0" smtClean="0">
                <a:latin typeface="微软雅黑" panose="020B0503020204020204" pitchFamily="34" charset="-122"/>
                <a:ea typeface="微软雅黑" panose="020B0503020204020204" pitchFamily="34" charset="-122"/>
              </a:rPr>
              <a:t>小颗粒切片调度机制</a:t>
            </a:r>
            <a:r>
              <a:rPr lang="zh-CN" altLang="en-US" sz="1200" dirty="0" smtClean="0">
                <a:latin typeface="微软雅黑" panose="020B0503020204020204" pitchFamily="34" charset="-122"/>
                <a:ea typeface="微软雅黑" panose="020B0503020204020204" pitchFamily="34" charset="-122"/>
              </a:rPr>
              <a:t>：每个</a:t>
            </a:r>
            <a:r>
              <a:rPr lang="en-US" altLang="zh-CN" sz="1200" dirty="0" smtClean="0">
                <a:latin typeface="微软雅黑" panose="020B0503020204020204" pitchFamily="34" charset="-122"/>
                <a:ea typeface="微软雅黑" panose="020B0503020204020204" pitchFamily="34" charset="-122"/>
              </a:rPr>
              <a:t>5G</a:t>
            </a:r>
            <a:r>
              <a:rPr lang="zh-CN" altLang="en-US" sz="1200" dirty="0" smtClean="0">
                <a:latin typeface="微软雅黑" panose="020B0503020204020204" pitchFamily="34" charset="-122"/>
                <a:ea typeface="微软雅黑" panose="020B0503020204020204" pitchFamily="34" charset="-122"/>
              </a:rPr>
              <a:t>最多支持</a:t>
            </a:r>
            <a:r>
              <a:rPr lang="en-US" altLang="zh-CN" sz="1200" dirty="0" smtClean="0">
                <a:latin typeface="微软雅黑" panose="020B0503020204020204" pitchFamily="34" charset="-122"/>
                <a:ea typeface="微软雅黑" panose="020B0503020204020204" pitchFamily="34" charset="-122"/>
              </a:rPr>
              <a:t>480</a:t>
            </a:r>
            <a:r>
              <a:rPr lang="zh-CN" altLang="en-US" sz="1200" dirty="0" smtClean="0">
                <a:latin typeface="微软雅黑" panose="020B0503020204020204" pitchFamily="34" charset="-122"/>
                <a:ea typeface="微软雅黑" panose="020B0503020204020204" pitchFamily="34" charset="-122"/>
              </a:rPr>
              <a:t>个</a:t>
            </a:r>
            <a:r>
              <a:rPr lang="en-US" altLang="zh-CN" sz="1200" dirty="0" smtClean="0">
                <a:latin typeface="微软雅黑" panose="020B0503020204020204" pitchFamily="34" charset="-122"/>
                <a:ea typeface="微软雅黑" panose="020B0503020204020204" pitchFamily="34" charset="-122"/>
              </a:rPr>
              <a:t>10M</a:t>
            </a:r>
            <a:r>
              <a:rPr lang="zh-CN" altLang="en-US" sz="1200" dirty="0" smtClean="0">
                <a:latin typeface="微软雅黑" panose="020B0503020204020204" pitchFamily="34" charset="-122"/>
                <a:ea typeface="微软雅黑" panose="020B0503020204020204" pitchFamily="34" charset="-122"/>
              </a:rPr>
              <a:t>业务，需根据十大类典型</a:t>
            </a:r>
            <a:r>
              <a:rPr lang="zh-CN" altLang="en-US" sz="1200" dirty="0">
                <a:latin typeface="微软雅黑" panose="020B0503020204020204" pitchFamily="34" charset="-122"/>
                <a:ea typeface="微软雅黑" panose="020B0503020204020204" pitchFamily="34" charset="-122"/>
              </a:rPr>
              <a:t>业务</a:t>
            </a:r>
            <a:r>
              <a:rPr lang="zh-CN" altLang="en-US" sz="1200" dirty="0" smtClean="0">
                <a:latin typeface="微软雅黑" panose="020B0503020204020204" pitchFamily="34" charset="-122"/>
                <a:ea typeface="微软雅黑" panose="020B0503020204020204" pitchFamily="34" charset="-122"/>
              </a:rPr>
              <a:t>场景，研制各类业务</a:t>
            </a:r>
            <a:r>
              <a:rPr lang="en-US" altLang="zh-CN" sz="1200" dirty="0" smtClean="0">
                <a:latin typeface="微软雅黑" panose="020B0503020204020204" pitchFamily="34" charset="-122"/>
                <a:ea typeface="微软雅黑" panose="020B0503020204020204" pitchFamily="34" charset="-122"/>
              </a:rPr>
              <a:t>SLA</a:t>
            </a:r>
            <a:r>
              <a:rPr lang="zh-CN" altLang="en-US" sz="1200" dirty="0" smtClean="0">
                <a:latin typeface="微软雅黑" panose="020B0503020204020204" pitchFamily="34" charset="-122"/>
                <a:ea typeface="微软雅黑" panose="020B0503020204020204" pitchFamily="34" charset="-122"/>
              </a:rPr>
              <a:t>配置模板、时隙分配调度策略、</a:t>
            </a:r>
            <a:r>
              <a:rPr lang="en-US" altLang="zh-CN" sz="1200" dirty="0" smtClean="0">
                <a:latin typeface="微软雅黑" panose="020B0503020204020204" pitchFamily="34" charset="-122"/>
                <a:ea typeface="微软雅黑" panose="020B0503020204020204" pitchFamily="34" charset="-122"/>
              </a:rPr>
              <a:t>SDN</a:t>
            </a:r>
            <a:r>
              <a:rPr lang="zh-CN" altLang="en-US" sz="1200" dirty="0" smtClean="0">
                <a:latin typeface="微软雅黑" panose="020B0503020204020204" pitchFamily="34" charset="-122"/>
                <a:ea typeface="微软雅黑" panose="020B0503020204020204" pitchFamily="34" charset="-122"/>
              </a:rPr>
              <a:t>管控系统支持集中时隙分配调度机制。</a:t>
            </a:r>
            <a:endParaRPr lang="zh-CN" altLang="en-US" sz="12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012160" y="2931790"/>
            <a:ext cx="2808312" cy="1908215"/>
          </a:xfrm>
          <a:prstGeom prst="rect">
            <a:avLst/>
          </a:prstGeom>
          <a:noFill/>
          <a:ln>
            <a:solidFill>
              <a:schemeClr val="tx1"/>
            </a:solidFill>
          </a:ln>
        </p:spPr>
        <p:txBody>
          <a:bodyPr wrap="square" rtlCol="0">
            <a:spAutoFit/>
          </a:bodyPr>
          <a:lstStyle/>
          <a:p>
            <a:pPr marL="285750" indent="-285750">
              <a:spcBef>
                <a:spcPts val="600"/>
              </a:spcBef>
              <a:buFont typeface="Wingdings" panose="05000000000000000000" pitchFamily="2" charset="2"/>
              <a:buChar char="p"/>
            </a:pPr>
            <a:r>
              <a:rPr lang="zh-CN" altLang="en-US" sz="1200" b="1" dirty="0" smtClean="0">
                <a:latin typeface="微软雅黑" panose="020B0503020204020204" pitchFamily="34" charset="-122"/>
                <a:ea typeface="微软雅黑" panose="020B0503020204020204" pitchFamily="34" charset="-122"/>
              </a:rPr>
              <a:t>小颗粒切片编排调度的数量规格要求：</a:t>
            </a:r>
            <a:r>
              <a:rPr lang="zh-CN" altLang="en-US" sz="1200" dirty="0" smtClean="0">
                <a:latin typeface="微软雅黑" panose="020B0503020204020204" pitchFamily="34" charset="-122"/>
                <a:ea typeface="微软雅黑" panose="020B0503020204020204" pitchFamily="34" charset="-122"/>
              </a:rPr>
              <a:t>支持</a:t>
            </a:r>
            <a:r>
              <a:rPr lang="en-US" altLang="zh-CN" sz="1200" dirty="0" smtClean="0">
                <a:latin typeface="微软雅黑" panose="020B0503020204020204" pitchFamily="34" charset="-122"/>
                <a:ea typeface="微软雅黑" panose="020B0503020204020204" pitchFamily="34" charset="-122"/>
              </a:rPr>
              <a:t>5G 480</a:t>
            </a:r>
            <a:r>
              <a:rPr lang="zh-CN" altLang="en-US" sz="1200" dirty="0" smtClean="0">
                <a:latin typeface="微软雅黑" panose="020B0503020204020204" pitchFamily="34" charset="-122"/>
                <a:ea typeface="微软雅黑" panose="020B0503020204020204" pitchFamily="34" charset="-122"/>
              </a:rPr>
              <a:t>个？</a:t>
            </a:r>
            <a:r>
              <a:rPr lang="en-US" altLang="zh-CN" sz="1200" dirty="0" smtClean="0">
                <a:latin typeface="微软雅黑" panose="020B0503020204020204" pitchFamily="34" charset="-122"/>
                <a:ea typeface="微软雅黑" panose="020B0503020204020204" pitchFamily="34" charset="-122"/>
              </a:rPr>
              <a:t>10G 960</a:t>
            </a:r>
            <a:r>
              <a:rPr lang="zh-CN" altLang="en-US" sz="1200" dirty="0" smtClean="0">
                <a:latin typeface="微软雅黑" panose="020B0503020204020204" pitchFamily="34" charset="-122"/>
                <a:ea typeface="微软雅黑" panose="020B0503020204020204" pitchFamily="34" charset="-122"/>
              </a:rPr>
              <a:t>个？</a:t>
            </a:r>
            <a:r>
              <a:rPr lang="en-US" altLang="zh-CN" sz="1200" dirty="0" smtClean="0">
                <a:latin typeface="微软雅黑" panose="020B0503020204020204" pitchFamily="34" charset="-122"/>
                <a:ea typeface="微软雅黑" panose="020B0503020204020204" pitchFamily="34" charset="-122"/>
              </a:rPr>
              <a:t>50G 4800</a:t>
            </a:r>
            <a:r>
              <a:rPr lang="zh-CN" altLang="en-US" sz="1200" dirty="0">
                <a:latin typeface="微软雅黑" panose="020B0503020204020204" pitchFamily="34" charset="-122"/>
                <a:ea typeface="微软雅黑" panose="020B0503020204020204" pitchFamily="34" charset="-122"/>
              </a:rPr>
              <a:t>个</a:t>
            </a:r>
            <a:r>
              <a:rPr lang="zh-CN" altLang="en-US" sz="1200" dirty="0" smtClean="0">
                <a:latin typeface="微软雅黑" panose="020B0503020204020204" pitchFamily="34" charset="-122"/>
                <a:ea typeface="微软雅黑" panose="020B0503020204020204" pitchFamily="34" charset="-122"/>
              </a:rPr>
              <a:t>？</a:t>
            </a:r>
            <a:endParaRPr lang="en-US" altLang="zh-CN" sz="1200" b="1" dirty="0" smtClean="0">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pitchFamily="2" charset="2"/>
              <a:buChar char="p"/>
            </a:pPr>
            <a:r>
              <a:rPr lang="zh-CN" altLang="en-US" sz="1200" b="1" dirty="0" smtClean="0">
                <a:latin typeface="微软雅黑" panose="020B0503020204020204" pitchFamily="34" charset="-122"/>
                <a:ea typeface="微软雅黑" panose="020B0503020204020204" pitchFamily="34" charset="-122"/>
              </a:rPr>
              <a:t>集中自动编排调度能力要求：</a:t>
            </a:r>
            <a:r>
              <a:rPr lang="zh-CN" altLang="en-US" sz="1200" dirty="0" smtClean="0">
                <a:latin typeface="微软雅黑" panose="020B0503020204020204" pitchFamily="34" charset="-122"/>
                <a:ea typeface="微软雅黑" panose="020B0503020204020204" pitchFamily="34" charset="-122"/>
              </a:rPr>
              <a:t>时隙分配机制、编排调度算法</a:t>
            </a:r>
            <a:endParaRPr lang="en-US" altLang="zh-CN" sz="1200" dirty="0" smtClean="0">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pitchFamily="2" charset="2"/>
              <a:buChar char="p"/>
            </a:pPr>
            <a:r>
              <a:rPr lang="zh-CN" altLang="en-US" sz="1200" b="1" dirty="0" smtClean="0">
                <a:latin typeface="微软雅黑" panose="020B0503020204020204" pitchFamily="34" charset="-122"/>
                <a:ea typeface="微软雅黑" panose="020B0503020204020204" pitchFamily="34" charset="-122"/>
              </a:rPr>
              <a:t>切片编排调度仿真软件支持功能</a:t>
            </a:r>
            <a:r>
              <a:rPr lang="zh-CN" altLang="en-US" sz="1200" dirty="0" smtClean="0">
                <a:latin typeface="微软雅黑" panose="020B0503020204020204" pitchFamily="34" charset="-122"/>
                <a:ea typeface="微软雅黑" panose="020B0503020204020204" pitchFamily="34" charset="-122"/>
              </a:rPr>
              <a:t>：独立软件工具，用于离线指导网络规划和业务调度编排设计仿真；配置模板修改和调度策略编辑能力？</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506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73314" y="1477428"/>
            <a:ext cx="6382537" cy="458472"/>
          </a:xfrm>
          <a:prstGeom prst="rect">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 name="任意多边形 3"/>
          <p:cNvSpPr/>
          <p:nvPr/>
        </p:nvSpPr>
        <p:spPr>
          <a:xfrm>
            <a:off x="1932713" y="1131590"/>
            <a:ext cx="5652134" cy="672403"/>
          </a:xfrm>
          <a:custGeom>
            <a:avLst/>
            <a:gdLst>
              <a:gd name="connsiteX0" fmla="*/ 0 w 4698928"/>
              <a:gd name="connsiteY0" fmla="*/ 113162 h 678960"/>
              <a:gd name="connsiteX1" fmla="*/ 113162 w 4698928"/>
              <a:gd name="connsiteY1" fmla="*/ 0 h 678960"/>
              <a:gd name="connsiteX2" fmla="*/ 4585766 w 4698928"/>
              <a:gd name="connsiteY2" fmla="*/ 0 h 678960"/>
              <a:gd name="connsiteX3" fmla="*/ 4698928 w 4698928"/>
              <a:gd name="connsiteY3" fmla="*/ 113162 h 678960"/>
              <a:gd name="connsiteX4" fmla="*/ 4698928 w 4698928"/>
              <a:gd name="connsiteY4" fmla="*/ 565798 h 678960"/>
              <a:gd name="connsiteX5" fmla="*/ 4585766 w 4698928"/>
              <a:gd name="connsiteY5" fmla="*/ 678960 h 678960"/>
              <a:gd name="connsiteX6" fmla="*/ 113162 w 4698928"/>
              <a:gd name="connsiteY6" fmla="*/ 678960 h 678960"/>
              <a:gd name="connsiteX7" fmla="*/ 0 w 4698928"/>
              <a:gd name="connsiteY7" fmla="*/ 565798 h 678960"/>
              <a:gd name="connsiteX8" fmla="*/ 0 w 4698928"/>
              <a:gd name="connsiteY8" fmla="*/ 113162 h 67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928" h="678960">
                <a:moveTo>
                  <a:pt x="0" y="113162"/>
                </a:moveTo>
                <a:cubicBezTo>
                  <a:pt x="0" y="50664"/>
                  <a:pt x="50664" y="0"/>
                  <a:pt x="113162" y="0"/>
                </a:cubicBezTo>
                <a:lnTo>
                  <a:pt x="4585766" y="0"/>
                </a:lnTo>
                <a:cubicBezTo>
                  <a:pt x="4648264" y="0"/>
                  <a:pt x="4698928" y="50664"/>
                  <a:pt x="4698928" y="113162"/>
                </a:cubicBezTo>
                <a:lnTo>
                  <a:pt x="4698928" y="565798"/>
                </a:lnTo>
                <a:cubicBezTo>
                  <a:pt x="4698928" y="628296"/>
                  <a:pt x="4648264" y="678960"/>
                  <a:pt x="4585766" y="678960"/>
                </a:cubicBezTo>
                <a:lnTo>
                  <a:pt x="113162" y="678960"/>
                </a:lnTo>
                <a:cubicBezTo>
                  <a:pt x="50664" y="678960"/>
                  <a:pt x="0" y="628296"/>
                  <a:pt x="0" y="565798"/>
                </a:cubicBezTo>
                <a:lnTo>
                  <a:pt x="0" y="113162"/>
                </a:lnTo>
                <a:close/>
              </a:path>
            </a:pathLst>
          </a:cu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dirty="0" err="1"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FlexE</a:t>
            </a:r>
            <a:r>
              <a:rPr lang="zh-CN" altLang="en-US" sz="2800" b="1" dirty="0"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技术标准和产业化总体进展</a:t>
            </a:r>
            <a:endParaRPr lang="zh-CN" altLang="en-US" sz="2800" b="1" dirty="0">
              <a:solidFill>
                <a:srgbClr val="FFC000"/>
              </a:solidFill>
              <a:latin typeface="微软雅黑" panose="020B0503020204020204" pitchFamily="34" charset="-122"/>
              <a:ea typeface="微软雅黑" panose="020B0503020204020204" pitchFamily="34" charset="-122"/>
            </a:endParaRPr>
          </a:p>
        </p:txBody>
      </p:sp>
      <p:sp>
        <p:nvSpPr>
          <p:cNvPr id="8" name="矩形 7"/>
          <p:cNvSpPr/>
          <p:nvPr/>
        </p:nvSpPr>
        <p:spPr>
          <a:xfrm>
            <a:off x="1373314" y="2507288"/>
            <a:ext cx="6382537" cy="458472"/>
          </a:xfrm>
          <a:prstGeom prst="rect">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1932713" y="2161450"/>
            <a:ext cx="5652135" cy="672403"/>
          </a:xfrm>
          <a:custGeom>
            <a:avLst/>
            <a:gdLst>
              <a:gd name="connsiteX0" fmla="*/ 0 w 4698928"/>
              <a:gd name="connsiteY0" fmla="*/ 113162 h 678960"/>
              <a:gd name="connsiteX1" fmla="*/ 113162 w 4698928"/>
              <a:gd name="connsiteY1" fmla="*/ 0 h 678960"/>
              <a:gd name="connsiteX2" fmla="*/ 4585766 w 4698928"/>
              <a:gd name="connsiteY2" fmla="*/ 0 h 678960"/>
              <a:gd name="connsiteX3" fmla="*/ 4698928 w 4698928"/>
              <a:gd name="connsiteY3" fmla="*/ 113162 h 678960"/>
              <a:gd name="connsiteX4" fmla="*/ 4698928 w 4698928"/>
              <a:gd name="connsiteY4" fmla="*/ 565798 h 678960"/>
              <a:gd name="connsiteX5" fmla="*/ 4585766 w 4698928"/>
              <a:gd name="connsiteY5" fmla="*/ 678960 h 678960"/>
              <a:gd name="connsiteX6" fmla="*/ 113162 w 4698928"/>
              <a:gd name="connsiteY6" fmla="*/ 678960 h 678960"/>
              <a:gd name="connsiteX7" fmla="*/ 0 w 4698928"/>
              <a:gd name="connsiteY7" fmla="*/ 565798 h 678960"/>
              <a:gd name="connsiteX8" fmla="*/ 0 w 4698928"/>
              <a:gd name="connsiteY8" fmla="*/ 113162 h 67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928" h="678960">
                <a:moveTo>
                  <a:pt x="0" y="113162"/>
                </a:moveTo>
                <a:cubicBezTo>
                  <a:pt x="0" y="50664"/>
                  <a:pt x="50664" y="0"/>
                  <a:pt x="113162" y="0"/>
                </a:cubicBezTo>
                <a:lnTo>
                  <a:pt x="4585766" y="0"/>
                </a:lnTo>
                <a:cubicBezTo>
                  <a:pt x="4648264" y="0"/>
                  <a:pt x="4698928" y="50664"/>
                  <a:pt x="4698928" y="113162"/>
                </a:cubicBezTo>
                <a:lnTo>
                  <a:pt x="4698928" y="565798"/>
                </a:lnTo>
                <a:cubicBezTo>
                  <a:pt x="4698928" y="628296"/>
                  <a:pt x="4648264" y="678960"/>
                  <a:pt x="4585766" y="678960"/>
                </a:cubicBezTo>
                <a:lnTo>
                  <a:pt x="113162" y="678960"/>
                </a:lnTo>
                <a:cubicBezTo>
                  <a:pt x="50664" y="678960"/>
                  <a:pt x="0" y="628296"/>
                  <a:pt x="0" y="565798"/>
                </a:cubicBezTo>
                <a:lnTo>
                  <a:pt x="0" y="113162"/>
                </a:lnTo>
                <a:close/>
              </a:path>
            </a:pathLst>
          </a:cu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45719" rIns="36000" bIns="45719" rtlCol="0" anchor="ctr"/>
          <a:lstStyle/>
          <a:p>
            <a:r>
              <a:rPr lang="zh-CN" altLang="en-US" sz="2400" b="1" dirty="0">
                <a:solidFill>
                  <a:schemeClr val="bg1"/>
                </a:solidFill>
                <a:latin typeface="微软雅黑" panose="020B0503020204020204" pitchFamily="34" charset="-122"/>
                <a:ea typeface="微软雅黑" panose="020B0503020204020204" pitchFamily="34" charset="-122"/>
              </a:rPr>
              <a:t> </a:t>
            </a:r>
            <a:r>
              <a:rPr lang="zh-CN" altLang="en-US" sz="2800" b="1" dirty="0" smtClean="0">
                <a:solidFill>
                  <a:schemeClr val="bg1"/>
                </a:solidFill>
                <a:latin typeface="微软雅黑" panose="020B0503020204020204" pitchFamily="34" charset="-122"/>
                <a:ea typeface="微软雅黑" panose="020B0503020204020204" pitchFamily="34" charset="-122"/>
              </a:rPr>
              <a:t>课题</a:t>
            </a:r>
            <a:r>
              <a:rPr lang="en-US" altLang="zh-CN" sz="2800" b="1" dirty="0" smtClean="0">
                <a:solidFill>
                  <a:schemeClr val="bg1"/>
                </a:solidFill>
                <a:latin typeface="微软雅黑" panose="020B0503020204020204" pitchFamily="34" charset="-122"/>
                <a:ea typeface="微软雅黑" panose="020B0503020204020204" pitchFamily="34" charset="-122"/>
              </a:rPr>
              <a:t>1</a:t>
            </a:r>
            <a:r>
              <a:rPr lang="zh-CN" altLang="en-US" sz="2800" b="1" dirty="0" smtClean="0">
                <a:solidFill>
                  <a:schemeClr val="bg1"/>
                </a:solidFill>
                <a:latin typeface="微软雅黑" panose="020B0503020204020204" pitchFamily="34" charset="-122"/>
                <a:ea typeface="微软雅黑" panose="020B0503020204020204" pitchFamily="34" charset="-122"/>
              </a:rPr>
              <a:t>和课题</a:t>
            </a:r>
            <a:r>
              <a:rPr lang="en-US" altLang="zh-CN" sz="2800" b="1" dirty="0" smtClean="0">
                <a:solidFill>
                  <a:schemeClr val="bg1"/>
                </a:solidFill>
                <a:latin typeface="微软雅黑" panose="020B0503020204020204" pitchFamily="34" charset="-122"/>
                <a:ea typeface="微软雅黑" panose="020B0503020204020204" pitchFamily="34" charset="-122"/>
              </a:rPr>
              <a:t>2</a:t>
            </a:r>
            <a:r>
              <a:rPr lang="zh-CN" altLang="en-US" sz="2800" b="1" dirty="0" smtClean="0">
                <a:solidFill>
                  <a:schemeClr val="bg1"/>
                </a:solidFill>
                <a:latin typeface="微软雅黑" panose="020B0503020204020204" pitchFamily="34" charset="-122"/>
                <a:ea typeface="微软雅黑" panose="020B0503020204020204" pitchFamily="34" charset="-122"/>
              </a:rPr>
              <a:t>研究思路及进展汇报</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流程图: 联系 9"/>
          <p:cNvSpPr/>
          <p:nvPr/>
        </p:nvSpPr>
        <p:spPr>
          <a:xfrm>
            <a:off x="1125132" y="1150865"/>
            <a:ext cx="521017" cy="603287"/>
          </a:xfrm>
          <a:prstGeom prst="flowChartConnector">
            <a:avLst/>
          </a:pr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流程图: 联系 11"/>
          <p:cNvSpPr/>
          <p:nvPr/>
        </p:nvSpPr>
        <p:spPr>
          <a:xfrm>
            <a:off x="1125132" y="2180726"/>
            <a:ext cx="521017" cy="603287"/>
          </a:xfrm>
          <a:prstGeom prst="flowChartConnector">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91438" tIns="45719" rIns="91438" bIns="45719" rtlCol="0" anchor="ctr"/>
          <a:lstStyle/>
          <a:p>
            <a:pPr algn="ctr"/>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TextBox 15"/>
          <p:cNvSpPr txBox="1"/>
          <p:nvPr/>
        </p:nvSpPr>
        <p:spPr>
          <a:xfrm>
            <a:off x="3191940" y="212541"/>
            <a:ext cx="1690204" cy="561690"/>
          </a:xfrm>
          <a:prstGeom prst="rect">
            <a:avLst/>
          </a:prstGeom>
          <a:noFill/>
        </p:spPr>
        <p:txBody>
          <a:bodyPr wrap="none" lIns="68579" tIns="34289" rIns="68579" bIns="34289" rtlCol="0">
            <a:spAutoFit/>
          </a:bodyPr>
          <a:lstStyle/>
          <a:p>
            <a:r>
              <a:rPr lang="zh-CN" altLang="en-US" sz="3200" b="1" dirty="0">
                <a:latin typeface="微软雅黑" panose="020B0503020204020204" pitchFamily="34" charset="-122"/>
                <a:ea typeface="微软雅黑" panose="020B0503020204020204" pitchFamily="34" charset="-122"/>
              </a:rPr>
              <a:t>    内  容</a:t>
            </a:r>
          </a:p>
        </p:txBody>
      </p:sp>
      <p:sp>
        <p:nvSpPr>
          <p:cNvPr id="11" name="矩形 10"/>
          <p:cNvSpPr/>
          <p:nvPr/>
        </p:nvSpPr>
        <p:spPr>
          <a:xfrm>
            <a:off x="1385640" y="3485977"/>
            <a:ext cx="6382537" cy="458472"/>
          </a:xfrm>
          <a:prstGeom prst="rect">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任意多边形 12"/>
          <p:cNvSpPr/>
          <p:nvPr/>
        </p:nvSpPr>
        <p:spPr>
          <a:xfrm>
            <a:off x="1945039" y="3140139"/>
            <a:ext cx="5652135" cy="672403"/>
          </a:xfrm>
          <a:custGeom>
            <a:avLst/>
            <a:gdLst>
              <a:gd name="connsiteX0" fmla="*/ 0 w 4698928"/>
              <a:gd name="connsiteY0" fmla="*/ 113162 h 678960"/>
              <a:gd name="connsiteX1" fmla="*/ 113162 w 4698928"/>
              <a:gd name="connsiteY1" fmla="*/ 0 h 678960"/>
              <a:gd name="connsiteX2" fmla="*/ 4585766 w 4698928"/>
              <a:gd name="connsiteY2" fmla="*/ 0 h 678960"/>
              <a:gd name="connsiteX3" fmla="*/ 4698928 w 4698928"/>
              <a:gd name="connsiteY3" fmla="*/ 113162 h 678960"/>
              <a:gd name="connsiteX4" fmla="*/ 4698928 w 4698928"/>
              <a:gd name="connsiteY4" fmla="*/ 565798 h 678960"/>
              <a:gd name="connsiteX5" fmla="*/ 4585766 w 4698928"/>
              <a:gd name="connsiteY5" fmla="*/ 678960 h 678960"/>
              <a:gd name="connsiteX6" fmla="*/ 113162 w 4698928"/>
              <a:gd name="connsiteY6" fmla="*/ 678960 h 678960"/>
              <a:gd name="connsiteX7" fmla="*/ 0 w 4698928"/>
              <a:gd name="connsiteY7" fmla="*/ 565798 h 678960"/>
              <a:gd name="connsiteX8" fmla="*/ 0 w 4698928"/>
              <a:gd name="connsiteY8" fmla="*/ 113162 h 67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928" h="678960">
                <a:moveTo>
                  <a:pt x="0" y="113162"/>
                </a:moveTo>
                <a:cubicBezTo>
                  <a:pt x="0" y="50664"/>
                  <a:pt x="50664" y="0"/>
                  <a:pt x="113162" y="0"/>
                </a:cubicBezTo>
                <a:lnTo>
                  <a:pt x="4585766" y="0"/>
                </a:lnTo>
                <a:cubicBezTo>
                  <a:pt x="4648264" y="0"/>
                  <a:pt x="4698928" y="50664"/>
                  <a:pt x="4698928" y="113162"/>
                </a:cubicBezTo>
                <a:lnTo>
                  <a:pt x="4698928" y="565798"/>
                </a:lnTo>
                <a:cubicBezTo>
                  <a:pt x="4698928" y="628296"/>
                  <a:pt x="4648264" y="678960"/>
                  <a:pt x="4585766" y="678960"/>
                </a:cubicBezTo>
                <a:lnTo>
                  <a:pt x="113162" y="678960"/>
                </a:lnTo>
                <a:cubicBezTo>
                  <a:pt x="50664" y="678960"/>
                  <a:pt x="0" y="628296"/>
                  <a:pt x="0" y="565798"/>
                </a:cubicBezTo>
                <a:lnTo>
                  <a:pt x="0" y="113162"/>
                </a:lnTo>
                <a:close/>
              </a:path>
            </a:pathLst>
          </a:cu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r>
              <a:rPr lang="zh-CN" altLang="en-US" sz="2800" b="1" dirty="0">
                <a:solidFill>
                  <a:schemeClr val="bg1"/>
                </a:solidFill>
                <a:latin typeface="微软雅黑" panose="020B0503020204020204" pitchFamily="34" charset="-122"/>
                <a:ea typeface="微软雅黑" panose="020B0503020204020204" pitchFamily="34" charset="-122"/>
              </a:rPr>
              <a:t> </a:t>
            </a:r>
            <a:r>
              <a:rPr lang="zh-CN" altLang="en-US" sz="2800" b="1" dirty="0" smtClean="0">
                <a:solidFill>
                  <a:schemeClr val="bg1"/>
                </a:solidFill>
                <a:latin typeface="微软雅黑" panose="020B0503020204020204" pitchFamily="34" charset="-122"/>
                <a:ea typeface="微软雅黑" panose="020B0503020204020204" pitchFamily="34" charset="-122"/>
              </a:rPr>
              <a:t>项目团队协同研究的重点工作建议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4" name="流程图: 联系 13"/>
          <p:cNvSpPr/>
          <p:nvPr/>
        </p:nvSpPr>
        <p:spPr>
          <a:xfrm>
            <a:off x="1137458" y="3159415"/>
            <a:ext cx="521017" cy="603287"/>
          </a:xfrm>
          <a:prstGeom prst="flowChartConnector">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91438" tIns="45719" rIns="91438" bIns="45719" rtlCol="0" anchor="ctr"/>
          <a:lstStyle/>
          <a:p>
            <a:pPr algn="ctr"/>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14341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19550"/>
            <a:ext cx="8856984" cy="461665"/>
          </a:xfrm>
          <a:prstGeom prst="rect">
            <a:avLst/>
          </a:prstGeom>
        </p:spPr>
        <p:txBody>
          <a:bodyPr vert="horz" lIns="91440" tIns="45720" rIns="91440" bIns="45720" rtlCol="0" anchor="ctr">
            <a:noAutofit/>
          </a:bodyPr>
          <a:lstStyle/>
          <a:p>
            <a:pPr>
              <a:spcBef>
                <a:spcPct val="0"/>
              </a:spcBef>
            </a:pPr>
            <a:r>
              <a:rPr lang="en-US" altLang="zh-CN" sz="2400" b="1" dirty="0" err="1" smtClean="0">
                <a:latin typeface="微软雅黑" panose="020B0503020204020204" pitchFamily="34" charset="-122"/>
                <a:ea typeface="微软雅黑" panose="020B0503020204020204" pitchFamily="34" charset="-122"/>
                <a:cs typeface="+mj-cs"/>
              </a:rPr>
              <a:t>FlexE</a:t>
            </a:r>
            <a:r>
              <a:rPr lang="zh-CN" altLang="en-US" sz="2400" b="1" dirty="0">
                <a:latin typeface="微软雅黑" panose="020B0503020204020204" pitchFamily="34" charset="-122"/>
                <a:ea typeface="微软雅黑" panose="020B0503020204020204" pitchFamily="34" charset="-122"/>
                <a:cs typeface="+mj-cs"/>
              </a:rPr>
              <a:t>多颗粒度帧结构及时隙</a:t>
            </a:r>
            <a:r>
              <a:rPr lang="zh-CN" altLang="en-US" sz="2400" b="1" dirty="0" smtClean="0">
                <a:latin typeface="微软雅黑" panose="020B0503020204020204" pitchFamily="34" charset="-122"/>
                <a:ea typeface="微软雅黑" panose="020B0503020204020204" pitchFamily="34" charset="-122"/>
                <a:cs typeface="+mj-cs"/>
              </a:rPr>
              <a:t>交叉技术</a:t>
            </a:r>
            <a:endParaRPr lang="zh-CN" altLang="en-US" sz="2400" b="1" dirty="0">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217396" y="746006"/>
            <a:ext cx="4066572"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pPr algn="l"/>
            <a:r>
              <a:rPr lang="en-US" altLang="zh-CN" dirty="0" smtClean="0"/>
              <a:t>FlexE</a:t>
            </a:r>
            <a:r>
              <a:rPr lang="zh-CN" altLang="en-US" dirty="0" smtClean="0"/>
              <a:t>支持的</a:t>
            </a:r>
            <a:r>
              <a:rPr lang="en-US" altLang="zh-CN" dirty="0" smtClean="0"/>
              <a:t>N*10M</a:t>
            </a:r>
            <a:r>
              <a:rPr lang="zh-CN" altLang="en-US" dirty="0" smtClean="0"/>
              <a:t>的</a:t>
            </a:r>
            <a:r>
              <a:rPr lang="en-US" altLang="zh-CN" dirty="0" smtClean="0"/>
              <a:t> FGU</a:t>
            </a:r>
            <a:r>
              <a:rPr lang="zh-CN" altLang="en-US" dirty="0" smtClean="0"/>
              <a:t>小颗粒帧结构</a:t>
            </a:r>
            <a:endParaRPr lang="zh-CN" altLang="en-US" dirty="0"/>
          </a:p>
        </p:txBody>
      </p:sp>
      <p:sp>
        <p:nvSpPr>
          <p:cNvPr id="5" name="Rectangle 2"/>
          <p:cNvSpPr>
            <a:spLocks noChangeArrowheads="1"/>
          </p:cNvSpPr>
          <p:nvPr/>
        </p:nvSpPr>
        <p:spPr bwMode="auto">
          <a:xfrm>
            <a:off x="229840" y="2341775"/>
            <a:ext cx="121631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97120096"/>
              </p:ext>
            </p:extLst>
          </p:nvPr>
        </p:nvGraphicFramePr>
        <p:xfrm>
          <a:off x="186430" y="1059582"/>
          <a:ext cx="8850066" cy="1982959"/>
        </p:xfrm>
        <a:graphic>
          <a:graphicData uri="http://schemas.openxmlformats.org/presentationml/2006/ole">
            <mc:AlternateContent xmlns:mc="http://schemas.openxmlformats.org/markup-compatibility/2006">
              <mc:Choice xmlns:v="urn:schemas-microsoft-com:vml" Requires="v">
                <p:oleObj spid="_x0000_s1148" name="Visio" r:id="rId3" imgW="16571251" imgH="3809592" progId="Visio.Drawing.11">
                  <p:embed/>
                </p:oleObj>
              </mc:Choice>
              <mc:Fallback>
                <p:oleObj name="Visio" r:id="rId3" imgW="16571251" imgH="38095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430" y="1059582"/>
                        <a:ext cx="8850066" cy="1982959"/>
                      </a:xfrm>
                      <a:prstGeom prst="rect">
                        <a:avLst/>
                      </a:prstGeom>
                      <a:noFill/>
                    </p:spPr>
                  </p:pic>
                </p:oleObj>
              </mc:Fallback>
            </mc:AlternateContent>
          </a:graphicData>
        </a:graphic>
      </p:graphicFrame>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430" y="3037974"/>
            <a:ext cx="3550421" cy="202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3779912" y="3060124"/>
            <a:ext cx="5184576" cy="1892826"/>
          </a:xfrm>
          <a:prstGeom prst="rect">
            <a:avLst/>
          </a:prstGeom>
          <a:noFill/>
        </p:spPr>
        <p:txBody>
          <a:bodyPr wrap="square" rtlCol="0">
            <a:spAutoFit/>
          </a:bodyPr>
          <a:lstStyle/>
          <a:p>
            <a:pPr marL="285750" indent="-285750">
              <a:spcBef>
                <a:spcPts val="300"/>
              </a:spcBef>
              <a:buFont typeface="Wingdings" panose="05000000000000000000" pitchFamily="2" charset="2"/>
              <a:buChar char="p"/>
            </a:pPr>
            <a:r>
              <a:rPr lang="en-US" altLang="zh-CN" sz="1400" dirty="0" smtClean="0"/>
              <a:t>FGU</a:t>
            </a:r>
            <a:r>
              <a:rPr lang="zh-CN" altLang="en-US" sz="1400" dirty="0"/>
              <a:t>具有固定长度，含开始</a:t>
            </a:r>
            <a:r>
              <a:rPr lang="en-US" altLang="zh-CN" sz="1400" dirty="0"/>
              <a:t>(S0)</a:t>
            </a:r>
            <a:r>
              <a:rPr lang="zh-CN" altLang="en-US" sz="1400" dirty="0"/>
              <a:t>码块、</a:t>
            </a:r>
            <a:r>
              <a:rPr lang="en-US" altLang="zh-CN" sz="1400" dirty="0"/>
              <a:t>195</a:t>
            </a:r>
            <a:r>
              <a:rPr lang="zh-CN" altLang="en-US" sz="1400" dirty="0"/>
              <a:t>个数据</a:t>
            </a:r>
            <a:r>
              <a:rPr lang="en-US" altLang="zh-CN" sz="1400" dirty="0"/>
              <a:t>(D)</a:t>
            </a:r>
            <a:r>
              <a:rPr lang="zh-CN" altLang="en-US" sz="1400" dirty="0"/>
              <a:t>码块和结束</a:t>
            </a:r>
            <a:r>
              <a:rPr lang="en-US" altLang="zh-CN" sz="1400" dirty="0"/>
              <a:t>(T7)</a:t>
            </a:r>
            <a:r>
              <a:rPr lang="zh-CN" altLang="en-US" sz="1400" dirty="0"/>
              <a:t>码块的总长度为</a:t>
            </a:r>
            <a:r>
              <a:rPr lang="en-US" altLang="zh-CN" sz="1400" dirty="0"/>
              <a:t>197</a:t>
            </a:r>
            <a:r>
              <a:rPr lang="zh-CN" altLang="en-US" sz="1400" dirty="0"/>
              <a:t>个</a:t>
            </a:r>
            <a:r>
              <a:rPr lang="en-US" altLang="zh-CN" sz="1400" dirty="0"/>
              <a:t>66B</a:t>
            </a:r>
            <a:r>
              <a:rPr lang="zh-CN" altLang="en-US" sz="1400" dirty="0"/>
              <a:t>码块。</a:t>
            </a:r>
            <a:endParaRPr lang="en-US" altLang="zh-CN" sz="1400" dirty="0" smtClean="0"/>
          </a:p>
          <a:p>
            <a:pPr marL="285750" indent="-285750">
              <a:spcBef>
                <a:spcPts val="300"/>
              </a:spcBef>
              <a:buFont typeface="Wingdings" panose="05000000000000000000" pitchFamily="2" charset="2"/>
              <a:buChar char="p"/>
            </a:pPr>
            <a:r>
              <a:rPr lang="zh-CN" altLang="en-US" sz="1400" dirty="0" smtClean="0"/>
              <a:t>一个</a:t>
            </a:r>
            <a:r>
              <a:rPr lang="en-US" altLang="zh-CN" sz="1400" dirty="0" smtClean="0"/>
              <a:t>FGU</a:t>
            </a:r>
            <a:r>
              <a:rPr lang="zh-CN" altLang="en-US" sz="1400" dirty="0" smtClean="0"/>
              <a:t>包含</a:t>
            </a:r>
            <a:r>
              <a:rPr lang="en-US" altLang="zh-CN" sz="1400" dirty="0"/>
              <a:t>24</a:t>
            </a:r>
            <a:r>
              <a:rPr lang="zh-CN" altLang="en-US" sz="1400" dirty="0"/>
              <a:t>个子</a:t>
            </a:r>
            <a:r>
              <a:rPr lang="zh-CN" altLang="en-US" sz="1400" dirty="0" smtClean="0"/>
              <a:t>时隙（</a:t>
            </a:r>
            <a:r>
              <a:rPr lang="en-US" altLang="zh-CN" sz="1400" dirty="0" smtClean="0"/>
              <a:t>Sub-Slot</a:t>
            </a:r>
            <a:r>
              <a:rPr lang="zh-CN" altLang="en-US" sz="1400" dirty="0" smtClean="0"/>
              <a:t>），</a:t>
            </a:r>
            <a:r>
              <a:rPr lang="zh-CN" altLang="en-US" sz="1400" dirty="0"/>
              <a:t>每个子</a:t>
            </a:r>
            <a:r>
              <a:rPr lang="zh-CN" altLang="en-US" sz="1400" dirty="0" smtClean="0"/>
              <a:t>时隙为</a:t>
            </a:r>
            <a:r>
              <a:rPr lang="en-US" altLang="zh-CN" sz="1400" dirty="0"/>
              <a:t>65</a:t>
            </a:r>
            <a:r>
              <a:rPr lang="zh-CN" altLang="en-US" sz="1400" dirty="0"/>
              <a:t>字节，可以承载</a:t>
            </a:r>
            <a:r>
              <a:rPr lang="en-US" altLang="zh-CN" sz="1400" dirty="0"/>
              <a:t>8</a:t>
            </a:r>
            <a:r>
              <a:rPr lang="zh-CN" altLang="en-US" sz="1400" dirty="0"/>
              <a:t>个</a:t>
            </a:r>
            <a:r>
              <a:rPr lang="en-US" altLang="zh-CN" sz="1400" dirty="0"/>
              <a:t>65b</a:t>
            </a:r>
            <a:r>
              <a:rPr lang="zh-CN" altLang="en-US" sz="1400" dirty="0"/>
              <a:t>码块，每个子</a:t>
            </a:r>
            <a:r>
              <a:rPr lang="zh-CN" altLang="en-US" sz="1400" dirty="0" smtClean="0"/>
              <a:t>时隙可以</a:t>
            </a:r>
            <a:r>
              <a:rPr lang="zh-CN" altLang="en-US" sz="1400" dirty="0"/>
              <a:t>独立划分给一个细粒度</a:t>
            </a:r>
            <a:r>
              <a:rPr lang="en-US" altLang="zh-CN" sz="1400" dirty="0"/>
              <a:t>Sub-Client</a:t>
            </a:r>
            <a:r>
              <a:rPr lang="zh-CN" altLang="en-US" sz="1400" dirty="0"/>
              <a:t>使用</a:t>
            </a:r>
            <a:r>
              <a:rPr lang="zh-CN" altLang="en-US" sz="1400" dirty="0" smtClean="0"/>
              <a:t>。</a:t>
            </a:r>
            <a:endParaRPr lang="en-US" altLang="zh-CN" sz="1400" dirty="0" smtClean="0"/>
          </a:p>
          <a:p>
            <a:pPr marL="285750" indent="-285750">
              <a:spcBef>
                <a:spcPts val="300"/>
              </a:spcBef>
              <a:buFont typeface="Wingdings" panose="05000000000000000000" pitchFamily="2" charset="2"/>
              <a:buChar char="p"/>
            </a:pPr>
            <a:r>
              <a:rPr lang="en-US" altLang="zh-CN" sz="1400" dirty="0" smtClean="0"/>
              <a:t>40</a:t>
            </a:r>
            <a:r>
              <a:rPr lang="zh-CN" altLang="en-US" sz="1400" dirty="0" smtClean="0"/>
              <a:t>个</a:t>
            </a:r>
            <a:r>
              <a:rPr lang="en-US" altLang="zh-CN" sz="1400" dirty="0" smtClean="0"/>
              <a:t>FGU</a:t>
            </a:r>
            <a:r>
              <a:rPr lang="zh-CN" altLang="en-US" sz="1400" dirty="0" smtClean="0"/>
              <a:t>组成</a:t>
            </a:r>
            <a:r>
              <a:rPr lang="zh-CN" altLang="en-US" sz="1400" dirty="0"/>
              <a:t>一个复帧，复帧内提供</a:t>
            </a:r>
            <a:r>
              <a:rPr lang="en-US" altLang="zh-CN" sz="1400" dirty="0"/>
              <a:t>24×40=960</a:t>
            </a:r>
            <a:r>
              <a:rPr lang="zh-CN" altLang="en-US" sz="1400" dirty="0"/>
              <a:t>个子</a:t>
            </a:r>
            <a:r>
              <a:rPr lang="zh-CN" altLang="en-US" sz="1400" dirty="0" smtClean="0"/>
              <a:t>时隙。</a:t>
            </a:r>
            <a:r>
              <a:rPr lang="zh-CN" altLang="en-US" sz="1400" dirty="0"/>
              <a:t>每个子</a:t>
            </a:r>
            <a:r>
              <a:rPr lang="zh-CN" altLang="en-US" sz="1400" dirty="0" smtClean="0"/>
              <a:t>时隙的</a:t>
            </a:r>
            <a:r>
              <a:rPr lang="zh-CN" altLang="en-US" sz="1400" dirty="0"/>
              <a:t>全部带宽值为</a:t>
            </a:r>
            <a:r>
              <a:rPr lang="en-US" altLang="zh-CN" sz="1400" dirty="0"/>
              <a:t>10.101Mbps</a:t>
            </a:r>
            <a:r>
              <a:rPr lang="zh-CN" altLang="en-US" sz="1400" dirty="0"/>
              <a:t>（含客户信号、</a:t>
            </a:r>
            <a:r>
              <a:rPr lang="en-US" altLang="zh-CN" sz="1400" dirty="0"/>
              <a:t>OAM</a:t>
            </a:r>
            <a:r>
              <a:rPr lang="zh-CN" altLang="en-US" sz="1400" dirty="0"/>
              <a:t>信息、</a:t>
            </a:r>
            <a:r>
              <a:rPr lang="en-US" altLang="zh-CN" sz="1400" dirty="0"/>
              <a:t>IDLE</a:t>
            </a:r>
            <a:r>
              <a:rPr lang="zh-CN" altLang="en-US" sz="1400" dirty="0"/>
              <a:t>等）</a:t>
            </a:r>
            <a:r>
              <a:rPr lang="en-US" altLang="zh-CN" sz="1400" dirty="0"/>
              <a:t>, </a:t>
            </a:r>
            <a:r>
              <a:rPr lang="zh-CN" altLang="en-US" sz="1400" dirty="0"/>
              <a:t>可用于客户信号承载的带宽为</a:t>
            </a:r>
            <a:r>
              <a:rPr lang="en-US" altLang="zh-CN" sz="1400" dirty="0"/>
              <a:t>10Mbps</a:t>
            </a:r>
            <a:r>
              <a:rPr lang="zh-CN" altLang="en-US" sz="1400" dirty="0"/>
              <a:t>。</a:t>
            </a:r>
          </a:p>
        </p:txBody>
      </p:sp>
    </p:spTree>
    <p:extLst>
      <p:ext uri="{BB962C8B-B14F-4D97-AF65-F5344CB8AC3E}">
        <p14:creationId xmlns:p14="http://schemas.microsoft.com/office/powerpoint/2010/main" val="2515318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19" y="195485"/>
            <a:ext cx="8616889" cy="504057"/>
          </a:xfrm>
          <a:prstGeom prst="rect">
            <a:avLst/>
          </a:prstGeom>
        </p:spPr>
        <p:txBody>
          <a:bodyPr vert="horz" lIns="91440" tIns="45720" rIns="91440" bIns="45720" rtlCol="0" anchor="ctr">
            <a:noAutofit/>
          </a:bodyPr>
          <a:lstStyle>
            <a:defPPr>
              <a:defRPr lang="zh-CN"/>
            </a:defPPr>
            <a:lvl1pPr>
              <a:spcBef>
                <a:spcPct val="0"/>
              </a:spcBef>
              <a:defRPr sz="2400" b="1">
                <a:latin typeface="微软雅黑" panose="020B0503020204020204" pitchFamily="34" charset="-122"/>
                <a:ea typeface="微软雅黑" panose="020B0503020204020204" pitchFamily="34" charset="-122"/>
                <a:cs typeface="+mj-cs"/>
              </a:defRPr>
            </a:lvl1pPr>
          </a:lstStyle>
          <a:p>
            <a:r>
              <a:rPr lang="en-US" altLang="zh-CN" dirty="0" smtClean="0"/>
              <a:t>E1</a:t>
            </a:r>
            <a:r>
              <a:rPr lang="zh-CN" altLang="en-US" dirty="0" smtClean="0"/>
              <a:t>采用</a:t>
            </a:r>
            <a:r>
              <a:rPr lang="en-US" altLang="zh-CN" dirty="0" smtClean="0"/>
              <a:t>SDT</a:t>
            </a:r>
            <a:r>
              <a:rPr lang="zh-CN" altLang="en-US" dirty="0"/>
              <a:t>新容器封装</a:t>
            </a:r>
            <a:r>
              <a:rPr lang="zh-CN" altLang="en-US" dirty="0" smtClean="0"/>
              <a:t>方案，需平衡时延和带宽效率</a:t>
            </a:r>
            <a:endParaRPr lang="zh-CN" altLang="en-US" dirty="0"/>
          </a:p>
        </p:txBody>
      </p:sp>
      <p:pic>
        <p:nvPicPr>
          <p:cNvPr id="3" name="图片 2"/>
          <p:cNvPicPr>
            <a:picLocks noChangeAspect="1"/>
          </p:cNvPicPr>
          <p:nvPr/>
        </p:nvPicPr>
        <p:blipFill>
          <a:blip r:embed="rId2"/>
          <a:stretch>
            <a:fillRect/>
          </a:stretch>
        </p:blipFill>
        <p:spPr>
          <a:xfrm>
            <a:off x="179512" y="775849"/>
            <a:ext cx="4104456" cy="4100157"/>
          </a:xfrm>
          <a:prstGeom prst="rect">
            <a:avLst/>
          </a:prstGeom>
        </p:spPr>
      </p:pic>
      <mc:AlternateContent xmlns:mc="http://schemas.openxmlformats.org/markup-compatibility/2006" xmlns:a14="http://schemas.microsoft.com/office/drawing/2010/main">
        <mc:Choice Requires="a14">
          <p:sp>
            <p:nvSpPr>
              <p:cNvPr id="44" name="文本框 43"/>
              <p:cNvSpPr txBox="1"/>
              <p:nvPr/>
            </p:nvSpPr>
            <p:spPr>
              <a:xfrm>
                <a:off x="4767845" y="2355726"/>
                <a:ext cx="4021713" cy="825296"/>
              </a:xfrm>
              <a:prstGeom prst="rect">
                <a:avLst/>
              </a:prstGeom>
              <a:solidFill>
                <a:schemeClr val="accent4">
                  <a:lumMod val="20000"/>
                  <a:lumOff val="80000"/>
                </a:schemeClr>
              </a:solidFill>
            </p:spPr>
            <p:txBody>
              <a:bodyPr wrap="square" lIns="0" tIns="0" rIns="0" bIns="0" rtlCol="0" anchor="ctr" anchorCtr="0">
                <a:noAutofit/>
              </a:bodyPr>
              <a:lstStyle/>
              <a:p>
                <a:pPr marL="128536" indent="-128536">
                  <a:buFont typeface="Wingdings" panose="05000000000000000000" pitchFamily="2" charset="2"/>
                  <a:buChar char="p"/>
                </a:pPr>
                <a:r>
                  <a:rPr kumimoji="1" lang="zh-CN" altLang="en-US" sz="105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管道</a:t>
                </a:r>
                <a14:m>
                  <m:oMath xmlns:m="http://schemas.openxmlformats.org/officeDocument/2006/math">
                    <m:r>
                      <a:rPr kumimoji="1" lang="zh-CN" altLang="en-US" sz="1050" i="1">
                        <a:solidFill>
                          <a:srgbClr val="000000"/>
                        </a:solidFill>
                        <a:latin typeface="Cambria Math" panose="02040503050406030204" pitchFamily="18" charset="0"/>
                        <a:ea typeface="Microsoft YaHei" panose="020B0503020204020204" pitchFamily="34" charset="-122"/>
                      </a:rPr>
                      <m:t>承载效率</m:t>
                    </m:r>
                    <m:r>
                      <a:rPr kumimoji="1" lang="en-US" altLang="zh-CN" sz="1050" i="1">
                        <a:solidFill>
                          <a:srgbClr val="000000"/>
                        </a:solidFill>
                        <a:latin typeface="Cambria Math" panose="02040503050406030204" pitchFamily="18" charset="0"/>
                        <a:ea typeface="Microsoft YaHei" panose="020B0503020204020204" pitchFamily="34" charset="-122"/>
                      </a:rPr>
                      <m:t>= </m:t>
                    </m:r>
                    <m:f>
                      <m:fPr>
                        <m:ctrlPr>
                          <a:rPr kumimoji="1" lang="en-US" altLang="zh-CN" sz="1050" i="1">
                            <a:solidFill>
                              <a:srgbClr val="000000"/>
                            </a:solidFill>
                            <a:latin typeface="Cambria Math" panose="02040503050406030204" pitchFamily="18" charset="0"/>
                            <a:ea typeface="Microsoft YaHei" panose="020B0503020204020204" pitchFamily="34" charset="-122"/>
                          </a:rPr>
                        </m:ctrlPr>
                      </m:fPr>
                      <m:num>
                        <m:r>
                          <a:rPr kumimoji="1" lang="en-US" altLang="zh-CN" sz="1050" i="1">
                            <a:solidFill>
                              <a:srgbClr val="000000"/>
                            </a:solidFill>
                            <a:latin typeface="Cambria Math" panose="02040503050406030204" pitchFamily="18" charset="0"/>
                            <a:ea typeface="Microsoft YaHei" panose="020B0503020204020204" pitchFamily="34" charset="-122"/>
                          </a:rPr>
                          <m:t>4∗</m:t>
                        </m:r>
                        <m:r>
                          <m:rPr>
                            <m:sty m:val="p"/>
                          </m:rPr>
                          <a:rPr kumimoji="1" lang="en-US" altLang="zh-CN" sz="1050" i="1">
                            <a:solidFill>
                              <a:srgbClr val="000000"/>
                            </a:solidFill>
                            <a:latin typeface="Cambria Math" panose="02040503050406030204" pitchFamily="18" charset="0"/>
                            <a:ea typeface="Microsoft YaHei" panose="020B0503020204020204" pitchFamily="34" charset="-122"/>
                          </a:rPr>
                          <m:t>E</m:t>
                        </m:r>
                        <m:r>
                          <a:rPr kumimoji="1" lang="en-US" altLang="zh-CN" sz="1050" i="1">
                            <a:solidFill>
                              <a:srgbClr val="000000"/>
                            </a:solidFill>
                            <a:latin typeface="Cambria Math" panose="02040503050406030204" pitchFamily="18" charset="0"/>
                            <a:ea typeface="Microsoft YaHei" panose="020B0503020204020204" pitchFamily="34" charset="-122"/>
                          </a:rPr>
                          <m:t>1</m:t>
                        </m:r>
                        <m:r>
                          <a:rPr kumimoji="1" lang="zh-CN" altLang="en-US" sz="1050" i="1">
                            <a:solidFill>
                              <a:srgbClr val="000000"/>
                            </a:solidFill>
                            <a:latin typeface="Cambria Math" panose="02040503050406030204" pitchFamily="18" charset="0"/>
                            <a:ea typeface="Microsoft YaHei" panose="020B0503020204020204" pitchFamily="34" charset="-122"/>
                          </a:rPr>
                          <m:t>切片长度</m:t>
                        </m:r>
                      </m:num>
                      <m:den>
                        <m:r>
                          <a:rPr kumimoji="1" lang="en-US" altLang="zh-CN" sz="1050" i="1">
                            <a:solidFill>
                              <a:srgbClr val="000000"/>
                            </a:solidFill>
                            <a:latin typeface="Cambria Math" panose="02040503050406030204" pitchFamily="18" charset="0"/>
                            <a:ea typeface="Microsoft YaHei" panose="020B0503020204020204" pitchFamily="34" charset="-122"/>
                          </a:rPr>
                          <m:t>4∗</m:t>
                        </m:r>
                        <m:r>
                          <m:rPr>
                            <m:sty m:val="p"/>
                          </m:rPr>
                          <a:rPr kumimoji="1" lang="en-US" altLang="zh-CN" sz="1050" i="1">
                            <a:solidFill>
                              <a:srgbClr val="000000"/>
                            </a:solidFill>
                            <a:latin typeface="Cambria Math" panose="02040503050406030204" pitchFamily="18" charset="0"/>
                            <a:ea typeface="Microsoft YaHei" panose="020B0503020204020204" pitchFamily="34" charset="-122"/>
                          </a:rPr>
                          <m:t>E</m:t>
                        </m:r>
                        <m:r>
                          <a:rPr kumimoji="1" lang="en-US" altLang="zh-CN" sz="1050" i="1">
                            <a:solidFill>
                              <a:srgbClr val="000000"/>
                            </a:solidFill>
                            <a:latin typeface="Cambria Math" panose="02040503050406030204" pitchFamily="18" charset="0"/>
                            <a:ea typeface="Microsoft YaHei" panose="020B0503020204020204" pitchFamily="34" charset="-122"/>
                          </a:rPr>
                          <m:t>1</m:t>
                        </m:r>
                        <m:r>
                          <a:rPr kumimoji="1" lang="zh-CN" altLang="en-US" sz="1050" i="1">
                            <a:solidFill>
                              <a:srgbClr val="000000"/>
                            </a:solidFill>
                            <a:latin typeface="Cambria Math" panose="02040503050406030204" pitchFamily="18" charset="0"/>
                            <a:ea typeface="Microsoft YaHei" panose="020B0503020204020204" pitchFamily="34" charset="-122"/>
                          </a:rPr>
                          <m:t>切片长度</m:t>
                        </m:r>
                        <m:r>
                          <a:rPr kumimoji="1" lang="en-US" altLang="zh-CN" sz="1050" i="1">
                            <a:solidFill>
                              <a:srgbClr val="000000"/>
                            </a:solidFill>
                            <a:latin typeface="Cambria Math" panose="02040503050406030204" pitchFamily="18" charset="0"/>
                            <a:ea typeface="Microsoft YaHei" panose="020B0503020204020204" pitchFamily="34" charset="-122"/>
                          </a:rPr>
                          <m:t>+</m:t>
                        </m:r>
                        <m:r>
                          <a:rPr kumimoji="1" lang="zh-CN" altLang="en-US" sz="1050" i="1">
                            <a:solidFill>
                              <a:srgbClr val="000000"/>
                            </a:solidFill>
                            <a:latin typeface="Cambria Math" panose="02040503050406030204" pitchFamily="18" charset="0"/>
                            <a:ea typeface="Microsoft YaHei" panose="020B0503020204020204" pitchFamily="34" charset="-122"/>
                          </a:rPr>
                          <m:t>封装开销</m:t>
                        </m:r>
                      </m:den>
                    </m:f>
                    <m:r>
                      <a:rPr kumimoji="1" lang="en-US" altLang="zh-CN" sz="1050" i="1">
                        <a:solidFill>
                          <a:srgbClr val="000000"/>
                        </a:solidFill>
                        <a:latin typeface="Cambria Math" panose="02040503050406030204" pitchFamily="18" charset="0"/>
                        <a:ea typeface="Microsoft YaHei" panose="020B0503020204020204" pitchFamily="34" charset="-122"/>
                      </a:rPr>
                      <m:t>   </m:t>
                    </m:r>
                    <m:r>
                      <a:rPr kumimoji="1" lang="zh-CN" altLang="en-US" sz="1050" i="1">
                        <a:solidFill>
                          <a:srgbClr val="000000"/>
                        </a:solidFill>
                        <a:latin typeface="Cambria Math" panose="02040503050406030204" pitchFamily="18" charset="0"/>
                        <a:ea typeface="Microsoft YaHei" panose="020B0503020204020204" pitchFamily="34" charset="-122"/>
                      </a:rPr>
                      <m:t>≥</m:t>
                    </m:r>
                    <m:f>
                      <m:fPr>
                        <m:ctrlPr>
                          <a:rPr kumimoji="1" lang="en-US" altLang="zh-CN" sz="1050" i="1">
                            <a:solidFill>
                              <a:srgbClr val="000000"/>
                            </a:solidFill>
                            <a:latin typeface="Cambria Math" panose="02040503050406030204" pitchFamily="18" charset="0"/>
                            <a:ea typeface="Microsoft YaHei" panose="020B0503020204020204" pitchFamily="34" charset="-122"/>
                          </a:rPr>
                        </m:ctrlPr>
                      </m:fPr>
                      <m:num>
                        <m:r>
                          <a:rPr kumimoji="1" lang="en-US" altLang="zh-CN" sz="1050" i="1">
                            <a:solidFill>
                              <a:srgbClr val="000000"/>
                            </a:solidFill>
                            <a:latin typeface="Cambria Math" panose="02040503050406030204" pitchFamily="18" charset="0"/>
                            <a:ea typeface="Microsoft YaHei" panose="020B0503020204020204" pitchFamily="34" charset="-122"/>
                          </a:rPr>
                          <m:t>4∗2.048</m:t>
                        </m:r>
                        <m:r>
                          <m:rPr>
                            <m:sty m:val="p"/>
                          </m:rPr>
                          <a:rPr kumimoji="1" lang="en-US" altLang="zh-CN" sz="1050" i="1">
                            <a:solidFill>
                              <a:srgbClr val="000000"/>
                            </a:solidFill>
                            <a:latin typeface="Cambria Math" panose="02040503050406030204" pitchFamily="18" charset="0"/>
                            <a:ea typeface="Microsoft YaHei" panose="020B0503020204020204" pitchFamily="34" charset="-122"/>
                          </a:rPr>
                          <m:t>Mbps</m:t>
                        </m:r>
                      </m:num>
                      <m:den>
                        <m:r>
                          <a:rPr kumimoji="1" lang="en-US" altLang="zh-CN" sz="1050" i="1">
                            <a:solidFill>
                              <a:srgbClr val="000000"/>
                            </a:solidFill>
                            <a:latin typeface="Cambria Math" panose="02040503050406030204" pitchFamily="18" charset="0"/>
                            <a:ea typeface="Microsoft YaHei" panose="020B0503020204020204" pitchFamily="34" charset="-122"/>
                          </a:rPr>
                          <m:t>10</m:t>
                        </m:r>
                        <m:r>
                          <m:rPr>
                            <m:sty m:val="p"/>
                          </m:rPr>
                          <a:rPr kumimoji="1" lang="en-US" altLang="zh-CN" sz="1050" i="1">
                            <a:solidFill>
                              <a:srgbClr val="000000"/>
                            </a:solidFill>
                            <a:latin typeface="Cambria Math" panose="02040503050406030204" pitchFamily="18" charset="0"/>
                            <a:ea typeface="Microsoft YaHei" panose="020B0503020204020204" pitchFamily="34" charset="-122"/>
                          </a:rPr>
                          <m:t>M</m:t>
                        </m:r>
                        <m:r>
                          <a:rPr kumimoji="1" lang="en-US" altLang="zh-CN" sz="1050" i="1">
                            <a:solidFill>
                              <a:srgbClr val="000000"/>
                            </a:solidFill>
                            <a:latin typeface="Cambria Math" panose="02040503050406030204" pitchFamily="18" charset="0"/>
                            <a:ea typeface="Microsoft YaHei" panose="020B0503020204020204" pitchFamily="34" charset="-122"/>
                          </a:rPr>
                          <m:t>𝑏𝑝𝑠</m:t>
                        </m:r>
                      </m:den>
                    </m:f>
                    <m:r>
                      <a:rPr kumimoji="1" lang="en-US" altLang="zh-CN" sz="1050" i="1">
                        <a:solidFill>
                          <a:srgbClr val="000000"/>
                        </a:solidFill>
                        <a:latin typeface="Cambria Math" panose="02040503050406030204" pitchFamily="18" charset="0"/>
                        <a:ea typeface="Microsoft YaHei" panose="020B0503020204020204" pitchFamily="34" charset="-122"/>
                      </a:rPr>
                      <m:t>=81.92%</m:t>
                    </m:r>
                  </m:oMath>
                </a14:m>
                <a:endParaRPr kumimoji="1" lang="en-US" altLang="zh-CN" sz="105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endParaRPr kumimoji="1" lang="en-US" altLang="zh-CN" sz="105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marL="128536" indent="-128536">
                  <a:buFont typeface="Wingdings" panose="05000000000000000000" pitchFamily="2" charset="2"/>
                  <a:buChar char="p"/>
                </a:pPr>
                <a:r>
                  <a:rPr kumimoji="1" lang="en-US" altLang="zh-CN" sz="105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E1</a:t>
                </a:r>
                <a:r>
                  <a:rPr kumimoji="1" lang="zh-CN" altLang="en-US" sz="105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切片处理时延</a:t>
                </a:r>
                <a14:m>
                  <m:oMath xmlns:m="http://schemas.openxmlformats.org/officeDocument/2006/math">
                    <m:r>
                      <a:rPr kumimoji="1" lang="en-US" altLang="zh-CN" sz="1050" i="1">
                        <a:solidFill>
                          <a:srgbClr val="000000"/>
                        </a:solidFill>
                        <a:latin typeface="Cambria Math" panose="02040503050406030204" pitchFamily="18" charset="0"/>
                        <a:ea typeface="Microsoft YaHei" panose="020B0503020204020204" pitchFamily="34" charset="-122"/>
                      </a:rPr>
                      <m:t>= </m:t>
                    </m:r>
                    <m:f>
                      <m:fPr>
                        <m:ctrlPr>
                          <a:rPr kumimoji="1" lang="en-US" altLang="zh-CN" sz="1050" i="1">
                            <a:solidFill>
                              <a:srgbClr val="000000"/>
                            </a:solidFill>
                            <a:latin typeface="Cambria Math" panose="02040503050406030204" pitchFamily="18" charset="0"/>
                            <a:ea typeface="Microsoft YaHei" panose="020B0503020204020204" pitchFamily="34" charset="-122"/>
                          </a:rPr>
                        </m:ctrlPr>
                      </m:fPr>
                      <m:num>
                        <m:r>
                          <m:rPr>
                            <m:sty m:val="p"/>
                          </m:rPr>
                          <a:rPr kumimoji="1" lang="en-US" altLang="zh-CN" sz="1050" i="1">
                            <a:solidFill>
                              <a:srgbClr val="000000"/>
                            </a:solidFill>
                            <a:latin typeface="Cambria Math" panose="02040503050406030204" pitchFamily="18" charset="0"/>
                            <a:ea typeface="Microsoft YaHei" panose="020B0503020204020204" pitchFamily="34" charset="-122"/>
                          </a:rPr>
                          <m:t>E</m:t>
                        </m:r>
                        <m:r>
                          <a:rPr kumimoji="1" lang="en-US" altLang="zh-CN" sz="1050" i="1">
                            <a:solidFill>
                              <a:srgbClr val="000000"/>
                            </a:solidFill>
                            <a:latin typeface="Cambria Math" panose="02040503050406030204" pitchFamily="18" charset="0"/>
                            <a:ea typeface="Microsoft YaHei" panose="020B0503020204020204" pitchFamily="34" charset="-122"/>
                          </a:rPr>
                          <m:t>1</m:t>
                        </m:r>
                        <m:r>
                          <a:rPr kumimoji="1" lang="zh-CN" altLang="en-US" sz="1050" i="1">
                            <a:solidFill>
                              <a:srgbClr val="000000"/>
                            </a:solidFill>
                            <a:latin typeface="Cambria Math" panose="02040503050406030204" pitchFamily="18" charset="0"/>
                            <a:ea typeface="Microsoft YaHei" panose="020B0503020204020204" pitchFamily="34" charset="-122"/>
                          </a:rPr>
                          <m:t>切片长度</m:t>
                        </m:r>
                      </m:num>
                      <m:den>
                        <m:r>
                          <a:rPr kumimoji="1" lang="en-US" altLang="zh-CN" sz="1050" i="1">
                            <a:solidFill>
                              <a:srgbClr val="000000"/>
                            </a:solidFill>
                            <a:latin typeface="Cambria Math" panose="02040503050406030204" pitchFamily="18" charset="0"/>
                            <a:ea typeface="Microsoft YaHei" panose="020B0503020204020204" pitchFamily="34" charset="-122"/>
                          </a:rPr>
                          <m:t>32</m:t>
                        </m:r>
                        <m:r>
                          <a:rPr kumimoji="1" lang="zh-CN" altLang="en-US" sz="1050" i="1">
                            <a:solidFill>
                              <a:srgbClr val="000000"/>
                            </a:solidFill>
                            <a:latin typeface="Cambria Math" panose="02040503050406030204" pitchFamily="18" charset="0"/>
                            <a:ea typeface="Microsoft YaHei" panose="020B0503020204020204" pitchFamily="34" charset="-122"/>
                          </a:rPr>
                          <m:t>字节</m:t>
                        </m:r>
                      </m:den>
                    </m:f>
                    <m:r>
                      <a:rPr kumimoji="1" lang="en-US" altLang="zh-CN" sz="1050">
                        <a:solidFill>
                          <a:srgbClr val="000000"/>
                        </a:solidFill>
                        <a:latin typeface="Cambria Math" panose="02040503050406030204" pitchFamily="18" charset="0"/>
                        <a:ea typeface="Microsoft YaHei" panose="020B0503020204020204" pitchFamily="34" charset="-122"/>
                      </a:rPr>
                      <m:t>∗125</m:t>
                    </m:r>
                    <m:r>
                      <m:rPr>
                        <m:sty m:val="p"/>
                      </m:rPr>
                      <a:rPr kumimoji="1" lang="en-US" altLang="zh-CN" sz="1050" i="1">
                        <a:solidFill>
                          <a:srgbClr val="000000"/>
                        </a:solidFill>
                        <a:latin typeface="Cambria Math" panose="02040503050406030204" pitchFamily="18" charset="0"/>
                        <a:ea typeface="Microsoft YaHei" panose="020B0503020204020204" pitchFamily="34" charset="-122"/>
                      </a:rPr>
                      <m:t>us</m:t>
                    </m:r>
                  </m:oMath>
                </a14:m>
                <a:endParaRPr kumimoji="1" lang="zh-CN" altLang="en-US" sz="105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4767845" y="2355726"/>
                <a:ext cx="4021713" cy="825296"/>
              </a:xfrm>
              <a:prstGeom prst="rect">
                <a:avLst/>
              </a:prstGeom>
              <a:blipFill>
                <a:blip r:embed="rId3"/>
                <a:stretch>
                  <a:fillRect l="-1970" t="-735" r="-152" b="-5147"/>
                </a:stretch>
              </a:blipFill>
            </p:spPr>
            <p:txBody>
              <a:bodyPr/>
              <a:lstStyle/>
              <a:p>
                <a:r>
                  <a:rPr lang="zh-CN" altLang="en-US">
                    <a:noFill/>
                  </a:rPr>
                  <a:t> </a:t>
                </a:r>
              </a:p>
            </p:txBody>
          </p:sp>
        </mc:Fallback>
      </mc:AlternateContent>
      <p:grpSp>
        <p:nvGrpSpPr>
          <p:cNvPr id="45" name="组合 44"/>
          <p:cNvGrpSpPr/>
          <p:nvPr/>
        </p:nvGrpSpPr>
        <p:grpSpPr>
          <a:xfrm>
            <a:off x="4499992" y="1048082"/>
            <a:ext cx="4368418" cy="1010134"/>
            <a:chOff x="181592" y="1437588"/>
            <a:chExt cx="5826832" cy="1331828"/>
          </a:xfrm>
        </p:grpSpPr>
        <p:sp>
          <p:nvSpPr>
            <p:cNvPr id="46" name="矩形 45">
              <a:extLst/>
            </p:cNvPr>
            <p:cNvSpPr/>
            <p:nvPr/>
          </p:nvSpPr>
          <p:spPr bwMode="auto">
            <a:xfrm>
              <a:off x="533596" y="1628533"/>
              <a:ext cx="5474827" cy="953396"/>
            </a:xfrm>
            <a:prstGeom prst="rect">
              <a:avLst/>
            </a:prstGeom>
            <a:solidFill>
              <a:srgbClr val="9BBB59">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eaLnBrk="0" fontAlgn="base" hangingPunct="0">
                <a:spcBef>
                  <a:spcPct val="0"/>
                </a:spcBef>
                <a:spcAft>
                  <a:spcPct val="0"/>
                </a:spcAft>
                <a:defRPr/>
              </a:pPr>
              <a:r>
                <a:rPr lang="zh-CN" altLang="en-US"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净荷</a:t>
              </a:r>
              <a:r>
                <a:rPr lang="en-US" altLang="zh-CN"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4*32Bytes</a:t>
              </a:r>
            </a:p>
            <a:p>
              <a:pPr algn="ctr" defTabSz="912967" eaLnBrk="0" fontAlgn="base" hangingPunct="0">
                <a:spcBef>
                  <a:spcPct val="0"/>
                </a:spcBef>
                <a:spcAft>
                  <a:spcPct val="0"/>
                </a:spcAft>
                <a:defRPr/>
              </a:pPr>
              <a:r>
                <a:rPr lang="zh-CN" altLang="en-US"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a:t>
              </a:r>
              <a:r>
                <a:rPr lang="en-US" altLang="zh-CN"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4</a:t>
              </a:r>
              <a:r>
                <a:rPr lang="zh-CN" altLang="en-US"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路</a:t>
              </a:r>
              <a:r>
                <a:rPr lang="en-US" altLang="zh-CN"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E1</a:t>
              </a:r>
              <a:r>
                <a:rPr lang="zh-CN" altLang="en-US"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，每路</a:t>
              </a:r>
              <a:r>
                <a:rPr lang="en-US" altLang="zh-CN"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32</a:t>
              </a:r>
              <a:r>
                <a:rPr lang="zh-CN" altLang="en-US"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字节）</a:t>
              </a:r>
            </a:p>
          </p:txBody>
        </p:sp>
        <p:sp>
          <p:nvSpPr>
            <p:cNvPr id="47" name="矩形 46">
              <a:extLst/>
            </p:cNvPr>
            <p:cNvSpPr/>
            <p:nvPr/>
          </p:nvSpPr>
          <p:spPr bwMode="auto">
            <a:xfrm>
              <a:off x="533596" y="1437588"/>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a:solidFill>
                    <a:prstClr val="black"/>
                  </a:solidFill>
                  <a:latin typeface="Arial" panose="020B0604020202020204" pitchFamily="34" charset="0"/>
                  <a:ea typeface="微软雅黑" panose="020B0503020204020204" pitchFamily="34" charset="-122"/>
                  <a:cs typeface="Arial" panose="020B0604020202020204" pitchFamily="34" charset="0"/>
                </a:rPr>
                <a:t>0x78(S</a:t>
              </a:r>
              <a:r>
                <a:rPr lang="en-US" altLang="zh-CN" sz="600" kern="0" baseline="-25000">
                  <a:solidFill>
                    <a:prstClr val="black"/>
                  </a:solidFill>
                  <a:latin typeface="Arial" panose="020B0604020202020204" pitchFamily="34" charset="0"/>
                  <a:ea typeface="微软雅黑" panose="020B0503020204020204" pitchFamily="34" charset="-122"/>
                  <a:cs typeface="Arial" panose="020B0604020202020204" pitchFamily="34" charset="0"/>
                </a:rPr>
                <a:t>0</a:t>
              </a:r>
              <a:r>
                <a:rPr lang="en-US" altLang="zh-CN" sz="600" kern="0">
                  <a:solidFill>
                    <a:prstClr val="black"/>
                  </a:solidFill>
                  <a:latin typeface="Arial" panose="020B0604020202020204" pitchFamily="34" charset="0"/>
                  <a:ea typeface="微软雅黑" panose="020B0503020204020204" pitchFamily="34" charset="-122"/>
                  <a:cs typeface="Arial" panose="020B0604020202020204" pitchFamily="34" charset="0"/>
                </a:rPr>
                <a:t>)</a:t>
              </a:r>
            </a:p>
          </p:txBody>
        </p:sp>
        <p:sp>
          <p:nvSpPr>
            <p:cNvPr id="48" name="矩形 47">
              <a:extLst/>
            </p:cNvPr>
            <p:cNvSpPr/>
            <p:nvPr/>
          </p:nvSpPr>
          <p:spPr bwMode="auto">
            <a:xfrm>
              <a:off x="1217779" y="1437588"/>
              <a:ext cx="684183"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0x55</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49" name="矩形 48">
              <a:extLst/>
            </p:cNvPr>
            <p:cNvSpPr/>
            <p:nvPr/>
          </p:nvSpPr>
          <p:spPr bwMode="auto">
            <a:xfrm>
              <a:off x="1901963" y="1437588"/>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0x55</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50" name="矩形 49">
              <a:extLst/>
            </p:cNvPr>
            <p:cNvSpPr/>
            <p:nvPr/>
          </p:nvSpPr>
          <p:spPr bwMode="auto">
            <a:xfrm>
              <a:off x="2586146" y="1437588"/>
              <a:ext cx="684183"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0x55</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51" name="矩形 50">
              <a:extLst/>
            </p:cNvPr>
            <p:cNvSpPr/>
            <p:nvPr/>
          </p:nvSpPr>
          <p:spPr bwMode="auto">
            <a:xfrm>
              <a:off x="3270329" y="1437588"/>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0x55</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52" name="矩形 51">
              <a:extLst/>
            </p:cNvPr>
            <p:cNvSpPr/>
            <p:nvPr/>
          </p:nvSpPr>
          <p:spPr bwMode="auto">
            <a:xfrm>
              <a:off x="3947712" y="1437588"/>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0x55</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53" name="矩形 52">
              <a:extLst/>
            </p:cNvPr>
            <p:cNvSpPr/>
            <p:nvPr/>
          </p:nvSpPr>
          <p:spPr bwMode="auto">
            <a:xfrm>
              <a:off x="4631894" y="1437588"/>
              <a:ext cx="692345"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0x55</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矩形 53">
              <a:extLst/>
            </p:cNvPr>
            <p:cNvSpPr/>
            <p:nvPr/>
          </p:nvSpPr>
          <p:spPr bwMode="auto">
            <a:xfrm>
              <a:off x="362210" y="1437588"/>
              <a:ext cx="171386"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10</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55" name="矩形 54">
              <a:extLst/>
            </p:cNvPr>
            <p:cNvSpPr/>
            <p:nvPr/>
          </p:nvSpPr>
          <p:spPr bwMode="auto">
            <a:xfrm>
              <a:off x="5324240" y="1437588"/>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0xD5</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矩形 55">
              <a:extLst/>
            </p:cNvPr>
            <p:cNvSpPr/>
            <p:nvPr/>
          </p:nvSpPr>
          <p:spPr bwMode="auto">
            <a:xfrm>
              <a:off x="362210" y="1628533"/>
              <a:ext cx="171386" cy="190279"/>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01</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矩形 56">
              <a:extLst/>
            </p:cNvPr>
            <p:cNvSpPr/>
            <p:nvPr/>
          </p:nvSpPr>
          <p:spPr bwMode="auto">
            <a:xfrm>
              <a:off x="533596" y="2390983"/>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0xFF(T</a:t>
              </a:r>
              <a:r>
                <a:rPr lang="en-US" altLang="zh-CN" sz="600" kern="0" baseline="-25000" dirty="0">
                  <a:solidFill>
                    <a:prstClr val="black"/>
                  </a:solidFill>
                  <a:latin typeface="Arial" panose="020B0604020202020204" pitchFamily="34" charset="0"/>
                  <a:ea typeface="微软雅黑" panose="020B0503020204020204" pitchFamily="34" charset="-122"/>
                  <a:cs typeface="Arial" panose="020B0604020202020204" pitchFamily="34" charset="0"/>
                </a:rPr>
                <a:t>7</a:t>
              </a: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a:t>
              </a:r>
            </a:p>
          </p:txBody>
        </p:sp>
        <p:sp>
          <p:nvSpPr>
            <p:cNvPr id="58" name="矩形 57">
              <a:extLst/>
            </p:cNvPr>
            <p:cNvSpPr/>
            <p:nvPr/>
          </p:nvSpPr>
          <p:spPr bwMode="auto">
            <a:xfrm>
              <a:off x="362210" y="2390983"/>
              <a:ext cx="171386"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10</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矩形 58">
              <a:extLst/>
            </p:cNvPr>
            <p:cNvSpPr/>
            <p:nvPr/>
          </p:nvSpPr>
          <p:spPr bwMode="auto">
            <a:xfrm>
              <a:off x="362210" y="1818812"/>
              <a:ext cx="171386"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01</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60" name="矩形 59">
              <a:extLst/>
            </p:cNvPr>
            <p:cNvSpPr/>
            <p:nvPr/>
          </p:nvSpPr>
          <p:spPr bwMode="auto">
            <a:xfrm>
              <a:off x="362210" y="2200704"/>
              <a:ext cx="171386" cy="190278"/>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prstClr val="black"/>
                  </a:solidFill>
                  <a:latin typeface="Arial" panose="020B0604020202020204" pitchFamily="34" charset="0"/>
                  <a:ea typeface="微软雅黑" panose="020B0503020204020204" pitchFamily="34" charset="-122"/>
                  <a:cs typeface="Arial" panose="020B0604020202020204" pitchFamily="34" charset="0"/>
                </a:rPr>
                <a:t>01</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61" name="矩形 60">
              <a:extLst/>
            </p:cNvPr>
            <p:cNvSpPr/>
            <p:nvPr/>
          </p:nvSpPr>
          <p:spPr bwMode="auto">
            <a:xfrm>
              <a:off x="362210" y="2009758"/>
              <a:ext cx="171386"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eaLnBrk="0" fontAlgn="base" hangingPunct="0">
                <a:spcBef>
                  <a:spcPct val="0"/>
                </a:spcBef>
                <a:spcAft>
                  <a:spcPct val="0"/>
                </a:spcAft>
                <a:defRPr/>
              </a:pPr>
              <a:r>
                <a:rPr lang="en-US" altLang="zh-CN" sz="600" kern="0">
                  <a:solidFill>
                    <a:prstClr val="black"/>
                  </a:solidFill>
                  <a:latin typeface="Arial" panose="020B0604020202020204" pitchFamily="34" charset="0"/>
                  <a:ea typeface="微软雅黑" panose="020B0503020204020204" pitchFamily="34" charset="-122"/>
                  <a:cs typeface="Arial" panose="020B0604020202020204" pitchFamily="34" charset="0"/>
                </a:rPr>
                <a:t>…</a:t>
              </a:r>
              <a:endParaRPr lang="zh-CN" altLang="en-US" sz="600"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62" name="矩形 61">
              <a:extLst/>
            </p:cNvPr>
            <p:cNvSpPr/>
            <p:nvPr/>
          </p:nvSpPr>
          <p:spPr bwMode="auto">
            <a:xfrm>
              <a:off x="533595" y="1628533"/>
              <a:ext cx="4790644" cy="185744"/>
            </a:xfrm>
            <a:prstGeom prst="rect">
              <a:avLst/>
            </a:prstGeom>
            <a:solidFill>
              <a:srgbClr val="808080">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zh-CN" altLang="en-US" sz="825" kern="0" dirty="0">
                  <a:solidFill>
                    <a:prstClr val="black"/>
                  </a:solidFill>
                  <a:latin typeface="Arial" panose="020B0604020202020204" pitchFamily="34" charset="0"/>
                  <a:ea typeface="微软雅黑" panose="020B0503020204020204" pitchFamily="34" charset="-122"/>
                  <a:cs typeface="Arial" panose="020B0604020202020204" pitchFamily="34" charset="0"/>
                </a:rPr>
                <a:t>容器开销</a:t>
              </a:r>
            </a:p>
          </p:txBody>
        </p:sp>
        <p:sp>
          <p:nvSpPr>
            <p:cNvPr id="63" name="矩形 62">
              <a:extLst/>
            </p:cNvPr>
            <p:cNvSpPr/>
            <p:nvPr/>
          </p:nvSpPr>
          <p:spPr bwMode="auto">
            <a:xfrm>
              <a:off x="181592" y="1437588"/>
              <a:ext cx="171386" cy="190945"/>
            </a:xfrm>
            <a:prstGeom prst="rect">
              <a:avLst/>
            </a:prstGeom>
            <a:noFill/>
            <a:ln w="3175" cap="flat" cmpd="sng" algn="ctr">
              <a:no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1</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4" name="矩形 63">
              <a:extLst/>
            </p:cNvPr>
            <p:cNvSpPr/>
            <p:nvPr/>
          </p:nvSpPr>
          <p:spPr bwMode="auto">
            <a:xfrm>
              <a:off x="181592" y="1628533"/>
              <a:ext cx="171386" cy="190279"/>
            </a:xfrm>
            <a:prstGeom prst="rect">
              <a:avLst/>
            </a:prstGeom>
            <a:noFill/>
            <a:ln w="3175" cap="flat" cmpd="sng" algn="ctr">
              <a:no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2</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5" name="矩形 64">
              <a:extLst/>
            </p:cNvPr>
            <p:cNvSpPr/>
            <p:nvPr/>
          </p:nvSpPr>
          <p:spPr bwMode="auto">
            <a:xfrm>
              <a:off x="181592" y="2390983"/>
              <a:ext cx="171386" cy="190945"/>
            </a:xfrm>
            <a:prstGeom prst="rect">
              <a:avLst/>
            </a:prstGeom>
            <a:noFill/>
            <a:ln w="3175" cap="flat" cmpd="sng" algn="ctr">
              <a:no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18</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6" name="矩形 65">
              <a:extLst/>
            </p:cNvPr>
            <p:cNvSpPr/>
            <p:nvPr/>
          </p:nvSpPr>
          <p:spPr bwMode="auto">
            <a:xfrm>
              <a:off x="181592" y="1818812"/>
              <a:ext cx="171386" cy="190945"/>
            </a:xfrm>
            <a:prstGeom prst="rect">
              <a:avLst/>
            </a:prstGeom>
            <a:noFill/>
            <a:ln w="3175" cap="flat" cmpd="sng" algn="ctr">
              <a:no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3</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7" name="矩形 66">
              <a:extLst/>
            </p:cNvPr>
            <p:cNvSpPr/>
            <p:nvPr/>
          </p:nvSpPr>
          <p:spPr bwMode="auto">
            <a:xfrm>
              <a:off x="181592" y="2200704"/>
              <a:ext cx="171386" cy="190278"/>
            </a:xfrm>
            <a:prstGeom prst="rect">
              <a:avLst/>
            </a:prstGeom>
            <a:noFill/>
            <a:ln w="3175" cap="flat" cmpd="sng" algn="ctr">
              <a:no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17</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8" name="矩形 67">
              <a:extLst/>
            </p:cNvPr>
            <p:cNvSpPr/>
            <p:nvPr/>
          </p:nvSpPr>
          <p:spPr bwMode="auto">
            <a:xfrm>
              <a:off x="181592" y="2009758"/>
              <a:ext cx="171386" cy="190945"/>
            </a:xfrm>
            <a:prstGeom prst="rect">
              <a:avLst/>
            </a:prstGeom>
            <a:noFill/>
            <a:ln w="3175" cap="flat" cmpd="sng" algn="ctr">
              <a:noFill/>
              <a:prstDash val="solid"/>
            </a:ln>
            <a:effectLst/>
          </p:spPr>
          <p:txBody>
            <a:bodyPr lIns="0" tIns="0" rIns="0" bIns="0" anchor="ctr" anchorCtr="1"/>
            <a:lstStyle/>
            <a:p>
              <a:pPr algn="ctr" defTabSz="912967" eaLnBrk="0" fontAlgn="base" hangingPunct="0">
                <a:spcBef>
                  <a:spcPct val="0"/>
                </a:spcBef>
                <a:spcAft>
                  <a:spcPct val="0"/>
                </a:spcAft>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9" name="矩形 68">
              <a:extLst/>
            </p:cNvPr>
            <p:cNvSpPr/>
            <p:nvPr/>
          </p:nvSpPr>
          <p:spPr bwMode="auto">
            <a:xfrm>
              <a:off x="533596" y="2578471"/>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0x1E(C)</a:t>
              </a:r>
            </a:p>
          </p:txBody>
        </p:sp>
        <p:sp>
          <p:nvSpPr>
            <p:cNvPr id="70" name="矩形 69">
              <a:extLst/>
            </p:cNvPr>
            <p:cNvSpPr/>
            <p:nvPr/>
          </p:nvSpPr>
          <p:spPr bwMode="auto">
            <a:xfrm>
              <a:off x="1217779" y="2578471"/>
              <a:ext cx="684183"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0x00</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1" name="矩形 70">
              <a:extLst/>
            </p:cNvPr>
            <p:cNvSpPr/>
            <p:nvPr/>
          </p:nvSpPr>
          <p:spPr bwMode="auto">
            <a:xfrm>
              <a:off x="1901963" y="2578471"/>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0x00</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2" name="矩形 71">
              <a:extLst/>
            </p:cNvPr>
            <p:cNvSpPr/>
            <p:nvPr/>
          </p:nvSpPr>
          <p:spPr bwMode="auto">
            <a:xfrm>
              <a:off x="2586146" y="2578471"/>
              <a:ext cx="684183"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0x00</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3" name="矩形 72">
              <a:extLst/>
            </p:cNvPr>
            <p:cNvSpPr/>
            <p:nvPr/>
          </p:nvSpPr>
          <p:spPr bwMode="auto">
            <a:xfrm>
              <a:off x="3270329" y="2578471"/>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0x00</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4" name="矩形 73">
              <a:extLst/>
            </p:cNvPr>
            <p:cNvSpPr/>
            <p:nvPr/>
          </p:nvSpPr>
          <p:spPr bwMode="auto">
            <a:xfrm>
              <a:off x="3947712" y="2578471"/>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0x00</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5" name="矩形 74">
              <a:extLst/>
            </p:cNvPr>
            <p:cNvSpPr/>
            <p:nvPr/>
          </p:nvSpPr>
          <p:spPr bwMode="auto">
            <a:xfrm>
              <a:off x="4631894" y="2578471"/>
              <a:ext cx="692345"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0x00</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6" name="矩形 75">
              <a:extLst/>
            </p:cNvPr>
            <p:cNvSpPr/>
            <p:nvPr/>
          </p:nvSpPr>
          <p:spPr bwMode="auto">
            <a:xfrm>
              <a:off x="362210" y="2578471"/>
              <a:ext cx="171386"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10</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矩形 76">
              <a:extLst/>
            </p:cNvPr>
            <p:cNvSpPr/>
            <p:nvPr/>
          </p:nvSpPr>
          <p:spPr bwMode="auto">
            <a:xfrm>
              <a:off x="5324240" y="2578471"/>
              <a:ext cx="684184" cy="190945"/>
            </a:xfrm>
            <a:prstGeom prst="rect">
              <a:avLst/>
            </a:prstGeom>
            <a:solidFill>
              <a:srgbClr val="F79646">
                <a:lumMod val="20000"/>
                <a:lumOff val="80000"/>
              </a:srgbClr>
            </a:solidFill>
            <a:ln w="3175" cap="flat" cmpd="sng" algn="ctr">
              <a:solidFill>
                <a:sysClr val="windowText" lastClr="000000"/>
              </a:solid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0x00</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8" name="矩形 77">
              <a:extLst/>
            </p:cNvPr>
            <p:cNvSpPr/>
            <p:nvPr/>
          </p:nvSpPr>
          <p:spPr bwMode="auto">
            <a:xfrm>
              <a:off x="181592" y="2578471"/>
              <a:ext cx="171386" cy="190945"/>
            </a:xfrm>
            <a:prstGeom prst="rect">
              <a:avLst/>
            </a:prstGeom>
            <a:noFill/>
            <a:ln w="3175" cap="flat" cmpd="sng" algn="ctr">
              <a:noFill/>
              <a:prstDash val="solid"/>
            </a:ln>
            <a:effectLst/>
          </p:spPr>
          <p:txBody>
            <a:bodyPr lIns="0" tIns="0" rIns="0" bIns="0" anchor="ctr" anchorCtr="1"/>
            <a:lstStyle/>
            <a:p>
              <a:pPr algn="ctr" defTabSz="912967">
                <a:defRPr/>
              </a:pPr>
              <a:r>
                <a:rPr lang="en-US" altLang="zh-CN" sz="600" kern="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19</a:t>
              </a:r>
              <a:endParaRPr lang="zh-CN" altLang="en-US" sz="600" kern="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9" name="Text Box 30"/>
          <p:cNvSpPr txBox="1">
            <a:spLocks noChangeAspect="1" noChangeArrowheads="1"/>
          </p:cNvSpPr>
          <p:nvPr/>
        </p:nvSpPr>
        <p:spPr bwMode="gray">
          <a:xfrm>
            <a:off x="6028574" y="754494"/>
            <a:ext cx="1807842" cy="279736"/>
          </a:xfrm>
          <a:prstGeom prst="rect">
            <a:avLst/>
          </a:prstGeom>
          <a:noFill/>
          <a:ln w="12700">
            <a:noFill/>
            <a:miter lim="800000"/>
            <a:headEnd/>
            <a:tailEnd type="none" w="sm" len="sm"/>
          </a:ln>
        </p:spPr>
        <p:txBody>
          <a:bodyPr wrap="square" lIns="0" tIns="0" rIns="0" bIns="0" anchorCtr="1">
            <a:noAutofit/>
          </a:bodyPr>
          <a:lstStyle/>
          <a:p>
            <a:pPr algn="ctr" defTabSz="685320">
              <a:defRPr/>
            </a:pPr>
            <a:r>
              <a:rPr lang="en-US" altLang="zh-CN" sz="1349" b="1" kern="0" dirty="0">
                <a:latin typeface="Arial Narrow" panose="020B0606020202030204" pitchFamily="34" charset="0"/>
                <a:ea typeface="微软雅黑" panose="020B0503020204020204" pitchFamily="34" charset="-122"/>
              </a:rPr>
              <a:t>E1</a:t>
            </a:r>
            <a:r>
              <a:rPr lang="zh-CN" altLang="en-US" sz="1349" b="1" kern="0" dirty="0" smtClean="0">
                <a:latin typeface="Arial Narrow" panose="020B0606020202030204" pitchFamily="34" charset="0"/>
                <a:ea typeface="微软雅黑" panose="020B0503020204020204" pitchFamily="34" charset="-122"/>
              </a:rPr>
              <a:t>业务新容器封装格式</a:t>
            </a:r>
            <a:endParaRPr lang="en-US" altLang="zh-CN" sz="1349" b="1" kern="0" dirty="0">
              <a:latin typeface="Arial Narrow" panose="020B0606020202030204" pitchFamily="34" charset="0"/>
              <a:ea typeface="微软雅黑" panose="020B0503020204020204" pitchFamily="34" charset="-122"/>
            </a:endParaRPr>
          </a:p>
        </p:txBody>
      </p:sp>
      <p:sp>
        <p:nvSpPr>
          <p:cNvPr id="80" name="Text Box 30"/>
          <p:cNvSpPr txBox="1">
            <a:spLocks noChangeAspect="1" noChangeArrowheads="1"/>
          </p:cNvSpPr>
          <p:nvPr/>
        </p:nvSpPr>
        <p:spPr bwMode="gray">
          <a:xfrm>
            <a:off x="6121482" y="2139702"/>
            <a:ext cx="1342089" cy="207668"/>
          </a:xfrm>
          <a:prstGeom prst="rect">
            <a:avLst/>
          </a:prstGeom>
          <a:noFill/>
          <a:ln w="12700">
            <a:noFill/>
            <a:miter lim="800000"/>
            <a:headEnd/>
            <a:tailEnd type="none" w="sm" len="sm"/>
          </a:ln>
        </p:spPr>
        <p:txBody>
          <a:bodyPr wrap="square" lIns="0" tIns="0" rIns="0" bIns="0" anchorCtr="1">
            <a:noAutofit/>
          </a:bodyPr>
          <a:lstStyle/>
          <a:p>
            <a:pPr algn="ctr" defTabSz="685320">
              <a:defRPr/>
            </a:pPr>
            <a:r>
              <a:rPr lang="zh-CN" altLang="en-US" sz="1349" b="1" kern="0" dirty="0">
                <a:latin typeface="Arial Narrow" panose="020B0606020202030204" pitchFamily="34" charset="0"/>
                <a:ea typeface="微软雅黑" panose="020B0503020204020204" pitchFamily="34" charset="-122"/>
              </a:rPr>
              <a:t>时延和效率</a:t>
            </a:r>
            <a:endParaRPr lang="en-US" altLang="zh-CN" sz="1349" b="1" kern="0" dirty="0">
              <a:latin typeface="Arial Narrow" panose="020B0606020202030204" pitchFamily="34" charset="0"/>
              <a:ea typeface="微软雅黑" panose="020B0503020204020204" pitchFamily="34" charset="-122"/>
            </a:endParaRPr>
          </a:p>
        </p:txBody>
      </p:sp>
      <p:graphicFrame>
        <p:nvGraphicFramePr>
          <p:cNvPr id="81" name="表格 80"/>
          <p:cNvGraphicFramePr>
            <a:graphicFrameLocks noGrp="1"/>
          </p:cNvGraphicFramePr>
          <p:nvPr>
            <p:extLst>
              <p:ext uri="{D42A27DB-BD31-4B8C-83A1-F6EECF244321}">
                <p14:modId xmlns:p14="http://schemas.microsoft.com/office/powerpoint/2010/main" val="830298095"/>
              </p:ext>
            </p:extLst>
          </p:nvPr>
        </p:nvGraphicFramePr>
        <p:xfrm>
          <a:off x="4635403" y="3219822"/>
          <a:ext cx="4233006" cy="952496"/>
        </p:xfrm>
        <a:graphic>
          <a:graphicData uri="http://schemas.openxmlformats.org/drawingml/2006/table">
            <a:tbl>
              <a:tblPr/>
              <a:tblGrid>
                <a:gridCol w="939055">
                  <a:extLst>
                    <a:ext uri="{9D8B030D-6E8A-4147-A177-3AD203B41FA5}">
                      <a16:colId xmlns:a16="http://schemas.microsoft.com/office/drawing/2014/main" val="20000"/>
                    </a:ext>
                  </a:extLst>
                </a:gridCol>
                <a:gridCol w="845772">
                  <a:extLst>
                    <a:ext uri="{9D8B030D-6E8A-4147-A177-3AD203B41FA5}">
                      <a16:colId xmlns:a16="http://schemas.microsoft.com/office/drawing/2014/main" val="20001"/>
                    </a:ext>
                  </a:extLst>
                </a:gridCol>
                <a:gridCol w="762853">
                  <a:extLst>
                    <a:ext uri="{9D8B030D-6E8A-4147-A177-3AD203B41FA5}">
                      <a16:colId xmlns:a16="http://schemas.microsoft.com/office/drawing/2014/main" val="20002"/>
                    </a:ext>
                  </a:extLst>
                </a:gridCol>
                <a:gridCol w="676982">
                  <a:extLst>
                    <a:ext uri="{9D8B030D-6E8A-4147-A177-3AD203B41FA5}">
                      <a16:colId xmlns:a16="http://schemas.microsoft.com/office/drawing/2014/main" val="20003"/>
                    </a:ext>
                  </a:extLst>
                </a:gridCol>
                <a:gridCol w="1008344">
                  <a:extLst>
                    <a:ext uri="{9D8B030D-6E8A-4147-A177-3AD203B41FA5}">
                      <a16:colId xmlns:a16="http://schemas.microsoft.com/office/drawing/2014/main" val="20004"/>
                    </a:ext>
                  </a:extLst>
                </a:gridCol>
              </a:tblGrid>
              <a:tr h="187646">
                <a:tc rowSpan="2">
                  <a:txBody>
                    <a:bodyPr/>
                    <a:lstStyle/>
                    <a:p>
                      <a:pPr algn="ctr"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切片</a:t>
                      </a:r>
                      <a:r>
                        <a:rPr lang="zh-CN" altLang="en-US" sz="900" b="0" i="0" u="none" strike="noStrike" dirty="0" smtClean="0">
                          <a:solidFill>
                            <a:srgbClr val="000000"/>
                          </a:solidFill>
                          <a:effectLst/>
                          <a:latin typeface="微软雅黑" panose="020B0503020204020204" pitchFamily="34" charset="-122"/>
                          <a:ea typeface="微软雅黑" panose="020B0503020204020204" pitchFamily="34" charset="-122"/>
                        </a:rPr>
                        <a:t>长度</a:t>
                      </a:r>
                      <a:endParaRPr lang="en-US" altLang="zh-CN" sz="900" b="0" i="0" u="none" strike="noStrike" dirty="0" smtClean="0">
                        <a:solidFill>
                          <a:srgbClr val="000000"/>
                        </a:solidFill>
                        <a:effectLst/>
                        <a:latin typeface="微软雅黑" panose="020B0503020204020204" pitchFamily="34" charset="-122"/>
                        <a:ea typeface="微软雅黑" panose="020B0503020204020204" pitchFamily="34" charset="-122"/>
                      </a:endParaRPr>
                    </a:p>
                    <a:p>
                      <a:pPr algn="ctr" fontAlgn="ctr"/>
                      <a:r>
                        <a:rPr lang="zh-CN" altLang="en-US" sz="900" b="0" i="0" u="none" strike="noStrike" dirty="0" smtClean="0">
                          <a:solidFill>
                            <a:srgbClr val="000000"/>
                          </a:solidFill>
                          <a:effectLst/>
                          <a:latin typeface="微软雅黑" panose="020B0503020204020204" pitchFamily="34" charset="-122"/>
                          <a:ea typeface="微软雅黑" panose="020B0503020204020204" pitchFamily="34" charset="-122"/>
                        </a:rPr>
                        <a:t>（</a:t>
                      </a: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E1</a:t>
                      </a: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帧数）</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rowSpan="2">
                  <a:txBody>
                    <a:bodyPr/>
                    <a:lstStyle/>
                    <a:p>
                      <a:pPr algn="ctr"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切片</a:t>
                      </a:r>
                      <a:r>
                        <a:rPr lang="zh-CN" altLang="en-US" sz="900" b="0" i="0" u="none" strike="noStrike" dirty="0" smtClean="0">
                          <a:solidFill>
                            <a:srgbClr val="000000"/>
                          </a:solidFill>
                          <a:effectLst/>
                          <a:latin typeface="微软雅黑" panose="020B0503020204020204" pitchFamily="34" charset="-122"/>
                          <a:ea typeface="微软雅黑" panose="020B0503020204020204" pitchFamily="34" charset="-122"/>
                        </a:rPr>
                        <a:t>长度</a:t>
                      </a:r>
                      <a:endParaRPr lang="en-US" altLang="zh-CN" sz="900" b="0" i="0" u="none" strike="noStrike" dirty="0" smtClean="0">
                        <a:solidFill>
                          <a:srgbClr val="000000"/>
                        </a:solidFill>
                        <a:effectLst/>
                        <a:latin typeface="微软雅黑" panose="020B0503020204020204" pitchFamily="34" charset="-122"/>
                        <a:ea typeface="微软雅黑" panose="020B0503020204020204" pitchFamily="34" charset="-122"/>
                      </a:endParaRPr>
                    </a:p>
                    <a:p>
                      <a:pPr algn="ctr" fontAlgn="ctr"/>
                      <a:r>
                        <a:rPr lang="zh-CN" altLang="en-US" sz="900" b="0"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字节）</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rowSpan="2">
                  <a:txBody>
                    <a:bodyPr/>
                    <a:lstStyle/>
                    <a:p>
                      <a:pPr algn="ctr" fontAlgn="ctr"/>
                      <a:r>
                        <a:rPr lang="zh-CN" altLang="en-US" sz="900" b="0" i="0" u="none" strike="noStrike" smtClean="0">
                          <a:solidFill>
                            <a:srgbClr val="000000"/>
                          </a:solidFill>
                          <a:effectLst/>
                          <a:latin typeface="微软雅黑" panose="020B0503020204020204" pitchFamily="34" charset="-122"/>
                          <a:ea typeface="微软雅黑" panose="020B0503020204020204" pitchFamily="34" charset="-122"/>
                        </a:rPr>
                        <a:t>切片时延</a:t>
                      </a:r>
                      <a:endParaRPr lang="en-US" altLang="zh-CN" sz="900" b="0" i="0" u="none" strike="noStrike" smtClean="0">
                        <a:solidFill>
                          <a:srgbClr val="000000"/>
                        </a:solidFill>
                        <a:effectLst/>
                        <a:latin typeface="微软雅黑" panose="020B0503020204020204" pitchFamily="34" charset="-122"/>
                        <a:ea typeface="微软雅黑" panose="020B0503020204020204" pitchFamily="34" charset="-122"/>
                      </a:endParaRPr>
                    </a:p>
                    <a:p>
                      <a:pPr algn="ctr" fontAlgn="ctr"/>
                      <a:r>
                        <a:rPr lang="zh-CN" altLang="en-US" sz="900" b="0" i="0" u="none" strike="noStrike" smtClean="0">
                          <a:solidFill>
                            <a:srgbClr val="000000"/>
                          </a:solidFill>
                          <a:effectLst/>
                          <a:latin typeface="微软雅黑" panose="020B0503020204020204" pitchFamily="34" charset="-122"/>
                          <a:ea typeface="微软雅黑" panose="020B0503020204020204" pitchFamily="34" charset="-122"/>
                        </a:rPr>
                        <a:t>（</a:t>
                      </a:r>
                      <a:r>
                        <a:rPr lang="en-US" sz="900" b="0" i="0" u="none" strike="noStrike">
                          <a:solidFill>
                            <a:srgbClr val="000000"/>
                          </a:solidFill>
                          <a:effectLst/>
                          <a:latin typeface="微软雅黑" panose="020B0503020204020204" pitchFamily="34" charset="-122"/>
                          <a:ea typeface="微软雅黑" panose="020B0503020204020204" pitchFamily="34" charset="-122"/>
                        </a:rPr>
                        <a:t>us）</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gridSpan="2">
                  <a:txBody>
                    <a:bodyPr/>
                    <a:lstStyle/>
                    <a:p>
                      <a:pPr algn="ctr" fontAlgn="ctr"/>
                      <a:r>
                        <a:rPr lang="zh-CN" altLang="en-US" sz="900" b="0" i="0" u="none" strike="noStrike" smtClean="0">
                          <a:solidFill>
                            <a:srgbClr val="000000"/>
                          </a:solidFill>
                          <a:effectLst/>
                          <a:latin typeface="微软雅黑" panose="020B0503020204020204" pitchFamily="34" charset="-122"/>
                          <a:ea typeface="微软雅黑" panose="020B0503020204020204" pitchFamily="34" charset="-122"/>
                        </a:rPr>
                        <a:t>管道承载</a:t>
                      </a: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效率</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hMerge="1">
                  <a:txBody>
                    <a:bodyPr/>
                    <a:lstStyle/>
                    <a:p>
                      <a:pPr algn="ctr" fontAlgn="ct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0000"/>
                  </a:ext>
                </a:extLst>
              </a:tr>
              <a:tr h="1876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900" b="0" i="0" u="none" strike="noStrike" smtClean="0">
                          <a:solidFill>
                            <a:srgbClr val="000000"/>
                          </a:solidFill>
                          <a:effectLst/>
                          <a:latin typeface="微软雅黑" panose="020B0503020204020204" pitchFamily="34" charset="-122"/>
                          <a:ea typeface="微软雅黑" panose="020B0503020204020204" pitchFamily="34" charset="-122"/>
                        </a:rPr>
                        <a:t>效率</a:t>
                      </a:r>
                      <a:endParaRPr lang="zh-CN" alt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是否大于</a:t>
                      </a: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81.92%</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0001"/>
                  </a:ext>
                </a:extLst>
              </a:tr>
              <a:tr h="144247">
                <a:tc>
                  <a:txBody>
                    <a:bodyPr/>
                    <a:lstStyle/>
                    <a:p>
                      <a:pPr algn="ctr" fontAlgn="ct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1</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32</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125</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84.21%</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900" b="0" i="0" u="none" strike="noStrike" dirty="0">
                          <a:solidFill>
                            <a:srgbClr val="000000"/>
                          </a:solidFill>
                          <a:effectLst/>
                          <a:latin typeface="微软雅黑" panose="020B0503020204020204" pitchFamily="34" charset="-122"/>
                          <a:ea typeface="微软雅黑" panose="020B0503020204020204" pitchFamily="34" charset="-122"/>
                        </a:rPr>
                        <a:t>Yes</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144247">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2</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64</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250</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91.43%</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900" b="0" i="0" u="none" strike="noStrike">
                          <a:solidFill>
                            <a:srgbClr val="000000"/>
                          </a:solidFill>
                          <a:effectLst/>
                          <a:latin typeface="微软雅黑" panose="020B0503020204020204" pitchFamily="34" charset="-122"/>
                          <a:ea typeface="微软雅黑" panose="020B0503020204020204" pitchFamily="34" charset="-122"/>
                        </a:rPr>
                        <a:t>Yes</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144247">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3</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96</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375</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94.12%</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900" b="0" i="0" u="none" strike="noStrike">
                          <a:solidFill>
                            <a:srgbClr val="000000"/>
                          </a:solidFill>
                          <a:effectLst/>
                          <a:latin typeface="微软雅黑" panose="020B0503020204020204" pitchFamily="34" charset="-122"/>
                          <a:ea typeface="微软雅黑" panose="020B0503020204020204" pitchFamily="34" charset="-122"/>
                        </a:rPr>
                        <a:t>Yes</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144247">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4</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128</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500</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95.52%</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900" b="0" i="0" u="none" strike="noStrike" dirty="0">
                          <a:solidFill>
                            <a:srgbClr val="000000"/>
                          </a:solidFill>
                          <a:effectLst/>
                          <a:latin typeface="微软雅黑" panose="020B0503020204020204" pitchFamily="34" charset="-122"/>
                          <a:ea typeface="微软雅黑" panose="020B0503020204020204" pitchFamily="34" charset="-122"/>
                        </a:rPr>
                        <a:t>Yes</a:t>
                      </a:r>
                    </a:p>
                  </a:txBody>
                  <a:tcPr marL="7141" marR="7141" marT="7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sp>
        <p:nvSpPr>
          <p:cNvPr id="82" name="文本框 81"/>
          <p:cNvSpPr txBox="1"/>
          <p:nvPr/>
        </p:nvSpPr>
        <p:spPr>
          <a:xfrm>
            <a:off x="4500305" y="4227934"/>
            <a:ext cx="4584441" cy="830997"/>
          </a:xfrm>
          <a:prstGeom prst="rect">
            <a:avLst/>
          </a:prstGeom>
          <a:noFill/>
        </p:spPr>
        <p:txBody>
          <a:bodyPr wrap="square" rtlCol="0">
            <a:spAutoFit/>
          </a:bodyPr>
          <a:lstStyle/>
          <a:p>
            <a:pPr marL="171450" indent="-171450" defTabSz="914126">
              <a:buFont typeface="Wingdings" panose="05000000000000000000" pitchFamily="2" charset="2"/>
              <a:buChar char="p"/>
              <a:defRPr/>
            </a:pPr>
            <a:r>
              <a:rPr lang="zh-CN" altLang="en-US" sz="1200" b="1" kern="0" dirty="0">
                <a:solidFill>
                  <a:srgbClr val="FF0000"/>
                </a:solidFill>
                <a:latin typeface="Arial Narrow" panose="020B0606020202030204" pitchFamily="34" charset="0"/>
                <a:ea typeface="微软雅黑" panose="020B0503020204020204" pitchFamily="34" charset="-122"/>
              </a:rPr>
              <a:t>切片长度 ≥</a:t>
            </a:r>
            <a:r>
              <a:rPr lang="en-US" altLang="zh-CN" sz="1200" b="1" kern="0" dirty="0">
                <a:solidFill>
                  <a:srgbClr val="FF0000"/>
                </a:solidFill>
                <a:latin typeface="Arial Narrow" panose="020B0606020202030204" pitchFamily="34" charset="0"/>
                <a:ea typeface="微软雅黑" panose="020B0503020204020204" pitchFamily="34" charset="-122"/>
              </a:rPr>
              <a:t>1</a:t>
            </a:r>
            <a:r>
              <a:rPr lang="zh-CN" altLang="en-US" sz="1200" b="1" kern="0" dirty="0">
                <a:solidFill>
                  <a:srgbClr val="FF0000"/>
                </a:solidFill>
                <a:latin typeface="Arial Narrow" panose="020B0606020202030204" pitchFamily="34" charset="0"/>
                <a:ea typeface="微软雅黑" panose="020B0503020204020204" pitchFamily="34" charset="-122"/>
              </a:rPr>
              <a:t>个</a:t>
            </a:r>
            <a:r>
              <a:rPr lang="en-US" altLang="zh-CN" sz="1200" b="1" kern="0" dirty="0">
                <a:solidFill>
                  <a:srgbClr val="FF0000"/>
                </a:solidFill>
                <a:latin typeface="Arial Narrow" panose="020B0606020202030204" pitchFamily="34" charset="0"/>
                <a:ea typeface="微软雅黑" panose="020B0503020204020204" pitchFamily="34" charset="-122"/>
              </a:rPr>
              <a:t>E1</a:t>
            </a:r>
            <a:r>
              <a:rPr lang="zh-CN" altLang="en-US" sz="1200" b="1" kern="0" dirty="0">
                <a:solidFill>
                  <a:srgbClr val="FF0000"/>
                </a:solidFill>
                <a:latin typeface="Arial Narrow" panose="020B0606020202030204" pitchFamily="34" charset="0"/>
                <a:ea typeface="微软雅黑" panose="020B0503020204020204" pitchFamily="34" charset="-122"/>
              </a:rPr>
              <a:t>帧时，封装效率即可满足要求。</a:t>
            </a:r>
            <a:endParaRPr lang="en-US" altLang="zh-CN" sz="1200" b="1" kern="0" dirty="0">
              <a:solidFill>
                <a:srgbClr val="FF0000"/>
              </a:solidFill>
              <a:latin typeface="Arial Narrow" panose="020B0606020202030204" pitchFamily="34" charset="0"/>
              <a:ea typeface="微软雅黑" panose="020B0503020204020204" pitchFamily="34" charset="-122"/>
            </a:endParaRPr>
          </a:p>
          <a:p>
            <a:pPr marL="171450" indent="-171450" defTabSz="914126">
              <a:buFont typeface="Wingdings" panose="05000000000000000000" pitchFamily="2" charset="2"/>
              <a:buChar char="p"/>
              <a:defRPr/>
            </a:pPr>
            <a:r>
              <a:rPr lang="en-US" altLang="zh-CN" sz="1200" b="1" kern="0" dirty="0">
                <a:solidFill>
                  <a:srgbClr val="FF0000"/>
                </a:solidFill>
                <a:latin typeface="Arial Narrow" panose="020B0606020202030204" pitchFamily="34" charset="0"/>
                <a:ea typeface="微软雅黑" panose="020B0503020204020204" pitchFamily="34" charset="-122"/>
              </a:rPr>
              <a:t>E1</a:t>
            </a:r>
            <a:r>
              <a:rPr lang="zh-CN" altLang="en-US" sz="1200" b="1" kern="0" dirty="0">
                <a:solidFill>
                  <a:srgbClr val="FF0000"/>
                </a:solidFill>
                <a:latin typeface="Arial Narrow" panose="020B0606020202030204" pitchFamily="34" charset="0"/>
                <a:ea typeface="微软雅黑" panose="020B0503020204020204" pitchFamily="34" charset="-122"/>
              </a:rPr>
              <a:t>处理时延（切片</a:t>
            </a:r>
            <a:r>
              <a:rPr lang="en-US" altLang="zh-CN" sz="1200" b="1" kern="0" dirty="0">
                <a:solidFill>
                  <a:srgbClr val="FF0000"/>
                </a:solidFill>
                <a:latin typeface="Arial Narrow" panose="020B0606020202030204" pitchFamily="34" charset="0"/>
                <a:ea typeface="微软雅黑" panose="020B0503020204020204" pitchFamily="34" charset="-122"/>
              </a:rPr>
              <a:t>+</a:t>
            </a:r>
            <a:r>
              <a:rPr lang="zh-CN" altLang="en-US" sz="1200" b="1" kern="0" dirty="0">
                <a:solidFill>
                  <a:srgbClr val="FF0000"/>
                </a:solidFill>
                <a:latin typeface="Arial Narrow" panose="020B0606020202030204" pitchFamily="34" charset="0"/>
                <a:ea typeface="微软雅黑" panose="020B0503020204020204" pitchFamily="34" charset="-122"/>
              </a:rPr>
              <a:t>重组）＜ </a:t>
            </a:r>
            <a:r>
              <a:rPr lang="en-US" altLang="zh-CN" sz="1200" b="1" kern="0" dirty="0">
                <a:solidFill>
                  <a:srgbClr val="FF0000"/>
                </a:solidFill>
                <a:latin typeface="Arial Narrow" panose="020B0606020202030204" pitchFamily="34" charset="0"/>
                <a:ea typeface="微软雅黑" panose="020B0503020204020204" pitchFamily="34" charset="-122"/>
              </a:rPr>
              <a:t>0.4ms</a:t>
            </a:r>
            <a:r>
              <a:rPr lang="zh-CN" altLang="en-US" sz="1200" b="1" kern="0" dirty="0" smtClean="0">
                <a:solidFill>
                  <a:srgbClr val="FF0000"/>
                </a:solidFill>
                <a:latin typeface="Arial Narrow" panose="020B0606020202030204" pitchFamily="34" charset="0"/>
                <a:ea typeface="微软雅黑" panose="020B0503020204020204" pitchFamily="34" charset="-122"/>
              </a:rPr>
              <a:t>，同类方案的竞争力较强。</a:t>
            </a:r>
            <a:endParaRPr lang="en-US" altLang="zh-CN" sz="1200" b="1" kern="0" dirty="0" smtClean="0">
              <a:solidFill>
                <a:srgbClr val="FF0000"/>
              </a:solidFill>
              <a:latin typeface="Arial Narrow" panose="020B0606020202030204" pitchFamily="34" charset="0"/>
              <a:ea typeface="微软雅黑" panose="020B0503020204020204" pitchFamily="34" charset="-122"/>
            </a:endParaRPr>
          </a:p>
          <a:p>
            <a:pPr marL="171450" indent="-171450" defTabSz="914126">
              <a:buFont typeface="Wingdings" panose="05000000000000000000" pitchFamily="2" charset="2"/>
              <a:buChar char="p"/>
              <a:defRPr/>
            </a:pPr>
            <a:r>
              <a:rPr lang="en-US" altLang="zh-CN" sz="1200" b="1" dirty="0">
                <a:latin typeface="Arial Narrow" panose="020B0606020202030204" pitchFamily="34" charset="0"/>
                <a:ea typeface="微软雅黑" panose="020B0503020204020204" pitchFamily="34" charset="-122"/>
              </a:rPr>
              <a:t>1/8</a:t>
            </a:r>
            <a:r>
              <a:rPr lang="zh-CN" altLang="en-US" sz="1200" b="1" dirty="0">
                <a:latin typeface="Arial Narrow" panose="020B0606020202030204" pitchFamily="34" charset="0"/>
                <a:ea typeface="微软雅黑" panose="020B0503020204020204" pitchFamily="34" charset="-122"/>
              </a:rPr>
              <a:t>字节间插相比</a:t>
            </a:r>
            <a:r>
              <a:rPr lang="en-US" altLang="zh-CN" sz="1200" b="1" dirty="0">
                <a:latin typeface="Arial Narrow" panose="020B0606020202030204" pitchFamily="34" charset="0"/>
                <a:ea typeface="微软雅黑" panose="020B0503020204020204" pitchFamily="34" charset="-122"/>
              </a:rPr>
              <a:t>32</a:t>
            </a:r>
            <a:r>
              <a:rPr lang="zh-CN" altLang="en-US" sz="1200" b="1" dirty="0">
                <a:latin typeface="Arial Narrow" panose="020B0606020202030204" pitchFamily="34" charset="0"/>
                <a:ea typeface="微软雅黑" panose="020B0503020204020204" pitchFamily="34" charset="-122"/>
              </a:rPr>
              <a:t>字节间插，</a:t>
            </a:r>
            <a:r>
              <a:rPr lang="en-US" altLang="zh-CN" sz="1200" b="1" dirty="0">
                <a:latin typeface="Arial Narrow" panose="020B0606020202030204" pitchFamily="34" charset="0"/>
                <a:ea typeface="微软雅黑" panose="020B0503020204020204" pitchFamily="34" charset="-122"/>
              </a:rPr>
              <a:t>Step3</a:t>
            </a:r>
            <a:r>
              <a:rPr lang="zh-CN" altLang="en-US" sz="1200" b="1" dirty="0">
                <a:latin typeface="Arial Narrow" panose="020B0606020202030204" pitchFamily="34" charset="0"/>
                <a:ea typeface="微软雅黑" panose="020B0503020204020204" pitchFamily="34" charset="-122"/>
              </a:rPr>
              <a:t>和</a:t>
            </a:r>
            <a:r>
              <a:rPr lang="en-US" altLang="zh-CN" sz="1200" b="1" dirty="0">
                <a:latin typeface="Arial Narrow" panose="020B0606020202030204" pitchFamily="34" charset="0"/>
                <a:ea typeface="微软雅黑" panose="020B0503020204020204" pitchFamily="34" charset="-122"/>
              </a:rPr>
              <a:t>Step4</a:t>
            </a:r>
            <a:r>
              <a:rPr lang="zh-CN" altLang="en-US" sz="1200" b="1" dirty="0">
                <a:latin typeface="Arial Narrow" panose="020B0606020202030204" pitchFamily="34" charset="0"/>
                <a:ea typeface="微软雅黑" panose="020B0503020204020204" pitchFamily="34" charset="-122"/>
              </a:rPr>
              <a:t>可以同时进行，封装等待时延可再减少</a:t>
            </a:r>
            <a:r>
              <a:rPr lang="en-US" altLang="zh-CN" sz="1200" b="1" dirty="0">
                <a:latin typeface="Arial Narrow" panose="020B0606020202030204" pitchFamily="34" charset="0"/>
                <a:ea typeface="微软雅黑" panose="020B0503020204020204" pitchFamily="34" charset="-122"/>
              </a:rPr>
              <a:t>100us</a:t>
            </a:r>
            <a:r>
              <a:rPr lang="zh-CN" altLang="en-US" sz="1200" b="1" dirty="0">
                <a:latin typeface="Arial Narrow" panose="020B0606020202030204" pitchFamily="34" charset="0"/>
                <a:ea typeface="微软雅黑" panose="020B0503020204020204" pitchFamily="34" charset="-122"/>
              </a:rPr>
              <a:t>左右</a:t>
            </a:r>
            <a:r>
              <a:rPr lang="zh-CN" altLang="en-US" sz="1200" b="1" dirty="0" smtClean="0">
                <a:latin typeface="Arial Narrow" panose="020B0606020202030204" pitchFamily="34" charset="0"/>
                <a:ea typeface="微软雅黑" panose="020B0503020204020204" pitchFamily="34" charset="-122"/>
              </a:rPr>
              <a:t>。</a:t>
            </a:r>
            <a:endParaRPr lang="zh-CN" altLang="en-US" dirty="0"/>
          </a:p>
        </p:txBody>
      </p:sp>
    </p:spTree>
    <p:extLst>
      <p:ext uri="{BB962C8B-B14F-4D97-AF65-F5344CB8AC3E}">
        <p14:creationId xmlns:p14="http://schemas.microsoft.com/office/powerpoint/2010/main" val="321815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195486"/>
            <a:ext cx="7776864" cy="504057"/>
          </a:xfrm>
          <a:prstGeom prst="rect">
            <a:avLst/>
          </a:prstGeom>
        </p:spPr>
        <p:txBody>
          <a:bodyPr vert="horz" lIns="91440" tIns="45720" rIns="91440" bIns="45720" rtlCol="0" anchor="ctr">
            <a:noAutofit/>
          </a:bodyPr>
          <a:lstStyle>
            <a:defPPr>
              <a:defRPr lang="zh-CN"/>
            </a:defPPr>
            <a:lvl1pPr>
              <a:spcBef>
                <a:spcPct val="0"/>
              </a:spcBef>
              <a:defRPr sz="2400" b="1">
                <a:latin typeface="微软雅黑" panose="020B0503020204020204" pitchFamily="34" charset="-122"/>
                <a:ea typeface="微软雅黑" panose="020B0503020204020204" pitchFamily="34" charset="-122"/>
                <a:cs typeface="+mj-cs"/>
              </a:defRPr>
            </a:lvl1pPr>
          </a:lstStyle>
          <a:p>
            <a:r>
              <a:rPr lang="en-US" altLang="zh-CN" dirty="0" smtClean="0"/>
              <a:t>SDT</a:t>
            </a:r>
            <a:r>
              <a:rPr lang="zh-CN" altLang="en-US" dirty="0"/>
              <a:t>新容器封装</a:t>
            </a:r>
            <a:r>
              <a:rPr lang="zh-CN" altLang="en-US" dirty="0" smtClean="0"/>
              <a:t>方案：安全隔离性分析</a:t>
            </a:r>
            <a:endParaRPr lang="zh-CN" altLang="en-US" dirty="0"/>
          </a:p>
        </p:txBody>
      </p:sp>
      <p:sp>
        <p:nvSpPr>
          <p:cNvPr id="56" name="Text Box 30"/>
          <p:cNvSpPr txBox="1">
            <a:spLocks noChangeAspect="1" noChangeArrowheads="1"/>
          </p:cNvSpPr>
          <p:nvPr/>
        </p:nvSpPr>
        <p:spPr bwMode="gray">
          <a:xfrm>
            <a:off x="494186" y="2643757"/>
            <a:ext cx="8248168" cy="1584177"/>
          </a:xfrm>
          <a:prstGeom prst="rect">
            <a:avLst/>
          </a:prstGeom>
          <a:noFill/>
          <a:ln w="12700">
            <a:noFill/>
            <a:miter lim="800000"/>
            <a:headEnd/>
            <a:tailEnd type="none" w="sm" len="sm"/>
          </a:ln>
        </p:spPr>
        <p:txBody>
          <a:bodyPr wrap="square" lIns="0" tIns="0" rIns="0" bIns="0" anchor="ctr" anchorCtr="0">
            <a:noAutofit/>
          </a:bodyPr>
          <a:lstStyle/>
          <a:p>
            <a:pPr marL="214227" indent="-214227" defTabSz="685320">
              <a:lnSpc>
                <a:spcPct val="150000"/>
              </a:lnSpc>
              <a:buFont typeface="Wingdings" panose="05000000000000000000" pitchFamily="2" charset="2"/>
              <a:buChar char="p"/>
              <a:defRPr/>
            </a:pPr>
            <a:r>
              <a:rPr lang="zh-CN" altLang="en-US" sz="1000" b="1" kern="0" dirty="0">
                <a:solidFill>
                  <a:srgbClr val="1D1D1A"/>
                </a:solidFill>
                <a:latin typeface="微软雅黑" panose="020B0503020204020204" pitchFamily="34" charset="-122"/>
                <a:ea typeface="微软雅黑" panose="020B0503020204020204" pitchFamily="34" charset="-122"/>
              </a:rPr>
              <a:t>源</a:t>
            </a:r>
            <a:r>
              <a:rPr lang="en-US" altLang="zh-CN" sz="1000" b="1" kern="0" dirty="0" smtClean="0">
                <a:solidFill>
                  <a:srgbClr val="1D1D1A"/>
                </a:solidFill>
                <a:latin typeface="微软雅黑" panose="020B0503020204020204" pitchFamily="34" charset="-122"/>
                <a:ea typeface="微软雅黑" panose="020B0503020204020204" pitchFamily="34" charset="-122"/>
              </a:rPr>
              <a:t>PE</a:t>
            </a:r>
            <a:r>
              <a:rPr lang="zh-CN" altLang="en-US" sz="1000" b="1" kern="0" dirty="0" smtClean="0">
                <a:solidFill>
                  <a:srgbClr val="1D1D1A"/>
                </a:solidFill>
                <a:latin typeface="微软雅黑" panose="020B0503020204020204" pitchFamily="34" charset="-122"/>
                <a:ea typeface="微软雅黑" panose="020B0503020204020204" pitchFamily="34" charset="-122"/>
              </a:rPr>
              <a:t>节点的业务</a:t>
            </a:r>
            <a:r>
              <a:rPr lang="zh-CN" altLang="en-US" sz="1000" b="1" kern="0" dirty="0">
                <a:solidFill>
                  <a:srgbClr val="1D1D1A"/>
                </a:solidFill>
                <a:latin typeface="微软雅黑" panose="020B0503020204020204" pitchFamily="34" charset="-122"/>
                <a:ea typeface="微软雅黑" panose="020B0503020204020204" pitchFamily="34" charset="-122"/>
              </a:rPr>
              <a:t>处理流程：</a:t>
            </a:r>
            <a:endParaRPr lang="en-US" altLang="zh-CN" sz="1000" b="1" kern="0" dirty="0">
              <a:solidFill>
                <a:srgbClr val="1D1D1A"/>
              </a:solidFill>
              <a:latin typeface="微软雅黑" panose="020B0503020204020204" pitchFamily="34" charset="-122"/>
              <a:ea typeface="微软雅黑" panose="020B0503020204020204" pitchFamily="34" charset="-122"/>
            </a:endParaRPr>
          </a:p>
          <a:p>
            <a:pPr marL="214227" indent="-214227" defTabSz="685320">
              <a:lnSpc>
                <a:spcPct val="150000"/>
              </a:lnSpc>
              <a:buFont typeface="Arial" panose="020B0604020202020204" pitchFamily="34" charset="0"/>
              <a:buChar char="•"/>
              <a:defRPr/>
            </a:pPr>
            <a:r>
              <a:rPr lang="en-US" altLang="zh-CN" sz="1000" kern="0" dirty="0">
                <a:solidFill>
                  <a:srgbClr val="1D1D1A"/>
                </a:solidFill>
                <a:latin typeface="微软雅黑" panose="020B0503020204020204" pitchFamily="34" charset="-122"/>
                <a:ea typeface="微软雅黑" panose="020B0503020204020204" pitchFamily="34" charset="-122"/>
              </a:rPr>
              <a:t>MTN E1</a:t>
            </a:r>
            <a:r>
              <a:rPr lang="zh-CN" altLang="en-US" sz="1000" kern="0" dirty="0">
                <a:solidFill>
                  <a:srgbClr val="1D1D1A"/>
                </a:solidFill>
                <a:latin typeface="微软雅黑" panose="020B0503020204020204" pitchFamily="34" charset="-122"/>
                <a:ea typeface="微软雅黑" panose="020B0503020204020204" pitchFamily="34" charset="-122"/>
              </a:rPr>
              <a:t>子卡码流切片</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多路</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E1</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位置映射</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容器封装</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小颗粒时隙映射</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小颗粒复用到大颗粒（</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Mux</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主控交换板</a:t>
            </a:r>
            <a:r>
              <a:rPr lang="zh-CN" altLang="en-US"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卡的大</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颗粒交叉到小颗粒处理板</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小颗粒从大颗粒解复用（</a:t>
            </a:r>
            <a:r>
              <a:rPr lang="en-US" altLang="zh-CN" sz="1000" kern="0" dirty="0" err="1">
                <a:solidFill>
                  <a:srgbClr val="1D1D1A"/>
                </a:solidFill>
                <a:latin typeface="微软雅黑" panose="020B0503020204020204" pitchFamily="34" charset="-122"/>
                <a:ea typeface="微软雅黑" panose="020B0503020204020204" pitchFamily="34" charset="-122"/>
                <a:sym typeface="Wingdings" panose="05000000000000000000" pitchFamily="2" charset="2"/>
              </a:rPr>
              <a:t>DeMux</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小颗粒交叉</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小颗粒复用到大颗粒（</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Mux</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主控交换板</a:t>
            </a:r>
            <a:r>
              <a:rPr lang="zh-CN" altLang="en-US"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卡的大</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颗粒交叉到</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NNI</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1000" kern="0" dirty="0" err="1">
                <a:solidFill>
                  <a:srgbClr val="1D1D1A"/>
                </a:solidFill>
                <a:latin typeface="微软雅黑" panose="020B0503020204020204" pitchFamily="34" charset="-122"/>
                <a:ea typeface="微软雅黑" panose="020B0503020204020204" pitchFamily="34" charset="-122"/>
                <a:sym typeface="Wingdings" panose="05000000000000000000" pitchFamily="2" charset="2"/>
              </a:rPr>
              <a:t>FlexE</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端口；</a:t>
            </a:r>
            <a:endPar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endParaRPr>
          </a:p>
          <a:p>
            <a:pPr marL="214227" indent="-214227" defTabSz="685320">
              <a:lnSpc>
                <a:spcPct val="150000"/>
              </a:lnSpc>
              <a:buFont typeface="Wingdings" panose="05000000000000000000" pitchFamily="2" charset="2"/>
              <a:buChar char="p"/>
              <a:defRPr/>
            </a:pPr>
            <a:r>
              <a:rPr lang="zh-CN" altLang="en-US" sz="1000" b="1" kern="0" dirty="0" smtClean="0">
                <a:solidFill>
                  <a:srgbClr val="1D1D1A"/>
                </a:solidFill>
                <a:latin typeface="微软雅黑" panose="020B0503020204020204" pitchFamily="34" charset="-122"/>
                <a:ea typeface="微软雅黑" panose="020B0503020204020204" pitchFamily="34" charset="-122"/>
              </a:rPr>
              <a:t>宿</a:t>
            </a:r>
            <a:r>
              <a:rPr lang="en-US" altLang="zh-CN" sz="1000" b="1" kern="0" dirty="0" smtClean="0">
                <a:solidFill>
                  <a:srgbClr val="1D1D1A"/>
                </a:solidFill>
                <a:latin typeface="微软雅黑" panose="020B0503020204020204" pitchFamily="34" charset="-122"/>
                <a:ea typeface="微软雅黑" panose="020B0503020204020204" pitchFamily="34" charset="-122"/>
              </a:rPr>
              <a:t>PE</a:t>
            </a:r>
            <a:r>
              <a:rPr lang="zh-CN" altLang="en-US" sz="1000" b="1" kern="0" dirty="0" smtClean="0">
                <a:solidFill>
                  <a:srgbClr val="1D1D1A"/>
                </a:solidFill>
                <a:latin typeface="微软雅黑" panose="020B0503020204020204" pitchFamily="34" charset="-122"/>
                <a:ea typeface="微软雅黑" panose="020B0503020204020204" pitchFamily="34" charset="-122"/>
              </a:rPr>
              <a:t>节点的业务</a:t>
            </a:r>
            <a:r>
              <a:rPr lang="zh-CN" altLang="en-US" sz="1000" b="1" kern="0" dirty="0">
                <a:solidFill>
                  <a:srgbClr val="1D1D1A"/>
                </a:solidFill>
                <a:latin typeface="微软雅黑" panose="020B0503020204020204" pitchFamily="34" charset="-122"/>
                <a:ea typeface="微软雅黑" panose="020B0503020204020204" pitchFamily="34" charset="-122"/>
              </a:rPr>
              <a:t>处理流程：</a:t>
            </a:r>
            <a:endParaRPr lang="en-US" altLang="zh-CN" sz="1000" b="1" kern="0" dirty="0">
              <a:solidFill>
                <a:srgbClr val="1D1D1A"/>
              </a:solidFill>
              <a:latin typeface="微软雅黑" panose="020B0503020204020204" pitchFamily="34" charset="-122"/>
              <a:ea typeface="微软雅黑" panose="020B0503020204020204" pitchFamily="34" charset="-122"/>
            </a:endParaRPr>
          </a:p>
          <a:p>
            <a:pPr marL="214227" indent="-214227" defTabSz="685320">
              <a:lnSpc>
                <a:spcPct val="150000"/>
              </a:lnSpc>
              <a:buFont typeface="Arial" panose="020B0604020202020204" pitchFamily="34" charset="0"/>
              <a:buChar char="•"/>
              <a:defRPr/>
            </a:pP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NNI</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1000" kern="0" dirty="0" err="1">
                <a:solidFill>
                  <a:srgbClr val="1D1D1A"/>
                </a:solidFill>
                <a:latin typeface="微软雅黑" panose="020B0503020204020204" pitchFamily="34" charset="-122"/>
                <a:ea typeface="微软雅黑" panose="020B0503020204020204" pitchFamily="34" charset="-122"/>
                <a:sym typeface="Wingdings" panose="05000000000000000000" pitchFamily="2" charset="2"/>
              </a:rPr>
              <a:t>FlexE</a:t>
            </a:r>
            <a:r>
              <a:rPr lang="zh-CN" altLang="en-US"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端口</a:t>
            </a:r>
            <a:r>
              <a:rPr lang="en-US" altLang="zh-CN"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主</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控交换板</a:t>
            </a:r>
            <a:r>
              <a:rPr lang="zh-CN" altLang="en-US"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卡的大</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颗粒交叉到小颗粒处理板</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小颗粒从大颗粒解复用（</a:t>
            </a:r>
            <a:r>
              <a:rPr lang="en-US" altLang="zh-CN" sz="1000" kern="0" dirty="0" err="1">
                <a:solidFill>
                  <a:srgbClr val="1D1D1A"/>
                </a:solidFill>
                <a:latin typeface="微软雅黑" panose="020B0503020204020204" pitchFamily="34" charset="-122"/>
                <a:ea typeface="微软雅黑" panose="020B0503020204020204" pitchFamily="34" charset="-122"/>
                <a:sym typeface="Wingdings" panose="05000000000000000000" pitchFamily="2" charset="2"/>
              </a:rPr>
              <a:t>DeMux</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小颗粒交叉</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小颗粒复用到大颗粒（</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Mux</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主控交换板</a:t>
            </a:r>
            <a:r>
              <a:rPr lang="zh-CN" altLang="en-US"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卡的大</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颗粒交叉到</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MTN E1</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子卡</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小颗粒从大颗粒解复用（</a:t>
            </a:r>
            <a:r>
              <a:rPr lang="en-US" altLang="zh-CN" sz="1000" kern="0" dirty="0" err="1">
                <a:solidFill>
                  <a:srgbClr val="1D1D1A"/>
                </a:solidFill>
                <a:latin typeface="微软雅黑" panose="020B0503020204020204" pitchFamily="34" charset="-122"/>
                <a:ea typeface="微软雅黑" panose="020B0503020204020204" pitchFamily="34" charset="-122"/>
                <a:sym typeface="Wingdings" panose="05000000000000000000" pitchFamily="2" charset="2"/>
              </a:rPr>
              <a:t>DeMux</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小颗粒时隙解映射</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容器解封装</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多路</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E1</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位置解映射</a:t>
            </a:r>
            <a:r>
              <a:rPr lang="en-US" altLang="zh-CN"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E1</a:t>
            </a:r>
            <a:r>
              <a:rPr lang="zh-CN" altLang="en-US" sz="10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rPr>
              <a:t>码流重组</a:t>
            </a:r>
            <a:r>
              <a:rPr lang="zh-CN" altLang="en-US" sz="1000" kern="0" dirty="0" smtClean="0">
                <a:solidFill>
                  <a:srgbClr val="1D1D1A"/>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900" kern="0" dirty="0">
              <a:solidFill>
                <a:srgbClr val="1D1D1A"/>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57" name="Text Box 30"/>
          <p:cNvSpPr txBox="1">
            <a:spLocks noChangeAspect="1" noChangeArrowheads="1"/>
          </p:cNvSpPr>
          <p:nvPr/>
        </p:nvSpPr>
        <p:spPr bwMode="gray">
          <a:xfrm>
            <a:off x="424090" y="4298801"/>
            <a:ext cx="8461443" cy="518845"/>
          </a:xfrm>
          <a:prstGeom prst="rect">
            <a:avLst/>
          </a:prstGeom>
          <a:noFill/>
          <a:ln w="12700">
            <a:noFill/>
            <a:miter lim="800000"/>
            <a:headEnd/>
            <a:tailEnd type="none" w="sm" len="sm"/>
          </a:ln>
        </p:spPr>
        <p:txBody>
          <a:bodyPr wrap="square" lIns="0" tIns="0" rIns="0" bIns="0" anchor="ctr" anchorCtr="0">
            <a:noAutofit/>
          </a:bodyPr>
          <a:lstStyle/>
          <a:p>
            <a:pPr marL="285750" indent="-285750" algn="ctr" defTabSz="685320">
              <a:lnSpc>
                <a:spcPct val="150000"/>
              </a:lnSpc>
              <a:buFont typeface="Wingdings" panose="05000000000000000000" pitchFamily="2" charset="2"/>
              <a:buChar char="p"/>
              <a:defRPr/>
            </a:pPr>
            <a:r>
              <a:rPr lang="zh-CN" altLang="en-US"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端到端业务处理流程中，不经过分组处理（</a:t>
            </a:r>
            <a:r>
              <a:rPr lang="en-US" altLang="zh-CN"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NP+TM</a:t>
            </a:r>
            <a:r>
              <a:rPr lang="zh-CN" altLang="en-US"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），多路</a:t>
            </a:r>
            <a:r>
              <a:rPr lang="en-US" altLang="zh-CN"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E1</a:t>
            </a:r>
            <a:r>
              <a:rPr lang="zh-CN" altLang="en-US"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之间、以及</a:t>
            </a:r>
            <a:r>
              <a:rPr lang="en-US" altLang="zh-CN"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E1</a:t>
            </a:r>
            <a:r>
              <a:rPr lang="zh-CN" altLang="en-US" sz="1349" b="1" kern="0" dirty="0" smtClean="0">
                <a:solidFill>
                  <a:srgbClr val="1D1D1A"/>
                </a:solidFill>
                <a:latin typeface="Arial Narrow" panose="020B0606020202030204" pitchFamily="34" charset="0"/>
                <a:ea typeface="微软雅黑" panose="020B0503020204020204" pitchFamily="34" charset="-122"/>
                <a:sym typeface="Wingdings" panose="05000000000000000000" pitchFamily="2" charset="2"/>
              </a:rPr>
              <a:t>与以太网等分组业务</a:t>
            </a:r>
            <a:r>
              <a:rPr lang="zh-CN" altLang="en-US"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之间均是严格物理隔离，符合</a:t>
            </a:r>
            <a:r>
              <a:rPr lang="en-US" altLang="zh-CN"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a:t>
            </a:r>
            <a:r>
              <a:rPr lang="zh-CN" altLang="en-US"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国家能源局安全</a:t>
            </a:r>
            <a:r>
              <a:rPr lang="en-US" altLang="zh-CN"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36</a:t>
            </a:r>
            <a:r>
              <a:rPr lang="zh-CN" altLang="en-US"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号文</a:t>
            </a:r>
            <a:r>
              <a:rPr lang="en-US" altLang="zh-CN" sz="1349" b="1" kern="0" dirty="0" smtClean="0">
                <a:solidFill>
                  <a:srgbClr val="1D1D1A"/>
                </a:solidFill>
                <a:latin typeface="Arial Narrow" panose="020B0606020202030204" pitchFamily="34" charset="0"/>
                <a:ea typeface="微软雅黑" panose="020B0503020204020204" pitchFamily="34" charset="-122"/>
                <a:sym typeface="Wingdings" panose="05000000000000000000" pitchFamily="2" charset="2"/>
              </a:rPr>
              <a:t>》</a:t>
            </a:r>
            <a:r>
              <a:rPr lang="zh-CN" altLang="en-US"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要求</a:t>
            </a:r>
            <a:r>
              <a:rPr lang="zh-CN" altLang="en-US" sz="1349" b="1" kern="0" dirty="0" smtClean="0">
                <a:solidFill>
                  <a:srgbClr val="1D1D1A"/>
                </a:solidFill>
                <a:latin typeface="Arial Narrow" panose="020B0606020202030204" pitchFamily="34" charset="0"/>
                <a:ea typeface="微软雅黑" panose="020B0503020204020204" pitchFamily="34" charset="-122"/>
                <a:sym typeface="Wingdings" panose="05000000000000000000" pitchFamily="2" charset="2"/>
              </a:rPr>
              <a:t>生产</a:t>
            </a:r>
            <a:r>
              <a:rPr lang="en-US" altLang="zh-CN" sz="1349" b="1" kern="0" dirty="0" smtClean="0">
                <a:solidFill>
                  <a:srgbClr val="1D1D1A"/>
                </a:solidFill>
                <a:latin typeface="Arial Narrow" panose="020B0606020202030204" pitchFamily="34" charset="0"/>
                <a:ea typeface="微软雅黑" panose="020B0503020204020204" pitchFamily="34" charset="-122"/>
                <a:sym typeface="Wingdings" panose="05000000000000000000" pitchFamily="2" charset="2"/>
              </a:rPr>
              <a:t>I/II</a:t>
            </a:r>
            <a:r>
              <a:rPr lang="zh-CN" altLang="en-US" sz="1349" b="1" kern="0" dirty="0" smtClean="0">
                <a:solidFill>
                  <a:srgbClr val="1D1D1A"/>
                </a:solidFill>
                <a:latin typeface="Arial Narrow" panose="020B0606020202030204" pitchFamily="34" charset="0"/>
                <a:ea typeface="微软雅黑" panose="020B0503020204020204" pitchFamily="34" charset="-122"/>
                <a:sym typeface="Wingdings" panose="05000000000000000000" pitchFamily="2" charset="2"/>
              </a:rPr>
              <a:t>区物理隔离的安全</a:t>
            </a:r>
            <a:r>
              <a:rPr lang="zh-CN" altLang="en-US" sz="1349" b="1"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rPr>
              <a:t>要求。</a:t>
            </a:r>
            <a:endParaRPr lang="en-US" altLang="zh-CN" sz="900" kern="0" dirty="0">
              <a:solidFill>
                <a:srgbClr val="1D1D1A"/>
              </a:solidFill>
              <a:latin typeface="Arial Narrow" panose="020B0606020202030204" pitchFamily="34" charset="0"/>
              <a:ea typeface="微软雅黑" panose="020B0503020204020204" pitchFamily="34" charset="-122"/>
              <a:sym typeface="Wingdings" panose="05000000000000000000" pitchFamily="2" charset="2"/>
            </a:endParaRPr>
          </a:p>
        </p:txBody>
      </p:sp>
      <p:pic>
        <p:nvPicPr>
          <p:cNvPr id="3" name="图片 2"/>
          <p:cNvPicPr>
            <a:picLocks noChangeAspect="1"/>
          </p:cNvPicPr>
          <p:nvPr/>
        </p:nvPicPr>
        <p:blipFill>
          <a:blip r:embed="rId2"/>
          <a:stretch>
            <a:fillRect/>
          </a:stretch>
        </p:blipFill>
        <p:spPr>
          <a:xfrm>
            <a:off x="179512" y="771550"/>
            <a:ext cx="8856984" cy="1861207"/>
          </a:xfrm>
          <a:prstGeom prst="rect">
            <a:avLst/>
          </a:prstGeom>
        </p:spPr>
      </p:pic>
    </p:spTree>
    <p:extLst>
      <p:ext uri="{BB962C8B-B14F-4D97-AF65-F5344CB8AC3E}">
        <p14:creationId xmlns:p14="http://schemas.microsoft.com/office/powerpoint/2010/main" val="2744805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73314" y="1477428"/>
            <a:ext cx="6382537" cy="458472"/>
          </a:xfrm>
          <a:prstGeom prst="rect">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 name="任意多边形 3"/>
          <p:cNvSpPr/>
          <p:nvPr/>
        </p:nvSpPr>
        <p:spPr>
          <a:xfrm>
            <a:off x="1932713" y="1131590"/>
            <a:ext cx="5652134" cy="672403"/>
          </a:xfrm>
          <a:custGeom>
            <a:avLst/>
            <a:gdLst>
              <a:gd name="connsiteX0" fmla="*/ 0 w 4698928"/>
              <a:gd name="connsiteY0" fmla="*/ 113162 h 678960"/>
              <a:gd name="connsiteX1" fmla="*/ 113162 w 4698928"/>
              <a:gd name="connsiteY1" fmla="*/ 0 h 678960"/>
              <a:gd name="connsiteX2" fmla="*/ 4585766 w 4698928"/>
              <a:gd name="connsiteY2" fmla="*/ 0 h 678960"/>
              <a:gd name="connsiteX3" fmla="*/ 4698928 w 4698928"/>
              <a:gd name="connsiteY3" fmla="*/ 113162 h 678960"/>
              <a:gd name="connsiteX4" fmla="*/ 4698928 w 4698928"/>
              <a:gd name="connsiteY4" fmla="*/ 565798 h 678960"/>
              <a:gd name="connsiteX5" fmla="*/ 4585766 w 4698928"/>
              <a:gd name="connsiteY5" fmla="*/ 678960 h 678960"/>
              <a:gd name="connsiteX6" fmla="*/ 113162 w 4698928"/>
              <a:gd name="connsiteY6" fmla="*/ 678960 h 678960"/>
              <a:gd name="connsiteX7" fmla="*/ 0 w 4698928"/>
              <a:gd name="connsiteY7" fmla="*/ 565798 h 678960"/>
              <a:gd name="connsiteX8" fmla="*/ 0 w 4698928"/>
              <a:gd name="connsiteY8" fmla="*/ 113162 h 67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928" h="678960">
                <a:moveTo>
                  <a:pt x="0" y="113162"/>
                </a:moveTo>
                <a:cubicBezTo>
                  <a:pt x="0" y="50664"/>
                  <a:pt x="50664" y="0"/>
                  <a:pt x="113162" y="0"/>
                </a:cubicBezTo>
                <a:lnTo>
                  <a:pt x="4585766" y="0"/>
                </a:lnTo>
                <a:cubicBezTo>
                  <a:pt x="4648264" y="0"/>
                  <a:pt x="4698928" y="50664"/>
                  <a:pt x="4698928" y="113162"/>
                </a:cubicBezTo>
                <a:lnTo>
                  <a:pt x="4698928" y="565798"/>
                </a:lnTo>
                <a:cubicBezTo>
                  <a:pt x="4698928" y="628296"/>
                  <a:pt x="4648264" y="678960"/>
                  <a:pt x="4585766" y="678960"/>
                </a:cubicBezTo>
                <a:lnTo>
                  <a:pt x="113162" y="678960"/>
                </a:lnTo>
                <a:cubicBezTo>
                  <a:pt x="50664" y="678960"/>
                  <a:pt x="0" y="628296"/>
                  <a:pt x="0" y="565798"/>
                </a:cubicBezTo>
                <a:lnTo>
                  <a:pt x="0" y="113162"/>
                </a:lnTo>
                <a:close/>
              </a:path>
            </a:pathLst>
          </a:cu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r>
              <a:rPr lang="zh-CN" altLang="en-US" sz="2400" b="1" dirty="0" smtClean="0">
                <a:solidFill>
                  <a:schemeClr val="bg1"/>
                </a:solidFill>
                <a:latin typeface="微软雅黑" panose="020B0503020204020204" pitchFamily="34" charset="-122"/>
                <a:ea typeface="微软雅黑" panose="020B0503020204020204" pitchFamily="34" charset="-122"/>
              </a:rPr>
              <a:t> </a:t>
            </a:r>
            <a:r>
              <a:rPr lang="en-US" altLang="zh-CN" sz="2800" b="1" dirty="0" err="1">
                <a:solidFill>
                  <a:schemeClr val="bg1"/>
                </a:solidFill>
                <a:latin typeface="微软雅黑" panose="020B0503020204020204" pitchFamily="34" charset="-122"/>
                <a:ea typeface="微软雅黑" panose="020B0503020204020204" pitchFamily="34" charset="-122"/>
              </a:rPr>
              <a:t>FlexE</a:t>
            </a:r>
            <a:r>
              <a:rPr lang="zh-CN" altLang="en-US" sz="2800" b="1" dirty="0">
                <a:solidFill>
                  <a:schemeClr val="bg1"/>
                </a:solidFill>
                <a:latin typeface="微软雅黑" panose="020B0503020204020204" pitchFamily="34" charset="-122"/>
                <a:ea typeface="微软雅黑" panose="020B0503020204020204" pitchFamily="34" charset="-122"/>
              </a:rPr>
              <a:t>技术标准和产业化总体进展</a:t>
            </a:r>
          </a:p>
        </p:txBody>
      </p:sp>
      <p:sp>
        <p:nvSpPr>
          <p:cNvPr id="8" name="矩形 7"/>
          <p:cNvSpPr/>
          <p:nvPr/>
        </p:nvSpPr>
        <p:spPr>
          <a:xfrm>
            <a:off x="1373314" y="2507288"/>
            <a:ext cx="6382537" cy="458472"/>
          </a:xfrm>
          <a:prstGeom prst="rect">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1932713" y="2161450"/>
            <a:ext cx="5652135" cy="672403"/>
          </a:xfrm>
          <a:custGeom>
            <a:avLst/>
            <a:gdLst>
              <a:gd name="connsiteX0" fmla="*/ 0 w 4698928"/>
              <a:gd name="connsiteY0" fmla="*/ 113162 h 678960"/>
              <a:gd name="connsiteX1" fmla="*/ 113162 w 4698928"/>
              <a:gd name="connsiteY1" fmla="*/ 0 h 678960"/>
              <a:gd name="connsiteX2" fmla="*/ 4585766 w 4698928"/>
              <a:gd name="connsiteY2" fmla="*/ 0 h 678960"/>
              <a:gd name="connsiteX3" fmla="*/ 4698928 w 4698928"/>
              <a:gd name="connsiteY3" fmla="*/ 113162 h 678960"/>
              <a:gd name="connsiteX4" fmla="*/ 4698928 w 4698928"/>
              <a:gd name="connsiteY4" fmla="*/ 565798 h 678960"/>
              <a:gd name="connsiteX5" fmla="*/ 4585766 w 4698928"/>
              <a:gd name="connsiteY5" fmla="*/ 678960 h 678960"/>
              <a:gd name="connsiteX6" fmla="*/ 113162 w 4698928"/>
              <a:gd name="connsiteY6" fmla="*/ 678960 h 678960"/>
              <a:gd name="connsiteX7" fmla="*/ 0 w 4698928"/>
              <a:gd name="connsiteY7" fmla="*/ 565798 h 678960"/>
              <a:gd name="connsiteX8" fmla="*/ 0 w 4698928"/>
              <a:gd name="connsiteY8" fmla="*/ 113162 h 67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928" h="678960">
                <a:moveTo>
                  <a:pt x="0" y="113162"/>
                </a:moveTo>
                <a:cubicBezTo>
                  <a:pt x="0" y="50664"/>
                  <a:pt x="50664" y="0"/>
                  <a:pt x="113162" y="0"/>
                </a:cubicBezTo>
                <a:lnTo>
                  <a:pt x="4585766" y="0"/>
                </a:lnTo>
                <a:cubicBezTo>
                  <a:pt x="4648264" y="0"/>
                  <a:pt x="4698928" y="50664"/>
                  <a:pt x="4698928" y="113162"/>
                </a:cubicBezTo>
                <a:lnTo>
                  <a:pt x="4698928" y="565798"/>
                </a:lnTo>
                <a:cubicBezTo>
                  <a:pt x="4698928" y="628296"/>
                  <a:pt x="4648264" y="678960"/>
                  <a:pt x="4585766" y="678960"/>
                </a:cubicBezTo>
                <a:lnTo>
                  <a:pt x="113162" y="678960"/>
                </a:lnTo>
                <a:cubicBezTo>
                  <a:pt x="50664" y="678960"/>
                  <a:pt x="0" y="628296"/>
                  <a:pt x="0" y="565798"/>
                </a:cubicBezTo>
                <a:lnTo>
                  <a:pt x="0" y="113162"/>
                </a:lnTo>
                <a:close/>
              </a:path>
            </a:pathLst>
          </a:cu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45719" rIns="36000" bIns="45719" rtlCol="0" anchor="ctr"/>
          <a:lstStyle/>
          <a:p>
            <a:r>
              <a:rPr lang="zh-CN" altLang="en-US" sz="2400" b="1" dirty="0">
                <a:solidFill>
                  <a:schemeClr val="bg1"/>
                </a:solidFill>
                <a:latin typeface="微软雅黑" panose="020B0503020204020204" pitchFamily="34" charset="-122"/>
                <a:ea typeface="微软雅黑" panose="020B0503020204020204" pitchFamily="34" charset="-122"/>
              </a:rPr>
              <a:t> </a:t>
            </a:r>
            <a:r>
              <a:rPr lang="zh-CN" altLang="en-US" sz="2800" b="1" dirty="0">
                <a:solidFill>
                  <a:schemeClr val="bg1"/>
                </a:solidFill>
                <a:latin typeface="微软雅黑" panose="020B0503020204020204" pitchFamily="34" charset="-122"/>
                <a:ea typeface="微软雅黑" panose="020B0503020204020204" pitchFamily="34" charset="-122"/>
              </a:rPr>
              <a:t>课题</a:t>
            </a:r>
            <a:r>
              <a:rPr lang="en-US" altLang="zh-CN" sz="2800" b="1" dirty="0">
                <a:solidFill>
                  <a:schemeClr val="bg1"/>
                </a:solidFill>
                <a:latin typeface="微软雅黑" panose="020B0503020204020204" pitchFamily="34" charset="-122"/>
                <a:ea typeface="微软雅黑" panose="020B0503020204020204" pitchFamily="34" charset="-122"/>
              </a:rPr>
              <a:t>1</a:t>
            </a:r>
            <a:r>
              <a:rPr lang="zh-CN" altLang="en-US" sz="2800" b="1" dirty="0">
                <a:solidFill>
                  <a:schemeClr val="bg1"/>
                </a:solidFill>
                <a:latin typeface="微软雅黑" panose="020B0503020204020204" pitchFamily="34" charset="-122"/>
                <a:ea typeface="微软雅黑" panose="020B0503020204020204" pitchFamily="34" charset="-122"/>
              </a:rPr>
              <a:t>和课题</a:t>
            </a:r>
            <a:r>
              <a:rPr lang="en-US" altLang="zh-CN" sz="2800" b="1" dirty="0">
                <a:solidFill>
                  <a:schemeClr val="bg1"/>
                </a:solidFill>
                <a:latin typeface="微软雅黑" panose="020B0503020204020204" pitchFamily="34" charset="-122"/>
                <a:ea typeface="微软雅黑" panose="020B0503020204020204" pitchFamily="34" charset="-122"/>
              </a:rPr>
              <a:t>2</a:t>
            </a:r>
            <a:r>
              <a:rPr lang="zh-CN" altLang="en-US" sz="2800" b="1" dirty="0">
                <a:solidFill>
                  <a:schemeClr val="bg1"/>
                </a:solidFill>
                <a:latin typeface="微软雅黑" panose="020B0503020204020204" pitchFamily="34" charset="-122"/>
                <a:ea typeface="微软雅黑" panose="020B0503020204020204" pitchFamily="34" charset="-122"/>
              </a:rPr>
              <a:t>研究思路及进展汇报</a:t>
            </a:r>
          </a:p>
        </p:txBody>
      </p:sp>
      <p:sp>
        <p:nvSpPr>
          <p:cNvPr id="10" name="流程图: 联系 9"/>
          <p:cNvSpPr/>
          <p:nvPr/>
        </p:nvSpPr>
        <p:spPr>
          <a:xfrm>
            <a:off x="1125132" y="1150865"/>
            <a:ext cx="521017" cy="603287"/>
          </a:xfrm>
          <a:prstGeom prst="flowChartConnector">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91438" tIns="45719" rIns="91438" bIns="45719" rtlCol="0" anchor="ctr"/>
          <a:lstStyle/>
          <a:p>
            <a:pPr algn="ctr"/>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流程图: 联系 11"/>
          <p:cNvSpPr/>
          <p:nvPr/>
        </p:nvSpPr>
        <p:spPr>
          <a:xfrm>
            <a:off x="1125132" y="2180726"/>
            <a:ext cx="521017" cy="603287"/>
          </a:xfrm>
          <a:prstGeom prst="flowChartConnector">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91438" tIns="45719" rIns="91438" bIns="45719" rtlCol="0" anchor="ctr"/>
          <a:lstStyle/>
          <a:p>
            <a:pPr algn="ctr"/>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TextBox 15"/>
          <p:cNvSpPr txBox="1"/>
          <p:nvPr/>
        </p:nvSpPr>
        <p:spPr>
          <a:xfrm>
            <a:off x="3191940" y="212541"/>
            <a:ext cx="1690204" cy="561690"/>
          </a:xfrm>
          <a:prstGeom prst="rect">
            <a:avLst/>
          </a:prstGeom>
          <a:noFill/>
        </p:spPr>
        <p:txBody>
          <a:bodyPr wrap="none" lIns="68579" tIns="34289" rIns="68579" bIns="34289" rtlCol="0">
            <a:spAutoFit/>
          </a:bodyPr>
          <a:lstStyle/>
          <a:p>
            <a:r>
              <a:rPr lang="zh-CN" altLang="en-US" sz="3200" b="1" dirty="0">
                <a:latin typeface="微软雅黑" panose="020B0503020204020204" pitchFamily="34" charset="-122"/>
                <a:ea typeface="微软雅黑" panose="020B0503020204020204" pitchFamily="34" charset="-122"/>
              </a:rPr>
              <a:t>    内  容</a:t>
            </a:r>
          </a:p>
        </p:txBody>
      </p:sp>
      <p:sp>
        <p:nvSpPr>
          <p:cNvPr id="11" name="矩形 10"/>
          <p:cNvSpPr/>
          <p:nvPr/>
        </p:nvSpPr>
        <p:spPr>
          <a:xfrm>
            <a:off x="1385640" y="3485977"/>
            <a:ext cx="6382537" cy="458472"/>
          </a:xfrm>
          <a:prstGeom prst="rect">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任意多边形 12"/>
          <p:cNvSpPr/>
          <p:nvPr/>
        </p:nvSpPr>
        <p:spPr>
          <a:xfrm>
            <a:off x="1945039" y="3140139"/>
            <a:ext cx="5652135" cy="672403"/>
          </a:xfrm>
          <a:custGeom>
            <a:avLst/>
            <a:gdLst>
              <a:gd name="connsiteX0" fmla="*/ 0 w 4698928"/>
              <a:gd name="connsiteY0" fmla="*/ 113162 h 678960"/>
              <a:gd name="connsiteX1" fmla="*/ 113162 w 4698928"/>
              <a:gd name="connsiteY1" fmla="*/ 0 h 678960"/>
              <a:gd name="connsiteX2" fmla="*/ 4585766 w 4698928"/>
              <a:gd name="connsiteY2" fmla="*/ 0 h 678960"/>
              <a:gd name="connsiteX3" fmla="*/ 4698928 w 4698928"/>
              <a:gd name="connsiteY3" fmla="*/ 113162 h 678960"/>
              <a:gd name="connsiteX4" fmla="*/ 4698928 w 4698928"/>
              <a:gd name="connsiteY4" fmla="*/ 565798 h 678960"/>
              <a:gd name="connsiteX5" fmla="*/ 4585766 w 4698928"/>
              <a:gd name="connsiteY5" fmla="*/ 678960 h 678960"/>
              <a:gd name="connsiteX6" fmla="*/ 113162 w 4698928"/>
              <a:gd name="connsiteY6" fmla="*/ 678960 h 678960"/>
              <a:gd name="connsiteX7" fmla="*/ 0 w 4698928"/>
              <a:gd name="connsiteY7" fmla="*/ 565798 h 678960"/>
              <a:gd name="connsiteX8" fmla="*/ 0 w 4698928"/>
              <a:gd name="connsiteY8" fmla="*/ 113162 h 67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928" h="678960">
                <a:moveTo>
                  <a:pt x="0" y="113162"/>
                </a:moveTo>
                <a:cubicBezTo>
                  <a:pt x="0" y="50664"/>
                  <a:pt x="50664" y="0"/>
                  <a:pt x="113162" y="0"/>
                </a:cubicBezTo>
                <a:lnTo>
                  <a:pt x="4585766" y="0"/>
                </a:lnTo>
                <a:cubicBezTo>
                  <a:pt x="4648264" y="0"/>
                  <a:pt x="4698928" y="50664"/>
                  <a:pt x="4698928" y="113162"/>
                </a:cubicBezTo>
                <a:lnTo>
                  <a:pt x="4698928" y="565798"/>
                </a:lnTo>
                <a:cubicBezTo>
                  <a:pt x="4698928" y="628296"/>
                  <a:pt x="4648264" y="678960"/>
                  <a:pt x="4585766" y="678960"/>
                </a:cubicBezTo>
                <a:lnTo>
                  <a:pt x="113162" y="678960"/>
                </a:lnTo>
                <a:cubicBezTo>
                  <a:pt x="50664" y="678960"/>
                  <a:pt x="0" y="628296"/>
                  <a:pt x="0" y="565798"/>
                </a:cubicBezTo>
                <a:lnTo>
                  <a:pt x="0" y="113162"/>
                </a:lnTo>
                <a:close/>
              </a:path>
            </a:pathLst>
          </a:cu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r>
              <a:rPr lang="zh-CN" altLang="en-US" sz="2800" b="1" dirty="0" smtClean="0">
                <a:solidFill>
                  <a:schemeClr val="bg1"/>
                </a:solidFill>
                <a:latin typeface="微软雅黑" panose="020B0503020204020204" pitchFamily="34" charset="-122"/>
                <a:ea typeface="微软雅黑" panose="020B0503020204020204" pitchFamily="34" charset="-122"/>
              </a:rPr>
              <a:t> </a:t>
            </a:r>
            <a:r>
              <a:rPr lang="zh-CN" altLang="en-US" sz="2800" b="1" dirty="0" smtClean="0">
                <a:solidFill>
                  <a:srgbClr val="FFFF00"/>
                </a:solidFill>
                <a:latin typeface="微软雅黑" panose="020B0503020204020204" pitchFamily="34" charset="-122"/>
                <a:ea typeface="微软雅黑" panose="020B0503020204020204" pitchFamily="34" charset="-122"/>
              </a:rPr>
              <a:t>项目</a:t>
            </a:r>
            <a:r>
              <a:rPr lang="zh-CN" altLang="en-US" sz="2800" b="1" dirty="0">
                <a:solidFill>
                  <a:srgbClr val="FFFF00"/>
                </a:solidFill>
                <a:latin typeface="微软雅黑" panose="020B0503020204020204" pitchFamily="34" charset="-122"/>
                <a:ea typeface="微软雅黑" panose="020B0503020204020204" pitchFamily="34" charset="-122"/>
              </a:rPr>
              <a:t>团队协同研究的重点工作建议</a:t>
            </a:r>
          </a:p>
        </p:txBody>
      </p:sp>
      <p:sp>
        <p:nvSpPr>
          <p:cNvPr id="14" name="流程图: 联系 13"/>
          <p:cNvSpPr/>
          <p:nvPr/>
        </p:nvSpPr>
        <p:spPr>
          <a:xfrm>
            <a:off x="1137458" y="3159415"/>
            <a:ext cx="521017" cy="603287"/>
          </a:xfrm>
          <a:prstGeom prst="flowChartConnector">
            <a:avLst/>
          </a:pr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74701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23478"/>
            <a:ext cx="8229600" cy="569218"/>
          </a:xfrm>
        </p:spPr>
        <p:txBody>
          <a:bodyPr vert="horz" lIns="91440" tIns="45720" rIns="91440" bIns="45720" rtlCol="0" anchor="ctr">
            <a:noAutofit/>
          </a:bodyPr>
          <a:lstStyle/>
          <a:p>
            <a:r>
              <a:rPr lang="zh-CN" altLang="en-US" sz="2400" b="1" dirty="0" smtClean="0"/>
              <a:t>项目团队需</a:t>
            </a:r>
            <a:r>
              <a:rPr lang="zh-CN" altLang="en-US" sz="2400" b="1" dirty="0"/>
              <a:t>加强协同研究的重点工作</a:t>
            </a:r>
          </a:p>
        </p:txBody>
      </p:sp>
      <p:sp>
        <p:nvSpPr>
          <p:cNvPr id="3" name="文本框 2"/>
          <p:cNvSpPr txBox="1"/>
          <p:nvPr/>
        </p:nvSpPr>
        <p:spPr>
          <a:xfrm>
            <a:off x="233331" y="699542"/>
            <a:ext cx="8640960" cy="4093428"/>
          </a:xfrm>
          <a:prstGeom prst="rect">
            <a:avLst/>
          </a:prstGeom>
          <a:noFill/>
        </p:spPr>
        <p:txBody>
          <a:bodyPr wrap="square" rtlCol="0">
            <a:spAutoFit/>
          </a:bodyPr>
          <a:lstStyle/>
          <a:p>
            <a:pPr marL="285750" indent="-285750">
              <a:lnSpc>
                <a:spcPct val="125000"/>
              </a:lnSpc>
              <a:spcBef>
                <a:spcPts val="600"/>
              </a:spcBef>
              <a:buFont typeface="Wingdings" panose="05000000000000000000" pitchFamily="2" charset="2"/>
              <a:buChar char="p"/>
            </a:pPr>
            <a:r>
              <a:rPr lang="zh-CN" altLang="en-US" b="1" dirty="0" smtClean="0"/>
              <a:t>调研确定</a:t>
            </a:r>
            <a:r>
              <a:rPr lang="en-US" altLang="zh-CN" b="1" dirty="0" err="1" smtClean="0"/>
              <a:t>FlexE</a:t>
            </a:r>
            <a:r>
              <a:rPr lang="zh-CN" altLang="en-US" b="1" dirty="0" smtClean="0"/>
              <a:t>适用的能源互联网及新型电力系统的典型通信需求，研制</a:t>
            </a:r>
            <a:r>
              <a:rPr lang="en-US" altLang="zh-CN" b="1" dirty="0" err="1" smtClean="0"/>
              <a:t>FlexE</a:t>
            </a:r>
            <a:r>
              <a:rPr lang="zh-CN" altLang="en-US" b="1" dirty="0" smtClean="0"/>
              <a:t>组网架构、技术应用方案</a:t>
            </a:r>
            <a:r>
              <a:rPr lang="zh-CN" altLang="en-US" b="1" dirty="0"/>
              <a:t>及</a:t>
            </a:r>
            <a:r>
              <a:rPr lang="zh-CN" altLang="en-US" b="1" dirty="0" smtClean="0"/>
              <a:t>四项标准。</a:t>
            </a:r>
            <a:endParaRPr lang="en-US" altLang="zh-CN" dirty="0" smtClean="0"/>
          </a:p>
          <a:p>
            <a:pPr marL="742950" lvl="1" indent="-285750">
              <a:lnSpc>
                <a:spcPct val="125000"/>
              </a:lnSpc>
              <a:spcBef>
                <a:spcPts val="600"/>
              </a:spcBef>
              <a:buFont typeface="Wingdings" panose="05000000000000000000" pitchFamily="2" charset="2"/>
              <a:buChar char="Ø"/>
            </a:pPr>
            <a:r>
              <a:rPr lang="zh-CN" altLang="en-US" sz="1600" dirty="0" smtClean="0"/>
              <a:t>各类典型业务的流量</a:t>
            </a:r>
            <a:r>
              <a:rPr lang="zh-CN" altLang="en-US" sz="1600" dirty="0" smtClean="0"/>
              <a:t>流向，分层</a:t>
            </a:r>
            <a:r>
              <a:rPr lang="zh-CN" altLang="en-US" sz="1600" dirty="0" smtClean="0"/>
              <a:t>分域组</a:t>
            </a:r>
            <a:r>
              <a:rPr lang="zh-CN" altLang="en-US" sz="1600" dirty="0" smtClean="0"/>
              <a:t>网方案，业务调度</a:t>
            </a:r>
            <a:r>
              <a:rPr lang="zh-CN" altLang="en-US" sz="1600" dirty="0"/>
              <a:t>及</a:t>
            </a:r>
            <a:r>
              <a:rPr lang="zh-CN" altLang="en-US" sz="1600" dirty="0" smtClean="0"/>
              <a:t>保护方案，关键</a:t>
            </a:r>
            <a:r>
              <a:rPr lang="zh-CN" altLang="en-US" sz="1600" dirty="0" smtClean="0"/>
              <a:t>性能指标要求等，例如输电网</a:t>
            </a:r>
            <a:r>
              <a:rPr lang="en-US" altLang="zh-CN" sz="1600" dirty="0" smtClean="0"/>
              <a:t>/</a:t>
            </a:r>
            <a:r>
              <a:rPr lang="zh-CN" altLang="en-US" sz="1600" dirty="0" smtClean="0"/>
              <a:t>配电网的差动保护业务的单向时延（</a:t>
            </a:r>
            <a:r>
              <a:rPr lang="en-US" altLang="zh-CN" sz="1600" dirty="0" smtClean="0"/>
              <a:t>15ms/10ms/5ms</a:t>
            </a:r>
            <a:r>
              <a:rPr lang="zh-CN" altLang="en-US" sz="1600" dirty="0" smtClean="0"/>
              <a:t>）和双向时延差（</a:t>
            </a:r>
            <a:r>
              <a:rPr lang="en-US" altLang="zh-CN" sz="1600" dirty="0" smtClean="0"/>
              <a:t>200us</a:t>
            </a:r>
            <a:r>
              <a:rPr lang="zh-CN" altLang="en-US" sz="1600" dirty="0" smtClean="0"/>
              <a:t>），组网保护配置方案等。</a:t>
            </a:r>
            <a:endParaRPr lang="en-US" altLang="zh-CN" sz="1600" dirty="0" smtClean="0"/>
          </a:p>
          <a:p>
            <a:pPr marL="285750" indent="-285750">
              <a:lnSpc>
                <a:spcPct val="125000"/>
              </a:lnSpc>
              <a:spcBef>
                <a:spcPts val="600"/>
              </a:spcBef>
              <a:buFont typeface="Wingdings" panose="05000000000000000000" pitchFamily="2" charset="2"/>
              <a:buChar char="p"/>
            </a:pPr>
            <a:r>
              <a:rPr lang="zh-CN" altLang="en-US" b="1" dirty="0" smtClean="0"/>
              <a:t>针对</a:t>
            </a:r>
            <a:r>
              <a:rPr lang="en-US" altLang="zh-CN" b="1" dirty="0" err="1" smtClean="0"/>
              <a:t>FlexE</a:t>
            </a:r>
            <a:r>
              <a:rPr lang="zh-CN" altLang="en-US" b="1" dirty="0" smtClean="0"/>
              <a:t>多颗粒网络切片业务应用方案的安全隔离和</a:t>
            </a:r>
            <a:r>
              <a:rPr lang="en-US" altLang="zh-CN" b="1" dirty="0" smtClean="0"/>
              <a:t>SLA</a:t>
            </a:r>
            <a:r>
              <a:rPr lang="zh-CN" altLang="en-US" b="1" dirty="0" smtClean="0"/>
              <a:t>性能等关键指标</a:t>
            </a:r>
            <a:r>
              <a:rPr lang="zh-CN" altLang="en-US" b="1" dirty="0" smtClean="0"/>
              <a:t>，各方联合开展</a:t>
            </a:r>
            <a:r>
              <a:rPr lang="en-US" altLang="zh-CN" b="1" dirty="0" err="1" smtClean="0"/>
              <a:t>FlexE</a:t>
            </a:r>
            <a:r>
              <a:rPr lang="zh-CN" altLang="en-US" b="1" dirty="0" smtClean="0"/>
              <a:t>综合承载各类电力通信业务的实验室全面</a:t>
            </a:r>
            <a:r>
              <a:rPr lang="zh-CN" altLang="en-US" b="1" dirty="0" smtClean="0"/>
              <a:t>仿真测试验证。</a:t>
            </a:r>
            <a:endParaRPr lang="en-US" altLang="zh-CN" b="1" dirty="0" smtClean="0"/>
          </a:p>
          <a:p>
            <a:pPr marL="742950" lvl="1" indent="-285750">
              <a:lnSpc>
                <a:spcPct val="125000"/>
              </a:lnSpc>
              <a:spcBef>
                <a:spcPts val="600"/>
              </a:spcBef>
              <a:buFont typeface="Wingdings" panose="05000000000000000000" pitchFamily="2" charset="2"/>
              <a:buChar char="Ø"/>
            </a:pPr>
            <a:r>
              <a:rPr lang="zh-CN" altLang="en-US" sz="1600" dirty="0" smtClean="0"/>
              <a:t>分析论证适配典型电力通信业务需求的</a:t>
            </a:r>
            <a:r>
              <a:rPr lang="en-US" altLang="zh-CN" sz="1600" dirty="0" err="1" smtClean="0"/>
              <a:t>FlexE</a:t>
            </a:r>
            <a:r>
              <a:rPr lang="zh-CN" altLang="en-US" sz="1600" dirty="0" smtClean="0"/>
              <a:t>网络切片配置模板；</a:t>
            </a:r>
            <a:endParaRPr lang="en-US" altLang="zh-CN" sz="1600" dirty="0" smtClean="0"/>
          </a:p>
          <a:p>
            <a:pPr marL="742950" lvl="1" indent="-285750">
              <a:lnSpc>
                <a:spcPct val="125000"/>
              </a:lnSpc>
              <a:spcBef>
                <a:spcPts val="600"/>
              </a:spcBef>
              <a:buFont typeface="Wingdings" panose="05000000000000000000" pitchFamily="2" charset="2"/>
              <a:buChar char="Ø"/>
            </a:pPr>
            <a:r>
              <a:rPr lang="zh-CN" altLang="en-US" sz="1600" dirty="0" smtClean="0"/>
              <a:t>实验室测试验证的组网模型</a:t>
            </a:r>
            <a:r>
              <a:rPr lang="zh-CN" altLang="en-US" sz="1600" dirty="0"/>
              <a:t>、多业务</a:t>
            </a:r>
            <a:r>
              <a:rPr lang="zh-CN" altLang="en-US" sz="1600" dirty="0" smtClean="0"/>
              <a:t>流量流向加载模型和关键性能指标门限。</a:t>
            </a:r>
            <a:endParaRPr lang="en-US" altLang="zh-CN" sz="1600" dirty="0" smtClean="0"/>
          </a:p>
          <a:p>
            <a:pPr marL="285750" indent="-285750">
              <a:lnSpc>
                <a:spcPct val="125000"/>
              </a:lnSpc>
              <a:spcBef>
                <a:spcPts val="600"/>
              </a:spcBef>
              <a:buFont typeface="Wingdings" panose="05000000000000000000" pitchFamily="2" charset="2"/>
              <a:buChar char="p"/>
            </a:pPr>
            <a:r>
              <a:rPr lang="zh-CN" altLang="en-US" b="1" dirty="0" smtClean="0"/>
              <a:t>建议明年</a:t>
            </a:r>
            <a:r>
              <a:rPr lang="en-US" altLang="zh-CN" b="1" dirty="0" smtClean="0"/>
              <a:t>Q1</a:t>
            </a:r>
            <a:r>
              <a:rPr lang="zh-CN" altLang="en-US" b="1" dirty="0" smtClean="0"/>
              <a:t>讨论</a:t>
            </a:r>
            <a:r>
              <a:rPr lang="zh-CN" altLang="en-US" b="1" dirty="0" smtClean="0"/>
              <a:t>确定现</a:t>
            </a:r>
            <a:r>
              <a:rPr lang="zh-CN" altLang="en-US" b="1" dirty="0"/>
              <a:t>网</a:t>
            </a:r>
            <a:r>
              <a:rPr lang="zh-CN" altLang="en-US" b="1" dirty="0" smtClean="0"/>
              <a:t>试点验证的四类典型场景和组网规模，</a:t>
            </a:r>
            <a:r>
              <a:rPr lang="zh-CN" altLang="en-US" b="1" dirty="0" smtClean="0"/>
              <a:t>有利于指导和支撑</a:t>
            </a:r>
            <a:r>
              <a:rPr lang="en-US" altLang="zh-CN" b="1" dirty="0" smtClean="0"/>
              <a:t>Q2</a:t>
            </a:r>
            <a:r>
              <a:rPr lang="zh-CN" altLang="en-US" b="1" dirty="0" smtClean="0"/>
              <a:t>和</a:t>
            </a:r>
            <a:r>
              <a:rPr lang="en-US" altLang="zh-CN" b="1" dirty="0" smtClean="0"/>
              <a:t>Q3</a:t>
            </a:r>
            <a:r>
              <a:rPr lang="zh-CN" altLang="en-US" b="1" dirty="0" smtClean="0"/>
              <a:t>开展</a:t>
            </a:r>
            <a:r>
              <a:rPr lang="zh-CN" altLang="en-US" b="1" dirty="0" smtClean="0"/>
              <a:t>对</a:t>
            </a:r>
            <a:r>
              <a:rPr lang="en-US" altLang="zh-CN" b="1" dirty="0" err="1" smtClean="0"/>
              <a:t>FlexE</a:t>
            </a:r>
            <a:r>
              <a:rPr lang="zh-CN" altLang="en-US" b="1" dirty="0" smtClean="0"/>
              <a:t>技术</a:t>
            </a:r>
            <a:r>
              <a:rPr lang="zh-CN" altLang="en-US" b="1" dirty="0"/>
              <a:t>应用</a:t>
            </a:r>
            <a:r>
              <a:rPr lang="zh-CN" altLang="en-US" b="1" dirty="0" smtClean="0"/>
              <a:t>方案的</a:t>
            </a:r>
            <a:r>
              <a:rPr lang="zh-CN" altLang="en-US" b="1" dirty="0" smtClean="0"/>
              <a:t>实验室全面测试验证。</a:t>
            </a:r>
            <a:endParaRPr lang="zh-CN" altLang="en-US" b="1" dirty="0"/>
          </a:p>
        </p:txBody>
      </p:sp>
    </p:spTree>
    <p:extLst>
      <p:ext uri="{BB962C8B-B14F-4D97-AF65-F5344CB8AC3E}">
        <p14:creationId xmlns:p14="http://schemas.microsoft.com/office/powerpoint/2010/main" val="3687810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p:cNvPicPr>
            <a:picLocks noChangeAspect="1" noChangeArrowheads="1"/>
          </p:cNvPicPr>
          <p:nvPr/>
        </p:nvPicPr>
        <p:blipFill>
          <a:blip r:embed="rId2" cstate="print"/>
          <a:srcRect/>
          <a:stretch>
            <a:fillRect/>
          </a:stretch>
        </p:blipFill>
        <p:spPr bwMode="auto">
          <a:xfrm>
            <a:off x="0" y="-20536"/>
            <a:ext cx="9144000" cy="2171700"/>
          </a:xfrm>
          <a:prstGeom prst="rect">
            <a:avLst/>
          </a:prstGeom>
          <a:noFill/>
          <a:ln w="9525">
            <a:noFill/>
            <a:miter lim="800000"/>
            <a:headEnd/>
            <a:tailEnd/>
          </a:ln>
        </p:spPr>
      </p:pic>
      <p:pic>
        <p:nvPicPr>
          <p:cNvPr id="5" name="Picture 5" descr="E:\Liu\01. 日常工作\20100317-m_院宣传册\院ppt\图片副本.png"/>
          <p:cNvPicPr>
            <a:picLocks noChangeAspect="1" noChangeArrowheads="1"/>
          </p:cNvPicPr>
          <p:nvPr/>
        </p:nvPicPr>
        <p:blipFill>
          <a:blip r:embed="rId3" cstate="print"/>
          <a:srcRect/>
          <a:stretch>
            <a:fillRect/>
          </a:stretch>
        </p:blipFill>
        <p:spPr bwMode="auto">
          <a:xfrm>
            <a:off x="1439378" y="2409734"/>
            <a:ext cx="6426994" cy="2069306"/>
          </a:xfrm>
          <a:prstGeom prst="rect">
            <a:avLst/>
          </a:prstGeom>
          <a:noFill/>
          <a:ln w="9525">
            <a:noFill/>
            <a:miter lim="800000"/>
            <a:headEnd/>
            <a:tailEnd/>
          </a:ln>
        </p:spPr>
      </p:pic>
      <p:sp>
        <p:nvSpPr>
          <p:cNvPr id="6" name="Rectangle 3"/>
          <p:cNvSpPr txBox="1">
            <a:spLocks noChangeArrowheads="1"/>
          </p:cNvSpPr>
          <p:nvPr/>
        </p:nvSpPr>
        <p:spPr bwMode="auto">
          <a:xfrm>
            <a:off x="2075197" y="1653648"/>
            <a:ext cx="5778642" cy="156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marL="0" indent="0">
              <a:spcBef>
                <a:spcPct val="0"/>
              </a:spcBef>
              <a:buNone/>
            </a:pPr>
            <a:r>
              <a:rPr lang="zh-CN" altLang="en-US" sz="4100" b="1" kern="0" dirty="0">
                <a:ln w="10160">
                  <a:solidFill>
                    <a:schemeClr val="accent5"/>
                  </a:solidFill>
                  <a:prstDash val="solid"/>
                </a:ln>
                <a:solidFill>
                  <a:srgbClr val="00B0F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感谢支持，加强沟通！</a:t>
            </a:r>
            <a:endParaRPr lang="en-US" altLang="zh-CN" sz="4100" b="1" kern="0" dirty="0">
              <a:ln w="10160">
                <a:solidFill>
                  <a:schemeClr val="accent5"/>
                </a:solidFill>
                <a:prstDash val="solid"/>
              </a:ln>
              <a:solidFill>
                <a:srgbClr val="00B0F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marL="0" indent="0">
              <a:spcBef>
                <a:spcPct val="0"/>
              </a:spcBef>
              <a:buNone/>
            </a:pPr>
            <a:r>
              <a:rPr lang="zh-CN" altLang="en-US" sz="4100" b="1" kern="0" dirty="0">
                <a:ln w="10160">
                  <a:solidFill>
                    <a:schemeClr val="accent5"/>
                  </a:solidFill>
                  <a:prstDash val="solid"/>
                </a:ln>
                <a:solidFill>
                  <a:srgbClr val="00B0F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团队协作，共创未来！</a:t>
            </a:r>
          </a:p>
        </p:txBody>
      </p:sp>
    </p:spTree>
    <p:extLst>
      <p:ext uri="{BB962C8B-B14F-4D97-AF65-F5344CB8AC3E}">
        <p14:creationId xmlns:p14="http://schemas.microsoft.com/office/powerpoint/2010/main" val="1047458343"/>
      </p:ext>
    </p:extLst>
  </p:cSld>
  <p:clrMapOvr>
    <a:masterClrMapping/>
  </p:clrMapOvr>
  <mc:AlternateContent xmlns:mc="http://schemas.openxmlformats.org/markup-compatibility/2006" xmlns:p14="http://schemas.microsoft.com/office/powerpoint/2010/main">
    <mc:Choice Requires="p14">
      <p:transition spd="slow" p14:dur="2000" advTm="12269"/>
    </mc:Choice>
    <mc:Fallback xmlns="">
      <p:transition spd="slow" advTm="1226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23478"/>
            <a:ext cx="8640960" cy="576064"/>
          </a:xfrm>
        </p:spPr>
        <p:txBody>
          <a:bodyPr>
            <a:normAutofit/>
          </a:bodyPr>
          <a:lstStyle/>
          <a:p>
            <a:r>
              <a:rPr lang="en-US" altLang="zh-CN" sz="2400" b="1" dirty="0" err="1" smtClean="0"/>
              <a:t>FlexE</a:t>
            </a:r>
            <a:r>
              <a:rPr lang="zh-CN" altLang="en-US" sz="2400" b="1" dirty="0" smtClean="0"/>
              <a:t>增强了以太网技术和产业优势，三大特性获</a:t>
            </a:r>
            <a:r>
              <a:rPr lang="zh-CN" altLang="en-US" sz="2400" b="1" dirty="0"/>
              <a:t>广泛认可</a:t>
            </a:r>
            <a:endParaRPr lang="zh-CN" altLang="en-US" sz="2400" dirty="0"/>
          </a:p>
        </p:txBody>
      </p:sp>
      <p:pic>
        <p:nvPicPr>
          <p:cNvPr id="3" name="图片 2"/>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03598"/>
            <a:ext cx="4176464" cy="3672408"/>
          </a:xfrm>
          <a:prstGeom prst="rect">
            <a:avLst/>
          </a:prstGeom>
          <a:noFill/>
          <a:ln>
            <a:noFill/>
          </a:ln>
        </p:spPr>
      </p:pic>
      <p:sp>
        <p:nvSpPr>
          <p:cNvPr id="4" name="文本框 3">
            <a:extLst>
              <a:ext uri="{FF2B5EF4-FFF2-40B4-BE49-F238E27FC236}">
                <a16:creationId xmlns:a16="http://schemas.microsoft.com/office/drawing/2014/main" id="{D3DF4B36-5C3C-4FF8-8CA3-2D3FE78097F5}"/>
              </a:ext>
            </a:extLst>
          </p:cNvPr>
          <p:cNvSpPr txBox="1"/>
          <p:nvPr/>
        </p:nvSpPr>
        <p:spPr>
          <a:xfrm>
            <a:off x="251520" y="777066"/>
            <a:ext cx="8568952" cy="307777"/>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buNone/>
              <a:defRPr/>
            </a:pPr>
            <a:r>
              <a:rPr lang="en-US" altLang="zh-CN" sz="1400" b="1" dirty="0" err="1" smtClean="0">
                <a:latin typeface="微软雅黑" panose="020B0503020204020204" pitchFamily="34" charset="-122"/>
                <a:ea typeface="微软雅黑" panose="020B0503020204020204" pitchFamily="34" charset="-122"/>
              </a:rPr>
              <a:t>FlexE</a:t>
            </a:r>
            <a:r>
              <a:rPr lang="zh-CN" altLang="en-US" sz="1400" b="1" dirty="0" smtClean="0">
                <a:latin typeface="微软雅黑" panose="020B0503020204020204" pitchFamily="34" charset="-122"/>
                <a:ea typeface="微软雅黑" panose="020B0503020204020204" pitchFamily="34" charset="-122"/>
              </a:rPr>
              <a:t>解耦以太网</a:t>
            </a:r>
            <a:r>
              <a:rPr lang="en-US" altLang="zh-CN" sz="1400" b="1" dirty="0" smtClean="0">
                <a:latin typeface="微软雅黑" panose="020B0503020204020204" pitchFamily="34" charset="-122"/>
                <a:ea typeface="微软雅黑" panose="020B0503020204020204" pitchFamily="34" charset="-122"/>
              </a:rPr>
              <a:t>MAC</a:t>
            </a:r>
            <a:r>
              <a:rPr lang="zh-CN" altLang="en-US" sz="1400" b="1" dirty="0" smtClean="0">
                <a:latin typeface="微软雅黑" panose="020B0503020204020204" pitchFamily="34" charset="-122"/>
                <a:ea typeface="微软雅黑" panose="020B0503020204020204" pitchFamily="34" charset="-122"/>
              </a:rPr>
              <a:t>和物理层，适用于数据中心高速互连、多颗粒子速率、时隙通道化业务隔离应用场景</a:t>
            </a:r>
            <a:endParaRPr lang="zh-CN" altLang="en-US" sz="1400" b="1" dirty="0">
              <a:latin typeface="微软雅黑" panose="020B0503020204020204" pitchFamily="34" charset="-122"/>
              <a:ea typeface="微软雅黑" panose="020B0503020204020204" pitchFamily="34"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62367"/>
            <a:ext cx="3816424" cy="1625407"/>
          </a:xfrm>
          <a:prstGeom prst="rect">
            <a:avLst/>
          </a:prstGeom>
          <a:noFill/>
          <a:ln>
            <a:noFill/>
          </a:ln>
        </p:spPr>
      </p:pic>
      <p:pic>
        <p:nvPicPr>
          <p:cNvPr id="7" name="图片 6"/>
          <p:cNvPicPr>
            <a:picLocks noChangeAspect="1"/>
          </p:cNvPicPr>
          <p:nvPr/>
        </p:nvPicPr>
        <p:blipFill>
          <a:blip r:embed="rId4"/>
          <a:stretch>
            <a:fillRect/>
          </a:stretch>
        </p:blipFill>
        <p:spPr>
          <a:xfrm>
            <a:off x="4535996" y="2847761"/>
            <a:ext cx="4646868" cy="2077386"/>
          </a:xfrm>
          <a:prstGeom prst="rect">
            <a:avLst/>
          </a:prstGeom>
        </p:spPr>
      </p:pic>
    </p:spTree>
    <p:extLst>
      <p:ext uri="{BB962C8B-B14F-4D97-AF65-F5344CB8AC3E}">
        <p14:creationId xmlns:p14="http://schemas.microsoft.com/office/powerpoint/2010/main" val="167700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95486"/>
            <a:ext cx="8712968" cy="432048"/>
          </a:xfrm>
        </p:spPr>
        <p:txBody>
          <a:bodyPr vert="horz" lIns="91440" tIns="45720" rIns="91440" bIns="45720" rtlCol="0" anchor="ctr">
            <a:noAutofit/>
          </a:bodyPr>
          <a:lstStyle/>
          <a:p>
            <a:r>
              <a:rPr lang="en-US" altLang="zh-CN" sz="2400" b="1" dirty="0" smtClean="0"/>
              <a:t>MTN</a:t>
            </a:r>
            <a:r>
              <a:rPr lang="zh-CN" altLang="en-US" sz="2400" b="1" dirty="0" smtClean="0"/>
              <a:t>基于</a:t>
            </a:r>
            <a:r>
              <a:rPr lang="en-US" altLang="zh-CN" sz="2400" b="1" dirty="0" err="1" smtClean="0"/>
              <a:t>FlexE</a:t>
            </a:r>
            <a:r>
              <a:rPr lang="zh-CN" altLang="en-US" sz="2400" b="1" dirty="0" smtClean="0"/>
              <a:t>接口，构建</a:t>
            </a:r>
            <a:r>
              <a:rPr lang="zh-CN" altLang="en-US" sz="2400" b="1" dirty="0"/>
              <a:t>端到端</a:t>
            </a:r>
            <a:r>
              <a:rPr lang="zh-CN" altLang="en-US" sz="2400" b="1" dirty="0" smtClean="0"/>
              <a:t>硬隔离的通道组</a:t>
            </a:r>
            <a:r>
              <a:rPr lang="zh-CN" altLang="en-US" sz="2400" b="1" dirty="0" smtClean="0"/>
              <a:t>网保护能力</a:t>
            </a:r>
            <a:endParaRPr lang="zh-CN" altLang="en-US" sz="2400" b="1" dirty="0"/>
          </a:p>
        </p:txBody>
      </p:sp>
      <p:pic>
        <p:nvPicPr>
          <p:cNvPr id="3" name="图片 2"/>
          <p:cNvPicPr/>
          <p:nvPr/>
        </p:nvPicPr>
        <p:blipFill>
          <a:blip r:embed="rId2"/>
          <a:stretch>
            <a:fillRect/>
          </a:stretch>
        </p:blipFill>
        <p:spPr>
          <a:xfrm>
            <a:off x="263910" y="1138833"/>
            <a:ext cx="4248472" cy="2088232"/>
          </a:xfrm>
          <a:prstGeom prst="rect">
            <a:avLst/>
          </a:prstGeom>
        </p:spPr>
      </p:pic>
      <p:pic>
        <p:nvPicPr>
          <p:cNvPr id="4" name="图片 3"/>
          <p:cNvPicPr/>
          <p:nvPr/>
        </p:nvPicPr>
        <p:blipFill>
          <a:blip r:embed="rId3"/>
          <a:stretch>
            <a:fillRect/>
          </a:stretch>
        </p:blipFill>
        <p:spPr>
          <a:xfrm>
            <a:off x="4836443" y="3216002"/>
            <a:ext cx="4307557" cy="1584176"/>
          </a:xfrm>
          <a:prstGeom prst="rect">
            <a:avLst/>
          </a:prstGeom>
        </p:spPr>
      </p:pic>
      <p:pic>
        <p:nvPicPr>
          <p:cNvPr id="5" name="图片 4"/>
          <p:cNvPicPr/>
          <p:nvPr/>
        </p:nvPicPr>
        <p:blipFill>
          <a:blip r:embed="rId4"/>
          <a:stretch>
            <a:fillRect/>
          </a:stretch>
        </p:blipFill>
        <p:spPr>
          <a:xfrm>
            <a:off x="4922515" y="1203598"/>
            <a:ext cx="3888432" cy="1824211"/>
          </a:xfrm>
          <a:prstGeom prst="rect">
            <a:avLst/>
          </a:prstGeom>
        </p:spPr>
      </p:pic>
      <p:sp>
        <p:nvSpPr>
          <p:cNvPr id="6" name="文本框 5"/>
          <p:cNvSpPr txBox="1"/>
          <p:nvPr/>
        </p:nvSpPr>
        <p:spPr>
          <a:xfrm>
            <a:off x="4836443" y="771550"/>
            <a:ext cx="391202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a:buNone/>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err="1" smtClean="0"/>
              <a:t>FlexE</a:t>
            </a:r>
            <a:r>
              <a:rPr lang="en-US" altLang="zh-CN" dirty="0" smtClean="0"/>
              <a:t>/MTN</a:t>
            </a:r>
            <a:r>
              <a:rPr lang="zh-CN" altLang="en-US" dirty="0" smtClean="0"/>
              <a:t>提供硬隔离的网络</a:t>
            </a:r>
            <a:r>
              <a:rPr lang="zh-CN" altLang="en-US" dirty="0"/>
              <a:t>切片能力</a:t>
            </a:r>
          </a:p>
        </p:txBody>
      </p:sp>
      <p:sp>
        <p:nvSpPr>
          <p:cNvPr id="7" name="文本框 6"/>
          <p:cNvSpPr txBox="1"/>
          <p:nvPr/>
        </p:nvSpPr>
        <p:spPr>
          <a:xfrm>
            <a:off x="227137" y="771550"/>
            <a:ext cx="4300450"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a:buNone/>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t>MTN</a:t>
            </a:r>
            <a:r>
              <a:rPr lang="zh-CN" altLang="en-US" dirty="0" smtClean="0"/>
              <a:t>通道支持交叉调度、</a:t>
            </a:r>
            <a:r>
              <a:rPr lang="en-US" altLang="zh-CN" dirty="0" smtClean="0"/>
              <a:t>OAM</a:t>
            </a:r>
            <a:r>
              <a:rPr lang="zh-CN" altLang="en-US" dirty="0" smtClean="0"/>
              <a:t>和保护能力</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758204525"/>
              </p:ext>
            </p:extLst>
          </p:nvPr>
        </p:nvGraphicFramePr>
        <p:xfrm>
          <a:off x="219225" y="3278215"/>
          <a:ext cx="4568799" cy="1525783"/>
        </p:xfrm>
        <a:graphic>
          <a:graphicData uri="http://schemas.openxmlformats.org/drawingml/2006/table">
            <a:tbl>
              <a:tblPr firstRow="1" firstCol="1" bandRow="1">
                <a:tableStyleId>{5C22544A-7EE6-4342-B048-85BDC9FD1C3A}</a:tableStyleId>
              </a:tblPr>
              <a:tblGrid>
                <a:gridCol w="566141">
                  <a:extLst>
                    <a:ext uri="{9D8B030D-6E8A-4147-A177-3AD203B41FA5}">
                      <a16:colId xmlns:a16="http://schemas.microsoft.com/office/drawing/2014/main" val="3745167941"/>
                    </a:ext>
                  </a:extLst>
                </a:gridCol>
                <a:gridCol w="416028">
                  <a:extLst>
                    <a:ext uri="{9D8B030D-6E8A-4147-A177-3AD203B41FA5}">
                      <a16:colId xmlns:a16="http://schemas.microsoft.com/office/drawing/2014/main" val="1035772339"/>
                    </a:ext>
                  </a:extLst>
                </a:gridCol>
                <a:gridCol w="498053">
                  <a:extLst>
                    <a:ext uri="{9D8B030D-6E8A-4147-A177-3AD203B41FA5}">
                      <a16:colId xmlns:a16="http://schemas.microsoft.com/office/drawing/2014/main" val="3474809893"/>
                    </a:ext>
                  </a:extLst>
                </a:gridCol>
                <a:gridCol w="664250">
                  <a:extLst>
                    <a:ext uri="{9D8B030D-6E8A-4147-A177-3AD203B41FA5}">
                      <a16:colId xmlns:a16="http://schemas.microsoft.com/office/drawing/2014/main" val="312967995"/>
                    </a:ext>
                  </a:extLst>
                </a:gridCol>
                <a:gridCol w="2424327">
                  <a:extLst>
                    <a:ext uri="{9D8B030D-6E8A-4147-A177-3AD203B41FA5}">
                      <a16:colId xmlns:a16="http://schemas.microsoft.com/office/drawing/2014/main" val="3010832788"/>
                    </a:ext>
                  </a:extLst>
                </a:gridCol>
              </a:tblGrid>
              <a:tr h="185839">
                <a:tc>
                  <a:txBody>
                    <a:bodyPr/>
                    <a:lstStyle/>
                    <a:p>
                      <a:pPr algn="ctr">
                        <a:spcAft>
                          <a:spcPts val="0"/>
                        </a:spcAft>
                      </a:pPr>
                      <a:r>
                        <a:rPr lang="en-US" sz="850" kern="100" dirty="0">
                          <a:solidFill>
                            <a:schemeClr val="tx1"/>
                          </a:solidFill>
                          <a:effectLst/>
                        </a:rPr>
                        <a:t>OAM</a:t>
                      </a:r>
                      <a:r>
                        <a:rPr lang="zh-CN" sz="850" kern="100" dirty="0">
                          <a:solidFill>
                            <a:schemeClr val="tx1"/>
                          </a:solidFill>
                          <a:effectLst/>
                        </a:rPr>
                        <a:t>功能</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en-US" sz="850" kern="100" dirty="0">
                          <a:solidFill>
                            <a:schemeClr val="tx1"/>
                          </a:solidFill>
                          <a:effectLst/>
                        </a:rPr>
                        <a:t>Type</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zh-CN" sz="850" kern="100" dirty="0">
                          <a:solidFill>
                            <a:schemeClr val="tx1"/>
                          </a:solidFill>
                          <a:effectLst/>
                        </a:rPr>
                        <a:t>优先级</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zh-CN" sz="850" kern="100" dirty="0">
                          <a:solidFill>
                            <a:schemeClr val="tx1"/>
                          </a:solidFill>
                          <a:effectLst/>
                        </a:rPr>
                        <a:t>分类</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zh-CN" altLang="en-US" sz="850" kern="100" dirty="0" smtClean="0">
                          <a:solidFill>
                            <a:schemeClr val="tx1"/>
                          </a:solidFill>
                          <a:effectLst/>
                        </a:rPr>
                        <a:t>功能</a:t>
                      </a:r>
                      <a:r>
                        <a:rPr lang="zh-CN" sz="850" kern="100" dirty="0" smtClean="0">
                          <a:solidFill>
                            <a:schemeClr val="tx1"/>
                          </a:solidFill>
                          <a:effectLst/>
                        </a:rPr>
                        <a:t>说明</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839234198"/>
                  </a:ext>
                </a:extLst>
              </a:tr>
              <a:tr h="317109">
                <a:tc>
                  <a:txBody>
                    <a:bodyPr/>
                    <a:lstStyle/>
                    <a:p>
                      <a:pPr algn="ctr">
                        <a:spcAft>
                          <a:spcPts val="0"/>
                        </a:spcAft>
                      </a:pPr>
                      <a:r>
                        <a:rPr lang="en-US" sz="850" kern="100" dirty="0" smtClean="0">
                          <a:solidFill>
                            <a:schemeClr val="tx1"/>
                          </a:solidFill>
                          <a:effectLst/>
                        </a:rPr>
                        <a:t> </a:t>
                      </a:r>
                      <a:r>
                        <a:rPr lang="en-US" sz="850" kern="100" dirty="0">
                          <a:solidFill>
                            <a:schemeClr val="tx1"/>
                          </a:solidFill>
                          <a:effectLst/>
                        </a:rPr>
                        <a:t>BAS</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850" kern="100" dirty="0">
                          <a:solidFill>
                            <a:schemeClr val="tx1"/>
                          </a:solidFill>
                          <a:effectLst/>
                        </a:rPr>
                        <a:t>0x1</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dirty="0">
                          <a:solidFill>
                            <a:schemeClr val="tx1"/>
                          </a:solidFill>
                          <a:effectLst/>
                        </a:rPr>
                        <a:t>高</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dirty="0">
                          <a:solidFill>
                            <a:schemeClr val="tx1"/>
                          </a:solidFill>
                          <a:effectLst/>
                        </a:rPr>
                        <a:t>单码块</a:t>
                      </a:r>
                      <a:r>
                        <a:rPr lang="en-US" sz="850" kern="100" dirty="0">
                          <a:solidFill>
                            <a:schemeClr val="tx1"/>
                          </a:solidFill>
                          <a:effectLst/>
                        </a:rPr>
                        <a:t>OAM</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850" kern="100" dirty="0">
                          <a:solidFill>
                            <a:schemeClr val="tx1"/>
                          </a:solidFill>
                          <a:effectLst/>
                        </a:rPr>
                        <a:t>基础码块，用于进行实时发送的基础</a:t>
                      </a:r>
                      <a:r>
                        <a:rPr lang="en-US" sz="850" kern="100" dirty="0">
                          <a:solidFill>
                            <a:schemeClr val="tx1"/>
                          </a:solidFill>
                          <a:effectLst/>
                        </a:rPr>
                        <a:t>OAM</a:t>
                      </a:r>
                      <a:r>
                        <a:rPr lang="zh-CN" sz="850" kern="100" dirty="0">
                          <a:solidFill>
                            <a:schemeClr val="tx1"/>
                          </a:solidFill>
                          <a:effectLst/>
                        </a:rPr>
                        <a:t>消息，包括连通性检查、</a:t>
                      </a:r>
                      <a:r>
                        <a:rPr lang="en-US" sz="850" kern="100" dirty="0">
                          <a:solidFill>
                            <a:schemeClr val="tx1"/>
                          </a:solidFill>
                          <a:effectLst/>
                        </a:rPr>
                        <a:t>BIP</a:t>
                      </a:r>
                      <a:r>
                        <a:rPr lang="zh-CN" sz="850" kern="100" dirty="0">
                          <a:solidFill>
                            <a:schemeClr val="tx1"/>
                          </a:solidFill>
                          <a:effectLst/>
                        </a:rPr>
                        <a:t>校验、</a:t>
                      </a:r>
                      <a:r>
                        <a:rPr lang="en-US" sz="850" kern="100" dirty="0">
                          <a:solidFill>
                            <a:schemeClr val="tx1"/>
                          </a:solidFill>
                          <a:effectLst/>
                        </a:rPr>
                        <a:t>RDI</a:t>
                      </a:r>
                      <a:r>
                        <a:rPr lang="zh-CN" sz="850" kern="100" dirty="0">
                          <a:solidFill>
                            <a:schemeClr val="tx1"/>
                          </a:solidFill>
                          <a:effectLst/>
                        </a:rPr>
                        <a:t>、</a:t>
                      </a:r>
                      <a:r>
                        <a:rPr lang="en-US" sz="850" kern="100" dirty="0">
                          <a:solidFill>
                            <a:schemeClr val="tx1"/>
                          </a:solidFill>
                          <a:effectLst/>
                        </a:rPr>
                        <a:t>REI</a:t>
                      </a:r>
                      <a:r>
                        <a:rPr lang="zh-CN" sz="850" kern="100" dirty="0">
                          <a:solidFill>
                            <a:schemeClr val="tx1"/>
                          </a:solidFill>
                          <a:effectLst/>
                        </a:rPr>
                        <a:t>、</a:t>
                      </a:r>
                      <a:r>
                        <a:rPr lang="en-US" sz="850" kern="100" dirty="0">
                          <a:solidFill>
                            <a:schemeClr val="tx1"/>
                          </a:solidFill>
                          <a:effectLst/>
                        </a:rPr>
                        <a:t>CS_LF</a:t>
                      </a:r>
                      <a:r>
                        <a:rPr lang="zh-CN" sz="850" kern="100" dirty="0">
                          <a:solidFill>
                            <a:schemeClr val="tx1"/>
                          </a:solidFill>
                          <a:effectLst/>
                        </a:rPr>
                        <a:t>、</a:t>
                      </a:r>
                      <a:r>
                        <a:rPr lang="en-US" sz="850" kern="100" dirty="0">
                          <a:solidFill>
                            <a:schemeClr val="tx1"/>
                          </a:solidFill>
                          <a:effectLst/>
                        </a:rPr>
                        <a:t>CS_RF</a:t>
                      </a:r>
                      <a:r>
                        <a:rPr lang="zh-CN" sz="850" kern="100" dirty="0">
                          <a:solidFill>
                            <a:schemeClr val="tx1"/>
                          </a:solidFill>
                          <a:effectLst/>
                        </a:rPr>
                        <a:t>功能</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2078547"/>
                  </a:ext>
                </a:extLst>
              </a:tr>
              <a:tr h="158554">
                <a:tc>
                  <a:txBody>
                    <a:bodyPr/>
                    <a:lstStyle/>
                    <a:p>
                      <a:pPr algn="ctr">
                        <a:spcAft>
                          <a:spcPts val="0"/>
                        </a:spcAft>
                      </a:pPr>
                      <a:r>
                        <a:rPr lang="en-US" sz="850" kern="100" dirty="0">
                          <a:solidFill>
                            <a:schemeClr val="tx1"/>
                          </a:solidFill>
                          <a:effectLst/>
                        </a:rPr>
                        <a:t>APS</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850" kern="100">
                          <a:solidFill>
                            <a:schemeClr val="tx1"/>
                          </a:solidFill>
                          <a:effectLst/>
                        </a:rPr>
                        <a:t>0x2</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a:solidFill>
                            <a:schemeClr val="tx1"/>
                          </a:solidFill>
                          <a:effectLst/>
                        </a:rPr>
                        <a:t>高</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dirty="0">
                          <a:solidFill>
                            <a:schemeClr val="tx1"/>
                          </a:solidFill>
                          <a:effectLst/>
                        </a:rPr>
                        <a:t>单码块</a:t>
                      </a:r>
                      <a:r>
                        <a:rPr lang="en-US" sz="850" kern="100" dirty="0">
                          <a:solidFill>
                            <a:schemeClr val="tx1"/>
                          </a:solidFill>
                          <a:effectLst/>
                        </a:rPr>
                        <a:t>OAM</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850" kern="100" dirty="0">
                          <a:solidFill>
                            <a:schemeClr val="tx1"/>
                          </a:solidFill>
                          <a:effectLst/>
                        </a:rPr>
                        <a:t>自动保护倒换消息码块，用于进行自动保护倒换</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8727048"/>
                  </a:ext>
                </a:extLst>
              </a:tr>
              <a:tr h="158554">
                <a:tc>
                  <a:txBody>
                    <a:bodyPr/>
                    <a:lstStyle/>
                    <a:p>
                      <a:pPr algn="ctr">
                        <a:spcAft>
                          <a:spcPts val="0"/>
                        </a:spcAft>
                      </a:pPr>
                      <a:r>
                        <a:rPr lang="en-US" sz="850" kern="100" dirty="0">
                          <a:solidFill>
                            <a:schemeClr val="tx1"/>
                          </a:solidFill>
                          <a:effectLst/>
                        </a:rPr>
                        <a:t>CV</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850" kern="100">
                          <a:solidFill>
                            <a:schemeClr val="tx1"/>
                          </a:solidFill>
                          <a:effectLst/>
                        </a:rPr>
                        <a:t>0x11</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dirty="0">
                          <a:solidFill>
                            <a:schemeClr val="tx1"/>
                          </a:solidFill>
                          <a:effectLst/>
                        </a:rPr>
                        <a:t>低</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dirty="0">
                          <a:solidFill>
                            <a:schemeClr val="tx1"/>
                          </a:solidFill>
                          <a:effectLst/>
                        </a:rPr>
                        <a:t>多码块</a:t>
                      </a:r>
                      <a:r>
                        <a:rPr lang="en-US" sz="850" kern="100" dirty="0">
                          <a:solidFill>
                            <a:schemeClr val="tx1"/>
                          </a:solidFill>
                          <a:effectLst/>
                        </a:rPr>
                        <a:t>OAM</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850" kern="100" dirty="0">
                          <a:solidFill>
                            <a:schemeClr val="tx1"/>
                          </a:solidFill>
                          <a:effectLst/>
                        </a:rPr>
                        <a:t>连通性验证码块，用于进行连通性验证</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318519"/>
                  </a:ext>
                </a:extLst>
              </a:tr>
              <a:tr h="158554">
                <a:tc>
                  <a:txBody>
                    <a:bodyPr/>
                    <a:lstStyle/>
                    <a:p>
                      <a:pPr algn="ctr">
                        <a:spcAft>
                          <a:spcPts val="0"/>
                        </a:spcAft>
                      </a:pPr>
                      <a:r>
                        <a:rPr lang="en-US" sz="850" kern="100" dirty="0">
                          <a:solidFill>
                            <a:schemeClr val="tx1"/>
                          </a:solidFill>
                          <a:effectLst/>
                        </a:rPr>
                        <a:t>1DM</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850" kern="100">
                          <a:solidFill>
                            <a:schemeClr val="tx1"/>
                          </a:solidFill>
                          <a:effectLst/>
                        </a:rPr>
                        <a:t>0x12</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a:solidFill>
                            <a:schemeClr val="tx1"/>
                          </a:solidFill>
                          <a:effectLst/>
                        </a:rPr>
                        <a:t>低</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dirty="0">
                          <a:solidFill>
                            <a:schemeClr val="tx1"/>
                          </a:solidFill>
                          <a:effectLst/>
                        </a:rPr>
                        <a:t>多码块</a:t>
                      </a:r>
                      <a:r>
                        <a:rPr lang="en-US" sz="850" kern="100" dirty="0">
                          <a:solidFill>
                            <a:schemeClr val="tx1"/>
                          </a:solidFill>
                          <a:effectLst/>
                        </a:rPr>
                        <a:t>OAM</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850" kern="100" dirty="0">
                          <a:solidFill>
                            <a:schemeClr val="tx1"/>
                          </a:solidFill>
                          <a:effectLst/>
                        </a:rPr>
                        <a:t>单向时延码块，用于进行单向时延测量消息</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634486"/>
                  </a:ext>
                </a:extLst>
              </a:tr>
              <a:tr h="158554">
                <a:tc>
                  <a:txBody>
                    <a:bodyPr/>
                    <a:lstStyle/>
                    <a:p>
                      <a:pPr algn="ctr">
                        <a:spcAft>
                          <a:spcPts val="0"/>
                        </a:spcAft>
                      </a:pPr>
                      <a:r>
                        <a:rPr lang="en-US" sz="850" kern="100" dirty="0">
                          <a:solidFill>
                            <a:schemeClr val="tx1"/>
                          </a:solidFill>
                          <a:effectLst/>
                        </a:rPr>
                        <a:t>2DMM</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850" kern="100">
                          <a:solidFill>
                            <a:schemeClr val="tx1"/>
                          </a:solidFill>
                          <a:effectLst/>
                        </a:rPr>
                        <a:t>0x13</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a:solidFill>
                            <a:schemeClr val="tx1"/>
                          </a:solidFill>
                          <a:effectLst/>
                        </a:rPr>
                        <a:t>低</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a:solidFill>
                            <a:schemeClr val="tx1"/>
                          </a:solidFill>
                          <a:effectLst/>
                        </a:rPr>
                        <a:t>多码块</a:t>
                      </a:r>
                      <a:r>
                        <a:rPr lang="en-US" sz="850" kern="100">
                          <a:solidFill>
                            <a:schemeClr val="tx1"/>
                          </a:solidFill>
                          <a:effectLst/>
                        </a:rPr>
                        <a:t>OAM</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850" kern="100" dirty="0">
                          <a:solidFill>
                            <a:schemeClr val="tx1"/>
                          </a:solidFill>
                          <a:effectLst/>
                        </a:rPr>
                        <a:t>双向时延测量码块，用于发送双向时延测量消息</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890370"/>
                  </a:ext>
                </a:extLst>
              </a:tr>
              <a:tr h="158554">
                <a:tc>
                  <a:txBody>
                    <a:bodyPr/>
                    <a:lstStyle/>
                    <a:p>
                      <a:pPr algn="ctr">
                        <a:spcAft>
                          <a:spcPts val="0"/>
                        </a:spcAft>
                      </a:pPr>
                      <a:r>
                        <a:rPr lang="en-US" sz="850" kern="100" dirty="0">
                          <a:solidFill>
                            <a:schemeClr val="tx1"/>
                          </a:solidFill>
                          <a:effectLst/>
                        </a:rPr>
                        <a:t>2DMR</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850" kern="100">
                          <a:solidFill>
                            <a:schemeClr val="tx1"/>
                          </a:solidFill>
                          <a:effectLst/>
                        </a:rPr>
                        <a:t>0x14</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a:solidFill>
                            <a:schemeClr val="tx1"/>
                          </a:solidFill>
                          <a:effectLst/>
                        </a:rPr>
                        <a:t>低</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a:solidFill>
                            <a:schemeClr val="tx1"/>
                          </a:solidFill>
                          <a:effectLst/>
                        </a:rPr>
                        <a:t>多码块</a:t>
                      </a:r>
                      <a:r>
                        <a:rPr lang="en-US" sz="850" kern="100">
                          <a:solidFill>
                            <a:schemeClr val="tx1"/>
                          </a:solidFill>
                          <a:effectLst/>
                        </a:rPr>
                        <a:t>OAM</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850" kern="100" dirty="0">
                          <a:solidFill>
                            <a:schemeClr val="tx1"/>
                          </a:solidFill>
                          <a:effectLst/>
                        </a:rPr>
                        <a:t>双向时延响应码块，用于响应双向时延测量消息</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0760563"/>
                  </a:ext>
                </a:extLst>
              </a:tr>
              <a:tr h="158554">
                <a:tc>
                  <a:txBody>
                    <a:bodyPr/>
                    <a:lstStyle/>
                    <a:p>
                      <a:pPr algn="ctr">
                        <a:spcAft>
                          <a:spcPts val="0"/>
                        </a:spcAft>
                      </a:pPr>
                      <a:r>
                        <a:rPr lang="en-US" sz="850" kern="100" dirty="0">
                          <a:solidFill>
                            <a:schemeClr val="tx1"/>
                          </a:solidFill>
                          <a:effectLst/>
                        </a:rPr>
                        <a:t>CS</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850" kern="100">
                          <a:solidFill>
                            <a:schemeClr val="tx1"/>
                          </a:solidFill>
                          <a:effectLst/>
                        </a:rPr>
                        <a:t>0x15</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a:solidFill>
                            <a:schemeClr val="tx1"/>
                          </a:solidFill>
                          <a:effectLst/>
                        </a:rPr>
                        <a:t>低</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850" kern="100">
                          <a:solidFill>
                            <a:schemeClr val="tx1"/>
                          </a:solidFill>
                          <a:effectLst/>
                        </a:rPr>
                        <a:t>单码块</a:t>
                      </a:r>
                      <a:r>
                        <a:rPr lang="en-US" sz="850" kern="100">
                          <a:solidFill>
                            <a:schemeClr val="tx1"/>
                          </a:solidFill>
                          <a:effectLst/>
                        </a:rPr>
                        <a:t>OAM</a:t>
                      </a:r>
                      <a:endParaRPr lang="zh-CN" sz="850" kern="10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850" kern="100" dirty="0">
                          <a:solidFill>
                            <a:schemeClr val="tx1"/>
                          </a:solidFill>
                          <a:effectLst/>
                        </a:rPr>
                        <a:t>客户信号指示码块，用于指示客户信号类型</a:t>
                      </a:r>
                      <a:endParaRPr lang="zh-CN" sz="850" kern="100" dirty="0">
                        <a:solidFill>
                          <a:schemeClr val="tx1"/>
                        </a:solidFill>
                        <a:effectLst/>
                        <a:latin typeface="Times New Roman" panose="02020603050405020304" pitchFamily="18" charset="0"/>
                        <a:ea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4967313"/>
                  </a:ext>
                </a:extLst>
              </a:tr>
            </a:tbl>
          </a:graphicData>
        </a:graphic>
      </p:graphicFrame>
    </p:spTree>
    <p:extLst>
      <p:ext uri="{BB962C8B-B14F-4D97-AF65-F5344CB8AC3E}">
        <p14:creationId xmlns:p14="http://schemas.microsoft.com/office/powerpoint/2010/main" val="310711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343FEE1-B462-4033-910F-3A6C95D69963}"/>
              </a:ext>
            </a:extLst>
          </p:cNvPr>
          <p:cNvSpPr>
            <a:spLocks noGrp="1"/>
          </p:cNvSpPr>
          <p:nvPr>
            <p:ph type="title"/>
          </p:nvPr>
        </p:nvSpPr>
        <p:spPr>
          <a:xfrm>
            <a:off x="251520" y="123478"/>
            <a:ext cx="8640960" cy="648072"/>
          </a:xfrm>
        </p:spPr>
        <p:txBody>
          <a:bodyPr>
            <a:noAutofit/>
          </a:bodyPr>
          <a:lstStyle/>
          <a:p>
            <a:r>
              <a:rPr lang="en-US" altLang="zh-CN" sz="2400" b="1" dirty="0" err="1" smtClean="0"/>
              <a:t>FlexE</a:t>
            </a:r>
            <a:r>
              <a:rPr lang="zh-CN" altLang="en-US" sz="2400" b="1" dirty="0" smtClean="0"/>
              <a:t>和</a:t>
            </a:r>
            <a:r>
              <a:rPr lang="en-US" altLang="zh-CN" sz="2400" b="1" dirty="0" smtClean="0"/>
              <a:t>MTN</a:t>
            </a:r>
            <a:r>
              <a:rPr lang="zh-CN" altLang="en-US" sz="2400" b="1" dirty="0" smtClean="0"/>
              <a:t>标准</a:t>
            </a:r>
            <a:r>
              <a:rPr lang="zh-CN" altLang="en-US" sz="2400" b="1" dirty="0"/>
              <a:t>进展显著</a:t>
            </a:r>
            <a:r>
              <a:rPr lang="zh-CN" altLang="en-US" sz="2400" b="1" dirty="0" smtClean="0"/>
              <a:t>，依托以太网产业优势获广泛认可</a:t>
            </a:r>
            <a:endParaRPr lang="zh-CN" altLang="en-US" sz="2400" b="1" dirty="0"/>
          </a:p>
        </p:txBody>
      </p:sp>
      <p:pic>
        <p:nvPicPr>
          <p:cNvPr id="31" name="图片 30">
            <a:extLst>
              <a:ext uri="{FF2B5EF4-FFF2-40B4-BE49-F238E27FC236}">
                <a16:creationId xmlns:a16="http://schemas.microsoft.com/office/drawing/2014/main" id="{09630ACE-21E4-43D4-B658-66311236F637}"/>
              </a:ext>
            </a:extLst>
          </p:cNvPr>
          <p:cNvPicPr>
            <a:picLocks noChangeAspect="1"/>
          </p:cNvPicPr>
          <p:nvPr/>
        </p:nvPicPr>
        <p:blipFill>
          <a:blip r:embed="rId2"/>
          <a:stretch>
            <a:fillRect/>
          </a:stretch>
        </p:blipFill>
        <p:spPr>
          <a:xfrm>
            <a:off x="654220" y="771550"/>
            <a:ext cx="635496" cy="400494"/>
          </a:xfrm>
          <a:prstGeom prst="rect">
            <a:avLst/>
          </a:prstGeom>
        </p:spPr>
      </p:pic>
      <p:sp>
        <p:nvSpPr>
          <p:cNvPr id="32" name="文本框 31">
            <a:extLst>
              <a:ext uri="{FF2B5EF4-FFF2-40B4-BE49-F238E27FC236}">
                <a16:creationId xmlns:a16="http://schemas.microsoft.com/office/drawing/2014/main" id="{D3DF4B36-5C3C-4FF8-8CA3-2D3FE78097F5}"/>
              </a:ext>
            </a:extLst>
          </p:cNvPr>
          <p:cNvSpPr txBox="1"/>
          <p:nvPr/>
        </p:nvSpPr>
        <p:spPr>
          <a:xfrm>
            <a:off x="207964" y="1256065"/>
            <a:ext cx="1528009"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buNone/>
              <a:defRPr/>
            </a:pPr>
            <a:r>
              <a:rPr lang="zh-CN" altLang="en-US" sz="1600" b="1" dirty="0">
                <a:latin typeface="微软雅黑" panose="020B0503020204020204" pitchFamily="34" charset="-122"/>
                <a:ea typeface="微软雅黑" panose="020B0503020204020204" pitchFamily="34" charset="-122"/>
              </a:rPr>
              <a:t>光互联</a:t>
            </a:r>
            <a:r>
              <a:rPr lang="zh-CN" altLang="en-US" sz="1600" b="1" dirty="0" smtClean="0">
                <a:latin typeface="微软雅黑" panose="020B0503020204020204" pitchFamily="34" charset="-122"/>
                <a:ea typeface="微软雅黑" panose="020B0503020204020204" pitchFamily="34" charset="-122"/>
              </a:rPr>
              <a:t>论坛</a:t>
            </a:r>
            <a:endParaRPr lang="zh-CN" altLang="en-US" sz="1600" b="1" dirty="0">
              <a:latin typeface="微软雅黑" panose="020B0503020204020204" pitchFamily="34" charset="-122"/>
              <a:ea typeface="微软雅黑" panose="020B0503020204020204" pitchFamily="34" charset="-122"/>
            </a:endParaRPr>
          </a:p>
        </p:txBody>
      </p:sp>
      <p:pic>
        <p:nvPicPr>
          <p:cNvPr id="33" name="Picture 8" descr="ITU">
            <a:hlinkClick r:id="rId3" tooltip="ITU"/>
            <a:extLst>
              <a:ext uri="{FF2B5EF4-FFF2-40B4-BE49-F238E27FC236}">
                <a16:creationId xmlns:a16="http://schemas.microsoft.com/office/drawing/2014/main" id="{9CFA9D09-4A5A-487D-BDFE-2C4313450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31" y="2211710"/>
            <a:ext cx="707502" cy="739598"/>
          </a:xfrm>
          <a:prstGeom prst="rect">
            <a:avLst/>
          </a:prstGeom>
          <a:noFill/>
          <a:extLst>
            <a:ext uri="{909E8E84-426E-40DD-AFC4-6F175D3DCCD1}">
              <a14:hiddenFill xmlns:a14="http://schemas.microsoft.com/office/drawing/2010/main">
                <a:solidFill>
                  <a:srgbClr val="FFFFFF"/>
                </a:solidFill>
              </a14:hiddenFill>
            </a:ext>
          </a:extLst>
        </p:spPr>
      </p:pic>
      <p:sp>
        <p:nvSpPr>
          <p:cNvPr id="34" name="文本框 52">
            <a:extLst>
              <a:ext uri="{FF2B5EF4-FFF2-40B4-BE49-F238E27FC236}">
                <a16:creationId xmlns:a16="http://schemas.microsoft.com/office/drawing/2014/main" id="{2FA5AF30-78AC-44F6-AE90-25B1B580CB3E}"/>
              </a:ext>
            </a:extLst>
          </p:cNvPr>
          <p:cNvSpPr txBox="1">
            <a:spLocks noChangeArrowheads="1"/>
          </p:cNvSpPr>
          <p:nvPr/>
        </p:nvSpPr>
        <p:spPr bwMode="auto">
          <a:xfrm>
            <a:off x="-36512" y="1615554"/>
            <a:ext cx="1956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None/>
            </a:pPr>
            <a:r>
              <a:rPr lang="en-US" altLang="zh-CN" sz="900" b="1" dirty="0">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b="1" dirty="0" err="1" smtClean="0">
                <a:latin typeface="微软雅黑" panose="020B0503020204020204" pitchFamily="34" charset="-122"/>
                <a:ea typeface="微软雅黑" panose="020B0503020204020204" pitchFamily="34" charset="-122"/>
                <a:cs typeface="Arial Unicode MS" panose="020B0604020202020204" pitchFamily="34" charset="-122"/>
              </a:rPr>
              <a:t>FlexE</a:t>
            </a:r>
            <a:r>
              <a:rPr lang="zh-CN" altLang="en-US" sz="1200" b="1" dirty="0" smtClean="0">
                <a:latin typeface="微软雅黑" panose="020B0503020204020204" pitchFamily="34" charset="-122"/>
                <a:ea typeface="微软雅黑" panose="020B0503020204020204" pitchFamily="34" charset="-122"/>
                <a:cs typeface="Arial Unicode MS" panose="020B0604020202020204" pitchFamily="34" charset="-122"/>
              </a:rPr>
              <a:t>接口技术</a:t>
            </a:r>
            <a:endParaRPr lang="en-US" altLang="zh-CN" sz="1200" b="1" dirty="0" smtClean="0">
              <a:latin typeface="微软雅黑" panose="020B0503020204020204" pitchFamily="34" charset="-122"/>
              <a:ea typeface="微软雅黑" panose="020B0503020204020204" pitchFamily="34" charset="-122"/>
              <a:cs typeface="Arial Unicode MS" panose="020B0604020202020204" pitchFamily="34" charset="-122"/>
            </a:endParaRPr>
          </a:p>
          <a:p>
            <a:pPr algn="ctr">
              <a:buNone/>
            </a:pPr>
            <a:r>
              <a:rPr lang="zh-CN" altLang="en-US" sz="1200" b="1" dirty="0" smtClean="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smtClean="0">
                <a:latin typeface="微软雅黑" panose="020B0503020204020204" pitchFamily="34" charset="-122"/>
                <a:ea typeface="微软雅黑" panose="020B0503020204020204" pitchFamily="34" charset="-122"/>
                <a:cs typeface="Arial Unicode MS" panose="020B0604020202020204" pitchFamily="34" charset="-122"/>
              </a:rPr>
              <a:t>N</a:t>
            </a:r>
            <a:r>
              <a:rPr lang="zh-CN" altLang="en-US" sz="1200" b="1" dirty="0" smtClean="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smtClean="0">
                <a:latin typeface="微软雅黑" panose="020B0503020204020204" pitchFamily="34" charset="-122"/>
                <a:ea typeface="微软雅黑" panose="020B0503020204020204" pitchFamily="34" charset="-122"/>
                <a:cs typeface="Arial Unicode MS" panose="020B0604020202020204" pitchFamily="34" charset="-122"/>
              </a:rPr>
              <a:t>50/100/200/400G</a:t>
            </a:r>
            <a:r>
              <a:rPr lang="zh-CN" altLang="en-US" sz="1200" b="1" dirty="0" smtClean="0">
                <a:latin typeface="微软雅黑" panose="020B0503020204020204" pitchFamily="34" charset="-122"/>
                <a:ea typeface="微软雅黑" panose="020B0503020204020204" pitchFamily="34" charset="-122"/>
                <a:cs typeface="Arial Unicode MS" panose="020B0604020202020204" pitchFamily="34" charset="-122"/>
              </a:rPr>
              <a:t>）</a:t>
            </a:r>
            <a:endPar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6" name="图片 35"/>
          <p:cNvPicPr>
            <a:picLocks noChangeAspect="1"/>
          </p:cNvPicPr>
          <p:nvPr/>
        </p:nvPicPr>
        <p:blipFill>
          <a:blip r:embed="rId5"/>
          <a:stretch>
            <a:fillRect/>
          </a:stretch>
        </p:blipFill>
        <p:spPr>
          <a:xfrm>
            <a:off x="1879349" y="2192660"/>
            <a:ext cx="6869115" cy="1719300"/>
          </a:xfrm>
          <a:prstGeom prst="rect">
            <a:avLst/>
          </a:prstGeom>
        </p:spPr>
      </p:pic>
      <p:pic>
        <p:nvPicPr>
          <p:cNvPr id="37" name="图片 36"/>
          <p:cNvPicPr>
            <a:picLocks noChangeAspect="1"/>
          </p:cNvPicPr>
          <p:nvPr/>
        </p:nvPicPr>
        <p:blipFill>
          <a:blip r:embed="rId6"/>
          <a:stretch>
            <a:fillRect/>
          </a:stretch>
        </p:blipFill>
        <p:spPr>
          <a:xfrm>
            <a:off x="1919865" y="728117"/>
            <a:ext cx="6934681" cy="1480742"/>
          </a:xfrm>
          <a:prstGeom prst="rect">
            <a:avLst/>
          </a:prstGeom>
        </p:spPr>
      </p:pic>
      <p:sp>
        <p:nvSpPr>
          <p:cNvPr id="38" name="文本框 37">
            <a:extLst>
              <a:ext uri="{FF2B5EF4-FFF2-40B4-BE49-F238E27FC236}">
                <a16:creationId xmlns:a16="http://schemas.microsoft.com/office/drawing/2014/main" id="{D3DF4B36-5C3C-4FF8-8CA3-2D3FE78097F5}"/>
              </a:ext>
            </a:extLst>
          </p:cNvPr>
          <p:cNvSpPr txBox="1"/>
          <p:nvPr/>
        </p:nvSpPr>
        <p:spPr>
          <a:xfrm>
            <a:off x="207964" y="2965918"/>
            <a:ext cx="1528009"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buNone/>
              <a:defRPr/>
            </a:pPr>
            <a:r>
              <a:rPr lang="zh-CN" altLang="en-US" sz="1600" b="1" dirty="0" smtClean="0">
                <a:latin typeface="微软雅黑" panose="020B0503020204020204" pitchFamily="34" charset="-122"/>
                <a:ea typeface="微软雅黑" panose="020B0503020204020204" pitchFamily="34" charset="-122"/>
              </a:rPr>
              <a:t>国际电信联盟</a:t>
            </a:r>
            <a:endParaRPr lang="zh-CN" altLang="en-US" sz="1600" b="1" dirty="0">
              <a:latin typeface="微软雅黑" panose="020B0503020204020204" pitchFamily="34" charset="-122"/>
              <a:ea typeface="微软雅黑" panose="020B0503020204020204" pitchFamily="34" charset="-122"/>
            </a:endParaRPr>
          </a:p>
        </p:txBody>
      </p:sp>
      <p:sp>
        <p:nvSpPr>
          <p:cNvPr id="39" name="文本框 52">
            <a:extLst>
              <a:ext uri="{FF2B5EF4-FFF2-40B4-BE49-F238E27FC236}">
                <a16:creationId xmlns:a16="http://schemas.microsoft.com/office/drawing/2014/main" id="{2FA5AF30-78AC-44F6-AE90-25B1B580CB3E}"/>
              </a:ext>
            </a:extLst>
          </p:cNvPr>
          <p:cNvSpPr txBox="1">
            <a:spLocks noChangeArrowheads="1"/>
          </p:cNvSpPr>
          <p:nvPr/>
        </p:nvSpPr>
        <p:spPr bwMode="auto">
          <a:xfrm>
            <a:off x="0" y="3334221"/>
            <a:ext cx="1956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None/>
            </a:pPr>
            <a:r>
              <a:rPr lang="en-US" altLang="zh-CN" sz="900" b="1" dirty="0">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200" b="1" dirty="0" smtClean="0">
                <a:latin typeface="微软雅黑" panose="020B0503020204020204" pitchFamily="34" charset="-122"/>
                <a:ea typeface="微软雅黑" panose="020B0503020204020204" pitchFamily="34" charset="-122"/>
                <a:cs typeface="Arial Unicode MS" panose="020B0604020202020204" pitchFamily="34" charset="-122"/>
              </a:rPr>
              <a:t>MTN</a:t>
            </a:r>
            <a:r>
              <a:rPr lang="zh-CN" altLang="en-US" sz="1200" b="1" dirty="0" smtClean="0">
                <a:latin typeface="微软雅黑" panose="020B0503020204020204" pitchFamily="34" charset="-122"/>
                <a:ea typeface="微软雅黑" panose="020B0503020204020204" pitchFamily="34" charset="-122"/>
                <a:cs typeface="Arial Unicode MS" panose="020B0604020202020204" pitchFamily="34" charset="-122"/>
              </a:rPr>
              <a:t>通道技术</a:t>
            </a:r>
            <a:endParaRPr lang="en-US" altLang="zh-CN" sz="1200" b="1" dirty="0" smtClean="0">
              <a:latin typeface="微软雅黑" panose="020B0503020204020204" pitchFamily="34" charset="-122"/>
              <a:ea typeface="微软雅黑" panose="020B0503020204020204" pitchFamily="34" charset="-122"/>
              <a:cs typeface="Arial Unicode MS" panose="020B0604020202020204" pitchFamily="34" charset="-122"/>
            </a:endParaRPr>
          </a:p>
          <a:p>
            <a:pPr algn="ctr">
              <a:buNone/>
            </a:pPr>
            <a:r>
              <a:rPr lang="zh-CN" altLang="en-US" sz="1200" b="1" dirty="0" smtClean="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smtClean="0">
                <a:latin typeface="微软雅黑" panose="020B0503020204020204" pitchFamily="34" charset="-122"/>
                <a:ea typeface="微软雅黑" panose="020B0503020204020204" pitchFamily="34" charset="-122"/>
                <a:cs typeface="Arial Unicode MS" panose="020B0604020202020204" pitchFamily="34" charset="-122"/>
              </a:rPr>
              <a:t>N</a:t>
            </a:r>
            <a:r>
              <a:rPr lang="zh-CN" altLang="en-US" sz="1200" b="1" dirty="0" smtClean="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smtClean="0">
                <a:latin typeface="微软雅黑" panose="020B0503020204020204" pitchFamily="34" charset="-122"/>
                <a:ea typeface="微软雅黑" panose="020B0503020204020204" pitchFamily="34" charset="-122"/>
                <a:cs typeface="Arial Unicode MS" panose="020B0604020202020204" pitchFamily="34" charset="-122"/>
              </a:rPr>
              <a:t>5G</a:t>
            </a:r>
            <a:r>
              <a:rPr lang="zh-CN" altLang="en-US" sz="1200" b="1" dirty="0" smtClean="0">
                <a:latin typeface="微软雅黑" panose="020B0503020204020204" pitchFamily="34" charset="-122"/>
                <a:ea typeface="微软雅黑" panose="020B0503020204020204" pitchFamily="34" charset="-122"/>
                <a:cs typeface="Arial Unicode MS" panose="020B0604020202020204" pitchFamily="34" charset="-122"/>
              </a:rPr>
              <a:t>端到端通道）</a:t>
            </a:r>
            <a:endPar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40" name="图片 39" descr="图片包含 游戏机, 画&#10;&#10;描述已自动生成">
            <a:extLst>
              <a:ext uri="{FF2B5EF4-FFF2-40B4-BE49-F238E27FC236}">
                <a16:creationId xmlns:a16="http://schemas.microsoft.com/office/drawing/2014/main" id="{A84923A1-AB87-4DCB-859A-2441620828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04" y="4150805"/>
            <a:ext cx="1848874" cy="403364"/>
          </a:xfrm>
          <a:prstGeom prst="rect">
            <a:avLst/>
          </a:prstGeom>
        </p:spPr>
      </p:pic>
      <p:graphicFrame>
        <p:nvGraphicFramePr>
          <p:cNvPr id="42" name="表格 41"/>
          <p:cNvGraphicFramePr>
            <a:graphicFrameLocks noGrp="1"/>
          </p:cNvGraphicFramePr>
          <p:nvPr>
            <p:extLst>
              <p:ext uri="{D42A27DB-BD31-4B8C-83A1-F6EECF244321}">
                <p14:modId xmlns:p14="http://schemas.microsoft.com/office/powerpoint/2010/main" val="488075334"/>
              </p:ext>
            </p:extLst>
          </p:nvPr>
        </p:nvGraphicFramePr>
        <p:xfrm>
          <a:off x="1956378" y="4027401"/>
          <a:ext cx="6792086" cy="822960"/>
        </p:xfrm>
        <a:graphic>
          <a:graphicData uri="http://schemas.openxmlformats.org/drawingml/2006/table">
            <a:tbl>
              <a:tblPr firstRow="1" bandRow="1">
                <a:tableStyleId>{5C22544A-7EE6-4342-B048-85BDC9FD1C3A}</a:tableStyleId>
              </a:tblPr>
              <a:tblGrid>
                <a:gridCol w="239358">
                  <a:extLst>
                    <a:ext uri="{9D8B030D-6E8A-4147-A177-3AD203B41FA5}">
                      <a16:colId xmlns:a16="http://schemas.microsoft.com/office/drawing/2014/main" val="4125992496"/>
                    </a:ext>
                  </a:extLst>
                </a:gridCol>
                <a:gridCol w="3384376">
                  <a:extLst>
                    <a:ext uri="{9D8B030D-6E8A-4147-A177-3AD203B41FA5}">
                      <a16:colId xmlns:a16="http://schemas.microsoft.com/office/drawing/2014/main" val="81354369"/>
                    </a:ext>
                  </a:extLst>
                </a:gridCol>
                <a:gridCol w="1583532">
                  <a:extLst>
                    <a:ext uri="{9D8B030D-6E8A-4147-A177-3AD203B41FA5}">
                      <a16:colId xmlns:a16="http://schemas.microsoft.com/office/drawing/2014/main" val="2063996433"/>
                    </a:ext>
                  </a:extLst>
                </a:gridCol>
                <a:gridCol w="1584820">
                  <a:extLst>
                    <a:ext uri="{9D8B030D-6E8A-4147-A177-3AD203B41FA5}">
                      <a16:colId xmlns:a16="http://schemas.microsoft.com/office/drawing/2014/main" val="1958512222"/>
                    </a:ext>
                  </a:extLst>
                </a:gridCol>
              </a:tblGrid>
              <a:tr h="171387">
                <a:tc>
                  <a:txBody>
                    <a:bodyPr/>
                    <a:lstStyle/>
                    <a:p>
                      <a:pPr algn="ctr">
                        <a:lnSpc>
                          <a:spcPct val="100000"/>
                        </a:lnSpc>
                        <a:spcBef>
                          <a:spcPts val="0"/>
                        </a:spcBef>
                        <a:spcAft>
                          <a:spcPts val="0"/>
                        </a:spcAft>
                      </a:pPr>
                      <a:endParaRPr lang="zh-CN" altLang="en-US" sz="1000"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tx1"/>
                          </a:solidFill>
                        </a:rPr>
                        <a:t>中国通信行业标准</a:t>
                      </a:r>
                      <a:endParaRPr lang="zh-CN" altLang="en-US" sz="1000"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牵头单位</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标准状态</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343467586"/>
                  </a:ext>
                </a:extLst>
              </a:tr>
              <a:tr h="266601">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1</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spcAft>
                          <a:spcPts val="0"/>
                        </a:spcAft>
                      </a:pPr>
                      <a:r>
                        <a:rPr lang="en-US" altLang="zh-CN" sz="1000" b="1" dirty="0" smtClean="0">
                          <a:solidFill>
                            <a:schemeClr val="tx1"/>
                          </a:solidFill>
                        </a:rPr>
                        <a:t>YD/T3965-2021 </a:t>
                      </a:r>
                      <a:r>
                        <a:rPr lang="zh-CN" altLang="en-US" sz="1000" b="1" dirty="0" smtClean="0">
                          <a:solidFill>
                            <a:schemeClr val="tx1"/>
                          </a:solidFill>
                        </a:rPr>
                        <a:t>灵活以太网（</a:t>
                      </a:r>
                      <a:r>
                        <a:rPr lang="en-US" altLang="zh-CN" sz="1000" b="1" dirty="0" err="1" smtClean="0">
                          <a:solidFill>
                            <a:schemeClr val="tx1"/>
                          </a:solidFill>
                        </a:rPr>
                        <a:t>FlexE</a:t>
                      </a:r>
                      <a:r>
                        <a:rPr lang="zh-CN" altLang="en-US" sz="1000" b="1" dirty="0" smtClean="0">
                          <a:solidFill>
                            <a:schemeClr val="tx1"/>
                          </a:solidFill>
                        </a:rPr>
                        <a:t>）链路接口技术要求</a:t>
                      </a:r>
                      <a:endParaRPr lang="zh-CN" altLang="en-US" sz="1000" b="1"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n-lt"/>
                          <a:ea typeface="+mn-ea"/>
                          <a:cs typeface="+mn-cs"/>
                        </a:rPr>
                        <a:t>上海诺基亚、中国信通院</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mn-lt"/>
                          <a:ea typeface="+mn-ea"/>
                          <a:cs typeface="+mn-cs"/>
                        </a:rPr>
                        <a:t>2021</a:t>
                      </a:r>
                      <a:r>
                        <a:rPr lang="zh-CN" altLang="en-US" sz="1000" kern="1200" dirty="0" smtClean="0">
                          <a:solidFill>
                            <a:schemeClr val="tx1"/>
                          </a:solidFill>
                          <a:latin typeface="+mn-lt"/>
                          <a:ea typeface="+mn-ea"/>
                          <a:cs typeface="+mn-cs"/>
                        </a:rPr>
                        <a:t>年</a:t>
                      </a:r>
                      <a:r>
                        <a:rPr lang="en-US" altLang="zh-CN" sz="1000" kern="1200" dirty="0" smtClean="0">
                          <a:solidFill>
                            <a:schemeClr val="tx1"/>
                          </a:solidFill>
                          <a:latin typeface="+mn-lt"/>
                          <a:ea typeface="+mn-ea"/>
                          <a:cs typeface="+mn-cs"/>
                        </a:rPr>
                        <a:t>6</a:t>
                      </a:r>
                      <a:r>
                        <a:rPr lang="zh-CN" altLang="en-US" sz="1000" kern="1200" dirty="0" smtClean="0">
                          <a:solidFill>
                            <a:schemeClr val="tx1"/>
                          </a:solidFill>
                          <a:latin typeface="+mn-lt"/>
                          <a:ea typeface="+mn-ea"/>
                          <a:cs typeface="+mn-cs"/>
                        </a:rPr>
                        <a:t>月已发布</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7891422"/>
                  </a:ext>
                </a:extLst>
              </a:tr>
              <a:tr h="266601">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2</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spcAft>
                          <a:spcPts val="0"/>
                        </a:spcAft>
                      </a:pPr>
                      <a:r>
                        <a:rPr lang="en-US" altLang="zh-CN" sz="1000" b="1" dirty="0" smtClean="0">
                          <a:solidFill>
                            <a:schemeClr val="tx1"/>
                          </a:solidFill>
                        </a:rPr>
                        <a:t>YD/T 3992-2021</a:t>
                      </a:r>
                      <a:r>
                        <a:rPr lang="zh-CN" altLang="en-US" sz="1000" b="1" dirty="0" smtClean="0">
                          <a:solidFill>
                            <a:schemeClr val="tx1"/>
                          </a:solidFill>
                        </a:rPr>
                        <a:t>灵活以太网（</a:t>
                      </a:r>
                      <a:r>
                        <a:rPr lang="en-US" altLang="zh-CN" sz="1000" b="1" dirty="0" err="1" smtClean="0">
                          <a:solidFill>
                            <a:schemeClr val="tx1"/>
                          </a:solidFill>
                        </a:rPr>
                        <a:t>FlexE</a:t>
                      </a:r>
                      <a:r>
                        <a:rPr lang="zh-CN" altLang="en-US" sz="1000" b="1" dirty="0" smtClean="0">
                          <a:solidFill>
                            <a:schemeClr val="tx1"/>
                          </a:solidFill>
                        </a:rPr>
                        <a:t>）链路接口测试方法</a:t>
                      </a:r>
                      <a:endParaRPr lang="zh-CN" altLang="en-US" sz="1000" b="1"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n-lt"/>
                          <a:ea typeface="+mn-ea"/>
                          <a:cs typeface="+mn-cs"/>
                        </a:rPr>
                        <a:t>中国信通院、华为</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mn-lt"/>
                          <a:ea typeface="+mn-ea"/>
                          <a:cs typeface="+mn-cs"/>
                        </a:rPr>
                        <a:t>2021</a:t>
                      </a:r>
                      <a:r>
                        <a:rPr lang="zh-CN" altLang="en-US" sz="1000" kern="1200" dirty="0" smtClean="0">
                          <a:solidFill>
                            <a:schemeClr val="tx1"/>
                          </a:solidFill>
                          <a:latin typeface="+mn-lt"/>
                          <a:ea typeface="+mn-ea"/>
                          <a:cs typeface="+mn-cs"/>
                        </a:rPr>
                        <a:t>年</a:t>
                      </a:r>
                      <a:r>
                        <a:rPr lang="en-US" altLang="zh-CN" sz="1000" kern="1200" dirty="0" smtClean="0">
                          <a:solidFill>
                            <a:schemeClr val="tx1"/>
                          </a:solidFill>
                          <a:latin typeface="+mn-lt"/>
                          <a:ea typeface="+mn-ea"/>
                          <a:cs typeface="+mn-cs"/>
                        </a:rPr>
                        <a:t>9</a:t>
                      </a:r>
                      <a:r>
                        <a:rPr lang="zh-CN" altLang="en-US" sz="1000" kern="1200" dirty="0" smtClean="0">
                          <a:solidFill>
                            <a:schemeClr val="tx1"/>
                          </a:solidFill>
                          <a:latin typeface="+mn-lt"/>
                          <a:ea typeface="+mn-ea"/>
                          <a:cs typeface="+mn-cs"/>
                        </a:rPr>
                        <a:t>月已发布</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3653813"/>
                  </a:ext>
                </a:extLst>
              </a:tr>
            </a:tbl>
          </a:graphicData>
        </a:graphic>
      </p:graphicFrame>
      <p:cxnSp>
        <p:nvCxnSpPr>
          <p:cNvPr id="44" name="直接连接符 43"/>
          <p:cNvCxnSpPr/>
          <p:nvPr/>
        </p:nvCxnSpPr>
        <p:spPr>
          <a:xfrm>
            <a:off x="107504" y="2139702"/>
            <a:ext cx="8784976"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7504" y="3939902"/>
            <a:ext cx="8784976"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16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5486"/>
            <a:ext cx="8229600" cy="504056"/>
          </a:xfrm>
        </p:spPr>
        <p:txBody>
          <a:bodyPr vert="horz" lIns="91440" tIns="45720" rIns="91440" bIns="45720" rtlCol="0" anchor="ctr">
            <a:noAutofit/>
          </a:bodyPr>
          <a:lstStyle/>
          <a:p>
            <a:r>
              <a:rPr lang="en-US" altLang="zh-CN" sz="2400" b="1" dirty="0" smtClean="0"/>
              <a:t>CCSA</a:t>
            </a:r>
            <a:r>
              <a:rPr lang="zh-CN" altLang="en-US" sz="2400" b="1" dirty="0" smtClean="0"/>
              <a:t>正加速研制切片</a:t>
            </a:r>
            <a:r>
              <a:rPr lang="zh-CN" altLang="en-US" sz="2400" b="1" dirty="0"/>
              <a:t>分组网络（</a:t>
            </a:r>
            <a:r>
              <a:rPr lang="en-US" altLang="zh-CN" sz="2400" b="1" dirty="0"/>
              <a:t>SPN</a:t>
            </a:r>
            <a:r>
              <a:rPr lang="zh-CN" altLang="en-US" sz="2400" b="1" dirty="0" smtClean="0"/>
              <a:t>）的标准</a:t>
            </a:r>
            <a:r>
              <a:rPr lang="zh-CN" altLang="en-US" sz="2400" b="1" dirty="0" smtClean="0"/>
              <a:t>体系</a:t>
            </a:r>
            <a:endParaRPr lang="zh-CN" altLang="en-US" sz="2400" b="1" dirty="0"/>
          </a:p>
        </p:txBody>
      </p:sp>
      <p:graphicFrame>
        <p:nvGraphicFramePr>
          <p:cNvPr id="3" name="表格 2"/>
          <p:cNvGraphicFramePr>
            <a:graphicFrameLocks noGrp="1"/>
          </p:cNvGraphicFramePr>
          <p:nvPr>
            <p:extLst>
              <p:ext uri="{D42A27DB-BD31-4B8C-83A1-F6EECF244321}">
                <p14:modId xmlns:p14="http://schemas.microsoft.com/office/powerpoint/2010/main" val="99029498"/>
              </p:ext>
            </p:extLst>
          </p:nvPr>
        </p:nvGraphicFramePr>
        <p:xfrm>
          <a:off x="223739" y="1212890"/>
          <a:ext cx="4276253" cy="3566160"/>
        </p:xfrm>
        <a:graphic>
          <a:graphicData uri="http://schemas.openxmlformats.org/drawingml/2006/table">
            <a:tbl>
              <a:tblPr firstRow="1" bandRow="1">
                <a:tableStyleId>{5C22544A-7EE6-4342-B048-85BDC9FD1C3A}</a:tableStyleId>
              </a:tblPr>
              <a:tblGrid>
                <a:gridCol w="252302">
                  <a:extLst>
                    <a:ext uri="{9D8B030D-6E8A-4147-A177-3AD203B41FA5}">
                      <a16:colId xmlns:a16="http://schemas.microsoft.com/office/drawing/2014/main" val="3803007972"/>
                    </a:ext>
                  </a:extLst>
                </a:gridCol>
                <a:gridCol w="1866850">
                  <a:extLst>
                    <a:ext uri="{9D8B030D-6E8A-4147-A177-3AD203B41FA5}">
                      <a16:colId xmlns:a16="http://schemas.microsoft.com/office/drawing/2014/main" val="1514686237"/>
                    </a:ext>
                  </a:extLst>
                </a:gridCol>
                <a:gridCol w="1220997">
                  <a:extLst>
                    <a:ext uri="{9D8B030D-6E8A-4147-A177-3AD203B41FA5}">
                      <a16:colId xmlns:a16="http://schemas.microsoft.com/office/drawing/2014/main" val="2670890296"/>
                    </a:ext>
                  </a:extLst>
                </a:gridCol>
                <a:gridCol w="936104">
                  <a:extLst>
                    <a:ext uri="{9D8B030D-6E8A-4147-A177-3AD203B41FA5}">
                      <a16:colId xmlns:a16="http://schemas.microsoft.com/office/drawing/2014/main" val="1923439856"/>
                    </a:ext>
                  </a:extLst>
                </a:gridCol>
              </a:tblGrid>
              <a:tr h="0">
                <a:tc>
                  <a:txBody>
                    <a:bodyPr/>
                    <a:lstStyle/>
                    <a:p>
                      <a:pPr algn="ctr">
                        <a:lnSpc>
                          <a:spcPct val="100000"/>
                        </a:lnSpc>
                        <a:spcBef>
                          <a:spcPts val="0"/>
                        </a:spcBef>
                        <a:spcAft>
                          <a:spcPts val="0"/>
                        </a:spcAft>
                      </a:pPr>
                      <a:endParaRPr lang="zh-CN" altLang="en-US" sz="1000"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tx1"/>
                          </a:solidFill>
                        </a:rPr>
                        <a:t>中国通信行业标准</a:t>
                      </a:r>
                      <a:endParaRPr lang="zh-CN" altLang="en-US" sz="1000"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牵头单位</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进展状态</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6806541"/>
                  </a:ext>
                </a:extLst>
              </a:tr>
              <a:tr h="358512">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1</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spcAft>
                          <a:spcPts val="0"/>
                        </a:spcAft>
                      </a:pPr>
                      <a:r>
                        <a:rPr lang="en-US" altLang="zh-CN" sz="1000" b="1" dirty="0" smtClean="0">
                          <a:solidFill>
                            <a:schemeClr val="tx1"/>
                          </a:solidFill>
                        </a:rPr>
                        <a:t>YD/T 3826-2021 </a:t>
                      </a:r>
                      <a:r>
                        <a:rPr lang="zh-CN" altLang="en-US" sz="1000" b="1" dirty="0" smtClean="0">
                          <a:solidFill>
                            <a:schemeClr val="tx1"/>
                          </a:solidFill>
                        </a:rPr>
                        <a:t>切片分组网络（</a:t>
                      </a:r>
                      <a:r>
                        <a:rPr lang="en-US" altLang="zh-CN" sz="1000" b="1" dirty="0" smtClean="0">
                          <a:solidFill>
                            <a:schemeClr val="tx1"/>
                          </a:solidFill>
                        </a:rPr>
                        <a:t>SPN</a:t>
                      </a:r>
                      <a:r>
                        <a:rPr lang="zh-CN" altLang="en-US" sz="1000" b="1" dirty="0" smtClean="0">
                          <a:solidFill>
                            <a:schemeClr val="tx1"/>
                          </a:solidFill>
                        </a:rPr>
                        <a:t>）总体技术要求</a:t>
                      </a:r>
                      <a:endParaRPr lang="zh-CN" altLang="en-US" sz="1000" b="1"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n-lt"/>
                          <a:ea typeface="+mn-ea"/>
                          <a:cs typeface="+mn-cs"/>
                        </a:rPr>
                        <a:t>中国移动、</a:t>
                      </a:r>
                      <a:r>
                        <a:rPr lang="zh-CN" altLang="en-US" sz="1000" b="1" kern="1200" dirty="0" smtClean="0">
                          <a:solidFill>
                            <a:schemeClr val="tx1"/>
                          </a:solidFill>
                          <a:latin typeface="+mn-lt"/>
                          <a:ea typeface="+mn-ea"/>
                          <a:cs typeface="+mn-cs"/>
                        </a:rPr>
                        <a:t>中国信通院</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mn-lt"/>
                          <a:ea typeface="+mn-ea"/>
                          <a:cs typeface="+mn-cs"/>
                        </a:rPr>
                        <a:t>2021</a:t>
                      </a:r>
                      <a:r>
                        <a:rPr lang="zh-CN" altLang="en-US" sz="1000" kern="1200" dirty="0" smtClean="0">
                          <a:solidFill>
                            <a:schemeClr val="tx1"/>
                          </a:solidFill>
                          <a:latin typeface="+mn-lt"/>
                          <a:ea typeface="+mn-ea"/>
                          <a:cs typeface="+mn-cs"/>
                        </a:rPr>
                        <a:t>年</a:t>
                      </a:r>
                      <a:r>
                        <a:rPr lang="en-US" altLang="zh-CN" sz="1000" kern="1200" dirty="0" smtClean="0">
                          <a:solidFill>
                            <a:schemeClr val="tx1"/>
                          </a:solidFill>
                          <a:latin typeface="+mn-lt"/>
                          <a:ea typeface="+mn-ea"/>
                          <a:cs typeface="+mn-cs"/>
                        </a:rPr>
                        <a:t>3</a:t>
                      </a:r>
                      <a:r>
                        <a:rPr lang="zh-CN" altLang="en-US" sz="1000" kern="1200" dirty="0" smtClean="0">
                          <a:solidFill>
                            <a:schemeClr val="tx1"/>
                          </a:solidFill>
                          <a:latin typeface="+mn-lt"/>
                          <a:ea typeface="+mn-ea"/>
                          <a:cs typeface="+mn-cs"/>
                        </a:rPr>
                        <a:t>月已正式发布</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9021013"/>
                  </a:ext>
                </a:extLst>
              </a:tr>
              <a:tr h="411334">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2</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spcAft>
                          <a:spcPts val="0"/>
                        </a:spcAft>
                      </a:pPr>
                      <a:r>
                        <a:rPr lang="en-US" altLang="zh-CN" sz="1000" b="1" dirty="0" smtClean="0">
                          <a:solidFill>
                            <a:schemeClr val="tx1"/>
                          </a:solidFill>
                        </a:rPr>
                        <a:t>2019-1218T-YD </a:t>
                      </a:r>
                      <a:r>
                        <a:rPr lang="zh-CN" altLang="en-US" sz="1000" b="1" dirty="0" smtClean="0">
                          <a:solidFill>
                            <a:schemeClr val="tx1"/>
                          </a:solidFill>
                        </a:rPr>
                        <a:t>切片分组网络（</a:t>
                      </a:r>
                      <a:r>
                        <a:rPr lang="en-US" altLang="zh-CN" sz="1000" b="1" dirty="0" smtClean="0">
                          <a:solidFill>
                            <a:schemeClr val="tx1"/>
                          </a:solidFill>
                        </a:rPr>
                        <a:t>SPN</a:t>
                      </a:r>
                      <a:r>
                        <a:rPr lang="zh-CN" altLang="en-US" sz="1000" b="1" dirty="0" smtClean="0">
                          <a:solidFill>
                            <a:schemeClr val="tx1"/>
                          </a:solidFill>
                        </a:rPr>
                        <a:t>）设备技术要求</a:t>
                      </a:r>
                      <a:endParaRPr lang="zh-CN" altLang="en-US" sz="1000" b="1"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n-lt"/>
                          <a:ea typeface="+mn-ea"/>
                          <a:cs typeface="+mn-cs"/>
                        </a:rPr>
                        <a:t>中国移动、中兴、</a:t>
                      </a:r>
                      <a:r>
                        <a:rPr lang="zh-CN" altLang="en-US" sz="1000" b="1" kern="1200" dirty="0" smtClean="0">
                          <a:solidFill>
                            <a:schemeClr val="tx1"/>
                          </a:solidFill>
                          <a:latin typeface="+mn-lt"/>
                          <a:ea typeface="+mn-ea"/>
                          <a:cs typeface="+mn-cs"/>
                        </a:rPr>
                        <a:t>中国信通院</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mn-lt"/>
                          <a:ea typeface="+mn-ea"/>
                          <a:cs typeface="+mn-cs"/>
                        </a:rPr>
                        <a:t>2021</a:t>
                      </a:r>
                      <a:r>
                        <a:rPr lang="zh-CN" altLang="en-US" sz="1000" kern="1200" dirty="0" smtClean="0">
                          <a:solidFill>
                            <a:schemeClr val="tx1"/>
                          </a:solidFill>
                          <a:latin typeface="+mn-lt"/>
                          <a:ea typeface="+mn-ea"/>
                          <a:cs typeface="+mn-cs"/>
                        </a:rPr>
                        <a:t>年</a:t>
                      </a:r>
                      <a:r>
                        <a:rPr lang="en-US" altLang="zh-CN" sz="1000" kern="1200" dirty="0" smtClean="0">
                          <a:solidFill>
                            <a:schemeClr val="tx1"/>
                          </a:solidFill>
                          <a:latin typeface="+mn-lt"/>
                          <a:ea typeface="+mn-ea"/>
                          <a:cs typeface="+mn-cs"/>
                        </a:rPr>
                        <a:t>10</a:t>
                      </a:r>
                      <a:r>
                        <a:rPr lang="zh-CN" altLang="en-US" sz="1000" kern="1200" dirty="0" smtClean="0">
                          <a:solidFill>
                            <a:schemeClr val="tx1"/>
                          </a:solidFill>
                          <a:latin typeface="+mn-lt"/>
                          <a:ea typeface="+mn-ea"/>
                          <a:cs typeface="+mn-cs"/>
                        </a:rPr>
                        <a:t>月通过送审，将提交报批</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4233376"/>
                  </a:ext>
                </a:extLst>
              </a:tr>
              <a:tr h="405368">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3</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Bef>
                          <a:spcPts val="0"/>
                        </a:spcBef>
                        <a:spcAft>
                          <a:spcPts val="0"/>
                        </a:spcAft>
                      </a:pPr>
                      <a:r>
                        <a:rPr lang="en-US" altLang="zh-CN" sz="1000" b="1" dirty="0" smtClean="0">
                          <a:solidFill>
                            <a:schemeClr val="tx1"/>
                          </a:solidFill>
                        </a:rPr>
                        <a:t>2020-0592T-YD </a:t>
                      </a:r>
                      <a:r>
                        <a:rPr lang="zh-CN" altLang="en-US" sz="1000" b="1" dirty="0" smtClean="0">
                          <a:solidFill>
                            <a:schemeClr val="tx1"/>
                          </a:solidFill>
                        </a:rPr>
                        <a:t>切片分组网络（</a:t>
                      </a:r>
                      <a:r>
                        <a:rPr lang="en-US" altLang="zh-CN" sz="1000" b="1" dirty="0" smtClean="0">
                          <a:solidFill>
                            <a:schemeClr val="tx1"/>
                          </a:solidFill>
                        </a:rPr>
                        <a:t>SPN</a:t>
                      </a:r>
                      <a:r>
                        <a:rPr lang="zh-CN" altLang="en-US" sz="1000" b="1" dirty="0" smtClean="0">
                          <a:solidFill>
                            <a:schemeClr val="tx1"/>
                          </a:solidFill>
                        </a:rPr>
                        <a:t>）设备测试方法</a:t>
                      </a:r>
                      <a:endParaRPr lang="zh-CN" sz="1000" b="1"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中国信通院、</a:t>
                      </a:r>
                      <a:r>
                        <a:rPr lang="zh-CN" altLang="en-US" sz="1000" kern="1200" dirty="0" smtClean="0">
                          <a:solidFill>
                            <a:schemeClr val="tx1"/>
                          </a:solidFill>
                          <a:latin typeface="+mn-lt"/>
                          <a:ea typeface="+mn-ea"/>
                          <a:cs typeface="+mn-cs"/>
                        </a:rPr>
                        <a:t>中国移动</a:t>
                      </a:r>
                      <a:endParaRPr lang="zh-CN" altLang="en-US" sz="100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2021</a:t>
                      </a:r>
                      <a:r>
                        <a:rPr lang="zh-CN" altLang="en-US" sz="100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100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10</a:t>
                      </a:r>
                      <a:r>
                        <a:rPr lang="zh-CN" altLang="en-US" sz="100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月通过征求意见，</a:t>
                      </a:r>
                      <a:r>
                        <a:rPr lang="en-US" altLang="zh-CN" sz="1000" kern="0" baseline="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12</a:t>
                      </a:r>
                      <a:r>
                        <a:rPr lang="zh-CN" altLang="en-US" sz="1000" kern="0" baseline="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月提交</a:t>
                      </a:r>
                      <a:r>
                        <a:rPr lang="zh-CN" altLang="en-US" sz="100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送审。</a:t>
                      </a:r>
                      <a:endParaRPr lang="zh-CN" altLang="en-US" sz="100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1033017"/>
                  </a:ext>
                </a:extLst>
              </a:tr>
              <a:tr h="219025">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4</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Bef>
                          <a:spcPts val="0"/>
                        </a:spcBef>
                        <a:spcAft>
                          <a:spcPts val="0"/>
                        </a:spcAft>
                      </a:pPr>
                      <a:r>
                        <a:rPr lang="en-US" altLang="zh-CN" sz="1000" b="1"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2020B31</a:t>
                      </a:r>
                      <a:r>
                        <a:rPr lang="zh-CN" altLang="en-US" sz="1000" b="1"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研究课题：切片分组网络（</a:t>
                      </a:r>
                      <a:r>
                        <a:rPr lang="en-US" altLang="zh-CN" sz="1000" b="1"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SPN</a:t>
                      </a:r>
                      <a:r>
                        <a:rPr lang="zh-CN" altLang="en-US" sz="1000" b="1"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）互通技术要求</a:t>
                      </a:r>
                      <a:endParaRPr lang="zh-CN" sz="1000" b="1"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n-lt"/>
                          <a:ea typeface="+mn-ea"/>
                          <a:cs typeface="+mn-cs"/>
                        </a:rPr>
                        <a:t>中国移动、</a:t>
                      </a:r>
                      <a:r>
                        <a:rPr lang="zh-CN" altLang="en-US" sz="1000" b="1" kern="1200" dirty="0" smtClean="0">
                          <a:solidFill>
                            <a:schemeClr val="tx1"/>
                          </a:solidFill>
                          <a:latin typeface="+mn-lt"/>
                          <a:ea typeface="+mn-ea"/>
                          <a:cs typeface="+mn-cs"/>
                        </a:rPr>
                        <a:t>中国信通院</a:t>
                      </a:r>
                      <a:endParaRPr lang="zh-CN" altLang="en-US" sz="1000" b="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2021</a:t>
                      </a:r>
                      <a:r>
                        <a:rPr lang="zh-CN" altLang="en-US"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 12</a:t>
                      </a:r>
                      <a:r>
                        <a:rPr lang="zh-CN" altLang="en-US"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月提交上会审查</a:t>
                      </a:r>
                      <a:endParaRPr lang="zh-CN" altLang="en-US" sz="1000" b="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4326911"/>
                  </a:ext>
                </a:extLst>
              </a:tr>
              <a:tr h="0">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5</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Bef>
                          <a:spcPts val="0"/>
                        </a:spcBef>
                        <a:spcAft>
                          <a:spcPts val="0"/>
                        </a:spcAft>
                      </a:pPr>
                      <a:r>
                        <a:rPr lang="en-US" altLang="zh-CN" sz="1000" b="1" dirty="0" smtClean="0">
                          <a:solidFill>
                            <a:schemeClr val="tx1"/>
                          </a:solidFill>
                        </a:rPr>
                        <a:t>2020-0591T-YD</a:t>
                      </a:r>
                      <a:r>
                        <a:rPr lang="zh-CN" altLang="en-US" sz="1000" b="1" dirty="0" smtClean="0">
                          <a:solidFill>
                            <a:schemeClr val="tx1"/>
                          </a:solidFill>
                        </a:rPr>
                        <a:t>切片分组网络（</a:t>
                      </a:r>
                      <a:r>
                        <a:rPr lang="en-US" altLang="zh-CN" sz="1000" b="1" dirty="0" smtClean="0">
                          <a:solidFill>
                            <a:schemeClr val="tx1"/>
                          </a:solidFill>
                        </a:rPr>
                        <a:t>SPN</a:t>
                      </a:r>
                      <a:r>
                        <a:rPr lang="zh-CN" altLang="en-US" sz="1000" b="1" dirty="0" smtClean="0">
                          <a:solidFill>
                            <a:schemeClr val="tx1"/>
                          </a:solidFill>
                        </a:rPr>
                        <a:t>）南向接口技术要求</a:t>
                      </a:r>
                      <a:endParaRPr lang="zh-CN" sz="1000" b="1"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n-lt"/>
                          <a:ea typeface="+mn-ea"/>
                          <a:cs typeface="+mn-cs"/>
                        </a:rPr>
                        <a:t>中国移动、中兴、</a:t>
                      </a:r>
                      <a:r>
                        <a:rPr lang="zh-CN" altLang="en-US" sz="1000" b="1" kern="1200" dirty="0" smtClean="0">
                          <a:solidFill>
                            <a:schemeClr val="tx1"/>
                          </a:solidFill>
                          <a:latin typeface="+mn-lt"/>
                          <a:ea typeface="+mn-ea"/>
                          <a:cs typeface="+mn-cs"/>
                        </a:rPr>
                        <a:t>中国信通院</a:t>
                      </a:r>
                      <a:endParaRPr lang="zh-CN" altLang="en-US" sz="100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kern="0" dirty="0" smtClean="0">
                          <a:solidFill>
                            <a:schemeClr val="tx1"/>
                          </a:solidFill>
                          <a:effectLst/>
                          <a:latin typeface="Times New Roman" panose="02020603050405020304" pitchFamily="18" charset="0"/>
                          <a:ea typeface="+mn-ea"/>
                          <a:cs typeface="宋体" panose="02010600030101010101" pitchFamily="2" charset="-122"/>
                        </a:rPr>
                        <a:t>计划</a:t>
                      </a:r>
                      <a:r>
                        <a:rPr lang="en-US" altLang="zh-CN"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2022</a:t>
                      </a:r>
                      <a:r>
                        <a:rPr lang="zh-CN" altLang="en-US"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年完成</a:t>
                      </a:r>
                      <a:endParaRPr lang="zh-CN" altLang="en-US" sz="1000" b="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3719969"/>
                  </a:ext>
                </a:extLst>
              </a:tr>
              <a:tr h="4083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kern="1200" dirty="0" smtClean="0">
                          <a:solidFill>
                            <a:schemeClr val="tx1"/>
                          </a:solidFill>
                          <a:latin typeface="+mn-lt"/>
                          <a:ea typeface="+mn-ea"/>
                          <a:cs typeface="+mn-cs"/>
                        </a:rPr>
                        <a:t>6</a:t>
                      </a:r>
                      <a:endParaRPr lang="zh-CN" altLang="en-US" sz="1000" b="1" kern="1200" dirty="0" smtClean="0">
                        <a:solidFill>
                          <a:schemeClr val="tx1"/>
                        </a:solidFill>
                        <a:latin typeface="+mn-lt"/>
                        <a:ea typeface="+mn-ea"/>
                        <a:cs typeface="+mn-cs"/>
                      </a:endParaRPr>
                    </a:p>
                    <a:p>
                      <a:pPr marL="0" algn="ctr" defTabSz="914400" rtl="0" eaLnBrk="1" latinLnBrk="0" hangingPunct="1">
                        <a:lnSpc>
                          <a:spcPct val="100000"/>
                        </a:lnSpc>
                        <a:spcBef>
                          <a:spcPts val="0"/>
                        </a:spcBef>
                        <a:spcAft>
                          <a:spcPts val="0"/>
                        </a:spcAft>
                      </a:pP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000" b="1" kern="0" dirty="0" smtClean="0">
                          <a:solidFill>
                            <a:schemeClr val="tx1"/>
                          </a:solidFill>
                          <a:effectLst/>
                          <a:latin typeface="Calibri"/>
                          <a:ea typeface="宋体"/>
                          <a:cs typeface="Calibri"/>
                        </a:rPr>
                        <a:t>切片</a:t>
                      </a:r>
                      <a:r>
                        <a:rPr lang="zh-CN" sz="1000" b="1" kern="0" dirty="0">
                          <a:solidFill>
                            <a:schemeClr val="tx1"/>
                          </a:solidFill>
                          <a:effectLst/>
                          <a:latin typeface="Calibri"/>
                          <a:ea typeface="宋体"/>
                          <a:cs typeface="Calibri"/>
                        </a:rPr>
                        <a:t>分组网络（</a:t>
                      </a:r>
                      <a:r>
                        <a:rPr lang="en-US" sz="1000" b="1" kern="0" dirty="0">
                          <a:solidFill>
                            <a:schemeClr val="tx1"/>
                          </a:solidFill>
                          <a:effectLst/>
                          <a:latin typeface="Calibri"/>
                          <a:ea typeface="宋体"/>
                          <a:cs typeface="Calibri"/>
                        </a:rPr>
                        <a:t>SPN</a:t>
                      </a:r>
                      <a:r>
                        <a:rPr lang="zh-CN" sz="1000" b="1" kern="0" dirty="0">
                          <a:solidFill>
                            <a:schemeClr val="tx1"/>
                          </a:solidFill>
                          <a:effectLst/>
                          <a:latin typeface="Calibri"/>
                          <a:ea typeface="宋体"/>
                          <a:cs typeface="Calibri"/>
                        </a:rPr>
                        <a:t>）设备南向接口测试</a:t>
                      </a:r>
                      <a:r>
                        <a:rPr lang="zh-CN" sz="1000" b="1" kern="0" dirty="0" smtClean="0">
                          <a:solidFill>
                            <a:schemeClr val="tx1"/>
                          </a:solidFill>
                          <a:effectLst/>
                          <a:latin typeface="Calibri"/>
                          <a:ea typeface="宋体"/>
                          <a:cs typeface="Calibri"/>
                        </a:rPr>
                        <a:t>方法</a:t>
                      </a:r>
                      <a:endParaRPr lang="zh-CN" sz="1000" b="1" kern="100" dirty="0">
                        <a:solidFill>
                          <a:schemeClr val="tx1"/>
                        </a:solidFill>
                        <a:effectLst/>
                        <a:latin typeface="Calibri"/>
                        <a:ea typeface="宋体"/>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中国信通院、</a:t>
                      </a:r>
                      <a:r>
                        <a:rPr lang="zh-CN" altLang="en-US" sz="1000" b="0" kern="1200" dirty="0" smtClean="0">
                          <a:solidFill>
                            <a:schemeClr val="tx1"/>
                          </a:solidFill>
                          <a:latin typeface="+mn-lt"/>
                          <a:ea typeface="+mn-ea"/>
                          <a:cs typeface="+mn-cs"/>
                        </a:rPr>
                        <a:t>中国移动</a:t>
                      </a:r>
                      <a:endParaRPr lang="zh-CN" altLang="en-US" sz="1000"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kern="0" dirty="0" smtClean="0">
                          <a:solidFill>
                            <a:schemeClr val="tx1"/>
                          </a:solidFill>
                          <a:effectLst/>
                          <a:latin typeface="Times New Roman" panose="02020603050405020304" pitchFamily="18" charset="0"/>
                          <a:ea typeface="+mn-ea"/>
                          <a:cs typeface="宋体" panose="02010600030101010101" pitchFamily="2" charset="-122"/>
                        </a:rPr>
                        <a:t>计划</a:t>
                      </a:r>
                      <a:r>
                        <a:rPr lang="en-US" altLang="zh-CN" sz="1000" b="0" kern="0" dirty="0" smtClean="0">
                          <a:solidFill>
                            <a:schemeClr val="tx1"/>
                          </a:solidFill>
                          <a:effectLst/>
                          <a:latin typeface="Times New Roman" panose="02020603050405020304" pitchFamily="18" charset="0"/>
                          <a:ea typeface="+mn-ea"/>
                          <a:cs typeface="宋体" panose="02010600030101010101" pitchFamily="2" charset="-122"/>
                        </a:rPr>
                        <a:t>2022</a:t>
                      </a:r>
                      <a:r>
                        <a:rPr lang="zh-CN" altLang="en-US" sz="1000" b="0" kern="0" dirty="0" smtClean="0">
                          <a:solidFill>
                            <a:schemeClr val="tx1"/>
                          </a:solidFill>
                          <a:effectLst/>
                          <a:latin typeface="Times New Roman" panose="02020603050405020304" pitchFamily="18" charset="0"/>
                          <a:ea typeface="+mn-ea"/>
                          <a:cs typeface="宋体" panose="02010600030101010101" pitchFamily="2" charset="-122"/>
                        </a:rPr>
                        <a:t>年完成</a:t>
                      </a:r>
                      <a:endParaRPr lang="zh-CN" altLang="en-US" sz="1000" b="0" kern="0" dirty="0">
                        <a:solidFill>
                          <a:schemeClr val="tx1"/>
                        </a:solidFill>
                        <a:effectLst/>
                        <a:latin typeface="Times New Roman" panose="02020603050405020304" pitchFamily="18" charset="0"/>
                        <a:ea typeface="+mn-ea"/>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2792833"/>
                  </a:ext>
                </a:extLst>
              </a:tr>
              <a:tr h="304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kern="1200" dirty="0" smtClean="0">
                          <a:solidFill>
                            <a:schemeClr val="tx1"/>
                          </a:solidFill>
                          <a:latin typeface="+mn-lt"/>
                          <a:ea typeface="+mn-ea"/>
                          <a:cs typeface="+mn-cs"/>
                        </a:rPr>
                        <a:t>7</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000" b="1" kern="0" dirty="0" smtClean="0">
                          <a:solidFill>
                            <a:schemeClr val="tx1"/>
                          </a:solidFill>
                          <a:effectLst/>
                          <a:latin typeface="Calibri"/>
                          <a:ea typeface="宋体"/>
                          <a:cs typeface="Calibri"/>
                        </a:rPr>
                        <a:t>切片</a:t>
                      </a:r>
                      <a:r>
                        <a:rPr lang="zh-CN" sz="1000" b="1" kern="0" dirty="0">
                          <a:solidFill>
                            <a:schemeClr val="tx1"/>
                          </a:solidFill>
                          <a:effectLst/>
                          <a:latin typeface="Calibri"/>
                          <a:ea typeface="宋体"/>
                          <a:cs typeface="Calibri"/>
                        </a:rPr>
                        <a:t>分组网络（</a:t>
                      </a:r>
                      <a:r>
                        <a:rPr lang="en-US" sz="1000" b="1" kern="0" dirty="0">
                          <a:solidFill>
                            <a:schemeClr val="tx1"/>
                          </a:solidFill>
                          <a:effectLst/>
                          <a:latin typeface="Calibri"/>
                          <a:ea typeface="宋体"/>
                          <a:cs typeface="Calibri"/>
                        </a:rPr>
                        <a:t>SPN</a:t>
                      </a:r>
                      <a:r>
                        <a:rPr lang="zh-CN" sz="1000" b="1" kern="0" dirty="0">
                          <a:solidFill>
                            <a:schemeClr val="tx1"/>
                          </a:solidFill>
                          <a:effectLst/>
                          <a:latin typeface="Calibri"/>
                          <a:ea typeface="宋体"/>
                          <a:cs typeface="Calibri"/>
                        </a:rPr>
                        <a:t>）细粒度承载技术</a:t>
                      </a:r>
                      <a:r>
                        <a:rPr lang="zh-CN" sz="1000" b="1" kern="0" dirty="0" smtClean="0">
                          <a:solidFill>
                            <a:schemeClr val="tx1"/>
                          </a:solidFill>
                          <a:effectLst/>
                          <a:latin typeface="Calibri"/>
                          <a:ea typeface="宋体"/>
                          <a:cs typeface="Calibri"/>
                        </a:rPr>
                        <a:t>要求</a:t>
                      </a:r>
                      <a:endParaRPr lang="zh-CN" sz="1000" b="1" kern="100" dirty="0">
                        <a:solidFill>
                          <a:schemeClr val="tx1"/>
                        </a:solidFill>
                        <a:effectLst/>
                        <a:latin typeface="Calibri"/>
                        <a:ea typeface="宋体"/>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中国移动、华为</a:t>
                      </a:r>
                      <a:endParaRPr lang="zh-CN" altLang="en-US" sz="1000" b="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计划</a:t>
                      </a:r>
                      <a:r>
                        <a:rPr lang="en-US" altLang="zh-CN"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2022</a:t>
                      </a:r>
                      <a:r>
                        <a:rPr lang="zh-CN" altLang="en-US" sz="1000" b="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年完成</a:t>
                      </a:r>
                      <a:endParaRPr lang="zh-CN" altLang="en-US" sz="1000" b="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1241590"/>
                  </a:ext>
                </a:extLst>
              </a:tr>
            </a:tbl>
          </a:graphicData>
        </a:graphic>
      </p:graphicFrame>
      <p:sp>
        <p:nvSpPr>
          <p:cNvPr id="4" name="文本框 3"/>
          <p:cNvSpPr txBox="1"/>
          <p:nvPr/>
        </p:nvSpPr>
        <p:spPr>
          <a:xfrm>
            <a:off x="223738" y="771550"/>
            <a:ext cx="4276253"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a:buNone/>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TC6 WG1 </a:t>
            </a:r>
            <a:r>
              <a:rPr lang="zh-CN" altLang="en-US" dirty="0"/>
              <a:t>传送网工作组</a:t>
            </a:r>
          </a:p>
        </p:txBody>
      </p:sp>
      <p:sp>
        <p:nvSpPr>
          <p:cNvPr id="5" name="文本框 4"/>
          <p:cNvSpPr txBox="1"/>
          <p:nvPr/>
        </p:nvSpPr>
        <p:spPr>
          <a:xfrm>
            <a:off x="4711005" y="771550"/>
            <a:ext cx="4181475"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a:buNone/>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SP2 </a:t>
            </a:r>
            <a:r>
              <a:rPr lang="en-US" altLang="zh-CN" dirty="0" smtClean="0"/>
              <a:t>5G</a:t>
            </a:r>
            <a:r>
              <a:rPr lang="zh-CN" altLang="en-US" dirty="0" smtClean="0"/>
              <a:t>网络</a:t>
            </a:r>
            <a:r>
              <a:rPr lang="zh-CN" altLang="en-US" dirty="0"/>
              <a:t>切片</a:t>
            </a:r>
            <a:r>
              <a:rPr lang="zh-CN" altLang="en-US" dirty="0" smtClean="0"/>
              <a:t>特设</a:t>
            </a:r>
            <a:r>
              <a:rPr lang="zh-CN" altLang="en-US" dirty="0"/>
              <a:t>项目</a:t>
            </a:r>
            <a:r>
              <a:rPr lang="zh-CN" altLang="en-US" dirty="0" smtClean="0"/>
              <a:t>组</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07927581"/>
              </p:ext>
            </p:extLst>
          </p:nvPr>
        </p:nvGraphicFramePr>
        <p:xfrm>
          <a:off x="4716016" y="1216103"/>
          <a:ext cx="4176464" cy="2147734"/>
        </p:xfrm>
        <a:graphic>
          <a:graphicData uri="http://schemas.openxmlformats.org/drawingml/2006/table">
            <a:tbl>
              <a:tblPr firstRow="1" bandRow="1">
                <a:tableStyleId>{5C22544A-7EE6-4342-B048-85BDC9FD1C3A}</a:tableStyleId>
              </a:tblPr>
              <a:tblGrid>
                <a:gridCol w="243805">
                  <a:extLst>
                    <a:ext uri="{9D8B030D-6E8A-4147-A177-3AD203B41FA5}">
                      <a16:colId xmlns:a16="http://schemas.microsoft.com/office/drawing/2014/main" val="2669248498"/>
                    </a:ext>
                  </a:extLst>
                </a:gridCol>
                <a:gridCol w="1916435">
                  <a:extLst>
                    <a:ext uri="{9D8B030D-6E8A-4147-A177-3AD203B41FA5}">
                      <a16:colId xmlns:a16="http://schemas.microsoft.com/office/drawing/2014/main" val="2423989194"/>
                    </a:ext>
                  </a:extLst>
                </a:gridCol>
                <a:gridCol w="1152128">
                  <a:extLst>
                    <a:ext uri="{9D8B030D-6E8A-4147-A177-3AD203B41FA5}">
                      <a16:colId xmlns:a16="http://schemas.microsoft.com/office/drawing/2014/main" val="3440213335"/>
                    </a:ext>
                  </a:extLst>
                </a:gridCol>
                <a:gridCol w="864096">
                  <a:extLst>
                    <a:ext uri="{9D8B030D-6E8A-4147-A177-3AD203B41FA5}">
                      <a16:colId xmlns:a16="http://schemas.microsoft.com/office/drawing/2014/main" val="3724035959"/>
                    </a:ext>
                  </a:extLst>
                </a:gridCol>
              </a:tblGrid>
              <a:tr h="292873">
                <a:tc>
                  <a:txBody>
                    <a:bodyPr/>
                    <a:lstStyle/>
                    <a:p>
                      <a:pPr algn="ctr">
                        <a:lnSpc>
                          <a:spcPct val="100000"/>
                        </a:lnSpc>
                        <a:spcBef>
                          <a:spcPts val="0"/>
                        </a:spcBef>
                        <a:spcAft>
                          <a:spcPts val="0"/>
                        </a:spcAft>
                      </a:pPr>
                      <a:endParaRPr lang="zh-CN" altLang="en-US" sz="1000"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tx1"/>
                          </a:solidFill>
                        </a:rPr>
                        <a:t>中国通信行业标准</a:t>
                      </a:r>
                      <a:endParaRPr lang="zh-CN" altLang="en-US" sz="1000"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牵头单位</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进展状态</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5083527"/>
                  </a:ext>
                </a:extLst>
              </a:tr>
              <a:tr h="618287">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1</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dk1"/>
                          </a:solidFill>
                          <a:effectLst/>
                          <a:latin typeface="+mn-lt"/>
                          <a:ea typeface="+mn-ea"/>
                          <a:cs typeface="+mn-cs"/>
                        </a:rPr>
                        <a:t>2020-0512T-YD </a:t>
                      </a:r>
                      <a:r>
                        <a:rPr lang="en-US" altLang="zh-CN" sz="1000" kern="0" dirty="0" smtClean="0">
                          <a:effectLst/>
                        </a:rPr>
                        <a:t>5G</a:t>
                      </a:r>
                      <a:r>
                        <a:rPr lang="zh-CN" altLang="zh-CN" sz="1000" kern="0" dirty="0" smtClean="0">
                          <a:effectLst/>
                        </a:rPr>
                        <a:t>网络切片 基于切片分组网（</a:t>
                      </a:r>
                      <a:r>
                        <a:rPr lang="en-US" altLang="zh-CN" sz="1000" kern="0" dirty="0" smtClean="0">
                          <a:effectLst/>
                        </a:rPr>
                        <a:t>SPN</a:t>
                      </a:r>
                      <a:r>
                        <a:rPr lang="zh-CN" altLang="zh-CN" sz="1000" kern="0" dirty="0" smtClean="0">
                          <a:effectLst/>
                        </a:rPr>
                        <a:t>）承载的端到端切片对接技术要求</a:t>
                      </a:r>
                      <a:endParaRPr lang="zh-CN" altLang="en-US" sz="1000" b="1"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n-lt"/>
                          <a:ea typeface="+mn-ea"/>
                          <a:cs typeface="+mn-cs"/>
                        </a:rPr>
                        <a:t>中国移动、</a:t>
                      </a:r>
                      <a:r>
                        <a:rPr lang="zh-CN" altLang="en-US" sz="1000" b="1" kern="1200" dirty="0" smtClean="0">
                          <a:solidFill>
                            <a:schemeClr val="tx1"/>
                          </a:solidFill>
                          <a:latin typeface="+mn-lt"/>
                          <a:ea typeface="+mn-ea"/>
                          <a:cs typeface="+mn-cs"/>
                        </a:rPr>
                        <a:t>中国信通院</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mn-lt"/>
                          <a:ea typeface="+mn-ea"/>
                          <a:cs typeface="+mn-cs"/>
                        </a:rPr>
                        <a:t>2021</a:t>
                      </a:r>
                      <a:r>
                        <a:rPr lang="zh-CN" altLang="en-US" sz="1000" kern="1200" dirty="0" smtClean="0">
                          <a:solidFill>
                            <a:schemeClr val="tx1"/>
                          </a:solidFill>
                          <a:latin typeface="+mn-lt"/>
                          <a:ea typeface="+mn-ea"/>
                          <a:cs typeface="+mn-cs"/>
                        </a:rPr>
                        <a:t>年</a:t>
                      </a:r>
                      <a:r>
                        <a:rPr lang="en-US" altLang="zh-CN" sz="1000" kern="1200" dirty="0" smtClean="0">
                          <a:solidFill>
                            <a:schemeClr val="tx1"/>
                          </a:solidFill>
                          <a:latin typeface="+mn-lt"/>
                          <a:ea typeface="+mn-ea"/>
                          <a:cs typeface="+mn-cs"/>
                        </a:rPr>
                        <a:t>3</a:t>
                      </a:r>
                      <a:r>
                        <a:rPr lang="zh-CN" altLang="en-US" sz="1000" kern="1200" dirty="0" smtClean="0">
                          <a:solidFill>
                            <a:schemeClr val="tx1"/>
                          </a:solidFill>
                          <a:latin typeface="+mn-lt"/>
                          <a:ea typeface="+mn-ea"/>
                          <a:cs typeface="+mn-cs"/>
                        </a:rPr>
                        <a:t>月已提交报批</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5954312"/>
                  </a:ext>
                </a:extLst>
              </a:tr>
              <a:tr h="618287">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2</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2021-0583T-YD</a:t>
                      </a:r>
                      <a:r>
                        <a:rPr lang="zh-CN" altLang="zh-CN" sz="1000" kern="0" dirty="0" smtClean="0">
                          <a:effectLst/>
                        </a:rPr>
                        <a:t>基于切片分组网（</a:t>
                      </a:r>
                      <a:r>
                        <a:rPr lang="en-US" altLang="zh-CN" sz="1000" kern="0" dirty="0" smtClean="0">
                          <a:effectLst/>
                        </a:rPr>
                        <a:t>SPN</a:t>
                      </a:r>
                      <a:r>
                        <a:rPr lang="zh-CN" altLang="zh-CN" sz="1000" kern="0" dirty="0" smtClean="0">
                          <a:effectLst/>
                        </a:rPr>
                        <a:t>）的承载网切片子网管理功能（</a:t>
                      </a:r>
                      <a:r>
                        <a:rPr lang="en-US" altLang="zh-CN" sz="1000" kern="0" dirty="0" smtClean="0">
                          <a:effectLst/>
                        </a:rPr>
                        <a:t>TN-NSSMF</a:t>
                      </a:r>
                      <a:r>
                        <a:rPr lang="zh-CN" altLang="zh-CN" sz="1000" kern="0" dirty="0" smtClean="0">
                          <a:effectLst/>
                        </a:rPr>
                        <a:t>）技术要求</a:t>
                      </a:r>
                      <a:endParaRPr lang="zh-CN" altLang="en-US" sz="1000" b="1"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n-lt"/>
                          <a:ea typeface="+mn-ea"/>
                          <a:cs typeface="+mn-cs"/>
                        </a:rPr>
                        <a:t>中国移动、</a:t>
                      </a:r>
                      <a:r>
                        <a:rPr lang="zh-CN" altLang="en-US" sz="1000" b="1" kern="1200" dirty="0" smtClean="0">
                          <a:solidFill>
                            <a:schemeClr val="tx1"/>
                          </a:solidFill>
                          <a:latin typeface="+mn-lt"/>
                          <a:ea typeface="+mn-ea"/>
                          <a:cs typeface="+mn-cs"/>
                        </a:rPr>
                        <a:t>中国信通院</a:t>
                      </a:r>
                      <a:r>
                        <a:rPr lang="zh-CN" altLang="en-US" sz="1000" b="0" kern="1200" dirty="0" smtClean="0">
                          <a:solidFill>
                            <a:schemeClr val="tx1"/>
                          </a:solidFill>
                          <a:latin typeface="+mn-lt"/>
                          <a:ea typeface="+mn-ea"/>
                          <a:cs typeface="+mn-cs"/>
                        </a:rPr>
                        <a:t>、中国信科</a:t>
                      </a:r>
                      <a:endParaRPr lang="zh-CN" altLang="en-US" sz="1000" b="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tx1"/>
                          </a:solidFill>
                          <a:latin typeface="+mn-lt"/>
                          <a:ea typeface="+mn-ea"/>
                          <a:cs typeface="+mn-cs"/>
                        </a:rPr>
                        <a:t>2021</a:t>
                      </a:r>
                      <a:r>
                        <a:rPr lang="zh-CN" altLang="en-US" sz="1000" kern="1200" dirty="0" smtClean="0">
                          <a:solidFill>
                            <a:schemeClr val="tx1"/>
                          </a:solidFill>
                          <a:latin typeface="+mn-lt"/>
                          <a:ea typeface="+mn-ea"/>
                          <a:cs typeface="+mn-cs"/>
                        </a:rPr>
                        <a:t>年</a:t>
                      </a:r>
                      <a:r>
                        <a:rPr lang="en-US" altLang="zh-CN" sz="1000" kern="1200" dirty="0" smtClean="0">
                          <a:solidFill>
                            <a:schemeClr val="tx1"/>
                          </a:solidFill>
                          <a:latin typeface="+mn-lt"/>
                          <a:ea typeface="+mn-ea"/>
                          <a:cs typeface="+mn-cs"/>
                        </a:rPr>
                        <a:t>7</a:t>
                      </a:r>
                      <a:r>
                        <a:rPr lang="zh-CN" altLang="en-US" sz="1000" kern="1200" dirty="0" smtClean="0">
                          <a:solidFill>
                            <a:schemeClr val="tx1"/>
                          </a:solidFill>
                          <a:latin typeface="+mn-lt"/>
                          <a:ea typeface="+mn-ea"/>
                          <a:cs typeface="+mn-cs"/>
                        </a:rPr>
                        <a:t>月通过送审，已报批提交</a:t>
                      </a:r>
                      <a:endParaRPr lang="zh-CN" altLang="en-US" sz="1000"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0495956"/>
                  </a:ext>
                </a:extLst>
              </a:tr>
              <a:tr h="618287">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3</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2021-0582T-YD</a:t>
                      </a:r>
                      <a:r>
                        <a:rPr lang="zh-CN" altLang="zh-CN" sz="1000" kern="0" dirty="0" smtClean="0">
                          <a:effectLst/>
                        </a:rPr>
                        <a:t>基于切片分组网（</a:t>
                      </a:r>
                      <a:r>
                        <a:rPr lang="en-US" altLang="zh-CN" sz="1000" kern="0" dirty="0" smtClean="0">
                          <a:effectLst/>
                        </a:rPr>
                        <a:t>SPN</a:t>
                      </a:r>
                      <a:r>
                        <a:rPr lang="zh-CN" altLang="zh-CN" sz="1000" kern="0" dirty="0" smtClean="0">
                          <a:effectLst/>
                        </a:rPr>
                        <a:t>）的承载网切片子网管理功能（</a:t>
                      </a:r>
                      <a:r>
                        <a:rPr lang="en-US" altLang="zh-CN" sz="1000" kern="0" dirty="0" smtClean="0">
                          <a:effectLst/>
                        </a:rPr>
                        <a:t>TN-NSSMF</a:t>
                      </a:r>
                      <a:r>
                        <a:rPr lang="zh-CN" altLang="zh-CN" sz="1000" kern="0" dirty="0" smtClean="0">
                          <a:effectLst/>
                        </a:rPr>
                        <a:t>）</a:t>
                      </a:r>
                      <a:r>
                        <a:rPr lang="zh-CN" altLang="en-US" sz="1000" kern="0" dirty="0" smtClean="0">
                          <a:effectLst/>
                        </a:rPr>
                        <a:t>接口</a:t>
                      </a:r>
                      <a:r>
                        <a:rPr lang="zh-CN" altLang="zh-CN" sz="1000" kern="0" dirty="0" smtClean="0">
                          <a:effectLst/>
                        </a:rPr>
                        <a:t>技术要求</a:t>
                      </a:r>
                      <a:endParaRPr lang="zh-CN" sz="1000" b="1"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tx1"/>
                          </a:solidFill>
                          <a:latin typeface="+mn-lt"/>
                          <a:ea typeface="+mn-ea"/>
                          <a:cs typeface="+mn-cs"/>
                        </a:rPr>
                        <a:t>中国移动、</a:t>
                      </a:r>
                      <a:r>
                        <a:rPr lang="zh-CN" altLang="en-US" sz="1000" b="1" kern="1200" dirty="0" smtClean="0">
                          <a:solidFill>
                            <a:schemeClr val="tx1"/>
                          </a:solidFill>
                          <a:latin typeface="+mn-lt"/>
                          <a:ea typeface="+mn-ea"/>
                          <a:cs typeface="+mn-cs"/>
                        </a:rPr>
                        <a:t>中国信通院</a:t>
                      </a:r>
                      <a:r>
                        <a:rPr lang="zh-CN" altLang="en-US" sz="1000" b="0" kern="1200" dirty="0" smtClean="0">
                          <a:solidFill>
                            <a:schemeClr val="tx1"/>
                          </a:solidFill>
                          <a:latin typeface="+mn-lt"/>
                          <a:ea typeface="+mn-ea"/>
                          <a:cs typeface="+mn-cs"/>
                        </a:rPr>
                        <a:t>、华为技术</a:t>
                      </a:r>
                      <a:endParaRPr lang="zh-CN" altLang="en-US" sz="1000" b="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2021</a:t>
                      </a:r>
                      <a:r>
                        <a:rPr lang="zh-CN" altLang="en-US" sz="100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100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10</a:t>
                      </a:r>
                      <a:r>
                        <a:rPr lang="zh-CN" altLang="en-US" sz="1000" kern="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月通过送审稿，</a:t>
                      </a:r>
                      <a:r>
                        <a:rPr lang="zh-CN" altLang="en-US" sz="1000" kern="0" baseline="0" dirty="0" smtClean="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将提交报批</a:t>
                      </a:r>
                      <a:endParaRPr lang="zh-CN" altLang="en-US" sz="1000" kern="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7623509"/>
                  </a:ext>
                </a:extLst>
              </a:tr>
            </a:tbl>
          </a:graphicData>
        </a:graphic>
      </p:graphicFrame>
      <p:sp>
        <p:nvSpPr>
          <p:cNvPr id="8" name="文本框 7"/>
          <p:cNvSpPr txBox="1"/>
          <p:nvPr/>
        </p:nvSpPr>
        <p:spPr>
          <a:xfrm>
            <a:off x="4711005" y="3492996"/>
            <a:ext cx="4181475"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a:defRPr lang="zh-CN"/>
            </a:defPPr>
            <a:lvl1pPr algn="ctr">
              <a:buNone/>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t>TC7 WG2 </a:t>
            </a:r>
            <a:r>
              <a:rPr lang="zh-CN" altLang="en-US" dirty="0" smtClean="0"/>
              <a:t>传送、接入和承载网络管理</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742344331"/>
              </p:ext>
            </p:extLst>
          </p:nvPr>
        </p:nvGraphicFramePr>
        <p:xfrm>
          <a:off x="4711005" y="3915386"/>
          <a:ext cx="4181475" cy="856127"/>
        </p:xfrm>
        <a:graphic>
          <a:graphicData uri="http://schemas.openxmlformats.org/drawingml/2006/table">
            <a:tbl>
              <a:tblPr firstRow="1" bandRow="1">
                <a:tableStyleId>{5C22544A-7EE6-4342-B048-85BDC9FD1C3A}</a:tableStyleId>
              </a:tblPr>
              <a:tblGrid>
                <a:gridCol w="245397">
                  <a:extLst>
                    <a:ext uri="{9D8B030D-6E8A-4147-A177-3AD203B41FA5}">
                      <a16:colId xmlns:a16="http://schemas.microsoft.com/office/drawing/2014/main" val="4103620101"/>
                    </a:ext>
                  </a:extLst>
                </a:gridCol>
                <a:gridCol w="1815756">
                  <a:extLst>
                    <a:ext uri="{9D8B030D-6E8A-4147-A177-3AD203B41FA5}">
                      <a16:colId xmlns:a16="http://schemas.microsoft.com/office/drawing/2014/main" val="4082640711"/>
                    </a:ext>
                  </a:extLst>
                </a:gridCol>
                <a:gridCol w="1151821">
                  <a:extLst>
                    <a:ext uri="{9D8B030D-6E8A-4147-A177-3AD203B41FA5}">
                      <a16:colId xmlns:a16="http://schemas.microsoft.com/office/drawing/2014/main" val="3044788752"/>
                    </a:ext>
                  </a:extLst>
                </a:gridCol>
                <a:gridCol w="968501">
                  <a:extLst>
                    <a:ext uri="{9D8B030D-6E8A-4147-A177-3AD203B41FA5}">
                      <a16:colId xmlns:a16="http://schemas.microsoft.com/office/drawing/2014/main" val="2714230744"/>
                    </a:ext>
                  </a:extLst>
                </a:gridCol>
              </a:tblGrid>
              <a:tr h="0">
                <a:tc>
                  <a:txBody>
                    <a:bodyPr/>
                    <a:lstStyle/>
                    <a:p>
                      <a:pPr algn="ctr">
                        <a:lnSpc>
                          <a:spcPct val="100000"/>
                        </a:lnSpc>
                        <a:spcBef>
                          <a:spcPts val="0"/>
                        </a:spcBef>
                        <a:spcAft>
                          <a:spcPts val="0"/>
                        </a:spcAft>
                      </a:pPr>
                      <a:endParaRPr lang="zh-CN" altLang="en-US" sz="1000"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tx1"/>
                          </a:solidFill>
                        </a:rPr>
                        <a:t>中国通信行业标准</a:t>
                      </a:r>
                      <a:endParaRPr lang="zh-CN" altLang="en-US" sz="1000" dirty="0">
                        <a:solidFill>
                          <a:schemeClr val="tx1"/>
                        </a:solidFill>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牵头单位</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tx1"/>
                          </a:solidFill>
                          <a:latin typeface="+mn-lt"/>
                          <a:ea typeface="+mn-ea"/>
                          <a:cs typeface="+mn-cs"/>
                        </a:rPr>
                        <a:t>进展状态</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3432014"/>
                  </a:ext>
                </a:extLst>
              </a:tr>
              <a:tr h="581807">
                <a:tc>
                  <a:txBody>
                    <a:bodyPr/>
                    <a:lstStyle/>
                    <a:p>
                      <a:pPr marL="0" algn="ctr" defTabSz="914400" rtl="0" eaLnBrk="1" latinLnBrk="0" hangingPunct="1">
                        <a:lnSpc>
                          <a:spcPct val="100000"/>
                        </a:lnSpc>
                        <a:spcBef>
                          <a:spcPts val="0"/>
                        </a:spcBef>
                        <a:spcAft>
                          <a:spcPts val="0"/>
                        </a:spcAft>
                      </a:pPr>
                      <a:r>
                        <a:rPr lang="en-US" altLang="zh-CN" sz="1000" b="1" kern="1200" dirty="0" smtClean="0">
                          <a:solidFill>
                            <a:schemeClr val="tx1"/>
                          </a:solidFill>
                          <a:latin typeface="+mn-lt"/>
                          <a:ea typeface="+mn-ea"/>
                          <a:cs typeface="+mn-cs"/>
                        </a:rPr>
                        <a:t>1</a:t>
                      </a:r>
                      <a:endParaRPr lang="zh-CN" altLang="en-US" sz="1000" b="1" kern="1200" dirty="0">
                        <a:solidFill>
                          <a:schemeClr val="tx1"/>
                        </a:solidFill>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solidFill>
                            <a:schemeClr val="dk1"/>
                          </a:solidFill>
                          <a:effectLst/>
                          <a:latin typeface="+mn-lt"/>
                          <a:ea typeface="+mn-ea"/>
                          <a:cs typeface="+mn-cs"/>
                        </a:rPr>
                        <a:t>2020-0539T-YD</a:t>
                      </a:r>
                      <a:r>
                        <a:rPr lang="zh-CN" altLang="zh-CN" sz="1000" kern="0" dirty="0" smtClean="0">
                          <a:solidFill>
                            <a:schemeClr val="dk1"/>
                          </a:solidFill>
                          <a:effectLst/>
                          <a:latin typeface="+mn-lt"/>
                          <a:ea typeface="+mn-ea"/>
                          <a:cs typeface="+mn-cs"/>
                        </a:rPr>
                        <a:t>面向</a:t>
                      </a:r>
                      <a:r>
                        <a:rPr lang="en-US" altLang="zh-CN" sz="1000" kern="0" dirty="0" smtClean="0">
                          <a:solidFill>
                            <a:schemeClr val="dk1"/>
                          </a:solidFill>
                          <a:effectLst/>
                          <a:latin typeface="+mn-lt"/>
                          <a:ea typeface="+mn-ea"/>
                          <a:cs typeface="+mn-cs"/>
                        </a:rPr>
                        <a:t>5G</a:t>
                      </a:r>
                      <a:r>
                        <a:rPr lang="zh-CN" altLang="zh-CN" sz="1000" kern="0" dirty="0" smtClean="0">
                          <a:solidFill>
                            <a:schemeClr val="dk1"/>
                          </a:solidFill>
                          <a:effectLst/>
                          <a:latin typeface="+mn-lt"/>
                          <a:ea typeface="+mn-ea"/>
                          <a:cs typeface="+mn-cs"/>
                        </a:rPr>
                        <a:t>传输的</a:t>
                      </a:r>
                      <a:r>
                        <a:rPr lang="en-US" altLang="zh-CN" sz="1000" kern="0" dirty="0" smtClean="0">
                          <a:solidFill>
                            <a:schemeClr val="dk1"/>
                          </a:solidFill>
                          <a:effectLst/>
                          <a:latin typeface="+mn-lt"/>
                          <a:ea typeface="+mn-ea"/>
                          <a:cs typeface="+mn-cs"/>
                        </a:rPr>
                        <a:t>PTN/SPN</a:t>
                      </a:r>
                      <a:r>
                        <a:rPr lang="zh-CN" altLang="zh-CN" sz="1000" kern="0" dirty="0" smtClean="0">
                          <a:solidFill>
                            <a:schemeClr val="dk1"/>
                          </a:solidFill>
                          <a:effectLst/>
                          <a:latin typeface="+mn-lt"/>
                          <a:ea typeface="+mn-ea"/>
                          <a:cs typeface="+mn-cs"/>
                        </a:rPr>
                        <a:t>管控融合网络管理系统技术要求</a:t>
                      </a:r>
                      <a:endParaRPr lang="zh-CN" altLang="zh-CN" sz="1000" kern="0" dirty="0">
                        <a:solidFill>
                          <a:schemeClr val="dk1"/>
                        </a:solidFill>
                        <a:effectLst/>
                        <a:latin typeface="+mn-lt"/>
                        <a:ea typeface="+mn-ea"/>
                        <a:cs typeface="+mn-cs"/>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0" dirty="0" smtClean="0">
                          <a:solidFill>
                            <a:schemeClr val="dk1"/>
                          </a:solidFill>
                          <a:effectLst/>
                          <a:latin typeface="+mn-lt"/>
                          <a:ea typeface="+mn-ea"/>
                          <a:cs typeface="+mn-cs"/>
                        </a:rPr>
                        <a:t>中国移动、华为技术</a:t>
                      </a:r>
                      <a:endParaRPr lang="zh-CN" altLang="en-US" sz="1000" kern="0" dirty="0">
                        <a:solidFill>
                          <a:schemeClr val="dk1"/>
                        </a:solidFill>
                        <a:effectLst/>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solidFill>
                            <a:schemeClr val="dk1"/>
                          </a:solidFill>
                          <a:effectLst/>
                          <a:latin typeface="+mn-lt"/>
                          <a:ea typeface="+mn-ea"/>
                          <a:cs typeface="+mn-cs"/>
                        </a:rPr>
                        <a:t>2020</a:t>
                      </a:r>
                      <a:r>
                        <a:rPr lang="zh-CN" altLang="en-US" sz="1000" kern="0" dirty="0" smtClean="0">
                          <a:solidFill>
                            <a:schemeClr val="dk1"/>
                          </a:solidFill>
                          <a:effectLst/>
                          <a:latin typeface="+mn-lt"/>
                          <a:ea typeface="+mn-ea"/>
                          <a:cs typeface="+mn-cs"/>
                        </a:rPr>
                        <a:t>年</a:t>
                      </a:r>
                      <a:r>
                        <a:rPr lang="en-US" altLang="zh-CN" sz="1000" kern="0" dirty="0" smtClean="0">
                          <a:solidFill>
                            <a:schemeClr val="dk1"/>
                          </a:solidFill>
                          <a:effectLst/>
                          <a:latin typeface="+mn-lt"/>
                          <a:ea typeface="+mn-ea"/>
                          <a:cs typeface="+mn-cs"/>
                        </a:rPr>
                        <a:t>10</a:t>
                      </a:r>
                      <a:r>
                        <a:rPr lang="zh-CN" altLang="en-US" sz="1000" kern="0" dirty="0" smtClean="0">
                          <a:solidFill>
                            <a:schemeClr val="dk1"/>
                          </a:solidFill>
                          <a:effectLst/>
                          <a:latin typeface="+mn-lt"/>
                          <a:ea typeface="+mn-ea"/>
                          <a:cs typeface="+mn-cs"/>
                        </a:rPr>
                        <a:t>月通过送审，已报批</a:t>
                      </a:r>
                      <a:endParaRPr lang="zh-CN" altLang="en-US" sz="1000" kern="0" dirty="0">
                        <a:solidFill>
                          <a:schemeClr val="dk1"/>
                        </a:solidFill>
                        <a:effectLst/>
                        <a:latin typeface="+mn-lt"/>
                        <a:ea typeface="+mn-ea"/>
                        <a:cs typeface="+mn-cs"/>
                      </a:endParaRPr>
                    </a:p>
                  </a:txBody>
                  <a:tcPr marL="36000" marR="3600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20215"/>
                  </a:ext>
                </a:extLst>
              </a:tr>
            </a:tbl>
          </a:graphicData>
        </a:graphic>
      </p:graphicFrame>
    </p:spTree>
    <p:extLst>
      <p:ext uri="{BB962C8B-B14F-4D97-AF65-F5344CB8AC3E}">
        <p14:creationId xmlns:p14="http://schemas.microsoft.com/office/powerpoint/2010/main" val="141398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箭头连接符 45">
            <a:extLst>
              <a:ext uri="{FF2B5EF4-FFF2-40B4-BE49-F238E27FC236}">
                <a16:creationId xmlns:a16="http://schemas.microsoft.com/office/drawing/2014/main" id="{360F7008-8EF6-441D-96B1-C4ADFF1C3C03}"/>
              </a:ext>
            </a:extLst>
          </p:cNvPr>
          <p:cNvCxnSpPr/>
          <p:nvPr/>
        </p:nvCxnSpPr>
        <p:spPr bwMode="auto">
          <a:xfrm>
            <a:off x="7252652" y="950089"/>
            <a:ext cx="504405" cy="0"/>
          </a:xfrm>
          <a:prstGeom prst="straightConnector1">
            <a:avLst/>
          </a:prstGeom>
          <a:solidFill>
            <a:schemeClr val="accent1"/>
          </a:solidFill>
          <a:ln w="38100" cap="sq" cmpd="sng" algn="ctr">
            <a:solidFill>
              <a:schemeClr val="tx1"/>
            </a:solidFill>
            <a:prstDash val="solid"/>
            <a:miter lim="800000"/>
            <a:headEnd type="none" w="sm" len="sm"/>
            <a:tailEnd type="triangle" w="lg" len="med"/>
          </a:ln>
          <a:effectLst/>
        </p:spPr>
      </p:cxnSp>
      <p:sp>
        <p:nvSpPr>
          <p:cNvPr id="38" name="Freeform 14">
            <a:extLst>
              <a:ext uri="{FF2B5EF4-FFF2-40B4-BE49-F238E27FC236}">
                <a16:creationId xmlns:a16="http://schemas.microsoft.com/office/drawing/2014/main" id="{50AF8FAC-CAF4-4C51-8949-2B85E6BB48C5}"/>
              </a:ext>
            </a:extLst>
          </p:cNvPr>
          <p:cNvSpPr>
            <a:spLocks/>
          </p:cNvSpPr>
          <p:nvPr/>
        </p:nvSpPr>
        <p:spPr bwMode="gray">
          <a:xfrm>
            <a:off x="198875" y="808869"/>
            <a:ext cx="1072002" cy="327935"/>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buNone/>
              <a:defRPr/>
            </a:pPr>
            <a:r>
              <a:rPr lang="zh-CN" altLang="en-US"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技术与标准</a:t>
            </a:r>
            <a:endParaRPr lang="zh-CN" altLang="zh-CN"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9" name="Freeform 14">
            <a:extLst>
              <a:ext uri="{FF2B5EF4-FFF2-40B4-BE49-F238E27FC236}">
                <a16:creationId xmlns:a16="http://schemas.microsoft.com/office/drawing/2014/main" id="{F73B4717-CC70-4144-B9C8-B9EBF8F6180F}"/>
              </a:ext>
            </a:extLst>
          </p:cNvPr>
          <p:cNvSpPr>
            <a:spLocks/>
          </p:cNvSpPr>
          <p:nvPr/>
        </p:nvSpPr>
        <p:spPr bwMode="gray">
          <a:xfrm>
            <a:off x="1786943" y="823389"/>
            <a:ext cx="1072002" cy="327935"/>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buNone/>
              <a:defRPr/>
            </a:pPr>
            <a:r>
              <a:rPr lang="zh-CN" altLang="en-US"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芯片厂商</a:t>
            </a:r>
            <a:endParaRPr lang="zh-CN" altLang="zh-CN"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0" name="Freeform 14">
            <a:extLst>
              <a:ext uri="{FF2B5EF4-FFF2-40B4-BE49-F238E27FC236}">
                <a16:creationId xmlns:a16="http://schemas.microsoft.com/office/drawing/2014/main" id="{6D2C9075-9F1A-435B-94D1-5FB4825D0B12}"/>
              </a:ext>
            </a:extLst>
          </p:cNvPr>
          <p:cNvSpPr>
            <a:spLocks/>
          </p:cNvSpPr>
          <p:nvPr/>
        </p:nvSpPr>
        <p:spPr bwMode="gray">
          <a:xfrm>
            <a:off x="3371009" y="812398"/>
            <a:ext cx="1248778" cy="342889"/>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buNone/>
              <a:defRPr/>
            </a:pPr>
            <a:r>
              <a:rPr lang="zh-CN" altLang="en-US" sz="135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系统设备制造商</a:t>
            </a:r>
            <a:endParaRPr lang="zh-CN" altLang="zh-CN" sz="135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1" name="Freeform 14">
            <a:extLst>
              <a:ext uri="{FF2B5EF4-FFF2-40B4-BE49-F238E27FC236}">
                <a16:creationId xmlns:a16="http://schemas.microsoft.com/office/drawing/2014/main" id="{507A035F-9E02-46C6-845E-37CE1F915520}"/>
              </a:ext>
            </a:extLst>
          </p:cNvPr>
          <p:cNvSpPr>
            <a:spLocks/>
          </p:cNvSpPr>
          <p:nvPr/>
        </p:nvSpPr>
        <p:spPr bwMode="gray">
          <a:xfrm>
            <a:off x="6417654" y="815203"/>
            <a:ext cx="974710" cy="307521"/>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a:buNone/>
              <a:defRPr/>
            </a:pPr>
            <a:r>
              <a:rPr lang="zh-CN" altLang="en-US"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电信运营商</a:t>
            </a:r>
            <a:endParaRPr lang="zh-CN" altLang="zh-CN"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2" name="Freeform 14">
            <a:extLst>
              <a:ext uri="{FF2B5EF4-FFF2-40B4-BE49-F238E27FC236}">
                <a16:creationId xmlns:a16="http://schemas.microsoft.com/office/drawing/2014/main" id="{D7FFADE1-8A9A-4739-8552-03120D80EA05}"/>
              </a:ext>
            </a:extLst>
          </p:cNvPr>
          <p:cNvSpPr>
            <a:spLocks/>
          </p:cNvSpPr>
          <p:nvPr/>
        </p:nvSpPr>
        <p:spPr bwMode="gray">
          <a:xfrm>
            <a:off x="7791827" y="802426"/>
            <a:ext cx="1029244" cy="340573"/>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buNone/>
              <a:defRPr/>
            </a:pPr>
            <a:r>
              <a:rPr lang="zh-CN" altLang="en-US"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行业应用</a:t>
            </a:r>
            <a:endParaRPr lang="zh-CN" altLang="zh-CN"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cxnSp>
        <p:nvCxnSpPr>
          <p:cNvPr id="43" name="直接箭头连接符 42">
            <a:extLst>
              <a:ext uri="{FF2B5EF4-FFF2-40B4-BE49-F238E27FC236}">
                <a16:creationId xmlns:a16="http://schemas.microsoft.com/office/drawing/2014/main" id="{DCDFEE5D-6444-4818-B955-CEBA92ECDE08}"/>
              </a:ext>
            </a:extLst>
          </p:cNvPr>
          <p:cNvCxnSpPr/>
          <p:nvPr/>
        </p:nvCxnSpPr>
        <p:spPr bwMode="auto">
          <a:xfrm>
            <a:off x="1258425" y="975535"/>
            <a:ext cx="504405" cy="0"/>
          </a:xfrm>
          <a:prstGeom prst="straightConnector1">
            <a:avLst/>
          </a:prstGeom>
          <a:solidFill>
            <a:schemeClr val="accent1"/>
          </a:solidFill>
          <a:ln w="38100" cap="sq" cmpd="sng" algn="ctr">
            <a:solidFill>
              <a:schemeClr val="tx1"/>
            </a:solidFill>
            <a:prstDash val="solid"/>
            <a:miter lim="800000"/>
            <a:headEnd type="none" w="sm" len="sm"/>
            <a:tailEnd type="triangle" w="lg" len="med"/>
          </a:ln>
          <a:effectLst/>
        </p:spPr>
      </p:cxnSp>
      <p:cxnSp>
        <p:nvCxnSpPr>
          <p:cNvPr id="44" name="直接箭头连接符 43">
            <a:extLst>
              <a:ext uri="{FF2B5EF4-FFF2-40B4-BE49-F238E27FC236}">
                <a16:creationId xmlns:a16="http://schemas.microsoft.com/office/drawing/2014/main" id="{E338A69E-328E-4880-94CA-B2765B6DDB0A}"/>
              </a:ext>
            </a:extLst>
          </p:cNvPr>
          <p:cNvCxnSpPr>
            <a:cxnSpLocks/>
          </p:cNvCxnSpPr>
          <p:nvPr/>
        </p:nvCxnSpPr>
        <p:spPr bwMode="auto">
          <a:xfrm>
            <a:off x="2879092" y="987356"/>
            <a:ext cx="482840" cy="0"/>
          </a:xfrm>
          <a:prstGeom prst="straightConnector1">
            <a:avLst/>
          </a:prstGeom>
          <a:solidFill>
            <a:schemeClr val="accent1"/>
          </a:solidFill>
          <a:ln w="38100" cap="sq" cmpd="sng" algn="ctr">
            <a:solidFill>
              <a:schemeClr val="tx1"/>
            </a:solidFill>
            <a:prstDash val="solid"/>
            <a:miter lim="800000"/>
            <a:headEnd type="none" w="sm" len="sm"/>
            <a:tailEnd type="triangle" w="lg" len="med"/>
          </a:ln>
          <a:effectLst/>
        </p:spPr>
      </p:cxnSp>
      <p:cxnSp>
        <p:nvCxnSpPr>
          <p:cNvPr id="45" name="直接箭头连接符 44">
            <a:extLst>
              <a:ext uri="{FF2B5EF4-FFF2-40B4-BE49-F238E27FC236}">
                <a16:creationId xmlns:a16="http://schemas.microsoft.com/office/drawing/2014/main" id="{05509BDF-E05B-46BE-859F-DD12C14508A2}"/>
              </a:ext>
            </a:extLst>
          </p:cNvPr>
          <p:cNvCxnSpPr>
            <a:cxnSpLocks/>
          </p:cNvCxnSpPr>
          <p:nvPr/>
        </p:nvCxnSpPr>
        <p:spPr bwMode="auto">
          <a:xfrm>
            <a:off x="4657479" y="1014615"/>
            <a:ext cx="359060" cy="4272"/>
          </a:xfrm>
          <a:prstGeom prst="straightConnector1">
            <a:avLst/>
          </a:prstGeom>
          <a:solidFill>
            <a:schemeClr val="accent1"/>
          </a:solidFill>
          <a:ln w="38100" cap="sq" cmpd="sng" algn="ctr">
            <a:solidFill>
              <a:schemeClr val="tx1"/>
            </a:solidFill>
            <a:prstDash val="solid"/>
            <a:miter lim="800000"/>
            <a:headEnd type="none" w="sm" len="sm"/>
            <a:tailEnd type="triangle" w="lg" len="med"/>
          </a:ln>
          <a:effectLst/>
        </p:spPr>
      </p:cxnSp>
      <p:pic>
        <p:nvPicPr>
          <p:cNvPr id="48" name="图片 47">
            <a:extLst>
              <a:ext uri="{FF2B5EF4-FFF2-40B4-BE49-F238E27FC236}">
                <a16:creationId xmlns:a16="http://schemas.microsoft.com/office/drawing/2014/main" id="{87CF38C1-7374-4395-BCB0-FB0B7CE2B8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1932" y="1204287"/>
            <a:ext cx="462382" cy="372405"/>
          </a:xfrm>
          <a:prstGeom prst="rect">
            <a:avLst/>
          </a:prstGeom>
          <a:noFill/>
          <a:ln>
            <a:noFill/>
          </a:ln>
        </p:spPr>
      </p:pic>
      <p:pic>
        <p:nvPicPr>
          <p:cNvPr id="49" name="图片 48" descr="http://www.duidea.com/uploadfile/2015/0103/20150103121641906.png">
            <a:extLst>
              <a:ext uri="{FF2B5EF4-FFF2-40B4-BE49-F238E27FC236}">
                <a16:creationId xmlns:a16="http://schemas.microsoft.com/office/drawing/2014/main" id="{84069AC0-FBC1-4262-9E80-BF4CE67CC6D3}"/>
              </a:ext>
            </a:extLst>
          </p:cNvPr>
          <p:cNvPicPr/>
          <p:nvPr/>
        </p:nvPicPr>
        <p:blipFill>
          <a:blip r:embed="rId3" cstate="print">
            <a:extLst>
              <a:ext uri="{28A0092B-C50C-407E-A947-70E740481C1C}">
                <a14:useLocalDpi xmlns:a14="http://schemas.microsoft.com/office/drawing/2010/main" val="0"/>
              </a:ext>
            </a:extLst>
          </a:blip>
          <a:srcRect l="58344" t="33218" r="8820" b="29720"/>
          <a:stretch>
            <a:fillRect/>
          </a:stretch>
        </p:blipFill>
        <p:spPr bwMode="auto">
          <a:xfrm>
            <a:off x="4038966" y="1275534"/>
            <a:ext cx="546966" cy="255130"/>
          </a:xfrm>
          <a:prstGeom prst="rect">
            <a:avLst/>
          </a:prstGeom>
          <a:noFill/>
          <a:ln>
            <a:noFill/>
          </a:ln>
        </p:spPr>
      </p:pic>
      <p:pic>
        <p:nvPicPr>
          <p:cNvPr id="84" name="图片 83">
            <a:extLst>
              <a:ext uri="{FF2B5EF4-FFF2-40B4-BE49-F238E27FC236}">
                <a16:creationId xmlns:a16="http://schemas.microsoft.com/office/drawing/2014/main" id="{A360697E-DC77-4D6F-B1C8-5D9EDA055A2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8830" y="1647284"/>
            <a:ext cx="592236" cy="199569"/>
          </a:xfrm>
          <a:prstGeom prst="rect">
            <a:avLst/>
          </a:prstGeom>
          <a:noFill/>
          <a:ln>
            <a:noFill/>
          </a:ln>
        </p:spPr>
      </p:pic>
      <p:pic>
        <p:nvPicPr>
          <p:cNvPr id="85" name="图片 84" descr="http://www.nokia-sbell.com/Portals/0/logo.png">
            <a:extLst>
              <a:ext uri="{FF2B5EF4-FFF2-40B4-BE49-F238E27FC236}">
                <a16:creationId xmlns:a16="http://schemas.microsoft.com/office/drawing/2014/main" id="{0150D8DB-ECC5-4135-AE15-24E84052422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14937" y="1616986"/>
            <a:ext cx="963429" cy="292094"/>
          </a:xfrm>
          <a:prstGeom prst="rect">
            <a:avLst/>
          </a:prstGeom>
          <a:noFill/>
          <a:ln>
            <a:noFill/>
          </a:ln>
        </p:spPr>
      </p:pic>
      <p:pic>
        <p:nvPicPr>
          <p:cNvPr id="86" name="图片 85">
            <a:extLst>
              <a:ext uri="{FF2B5EF4-FFF2-40B4-BE49-F238E27FC236}">
                <a16:creationId xmlns:a16="http://schemas.microsoft.com/office/drawing/2014/main" id="{77F3E8BF-BDB3-4240-BE7F-BC1B57B091D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10027" y="1272223"/>
            <a:ext cx="644630" cy="298592"/>
          </a:xfrm>
          <a:prstGeom prst="rect">
            <a:avLst/>
          </a:prstGeom>
          <a:noFill/>
          <a:ln>
            <a:noFill/>
          </a:ln>
        </p:spPr>
      </p:pic>
      <p:pic>
        <p:nvPicPr>
          <p:cNvPr id="87" name="图片 86">
            <a:extLst>
              <a:ext uri="{FF2B5EF4-FFF2-40B4-BE49-F238E27FC236}">
                <a16:creationId xmlns:a16="http://schemas.microsoft.com/office/drawing/2014/main" id="{18DF4572-0B6E-4F4C-9A98-10D25BA6CBC5}"/>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60851" y="1640839"/>
            <a:ext cx="491801" cy="372130"/>
          </a:xfrm>
          <a:prstGeom prst="rect">
            <a:avLst/>
          </a:prstGeom>
          <a:noFill/>
          <a:ln>
            <a:noFill/>
          </a:ln>
        </p:spPr>
      </p:pic>
      <p:pic>
        <p:nvPicPr>
          <p:cNvPr id="88" name="图片 87">
            <a:extLst>
              <a:ext uri="{FF2B5EF4-FFF2-40B4-BE49-F238E27FC236}">
                <a16:creationId xmlns:a16="http://schemas.microsoft.com/office/drawing/2014/main" id="{125D634F-835A-4B3E-B68F-33ECD147D6D2}"/>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09043" y="1274833"/>
            <a:ext cx="561812" cy="264017"/>
          </a:xfrm>
          <a:prstGeom prst="rect">
            <a:avLst/>
          </a:prstGeom>
          <a:noFill/>
          <a:ln>
            <a:noFill/>
          </a:ln>
        </p:spPr>
      </p:pic>
      <p:pic>
        <p:nvPicPr>
          <p:cNvPr id="89" name="Picture 2">
            <a:extLst>
              <a:ext uri="{FF2B5EF4-FFF2-40B4-BE49-F238E27FC236}">
                <a16:creationId xmlns:a16="http://schemas.microsoft.com/office/drawing/2014/main" id="{9FA31357-BF94-4497-9410-2496495F600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92190" y="1907914"/>
            <a:ext cx="454849" cy="27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7">
            <a:extLst>
              <a:ext uri="{FF2B5EF4-FFF2-40B4-BE49-F238E27FC236}">
                <a16:creationId xmlns:a16="http://schemas.microsoft.com/office/drawing/2014/main" id="{B254A9AD-8788-44F9-B2F1-EC24DE22CE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4040" y="1177651"/>
            <a:ext cx="1105752" cy="33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图片 92">
            <a:extLst>
              <a:ext uri="{FF2B5EF4-FFF2-40B4-BE49-F238E27FC236}">
                <a16:creationId xmlns:a16="http://schemas.microsoft.com/office/drawing/2014/main" id="{54BC81B2-1D94-4FF0-80A6-C9B48F733ADB}"/>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1615569" y="2094554"/>
            <a:ext cx="1202694" cy="163311"/>
          </a:xfrm>
          <a:prstGeom prst="rect">
            <a:avLst/>
          </a:prstGeom>
          <a:noFill/>
          <a:ln>
            <a:noFill/>
          </a:ln>
        </p:spPr>
      </p:pic>
      <p:pic>
        <p:nvPicPr>
          <p:cNvPr id="94" name="Picture 8">
            <a:extLst>
              <a:ext uri="{FF2B5EF4-FFF2-40B4-BE49-F238E27FC236}">
                <a16:creationId xmlns:a16="http://schemas.microsoft.com/office/drawing/2014/main" id="{77B35B65-A9A2-44A3-B1EF-D63B4269E2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1287" y="1438205"/>
            <a:ext cx="994928" cy="31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10">
            <a:extLst>
              <a:ext uri="{FF2B5EF4-FFF2-40B4-BE49-F238E27FC236}">
                <a16:creationId xmlns:a16="http://schemas.microsoft.com/office/drawing/2014/main" id="{F2932F72-7486-4C44-AD37-182C5950F66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7743" y="1161837"/>
            <a:ext cx="338927" cy="34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11">
            <a:extLst>
              <a:ext uri="{FF2B5EF4-FFF2-40B4-BE49-F238E27FC236}">
                <a16:creationId xmlns:a16="http://schemas.microsoft.com/office/drawing/2014/main" id="{EDF412A3-2096-45BA-86BA-2E38D79F05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583" y="1791183"/>
            <a:ext cx="614203" cy="299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12">
            <a:extLst>
              <a:ext uri="{FF2B5EF4-FFF2-40B4-BE49-F238E27FC236}">
                <a16:creationId xmlns:a16="http://schemas.microsoft.com/office/drawing/2014/main" id="{AA0E2BD0-A462-4BF8-8BDD-72F39B8DD2F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6335" y="1464432"/>
            <a:ext cx="700691" cy="25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14">
            <a:extLst>
              <a:ext uri="{FF2B5EF4-FFF2-40B4-BE49-F238E27FC236}">
                <a16:creationId xmlns:a16="http://schemas.microsoft.com/office/drawing/2014/main" id="{1056F8CE-ABF9-42B1-824A-9E2D55CEF7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9998" y="1220926"/>
            <a:ext cx="872031" cy="19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15">
            <a:extLst>
              <a:ext uri="{FF2B5EF4-FFF2-40B4-BE49-F238E27FC236}">
                <a16:creationId xmlns:a16="http://schemas.microsoft.com/office/drawing/2014/main" id="{3969F0E3-5ACB-4734-945B-5CE52C746C3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5141" y="1668589"/>
            <a:ext cx="431260" cy="39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18">
            <a:extLst>
              <a:ext uri="{FF2B5EF4-FFF2-40B4-BE49-F238E27FC236}">
                <a16:creationId xmlns:a16="http://schemas.microsoft.com/office/drawing/2014/main" id="{0102BA29-7315-433F-ABC4-C8DAFF326A8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21346" y="1681107"/>
            <a:ext cx="454265" cy="331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 name="直接连接符 102">
            <a:extLst>
              <a:ext uri="{FF2B5EF4-FFF2-40B4-BE49-F238E27FC236}">
                <a16:creationId xmlns:a16="http://schemas.microsoft.com/office/drawing/2014/main" id="{B440CADD-1739-4255-8BB4-889F7BD01F37}"/>
              </a:ext>
            </a:extLst>
          </p:cNvPr>
          <p:cNvCxnSpPr>
            <a:cxnSpLocks/>
          </p:cNvCxnSpPr>
          <p:nvPr/>
        </p:nvCxnSpPr>
        <p:spPr>
          <a:xfrm>
            <a:off x="7750130" y="771550"/>
            <a:ext cx="41272" cy="421692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FBEF89F9-9E0B-49CD-B0C1-4D10E8BF0A77}"/>
              </a:ext>
            </a:extLst>
          </p:cNvPr>
          <p:cNvSpPr/>
          <p:nvPr/>
        </p:nvSpPr>
        <p:spPr>
          <a:xfrm>
            <a:off x="39471" y="2375542"/>
            <a:ext cx="1491302" cy="2431435"/>
          </a:xfrm>
          <a:prstGeom prst="rect">
            <a:avLst/>
          </a:prstGeom>
        </p:spPr>
        <p:txBody>
          <a:bodyPr wrap="square">
            <a:spAutoFit/>
          </a:bodyPr>
          <a:lstStyle/>
          <a:p>
            <a:pPr marL="214255" indent="-214255">
              <a:spcBef>
                <a:spcPts val="600"/>
              </a:spcBef>
              <a:buFont typeface="Wingdings" pitchFamily="2" charset="2"/>
              <a:buChar char="l"/>
            </a:pPr>
            <a:r>
              <a:rPr lang="en-US" altLang="zh-CN" sz="1200" dirty="0">
                <a:latin typeface="微软雅黑" panose="020B0503020204020204" pitchFamily="34" charset="-122"/>
                <a:ea typeface="微软雅黑" panose="020B0503020204020204" pitchFamily="34" charset="-122"/>
              </a:rPr>
              <a:t>ITU-T: </a:t>
            </a:r>
            <a:r>
              <a:rPr lang="en-US" altLang="zh-CN" sz="1200" dirty="0" smtClean="0">
                <a:latin typeface="微软雅黑" panose="020B0503020204020204" pitchFamily="34" charset="-122"/>
                <a:ea typeface="微软雅黑" panose="020B0503020204020204" pitchFamily="34" charset="-122"/>
              </a:rPr>
              <a:t>MTN</a:t>
            </a:r>
            <a:r>
              <a:rPr lang="zh-CN" altLang="en-US" sz="1200" dirty="0" smtClean="0">
                <a:latin typeface="微软雅黑" panose="020B0503020204020204" pitchFamily="34" charset="-122"/>
                <a:ea typeface="微软雅黑" panose="020B0503020204020204" pitchFamily="34" charset="-122"/>
              </a:rPr>
              <a:t>系列标准</a:t>
            </a:r>
            <a:endParaRPr lang="en-US" altLang="zh-CN" sz="1200" dirty="0" smtClean="0">
              <a:latin typeface="微软雅黑" panose="020B0503020204020204" pitchFamily="34" charset="-122"/>
              <a:ea typeface="微软雅黑" panose="020B0503020204020204" pitchFamily="34" charset="-122"/>
            </a:endParaRPr>
          </a:p>
          <a:p>
            <a:pPr marL="214255" indent="-214255">
              <a:spcBef>
                <a:spcPts val="600"/>
              </a:spcBef>
              <a:buFont typeface="Wingdings" pitchFamily="2" charset="2"/>
              <a:buChar char="l"/>
            </a:pPr>
            <a:r>
              <a:rPr lang="en-US" altLang="zh-CN" sz="1200" dirty="0" smtClean="0">
                <a:latin typeface="微软雅黑" panose="020B0503020204020204" pitchFamily="34" charset="-122"/>
                <a:ea typeface="微软雅黑" panose="020B0503020204020204" pitchFamily="34" charset="-122"/>
              </a:rPr>
              <a:t>OIF</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FlexE</a:t>
            </a: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IA</a:t>
            </a:r>
          </a:p>
          <a:p>
            <a:pPr marL="214255" indent="-214255">
              <a:spcBef>
                <a:spcPts val="600"/>
              </a:spcBef>
              <a:buFont typeface="Wingdings" pitchFamily="2" charset="2"/>
              <a:buChar char="l"/>
            </a:pPr>
            <a:r>
              <a:rPr lang="en-US" altLang="zh-CN" sz="1200" dirty="0" smtClean="0">
                <a:latin typeface="微软雅黑" panose="020B0503020204020204" pitchFamily="34" charset="-122"/>
                <a:ea typeface="微软雅黑" panose="020B0503020204020204" pitchFamily="34" charset="-122"/>
              </a:rPr>
              <a:t>IEEE802.3</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50GE/100GE/200GE/400GE</a:t>
            </a:r>
          </a:p>
          <a:p>
            <a:pPr marL="214255" indent="-214255">
              <a:spcBef>
                <a:spcPts val="600"/>
              </a:spcBef>
              <a:buFont typeface="Wingdings" pitchFamily="2" charset="2"/>
              <a:buChar char="l"/>
            </a:pPr>
            <a:r>
              <a:rPr lang="en-US" altLang="zh-CN" sz="1200" dirty="0" smtClean="0">
                <a:latin typeface="微软雅黑" panose="020B0503020204020204" pitchFamily="34" charset="-122"/>
                <a:ea typeface="微软雅黑" panose="020B0503020204020204" pitchFamily="34" charset="-122"/>
              </a:rPr>
              <a:t>IETF</a:t>
            </a:r>
            <a:r>
              <a:rPr lang="zh-CN" altLang="en-US"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FlexE</a:t>
            </a:r>
            <a:r>
              <a:rPr lang="zh-CN" altLang="en-US" sz="1200" dirty="0" smtClean="0">
                <a:latin typeface="微软雅黑" panose="020B0503020204020204" pitchFamily="34" charset="-122"/>
                <a:ea typeface="微软雅黑" panose="020B0503020204020204" pitchFamily="34" charset="-122"/>
              </a:rPr>
              <a:t>信息模型和</a:t>
            </a:r>
            <a:r>
              <a:rPr lang="en-US" altLang="zh-CN" sz="1200" dirty="0" smtClean="0">
                <a:latin typeface="微软雅黑" panose="020B0503020204020204" pitchFamily="34" charset="-122"/>
                <a:ea typeface="微软雅黑" panose="020B0503020204020204" pitchFamily="34" charset="-122"/>
              </a:rPr>
              <a:t>VPN+</a:t>
            </a:r>
            <a:r>
              <a:rPr lang="zh-CN" altLang="en-US" sz="1200" dirty="0" smtClean="0">
                <a:latin typeface="微软雅黑" panose="020B0503020204020204" pitchFamily="34" charset="-122"/>
                <a:ea typeface="微软雅黑" panose="020B0503020204020204" pitchFamily="34" charset="-122"/>
              </a:rPr>
              <a:t>切片</a:t>
            </a:r>
            <a:endParaRPr lang="en-US" altLang="zh-CN" sz="1200" dirty="0" smtClean="0">
              <a:latin typeface="微软雅黑" panose="020B0503020204020204" pitchFamily="34" charset="-122"/>
              <a:ea typeface="微软雅黑" panose="020B0503020204020204" pitchFamily="34" charset="-122"/>
            </a:endParaRPr>
          </a:p>
          <a:p>
            <a:pPr marL="214255" indent="-214255">
              <a:spcBef>
                <a:spcPts val="600"/>
              </a:spcBef>
              <a:buFont typeface="Wingdings" pitchFamily="2" charset="2"/>
              <a:buChar char="l"/>
            </a:pPr>
            <a:r>
              <a:rPr lang="en-US" altLang="zh-CN" sz="1200" dirty="0" smtClean="0">
                <a:latin typeface="微软雅黑" panose="020B0503020204020204" pitchFamily="34" charset="-122"/>
                <a:ea typeface="微软雅黑" panose="020B0503020204020204" pitchFamily="34" charset="-122"/>
              </a:rPr>
              <a:t>CCSA</a:t>
            </a:r>
            <a:r>
              <a:rPr lang="zh-CN" altLang="en-US"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FlexE</a:t>
            </a:r>
            <a:r>
              <a:rPr lang="zh-CN" altLang="en-US" sz="1200" dirty="0" smtClean="0">
                <a:latin typeface="微软雅黑" panose="020B0503020204020204" pitchFamily="34" charset="-122"/>
                <a:ea typeface="微软雅黑" panose="020B0503020204020204" pitchFamily="34" charset="-122"/>
              </a:rPr>
              <a:t>和</a:t>
            </a:r>
            <a:r>
              <a:rPr lang="en-US" altLang="zh-CN" sz="1200" dirty="0" smtClean="0">
                <a:latin typeface="微软雅黑" panose="020B0503020204020204" pitchFamily="34" charset="-122"/>
                <a:ea typeface="微软雅黑" panose="020B0503020204020204" pitchFamily="34" charset="-122"/>
              </a:rPr>
              <a:t>SPN</a:t>
            </a:r>
            <a:r>
              <a:rPr lang="zh-CN" altLang="en-US" sz="1200" dirty="0" smtClean="0">
                <a:latin typeface="微软雅黑" panose="020B0503020204020204" pitchFamily="34" charset="-122"/>
                <a:ea typeface="微软雅黑" panose="020B0503020204020204" pitchFamily="34" charset="-122"/>
              </a:rPr>
              <a:t>系列行标</a:t>
            </a:r>
            <a:endParaRPr lang="zh-CN" altLang="en-US" sz="1200" dirty="0">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741D9250-F8B5-482B-B62D-9EA8CECE20F2}"/>
              </a:ext>
            </a:extLst>
          </p:cNvPr>
          <p:cNvSpPr/>
          <p:nvPr/>
        </p:nvSpPr>
        <p:spPr>
          <a:xfrm>
            <a:off x="1451238" y="2340706"/>
            <a:ext cx="1620667" cy="2554545"/>
          </a:xfrm>
          <a:prstGeom prst="rect">
            <a:avLst/>
          </a:prstGeom>
        </p:spPr>
        <p:txBody>
          <a:bodyPr wrap="square">
            <a:spAutoFit/>
          </a:bodyPr>
          <a:lstStyle/>
          <a:p>
            <a:pPr marL="214255" indent="-214255">
              <a:spcBef>
                <a:spcPts val="600"/>
              </a:spcBef>
              <a:buFont typeface="Wingdings" pitchFamily="2" charset="2"/>
              <a:buChar char="l"/>
            </a:pPr>
            <a:r>
              <a:rPr lang="zh-CN" altLang="en-US" sz="1350" dirty="0" smtClean="0">
                <a:latin typeface="微软雅黑" panose="020B0503020204020204" pitchFamily="34" charset="-122"/>
                <a:ea typeface="微软雅黑" panose="020B0503020204020204" pitchFamily="34" charset="-122"/>
              </a:rPr>
              <a:t>国内</a:t>
            </a:r>
            <a:r>
              <a:rPr lang="zh-CN" altLang="en-US" sz="1350" dirty="0">
                <a:latin typeface="微软雅黑" panose="020B0503020204020204" pitchFamily="34" charset="-122"/>
                <a:ea typeface="微软雅黑" panose="020B0503020204020204" pitchFamily="34" charset="-122"/>
              </a:rPr>
              <a:t>三大</a:t>
            </a:r>
            <a:r>
              <a:rPr lang="zh-CN" altLang="en-US" sz="1350" dirty="0" smtClean="0">
                <a:latin typeface="微软雅黑" panose="020B0503020204020204" pitchFamily="34" charset="-122"/>
                <a:ea typeface="微软雅黑" panose="020B0503020204020204" pitchFamily="34" charset="-122"/>
              </a:rPr>
              <a:t>主流</a:t>
            </a:r>
            <a:r>
              <a:rPr lang="en-US" altLang="zh-CN" sz="1350" dirty="0">
                <a:latin typeface="微软雅黑" panose="020B0503020204020204" pitchFamily="34" charset="-122"/>
                <a:ea typeface="微软雅黑" panose="020B0503020204020204" pitchFamily="34" charset="-122"/>
              </a:rPr>
              <a:t>SPN</a:t>
            </a:r>
            <a:r>
              <a:rPr lang="zh-CN" altLang="en-US" sz="1350" dirty="0">
                <a:latin typeface="微软雅黑" panose="020B0503020204020204" pitchFamily="34" charset="-122"/>
                <a:ea typeface="微软雅黑" panose="020B0503020204020204" pitchFamily="34" charset="-122"/>
              </a:rPr>
              <a:t>设备</a:t>
            </a:r>
            <a:r>
              <a:rPr lang="zh-CN" altLang="en-US" sz="1350" dirty="0" smtClean="0">
                <a:latin typeface="微软雅黑" panose="020B0503020204020204" pitchFamily="34" charset="-122"/>
                <a:ea typeface="微软雅黑" panose="020B0503020204020204" pitchFamily="34" charset="-122"/>
              </a:rPr>
              <a:t>厂商均自研</a:t>
            </a:r>
            <a:r>
              <a:rPr lang="en-US" altLang="zh-CN" sz="1350" dirty="0" smtClean="0">
                <a:latin typeface="微软雅黑" panose="020B0503020204020204" pitchFamily="34" charset="-122"/>
                <a:ea typeface="微软雅黑" panose="020B0503020204020204" pitchFamily="34" charset="-122"/>
              </a:rPr>
              <a:t>T</a:t>
            </a:r>
            <a:r>
              <a:rPr lang="zh-CN" altLang="en-US" sz="1350" dirty="0" smtClean="0">
                <a:latin typeface="微软雅黑" panose="020B0503020204020204" pitchFamily="34" charset="-122"/>
                <a:ea typeface="微软雅黑" panose="020B0503020204020204" pitchFamily="34" charset="-122"/>
              </a:rPr>
              <a:t>级</a:t>
            </a:r>
            <a:r>
              <a:rPr lang="en-US" altLang="zh-CN" sz="1350" dirty="0" err="1" smtClean="0">
                <a:latin typeface="微软雅黑" panose="020B0503020204020204" pitchFamily="34" charset="-122"/>
                <a:ea typeface="微软雅黑" panose="020B0503020204020204" pitchFamily="34" charset="-122"/>
              </a:rPr>
              <a:t>FlexE</a:t>
            </a:r>
            <a:r>
              <a:rPr lang="en-US" altLang="zh-CN" sz="1350" dirty="0" smtClean="0">
                <a:latin typeface="微软雅黑" panose="020B0503020204020204" pitchFamily="34" charset="-122"/>
                <a:ea typeface="微软雅黑" panose="020B0503020204020204" pitchFamily="34" charset="-122"/>
              </a:rPr>
              <a:t>/ SPN</a:t>
            </a:r>
            <a:r>
              <a:rPr lang="zh-CN" altLang="en-US" sz="1350" dirty="0" smtClean="0">
                <a:latin typeface="微软雅黑" panose="020B0503020204020204" pitchFamily="34" charset="-122"/>
                <a:ea typeface="微软雅黑" panose="020B0503020204020204" pitchFamily="34" charset="-122"/>
              </a:rPr>
              <a:t>系列芯片</a:t>
            </a:r>
            <a:r>
              <a:rPr lang="zh-CN" altLang="en-US" sz="1500" dirty="0" smtClean="0">
                <a:latin typeface="微软雅黑" panose="020B0503020204020204" pitchFamily="34" charset="-122"/>
                <a:ea typeface="微软雅黑" panose="020B0503020204020204" pitchFamily="34" charset="-122"/>
              </a:rPr>
              <a:t>。</a:t>
            </a:r>
            <a:endParaRPr lang="en-US" altLang="zh-CN" sz="1500" dirty="0" smtClean="0">
              <a:latin typeface="微软雅黑" panose="020B0503020204020204" pitchFamily="34" charset="-122"/>
              <a:ea typeface="微软雅黑" panose="020B0503020204020204" pitchFamily="34" charset="-122"/>
            </a:endParaRPr>
          </a:p>
          <a:p>
            <a:pPr marL="214255" indent="-214255">
              <a:spcBef>
                <a:spcPts val="600"/>
              </a:spcBef>
              <a:buFont typeface="Wingdings" pitchFamily="2" charset="2"/>
              <a:buChar char="l"/>
            </a:pPr>
            <a:r>
              <a:rPr lang="zh-CN" altLang="en-US" sz="1350" dirty="0" smtClean="0">
                <a:latin typeface="微软雅黑" panose="020B0503020204020204" pitchFamily="34" charset="-122"/>
                <a:ea typeface="微软雅黑" panose="020B0503020204020204" pitchFamily="34" charset="-122"/>
              </a:rPr>
              <a:t>博通已发布</a:t>
            </a:r>
            <a:r>
              <a:rPr lang="en-US" altLang="zh-CN" sz="1350" dirty="0" smtClean="0">
                <a:latin typeface="微软雅黑" panose="020B0503020204020204" pitchFamily="34" charset="-122"/>
                <a:ea typeface="微软雅黑" panose="020B0503020204020204" pitchFamily="34" charset="-122"/>
              </a:rPr>
              <a:t>T</a:t>
            </a:r>
            <a:r>
              <a:rPr lang="zh-CN" altLang="en-US" sz="1350" dirty="0">
                <a:latin typeface="微软雅黑" panose="020B0503020204020204" pitchFamily="34" charset="-122"/>
                <a:ea typeface="微软雅黑" panose="020B0503020204020204" pitchFamily="34" charset="-122"/>
              </a:rPr>
              <a:t>级</a:t>
            </a:r>
            <a:r>
              <a:rPr lang="en-US" altLang="zh-CN" sz="1350" dirty="0">
                <a:latin typeface="微软雅黑" panose="020B0503020204020204" pitchFamily="34" charset="-122"/>
                <a:ea typeface="微软雅黑" panose="020B0503020204020204" pitchFamily="34" charset="-122"/>
              </a:rPr>
              <a:t>MTN</a:t>
            </a:r>
            <a:r>
              <a:rPr lang="zh-CN" altLang="en-US" sz="1350" dirty="0">
                <a:latin typeface="微软雅黑" panose="020B0503020204020204" pitchFamily="34" charset="-122"/>
                <a:ea typeface="微软雅黑" panose="020B0503020204020204" pitchFamily="34" charset="-122"/>
              </a:rPr>
              <a:t>商用芯片</a:t>
            </a:r>
            <a:endParaRPr lang="en-US" altLang="zh-CN" sz="1350" dirty="0">
              <a:latin typeface="微软雅黑" panose="020B0503020204020204" pitchFamily="34" charset="-122"/>
              <a:ea typeface="微软雅黑" panose="020B0503020204020204" pitchFamily="34" charset="-122"/>
            </a:endParaRPr>
          </a:p>
          <a:p>
            <a:pPr marL="214255" indent="-214255">
              <a:spcBef>
                <a:spcPts val="600"/>
              </a:spcBef>
              <a:buFont typeface="Wingdings" pitchFamily="2" charset="2"/>
              <a:buChar char="l"/>
            </a:pPr>
            <a:r>
              <a:rPr lang="zh-CN" altLang="en-US" sz="1350" dirty="0" smtClean="0">
                <a:latin typeface="微软雅黑" panose="020B0503020204020204" pitchFamily="34" charset="-122"/>
                <a:ea typeface="微软雅黑" panose="020B0503020204020204" pitchFamily="34" charset="-122"/>
              </a:rPr>
              <a:t>盛科已发布两款</a:t>
            </a:r>
            <a:r>
              <a:rPr lang="en-US" altLang="zh-CN" sz="1350" dirty="0" err="1" smtClean="0">
                <a:latin typeface="微软雅黑" panose="020B0503020204020204" pitchFamily="34" charset="-122"/>
                <a:ea typeface="微软雅黑" panose="020B0503020204020204" pitchFamily="34" charset="-122"/>
              </a:rPr>
              <a:t>FlexE</a:t>
            </a:r>
            <a:r>
              <a:rPr lang="en-US" altLang="zh-CN" sz="1350" dirty="0" smtClean="0">
                <a:latin typeface="微软雅黑" panose="020B0503020204020204" pitchFamily="34" charset="-122"/>
                <a:ea typeface="微软雅黑" panose="020B0503020204020204" pitchFamily="34" charset="-122"/>
              </a:rPr>
              <a:t>/SPN</a:t>
            </a:r>
            <a:r>
              <a:rPr lang="zh-CN" altLang="en-US" sz="1350" dirty="0" smtClean="0">
                <a:latin typeface="微软雅黑" panose="020B0503020204020204" pitchFamily="34" charset="-122"/>
                <a:ea typeface="微软雅黑" panose="020B0503020204020204" pitchFamily="34" charset="-122"/>
              </a:rPr>
              <a:t>商用芯片，满足小型化</a:t>
            </a:r>
            <a:r>
              <a:rPr lang="en-US" altLang="zh-CN" sz="1350" dirty="0" smtClean="0">
                <a:latin typeface="微软雅黑" panose="020B0503020204020204" pitchFamily="34" charset="-122"/>
                <a:ea typeface="微软雅黑" panose="020B0503020204020204" pitchFamily="34" charset="-122"/>
              </a:rPr>
              <a:t>SPN</a:t>
            </a:r>
            <a:r>
              <a:rPr lang="zh-CN" altLang="en-US" sz="1350" dirty="0" smtClean="0">
                <a:latin typeface="微软雅黑" panose="020B0503020204020204" pitchFamily="34" charset="-122"/>
                <a:ea typeface="微软雅黑" panose="020B0503020204020204" pitchFamily="34" charset="-122"/>
              </a:rPr>
              <a:t>设备研发需求。</a:t>
            </a:r>
            <a:endParaRPr lang="en-US" altLang="zh-CN" sz="1350" dirty="0">
              <a:latin typeface="微软雅黑" panose="020B0503020204020204" pitchFamily="34" charset="-122"/>
              <a:ea typeface="微软雅黑" panose="020B0503020204020204" pitchFamily="34" charset="-122"/>
            </a:endParaRPr>
          </a:p>
        </p:txBody>
      </p:sp>
      <p:sp>
        <p:nvSpPr>
          <p:cNvPr id="107" name="矩形 106">
            <a:extLst>
              <a:ext uri="{FF2B5EF4-FFF2-40B4-BE49-F238E27FC236}">
                <a16:creationId xmlns:a16="http://schemas.microsoft.com/office/drawing/2014/main" id="{B1C54488-409A-4F62-AEF9-C85B30761969}"/>
              </a:ext>
            </a:extLst>
          </p:cNvPr>
          <p:cNvSpPr/>
          <p:nvPr/>
        </p:nvSpPr>
        <p:spPr>
          <a:xfrm>
            <a:off x="3067256" y="2389707"/>
            <a:ext cx="1552107" cy="2377574"/>
          </a:xfrm>
          <a:prstGeom prst="rect">
            <a:avLst/>
          </a:prstGeom>
        </p:spPr>
        <p:txBody>
          <a:bodyPr wrap="square">
            <a:spAutoFit/>
          </a:bodyPr>
          <a:lstStyle/>
          <a:p>
            <a:pPr marL="214255" indent="-214255">
              <a:buFont typeface="Wingdings" pitchFamily="2" charset="2"/>
              <a:buChar char="l"/>
            </a:pPr>
            <a:r>
              <a:rPr lang="zh-CN" altLang="en-US" sz="1350" dirty="0">
                <a:latin typeface="微软雅黑" panose="020B0503020204020204" pitchFamily="34" charset="-122"/>
                <a:ea typeface="微软雅黑" panose="020B0503020204020204" pitchFamily="34" charset="-122"/>
              </a:rPr>
              <a:t>传输设备</a:t>
            </a:r>
            <a:r>
              <a:rPr lang="zh-CN" altLang="en-US" sz="1350" dirty="0" smtClean="0">
                <a:latin typeface="微软雅黑" panose="020B0503020204020204" pitchFamily="34" charset="-122"/>
                <a:ea typeface="微软雅黑" panose="020B0503020204020204" pitchFamily="34" charset="-122"/>
              </a:rPr>
              <a:t>：国内</a:t>
            </a:r>
            <a:r>
              <a:rPr lang="en-US" altLang="zh-CN" sz="1350" dirty="0" smtClean="0">
                <a:latin typeface="微软雅黑" panose="020B0503020204020204" pitchFamily="34" charset="-122"/>
                <a:ea typeface="微软雅黑" panose="020B0503020204020204" pitchFamily="34" charset="-122"/>
              </a:rPr>
              <a:t>3</a:t>
            </a:r>
            <a:r>
              <a:rPr lang="zh-CN" altLang="en-US" sz="1350" dirty="0" smtClean="0">
                <a:latin typeface="微软雅黑" panose="020B0503020204020204" pitchFamily="34" charset="-122"/>
                <a:ea typeface="微软雅黑" panose="020B0503020204020204" pitchFamily="34" charset="-122"/>
              </a:rPr>
              <a:t>大主流设备</a:t>
            </a:r>
            <a:r>
              <a:rPr lang="zh-CN" altLang="en-US" sz="1350" dirty="0">
                <a:latin typeface="微软雅黑" panose="020B0503020204020204" pitchFamily="34" charset="-122"/>
                <a:ea typeface="微软雅黑" panose="020B0503020204020204" pitchFamily="34" charset="-122"/>
              </a:rPr>
              <a:t>厂商提供近</a:t>
            </a:r>
            <a:r>
              <a:rPr lang="en-US" altLang="zh-CN" sz="1350" dirty="0">
                <a:latin typeface="微软雅黑" panose="020B0503020204020204" pitchFamily="34" charset="-122"/>
                <a:ea typeface="微软雅黑" panose="020B0503020204020204" pitchFamily="34" charset="-122"/>
              </a:rPr>
              <a:t>20</a:t>
            </a:r>
            <a:r>
              <a:rPr lang="zh-CN" altLang="en-US" sz="1350" dirty="0">
                <a:latin typeface="微软雅黑" panose="020B0503020204020204" pitchFamily="34" charset="-122"/>
                <a:ea typeface="微软雅黑" panose="020B0503020204020204" pitchFamily="34" charset="-122"/>
              </a:rPr>
              <a:t>款</a:t>
            </a:r>
            <a:r>
              <a:rPr lang="en-US" altLang="zh-CN" sz="1350" dirty="0">
                <a:latin typeface="微软雅黑" panose="020B0503020204020204" pitchFamily="34" charset="-122"/>
                <a:ea typeface="微软雅黑" panose="020B0503020204020204" pitchFamily="34" charset="-122"/>
              </a:rPr>
              <a:t>SPN</a:t>
            </a:r>
            <a:r>
              <a:rPr lang="zh-CN" altLang="en-US" sz="1350" dirty="0" smtClean="0">
                <a:latin typeface="微软雅黑" panose="020B0503020204020204" pitchFamily="34" charset="-122"/>
                <a:ea typeface="微软雅黑" panose="020B0503020204020204" pitchFamily="34" charset="-122"/>
              </a:rPr>
              <a:t>设备。</a:t>
            </a:r>
            <a:endParaRPr lang="en-US" altLang="zh-CN" sz="1350" dirty="0">
              <a:latin typeface="微软雅黑" panose="020B0503020204020204" pitchFamily="34" charset="-122"/>
              <a:ea typeface="微软雅黑" panose="020B0503020204020204" pitchFamily="34" charset="-122"/>
            </a:endParaRPr>
          </a:p>
          <a:p>
            <a:pPr>
              <a:buNone/>
            </a:pPr>
            <a:endParaRPr lang="en-US" altLang="zh-CN" sz="1350" dirty="0">
              <a:latin typeface="微软雅黑" panose="020B0503020204020204" pitchFamily="34" charset="-122"/>
              <a:ea typeface="微软雅黑" panose="020B0503020204020204" pitchFamily="34" charset="-122"/>
            </a:endParaRPr>
          </a:p>
          <a:p>
            <a:pPr marL="214255" indent="-214255">
              <a:buFont typeface="Wingdings" pitchFamily="2" charset="2"/>
              <a:buChar char="l"/>
            </a:pPr>
            <a:r>
              <a:rPr lang="en-US" altLang="zh-CN" sz="1350" dirty="0" smtClean="0">
                <a:latin typeface="微软雅黑" panose="020B0503020204020204" pitchFamily="34" charset="-122"/>
                <a:ea typeface="微软雅黑" panose="020B0503020204020204" pitchFamily="34" charset="-122"/>
              </a:rPr>
              <a:t>IP</a:t>
            </a:r>
            <a:r>
              <a:rPr lang="zh-CN" altLang="en-US" sz="1350" dirty="0" smtClean="0">
                <a:latin typeface="微软雅黑" panose="020B0503020204020204" pitchFamily="34" charset="-122"/>
                <a:ea typeface="微软雅黑" panose="020B0503020204020204" pitchFamily="34" charset="-122"/>
              </a:rPr>
              <a:t>路由器设备：华为、中兴、新华三、诺基亚等厂商路由器支持</a:t>
            </a:r>
            <a:r>
              <a:rPr lang="en-US" altLang="zh-CN" sz="1350" dirty="0" err="1">
                <a:latin typeface="微软雅黑" panose="020B0503020204020204" pitchFamily="34" charset="-122"/>
                <a:ea typeface="微软雅黑" panose="020B0503020204020204" pitchFamily="34" charset="-122"/>
              </a:rPr>
              <a:t>FlexE</a:t>
            </a:r>
            <a:r>
              <a:rPr lang="zh-CN" altLang="en-US" sz="1350" dirty="0" smtClean="0">
                <a:latin typeface="微软雅黑" panose="020B0503020204020204" pitchFamily="34" charset="-122"/>
                <a:ea typeface="微软雅黑" panose="020B0503020204020204" pitchFamily="34" charset="-122"/>
              </a:rPr>
              <a:t>接口。</a:t>
            </a:r>
            <a:endParaRPr lang="en-US" altLang="zh-CN" sz="1350" dirty="0">
              <a:latin typeface="微软雅黑" panose="020B0503020204020204" pitchFamily="34" charset="-122"/>
              <a:ea typeface="微软雅黑" panose="020B0503020204020204" pitchFamily="34" charset="-122"/>
            </a:endParaRPr>
          </a:p>
        </p:txBody>
      </p:sp>
      <p:cxnSp>
        <p:nvCxnSpPr>
          <p:cNvPr id="108" name="直接连接符 107">
            <a:extLst>
              <a:ext uri="{FF2B5EF4-FFF2-40B4-BE49-F238E27FC236}">
                <a16:creationId xmlns:a16="http://schemas.microsoft.com/office/drawing/2014/main" id="{E72592E1-60E8-4373-8BF0-4C15016DA2BB}"/>
              </a:ext>
            </a:extLst>
          </p:cNvPr>
          <p:cNvCxnSpPr/>
          <p:nvPr/>
        </p:nvCxnSpPr>
        <p:spPr>
          <a:xfrm flipV="1">
            <a:off x="111521" y="2271920"/>
            <a:ext cx="8958525" cy="5811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837AA86B-71A4-4D06-8499-5D9C84AACCD6}"/>
              </a:ext>
            </a:extLst>
          </p:cNvPr>
          <p:cNvSpPr/>
          <p:nvPr/>
        </p:nvSpPr>
        <p:spPr>
          <a:xfrm>
            <a:off x="6261959" y="2151673"/>
            <a:ext cx="1517013" cy="2669962"/>
          </a:xfrm>
          <a:prstGeom prst="rect">
            <a:avLst/>
          </a:prstGeom>
        </p:spPr>
        <p:txBody>
          <a:bodyPr wrap="square">
            <a:spAutoFit/>
          </a:bodyPr>
          <a:lstStyle/>
          <a:p>
            <a:pPr marL="214255" indent="-214255">
              <a:buFont typeface="Wingdings" pitchFamily="2" charset="2"/>
              <a:buChar char="l"/>
            </a:pPr>
            <a:endParaRPr lang="en-US" altLang="zh-CN" sz="1350" dirty="0">
              <a:solidFill>
                <a:srgbClr val="FF0000"/>
              </a:solidFill>
            </a:endParaRPr>
          </a:p>
          <a:p>
            <a:pPr marL="214255" indent="-214255">
              <a:spcBef>
                <a:spcPts val="600"/>
              </a:spcBef>
              <a:buFont typeface="Wingdings" pitchFamily="2" charset="2"/>
              <a:buChar char="l"/>
            </a:pPr>
            <a:r>
              <a:rPr lang="zh-CN" altLang="en-US" sz="1200" b="1" dirty="0" smtClean="0">
                <a:latin typeface="微软雅黑" panose="020B0503020204020204" pitchFamily="34" charset="-122"/>
                <a:ea typeface="微软雅黑" panose="020B0503020204020204" pitchFamily="34" charset="-122"/>
              </a:rPr>
              <a:t>中国移动</a:t>
            </a:r>
            <a:r>
              <a:rPr lang="en-US" altLang="zh-CN" sz="1200" b="1" dirty="0" smtClean="0">
                <a:latin typeface="微软雅黑" panose="020B0503020204020204" pitchFamily="34" charset="-122"/>
                <a:ea typeface="微软雅黑" panose="020B0503020204020204" pitchFamily="34" charset="-122"/>
              </a:rPr>
              <a:t>5G</a:t>
            </a:r>
            <a:r>
              <a:rPr lang="zh-CN" altLang="en-US" sz="1200" b="1" dirty="0">
                <a:latin typeface="微软雅黑" panose="020B0503020204020204" pitchFamily="34" charset="-122"/>
                <a:ea typeface="微软雅黑" panose="020B0503020204020204" pitchFamily="34" charset="-122"/>
              </a:rPr>
              <a:t>承载</a:t>
            </a:r>
            <a:r>
              <a:rPr lang="en-US" altLang="zh-CN" sz="1200" b="1" dirty="0" smtClean="0">
                <a:latin typeface="微软雅黑" panose="020B0503020204020204" pitchFamily="34" charset="-122"/>
                <a:ea typeface="微软雅黑" panose="020B0503020204020204" pitchFamily="34" charset="-122"/>
              </a:rPr>
              <a:t>SPN</a:t>
            </a:r>
            <a:r>
              <a:rPr lang="zh-CN" altLang="en-US" sz="1200" b="1" dirty="0" smtClean="0">
                <a:latin typeface="微软雅黑" panose="020B0503020204020204" pitchFamily="34" charset="-122"/>
                <a:ea typeface="微软雅黑" panose="020B0503020204020204" pitchFamily="34" charset="-122"/>
              </a:rPr>
              <a:t>设备已部署超</a:t>
            </a:r>
            <a:r>
              <a:rPr lang="en-US" altLang="zh-CN" sz="1200" b="1" dirty="0" smtClean="0">
                <a:latin typeface="微软雅黑" panose="020B0503020204020204" pitchFamily="34" charset="-122"/>
                <a:ea typeface="微软雅黑" panose="020B0503020204020204" pitchFamily="34" charset="-122"/>
              </a:rPr>
              <a:t>20</a:t>
            </a:r>
            <a:r>
              <a:rPr lang="zh-CN" altLang="en-US" sz="1200" b="1" dirty="0" smtClean="0">
                <a:latin typeface="微软雅黑" panose="020B0503020204020204" pitchFamily="34" charset="-122"/>
                <a:ea typeface="微软雅黑" panose="020B0503020204020204" pitchFamily="34" charset="-122"/>
              </a:rPr>
              <a:t>万端，</a:t>
            </a:r>
            <a:r>
              <a:rPr lang="en-US" altLang="zh-CN" sz="1200" b="1" dirty="0" smtClean="0">
                <a:latin typeface="微软雅黑" panose="020B0503020204020204" pitchFamily="34" charset="-122"/>
                <a:ea typeface="微软雅黑" panose="020B0503020204020204" pitchFamily="34" charset="-122"/>
              </a:rPr>
              <a:t>SPN</a:t>
            </a:r>
            <a:r>
              <a:rPr lang="zh-CN" altLang="en-US" sz="1200" b="1" dirty="0" smtClean="0">
                <a:latin typeface="微软雅黑" panose="020B0503020204020204" pitchFamily="34" charset="-122"/>
                <a:ea typeface="微软雅黑" panose="020B0503020204020204" pitchFamily="34" charset="-122"/>
              </a:rPr>
              <a:t>三期新集采</a:t>
            </a:r>
            <a:r>
              <a:rPr lang="en-US" altLang="zh-CN" sz="1200" b="1" dirty="0" smtClean="0">
                <a:latin typeface="微软雅黑" panose="020B0503020204020204" pitchFamily="34" charset="-122"/>
                <a:ea typeface="微软雅黑" panose="020B0503020204020204" pitchFamily="34" charset="-122"/>
              </a:rPr>
              <a:t>25</a:t>
            </a:r>
            <a:r>
              <a:rPr lang="zh-CN" altLang="en-US" sz="1200" b="1" dirty="0" smtClean="0">
                <a:latin typeface="微软雅黑" panose="020B0503020204020204" pitchFamily="34" charset="-122"/>
                <a:ea typeface="微软雅黑" panose="020B0503020204020204" pitchFamily="34" charset="-122"/>
              </a:rPr>
              <a:t>万端设备；</a:t>
            </a:r>
            <a:endParaRPr lang="en-US" altLang="zh-CN" sz="1200" b="1" dirty="0" smtClean="0">
              <a:latin typeface="微软雅黑" panose="020B0503020204020204" pitchFamily="34" charset="-122"/>
              <a:ea typeface="微软雅黑" panose="020B0503020204020204" pitchFamily="34" charset="-122"/>
            </a:endParaRPr>
          </a:p>
          <a:p>
            <a:pPr marL="214255" indent="-214255">
              <a:spcBef>
                <a:spcPts val="600"/>
              </a:spcBef>
              <a:buFont typeface="Wingdings" pitchFamily="2" charset="2"/>
              <a:buChar char="l"/>
            </a:pPr>
            <a:r>
              <a:rPr lang="zh-CN" altLang="en-US" sz="1200" b="1" dirty="0" smtClean="0">
                <a:latin typeface="微软雅黑" panose="020B0503020204020204" pitchFamily="34" charset="-122"/>
                <a:ea typeface="微软雅黑" panose="020B0503020204020204" pitchFamily="34" charset="-122"/>
              </a:rPr>
              <a:t>中国电信</a:t>
            </a:r>
            <a:r>
              <a:rPr lang="en-US" altLang="zh-CN" sz="1200" b="1" dirty="0" smtClean="0">
                <a:latin typeface="微软雅黑" panose="020B0503020204020204" pitchFamily="34" charset="-122"/>
                <a:ea typeface="微软雅黑" panose="020B0503020204020204" pitchFamily="34" charset="-122"/>
              </a:rPr>
              <a:t>STN</a:t>
            </a:r>
            <a:r>
              <a:rPr lang="zh-CN" altLang="en-US" sz="1200" b="1" dirty="0" smtClean="0">
                <a:latin typeface="微软雅黑" panose="020B0503020204020204" pitchFamily="34" charset="-122"/>
                <a:ea typeface="微软雅黑" panose="020B0503020204020204" pitchFamily="34" charset="-122"/>
              </a:rPr>
              <a:t>和中国联通</a:t>
            </a:r>
            <a:r>
              <a:rPr lang="en-US" altLang="zh-CN" sz="1200" b="1" dirty="0" smtClean="0">
                <a:latin typeface="微软雅黑" panose="020B0503020204020204" pitchFamily="34" charset="-122"/>
                <a:ea typeface="微软雅黑" panose="020B0503020204020204" pitchFamily="34" charset="-122"/>
              </a:rPr>
              <a:t>SMAN</a:t>
            </a:r>
            <a:r>
              <a:rPr lang="zh-CN" altLang="en-US" sz="1200" b="1" dirty="0" smtClean="0">
                <a:latin typeface="微软雅黑" panose="020B0503020204020204" pitchFamily="34" charset="-122"/>
                <a:ea typeface="微软雅黑" panose="020B0503020204020204" pitchFamily="34" charset="-122"/>
              </a:rPr>
              <a:t>均属于</a:t>
            </a:r>
            <a:r>
              <a:rPr lang="en-US" altLang="zh-CN" sz="1200" b="1" dirty="0" smtClean="0">
                <a:latin typeface="微软雅黑" panose="020B0503020204020204" pitchFamily="34" charset="-122"/>
                <a:ea typeface="微软雅黑" panose="020B0503020204020204" pitchFamily="34" charset="-122"/>
              </a:rPr>
              <a:t>IP RAN</a:t>
            </a:r>
            <a:r>
              <a:rPr lang="zh-CN" altLang="en-US" sz="1200" b="1" dirty="0" smtClean="0">
                <a:latin typeface="微软雅黑" panose="020B0503020204020204" pitchFamily="34" charset="-122"/>
                <a:ea typeface="微软雅黑" panose="020B0503020204020204" pitchFamily="34" charset="-122"/>
              </a:rPr>
              <a:t>增强方案，已明确要求设备支持</a:t>
            </a:r>
            <a:r>
              <a:rPr lang="en-US" altLang="zh-CN" sz="1200" b="1" dirty="0" err="1" smtClean="0">
                <a:latin typeface="微软雅黑" panose="020B0503020204020204" pitchFamily="34" charset="-122"/>
                <a:ea typeface="微软雅黑" panose="020B0503020204020204" pitchFamily="34" charset="-122"/>
              </a:rPr>
              <a:t>FlexE</a:t>
            </a:r>
            <a:r>
              <a:rPr lang="zh-CN" altLang="en-US" sz="1200" b="1" dirty="0" smtClean="0">
                <a:latin typeface="微软雅黑" panose="020B0503020204020204" pitchFamily="34" charset="-122"/>
                <a:ea typeface="微软雅黑" panose="020B0503020204020204" pitchFamily="34" charset="-122"/>
              </a:rPr>
              <a:t>接口和</a:t>
            </a:r>
            <a:r>
              <a:rPr lang="en-US" altLang="zh-CN" sz="1200" b="1" dirty="0" smtClean="0">
                <a:latin typeface="微软雅黑" panose="020B0503020204020204" pitchFamily="34" charset="-122"/>
                <a:ea typeface="微软雅黑" panose="020B0503020204020204" pitchFamily="34" charset="-122"/>
              </a:rPr>
              <a:t>SR</a:t>
            </a:r>
            <a:r>
              <a:rPr lang="zh-CN" altLang="en-US" sz="1200" b="1" dirty="0" smtClean="0">
                <a:latin typeface="微软雅黑" panose="020B0503020204020204" pitchFamily="34" charset="-122"/>
                <a:ea typeface="微软雅黑" panose="020B0503020204020204" pitchFamily="34" charset="-122"/>
              </a:rPr>
              <a:t>，现网已规模部署</a:t>
            </a:r>
            <a:r>
              <a:rPr lang="zh-CN" altLang="en-US"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7E6FFF7C-8057-43A1-AC7E-45D9027F5394}"/>
              </a:ext>
            </a:extLst>
          </p:cNvPr>
          <p:cNvSpPr/>
          <p:nvPr/>
        </p:nvSpPr>
        <p:spPr>
          <a:xfrm>
            <a:off x="7730565" y="2416429"/>
            <a:ext cx="1381563" cy="2523768"/>
          </a:xfrm>
          <a:prstGeom prst="rect">
            <a:avLst/>
          </a:prstGeom>
        </p:spPr>
        <p:txBody>
          <a:bodyPr wrap="square">
            <a:spAutoFit/>
          </a:bodyPr>
          <a:lstStyle/>
          <a:p>
            <a:pPr marL="214255" indent="-214255">
              <a:buFont typeface="Wingdings" pitchFamily="2" charset="2"/>
              <a:buChar char="l"/>
            </a:pPr>
            <a:r>
              <a:rPr lang="zh-CN" altLang="en-US" sz="1200" dirty="0">
                <a:solidFill>
                  <a:srgbClr val="FF0000"/>
                </a:solidFill>
                <a:latin typeface="微软雅黑" panose="020B0503020204020204" pitchFamily="34" charset="-122"/>
                <a:ea typeface="微软雅黑" panose="020B0503020204020204" pitchFamily="34" charset="-122"/>
              </a:rPr>
              <a:t>安全隔离、高可靠和低时延成为</a:t>
            </a:r>
            <a:r>
              <a:rPr lang="zh-CN" altLang="en-US" sz="1200" dirty="0" smtClean="0">
                <a:solidFill>
                  <a:srgbClr val="FF0000"/>
                </a:solidFill>
                <a:latin typeface="微软雅黑" panose="020B0503020204020204" pitchFamily="34" charset="-122"/>
                <a:ea typeface="微软雅黑" panose="020B0503020204020204" pitchFamily="34" charset="-122"/>
              </a:rPr>
              <a:t>重要应用驱动</a:t>
            </a:r>
            <a:r>
              <a:rPr lang="zh-CN" altLang="en-US" sz="1400" dirty="0" smtClean="0">
                <a:solidFill>
                  <a:srgbClr val="FF0000"/>
                </a:solidFill>
                <a:latin typeface="微软雅黑" panose="020B0503020204020204" pitchFamily="34" charset="-122"/>
                <a:ea typeface="微软雅黑" panose="020B0503020204020204" pitchFamily="34" charset="-122"/>
              </a:rPr>
              <a:t>。</a:t>
            </a:r>
            <a:endParaRPr lang="zh-CN" altLang="en-US" sz="1400" dirty="0">
              <a:solidFill>
                <a:srgbClr val="FF0000"/>
              </a:solidFill>
              <a:latin typeface="微软雅黑" panose="020B0503020204020204" pitchFamily="34" charset="-122"/>
              <a:ea typeface="微软雅黑" panose="020B0503020204020204" pitchFamily="34" charset="-122"/>
            </a:endParaRPr>
          </a:p>
          <a:p>
            <a:pPr marL="214255" indent="-214255">
              <a:buFont typeface="Wingdings" pitchFamily="2" charset="2"/>
              <a:buChar char="l"/>
            </a:pPr>
            <a:r>
              <a:rPr lang="zh-CN" altLang="en-US" sz="1200" dirty="0" smtClean="0">
                <a:latin typeface="微软雅黑" panose="020B0503020204020204" pitchFamily="34" charset="-122"/>
                <a:ea typeface="微软雅黑" panose="020B0503020204020204" pitchFamily="34" charset="-122"/>
              </a:rPr>
              <a:t>三大运营商联合</a:t>
            </a:r>
            <a:r>
              <a:rPr lang="zh-CN" altLang="en-US" sz="1200" dirty="0">
                <a:latin typeface="微软雅黑" panose="020B0503020204020204" pitchFamily="34" charset="-122"/>
                <a:ea typeface="微软雅黑" panose="020B0503020204020204" pitchFamily="34" charset="-122"/>
              </a:rPr>
              <a:t>国家</a:t>
            </a:r>
            <a:r>
              <a:rPr lang="zh-CN" altLang="en-US" sz="1200" dirty="0" smtClean="0">
                <a:latin typeface="微软雅黑" panose="020B0503020204020204" pitchFamily="34" charset="-122"/>
                <a:ea typeface="微软雅黑" panose="020B0503020204020204" pitchFamily="34" charset="-122"/>
              </a:rPr>
              <a:t>电网、南方电网等行业加强</a:t>
            </a:r>
            <a:r>
              <a:rPr lang="en-US" altLang="zh-CN" sz="1200" dirty="0" smtClean="0">
                <a:latin typeface="微软雅黑" panose="020B0503020204020204" pitchFamily="34" charset="-122"/>
                <a:ea typeface="微软雅黑" panose="020B0503020204020204" pitchFamily="34" charset="-122"/>
              </a:rPr>
              <a:t>5G</a:t>
            </a:r>
            <a:r>
              <a:rPr lang="zh-CN" altLang="en-US" sz="1200" dirty="0" smtClean="0">
                <a:latin typeface="微软雅黑" panose="020B0503020204020204" pitchFamily="34" charset="-122"/>
                <a:ea typeface="微软雅黑" panose="020B0503020204020204" pitchFamily="34" charset="-122"/>
              </a:rPr>
              <a:t>应用推广。</a:t>
            </a:r>
            <a:endParaRPr lang="en-US" altLang="zh-CN" sz="1200" dirty="0">
              <a:latin typeface="微软雅黑" panose="020B0503020204020204" pitchFamily="34" charset="-122"/>
              <a:ea typeface="微软雅黑" panose="020B0503020204020204" pitchFamily="34" charset="-122"/>
            </a:endParaRPr>
          </a:p>
          <a:p>
            <a:pPr marL="214255" indent="-214255">
              <a:buFont typeface="Wingdings" pitchFamily="2" charset="2"/>
              <a:buChar char="l"/>
            </a:pPr>
            <a:r>
              <a:rPr lang="zh-CN" altLang="en-US" sz="1200" dirty="0">
                <a:latin typeface="微软雅黑" panose="020B0503020204020204" pitchFamily="34" charset="-122"/>
                <a:ea typeface="微软雅黑" panose="020B0503020204020204" pitchFamily="34" charset="-122"/>
              </a:rPr>
              <a:t>电网</a:t>
            </a:r>
            <a:r>
              <a:rPr lang="zh-CN" altLang="en-US" sz="1200" dirty="0" smtClean="0">
                <a:latin typeface="微软雅黑" panose="020B0503020204020204" pitchFamily="34" charset="-122"/>
                <a:ea typeface="微软雅黑" panose="020B0503020204020204" pitchFamily="34" charset="-122"/>
              </a:rPr>
              <a:t>、金融、港口</a:t>
            </a:r>
            <a:r>
              <a:rPr lang="zh-CN" altLang="en-US" sz="1200" dirty="0">
                <a:latin typeface="微软雅黑" panose="020B0503020204020204" pitchFamily="34" charset="-122"/>
                <a:ea typeface="微软雅黑" panose="020B0503020204020204" pitchFamily="34" charset="-122"/>
              </a:rPr>
              <a:t>、医疗、车联网应用示范</a:t>
            </a:r>
            <a:r>
              <a:rPr lang="zh-CN" altLang="en-US" sz="1200" dirty="0" smtClean="0">
                <a:latin typeface="微软雅黑" panose="020B0503020204020204" pitchFamily="34" charset="-122"/>
                <a:ea typeface="微软雅黑" panose="020B0503020204020204" pitchFamily="34" charset="-122"/>
              </a:rPr>
              <a:t>项目</a:t>
            </a:r>
            <a:endParaRPr lang="en-US" altLang="zh-CN" sz="1200" dirty="0">
              <a:latin typeface="微软雅黑" panose="020B0503020204020204" pitchFamily="34" charset="-122"/>
              <a:ea typeface="微软雅黑" panose="020B0503020204020204" pitchFamily="34" charset="-122"/>
            </a:endParaRPr>
          </a:p>
        </p:txBody>
      </p:sp>
      <p:pic>
        <p:nvPicPr>
          <p:cNvPr id="111" name="图片 110">
            <a:extLst>
              <a:ext uri="{FF2B5EF4-FFF2-40B4-BE49-F238E27FC236}">
                <a16:creationId xmlns:a16="http://schemas.microsoft.com/office/drawing/2014/main" id="{64017724-DD12-4AFE-A27B-C4165D5B811B}"/>
              </a:ext>
            </a:extLst>
          </p:cNvPr>
          <p:cNvPicPr>
            <a:picLocks noChangeAspect="1"/>
          </p:cNvPicPr>
          <p:nvPr/>
        </p:nvPicPr>
        <p:blipFill>
          <a:blip r:embed="rId19"/>
          <a:stretch>
            <a:fillRect/>
          </a:stretch>
        </p:blipFill>
        <p:spPr>
          <a:xfrm>
            <a:off x="1626116" y="1746336"/>
            <a:ext cx="726687" cy="299959"/>
          </a:xfrm>
          <a:prstGeom prst="rect">
            <a:avLst/>
          </a:prstGeom>
        </p:spPr>
      </p:pic>
      <p:cxnSp>
        <p:nvCxnSpPr>
          <p:cNvPr id="153" name="直接连接符 152">
            <a:extLst>
              <a:ext uri="{FF2B5EF4-FFF2-40B4-BE49-F238E27FC236}">
                <a16:creationId xmlns:a16="http://schemas.microsoft.com/office/drawing/2014/main" id="{B7210726-A4DA-4D09-8DA0-8D7D34E20B12}"/>
              </a:ext>
            </a:extLst>
          </p:cNvPr>
          <p:cNvCxnSpPr>
            <a:cxnSpLocks/>
          </p:cNvCxnSpPr>
          <p:nvPr/>
        </p:nvCxnSpPr>
        <p:spPr>
          <a:xfrm>
            <a:off x="6230736" y="983087"/>
            <a:ext cx="38737" cy="400538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B6FD8C1E-61F0-423B-B870-33B209D9FE11}"/>
              </a:ext>
            </a:extLst>
          </p:cNvPr>
          <p:cNvCxnSpPr>
            <a:cxnSpLocks/>
          </p:cNvCxnSpPr>
          <p:nvPr/>
        </p:nvCxnSpPr>
        <p:spPr>
          <a:xfrm flipH="1">
            <a:off x="4742102" y="1034439"/>
            <a:ext cx="2429" cy="395403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1B0B3612-D1D3-4306-A241-ECF00C60A2D2}"/>
              </a:ext>
            </a:extLst>
          </p:cNvPr>
          <p:cNvCxnSpPr>
            <a:cxnSpLocks/>
          </p:cNvCxnSpPr>
          <p:nvPr/>
        </p:nvCxnSpPr>
        <p:spPr>
          <a:xfrm>
            <a:off x="3102123" y="1014615"/>
            <a:ext cx="15597" cy="39975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5A53040A-B40E-434A-A19E-4541D3E8852C}"/>
              </a:ext>
            </a:extLst>
          </p:cNvPr>
          <p:cNvCxnSpPr>
            <a:cxnSpLocks/>
          </p:cNvCxnSpPr>
          <p:nvPr/>
        </p:nvCxnSpPr>
        <p:spPr>
          <a:xfrm>
            <a:off x="1484901" y="976321"/>
            <a:ext cx="0" cy="404231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57" name="标题 1">
            <a:extLst>
              <a:ext uri="{FF2B5EF4-FFF2-40B4-BE49-F238E27FC236}">
                <a16:creationId xmlns:a16="http://schemas.microsoft.com/office/drawing/2014/main" id="{7D65F075-35C4-4905-9453-981A931ACF1B}"/>
              </a:ext>
            </a:extLst>
          </p:cNvPr>
          <p:cNvSpPr>
            <a:spLocks noGrp="1"/>
          </p:cNvSpPr>
          <p:nvPr>
            <p:ph type="title"/>
          </p:nvPr>
        </p:nvSpPr>
        <p:spPr>
          <a:xfrm>
            <a:off x="208667" y="221190"/>
            <a:ext cx="8596455" cy="485649"/>
          </a:xfrm>
        </p:spPr>
        <p:txBody>
          <a:bodyPr>
            <a:normAutofit/>
          </a:bodyPr>
          <a:lstStyle/>
          <a:p>
            <a:r>
              <a:rPr lang="en-US" altLang="zh-CN" sz="2399" dirty="0" smtClean="0"/>
              <a:t>5G+</a:t>
            </a:r>
            <a:r>
              <a:rPr lang="zh-CN" altLang="en-US" sz="2399" dirty="0" smtClean="0"/>
              <a:t>行业</a:t>
            </a:r>
            <a:r>
              <a:rPr lang="zh-CN" altLang="en-US" sz="2399" dirty="0"/>
              <a:t>专</a:t>
            </a:r>
            <a:r>
              <a:rPr lang="zh-CN" altLang="en-US" sz="2399" dirty="0" smtClean="0"/>
              <a:t>网</a:t>
            </a:r>
            <a:r>
              <a:rPr lang="zh-CN" altLang="en-US" sz="2399" dirty="0"/>
              <a:t>应用</a:t>
            </a:r>
            <a:r>
              <a:rPr lang="zh-CN" altLang="en-US" sz="2399" dirty="0" smtClean="0"/>
              <a:t>推动</a:t>
            </a:r>
            <a:r>
              <a:rPr lang="en-US" altLang="zh-CN" sz="2399" dirty="0" err="1" smtClean="0"/>
              <a:t>FlexE</a:t>
            </a:r>
            <a:r>
              <a:rPr lang="en-US" altLang="zh-CN" sz="2399" dirty="0" smtClean="0"/>
              <a:t>/MTN</a:t>
            </a:r>
            <a:r>
              <a:rPr lang="zh-CN" altLang="en-US" sz="2399" dirty="0" smtClean="0"/>
              <a:t>全产业链的规模化发展</a:t>
            </a:r>
            <a:endParaRPr lang="zh-CN" altLang="en-US" sz="2399" dirty="0"/>
          </a:p>
        </p:txBody>
      </p:sp>
      <p:sp>
        <p:nvSpPr>
          <p:cNvPr id="158" name="Freeform 14">
            <a:extLst>
              <a:ext uri="{FF2B5EF4-FFF2-40B4-BE49-F238E27FC236}">
                <a16:creationId xmlns:a16="http://schemas.microsoft.com/office/drawing/2014/main" id="{681D24E4-19E8-4C1C-92E1-29D19B33A757}"/>
              </a:ext>
            </a:extLst>
          </p:cNvPr>
          <p:cNvSpPr>
            <a:spLocks/>
          </p:cNvSpPr>
          <p:nvPr/>
        </p:nvSpPr>
        <p:spPr bwMode="gray">
          <a:xfrm>
            <a:off x="5016539" y="823050"/>
            <a:ext cx="1028135" cy="315868"/>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buNone/>
              <a:defRPr/>
            </a:pPr>
            <a:r>
              <a:rPr lang="zh-CN" altLang="en-US"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仪器仪表</a:t>
            </a:r>
            <a:endParaRPr lang="zh-CN" altLang="zh-CN" sz="15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cxnSp>
        <p:nvCxnSpPr>
          <p:cNvPr id="159" name="直接箭头连接符 158">
            <a:extLst>
              <a:ext uri="{FF2B5EF4-FFF2-40B4-BE49-F238E27FC236}">
                <a16:creationId xmlns:a16="http://schemas.microsoft.com/office/drawing/2014/main" id="{9B807443-8DBC-4E57-A724-A96421625495}"/>
              </a:ext>
            </a:extLst>
          </p:cNvPr>
          <p:cNvCxnSpPr>
            <a:cxnSpLocks/>
          </p:cNvCxnSpPr>
          <p:nvPr/>
        </p:nvCxnSpPr>
        <p:spPr bwMode="auto">
          <a:xfrm>
            <a:off x="6057225" y="944959"/>
            <a:ext cx="359060" cy="4272"/>
          </a:xfrm>
          <a:prstGeom prst="straightConnector1">
            <a:avLst/>
          </a:prstGeom>
          <a:solidFill>
            <a:schemeClr val="accent1"/>
          </a:solidFill>
          <a:ln w="38100" cap="sq" cmpd="sng" algn="ctr">
            <a:solidFill>
              <a:schemeClr val="tx1"/>
            </a:solidFill>
            <a:prstDash val="solid"/>
            <a:miter lim="800000"/>
            <a:headEnd type="none" w="sm" len="sm"/>
            <a:tailEnd type="triangle" w="lg" len="med"/>
          </a:ln>
          <a:effectLst/>
        </p:spPr>
      </p:cxnSp>
      <p:sp>
        <p:nvSpPr>
          <p:cNvPr id="160" name="矩形 159">
            <a:extLst>
              <a:ext uri="{FF2B5EF4-FFF2-40B4-BE49-F238E27FC236}">
                <a16:creationId xmlns:a16="http://schemas.microsoft.com/office/drawing/2014/main" id="{C3A2CEEC-92C9-44AD-BD8F-8FE867351E8B}"/>
              </a:ext>
            </a:extLst>
          </p:cNvPr>
          <p:cNvSpPr/>
          <p:nvPr/>
        </p:nvSpPr>
        <p:spPr>
          <a:xfrm>
            <a:off x="4742102" y="2377400"/>
            <a:ext cx="1505278" cy="2377574"/>
          </a:xfrm>
          <a:prstGeom prst="rect">
            <a:avLst/>
          </a:prstGeom>
        </p:spPr>
        <p:txBody>
          <a:bodyPr wrap="square">
            <a:spAutoFit/>
          </a:bodyPr>
          <a:lstStyle/>
          <a:p>
            <a:pPr marL="214255" indent="-214255">
              <a:spcBef>
                <a:spcPts val="600"/>
              </a:spcBef>
              <a:buFont typeface="Wingdings" pitchFamily="2" charset="2"/>
              <a:buChar char="l"/>
            </a:pPr>
            <a:r>
              <a:rPr lang="zh-CN" altLang="en-US" sz="1200" dirty="0" smtClean="0">
                <a:latin typeface="微软雅黑" panose="020B0503020204020204" pitchFamily="34" charset="-122"/>
                <a:ea typeface="微软雅黑" panose="020B0503020204020204" pitchFamily="34" charset="-122"/>
              </a:rPr>
              <a:t>至少三家</a:t>
            </a:r>
            <a:r>
              <a:rPr lang="zh-CN" altLang="en-US" sz="1200" dirty="0">
                <a:latin typeface="微软雅黑" panose="020B0503020204020204" pitchFamily="34" charset="-122"/>
                <a:ea typeface="微软雅黑" panose="020B0503020204020204" pitchFamily="34" charset="-122"/>
              </a:rPr>
              <a:t>仪表支持</a:t>
            </a:r>
            <a:r>
              <a:rPr lang="en-US" altLang="zh-CN" sz="1200" dirty="0">
                <a:latin typeface="微软雅黑" panose="020B0503020204020204" pitchFamily="34" charset="-122"/>
                <a:ea typeface="微软雅黑" panose="020B0503020204020204" pitchFamily="34" charset="-122"/>
              </a:rPr>
              <a:t>MTN</a:t>
            </a:r>
            <a:r>
              <a:rPr lang="zh-CN" altLang="en-US" sz="1200" dirty="0">
                <a:latin typeface="微软雅黑" panose="020B0503020204020204" pitchFamily="34" charset="-122"/>
                <a:ea typeface="微软雅黑" panose="020B0503020204020204" pitchFamily="34" charset="-122"/>
              </a:rPr>
              <a:t>接口和通道</a:t>
            </a:r>
            <a:r>
              <a:rPr lang="en-US" altLang="zh-CN" sz="1200" dirty="0">
                <a:latin typeface="微软雅黑" panose="020B0503020204020204" pitchFamily="34" charset="-122"/>
                <a:ea typeface="微软雅黑" panose="020B0503020204020204" pitchFamily="34" charset="-122"/>
              </a:rPr>
              <a:t>OAM</a:t>
            </a:r>
            <a:r>
              <a:rPr lang="zh-CN" altLang="en-US" sz="1200" dirty="0">
                <a:latin typeface="微软雅黑" panose="020B0503020204020204" pitchFamily="34" charset="-122"/>
                <a:ea typeface="微软雅黑" panose="020B0503020204020204" pitchFamily="34" charset="-122"/>
              </a:rPr>
              <a:t>功能、性能</a:t>
            </a:r>
            <a:r>
              <a:rPr lang="zh-CN" altLang="en-US" sz="1200" dirty="0" smtClean="0">
                <a:latin typeface="微软雅黑" panose="020B0503020204020204" pitchFamily="34" charset="-122"/>
                <a:ea typeface="微软雅黑" panose="020B0503020204020204" pitchFamily="34" charset="-122"/>
              </a:rPr>
              <a:t>测试；</a:t>
            </a:r>
            <a:endParaRPr lang="en-US" altLang="zh-CN" sz="1200" dirty="0">
              <a:latin typeface="微软雅黑" panose="020B0503020204020204" pitchFamily="34" charset="-122"/>
              <a:ea typeface="微软雅黑" panose="020B0503020204020204" pitchFamily="34" charset="-122"/>
            </a:endParaRPr>
          </a:p>
          <a:p>
            <a:pPr marL="214255" indent="-214255">
              <a:spcBef>
                <a:spcPts val="600"/>
              </a:spcBef>
              <a:buFont typeface="Wingdings" pitchFamily="2" charset="2"/>
              <a:buChar char="l"/>
            </a:pPr>
            <a:r>
              <a:rPr lang="zh-CN" altLang="en-US" sz="1200" dirty="0">
                <a:latin typeface="微软雅黑" panose="020B0503020204020204" pitchFamily="34" charset="-122"/>
                <a:ea typeface="微软雅黑" panose="020B0503020204020204" pitchFamily="34" charset="-122"/>
              </a:rPr>
              <a:t>支持</a:t>
            </a:r>
            <a:r>
              <a:rPr lang="en-US" altLang="zh-CN" sz="1200" dirty="0" err="1" smtClean="0">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接口</a:t>
            </a:r>
            <a:r>
              <a:rPr lang="zh-CN" altLang="en-US" sz="1200" dirty="0" smtClean="0">
                <a:latin typeface="微软雅黑" panose="020B0503020204020204" pitchFamily="34" charset="-122"/>
                <a:ea typeface="微软雅黑" panose="020B0503020204020204" pitchFamily="34" charset="-122"/>
              </a:rPr>
              <a:t>速率为</a:t>
            </a:r>
            <a:r>
              <a:rPr lang="en-US" altLang="zh-CN" sz="1200" dirty="0" smtClean="0">
                <a:latin typeface="微软雅黑" panose="020B0503020204020204" pitchFamily="34" charset="-122"/>
                <a:ea typeface="微软雅黑" panose="020B0503020204020204" pitchFamily="34" charset="-122"/>
              </a:rPr>
              <a:t>50GE</a:t>
            </a: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100GE/200GE</a:t>
            </a:r>
            <a:r>
              <a:rPr lang="zh-CN" altLang="en-US" sz="1350" dirty="0">
                <a:latin typeface="微软雅黑" panose="020B0503020204020204" pitchFamily="34" charset="-122"/>
                <a:ea typeface="微软雅黑" panose="020B0503020204020204" pitchFamily="34" charset="-122"/>
              </a:rPr>
              <a:t>；</a:t>
            </a:r>
            <a:endParaRPr lang="en-US" altLang="zh-CN" sz="1350" dirty="0">
              <a:latin typeface="微软雅黑" panose="020B0503020204020204" pitchFamily="34" charset="-122"/>
              <a:ea typeface="微软雅黑" panose="020B0503020204020204" pitchFamily="34" charset="-122"/>
            </a:endParaRPr>
          </a:p>
          <a:p>
            <a:pPr marL="214255" indent="-214255">
              <a:spcBef>
                <a:spcPts val="600"/>
              </a:spcBef>
              <a:buFont typeface="Wingdings" pitchFamily="2" charset="2"/>
              <a:buChar char="l"/>
            </a:pPr>
            <a:r>
              <a:rPr lang="zh-CN" altLang="en-US" sz="1200" dirty="0" smtClean="0">
                <a:latin typeface="微软雅黑" panose="020B0503020204020204" pitchFamily="34" charset="-122"/>
                <a:ea typeface="微软雅黑" panose="020B0503020204020204" pitchFamily="34" charset="-122"/>
              </a:rPr>
              <a:t>支持</a:t>
            </a:r>
            <a:r>
              <a:rPr lang="en-US" altLang="zh-CN" sz="1200" dirty="0">
                <a:latin typeface="微软雅黑" panose="020B0503020204020204" pitchFamily="34" charset="-122"/>
                <a:ea typeface="微软雅黑" panose="020B0503020204020204" pitchFamily="34" charset="-122"/>
              </a:rPr>
              <a:t>1588V2</a:t>
            </a:r>
            <a:r>
              <a:rPr lang="zh-CN" altLang="en-US" sz="1200" dirty="0">
                <a:latin typeface="微软雅黑" panose="020B0503020204020204" pitchFamily="34" charset="-122"/>
                <a:ea typeface="微软雅黑" panose="020B0503020204020204" pitchFamily="34" charset="-122"/>
              </a:rPr>
              <a:t>时间同步测试</a:t>
            </a:r>
            <a:endParaRPr lang="en-US" altLang="zh-CN" sz="1200" dirty="0">
              <a:latin typeface="微软雅黑" panose="020B0503020204020204" pitchFamily="34" charset="-122"/>
              <a:ea typeface="微软雅黑" panose="020B0503020204020204" pitchFamily="34" charset="-122"/>
            </a:endParaRPr>
          </a:p>
          <a:p>
            <a:pPr marL="214255" indent="-214255">
              <a:spcBef>
                <a:spcPts val="600"/>
              </a:spcBef>
              <a:buFont typeface="Wingdings" pitchFamily="2" charset="2"/>
              <a:buChar char="l"/>
            </a:pPr>
            <a:r>
              <a:rPr lang="zh-CN" altLang="en-US" sz="1200" dirty="0" smtClean="0">
                <a:latin typeface="微软雅黑" panose="020B0503020204020204" pitchFamily="34" charset="-122"/>
                <a:ea typeface="微软雅黑" panose="020B0503020204020204" pitchFamily="34" charset="-122"/>
              </a:rPr>
              <a:t>支持</a:t>
            </a:r>
            <a:r>
              <a:rPr lang="en-US" altLang="zh-CN" sz="1200" dirty="0">
                <a:latin typeface="微软雅黑" panose="020B0503020204020204" pitchFamily="34" charset="-122"/>
                <a:ea typeface="微软雅黑" panose="020B0503020204020204" pitchFamily="34" charset="-122"/>
              </a:rPr>
              <a:t>SR-MPLS over FlexE</a:t>
            </a:r>
            <a:r>
              <a:rPr lang="zh-CN" altLang="en-US" sz="1200" dirty="0">
                <a:latin typeface="微软雅黑" panose="020B0503020204020204" pitchFamily="34" charset="-122"/>
                <a:ea typeface="微软雅黑" panose="020B0503020204020204" pitchFamily="34" charset="-122"/>
              </a:rPr>
              <a:t>流量。</a:t>
            </a:r>
            <a:endParaRPr lang="en-US" altLang="zh-CN" sz="1200" dirty="0">
              <a:latin typeface="微软雅黑" panose="020B0503020204020204" pitchFamily="34" charset="-122"/>
              <a:ea typeface="微软雅黑" panose="020B0503020204020204" pitchFamily="34" charset="-122"/>
            </a:endParaRPr>
          </a:p>
        </p:txBody>
      </p:sp>
      <p:cxnSp>
        <p:nvCxnSpPr>
          <p:cNvPr id="162" name="直接连接符 161">
            <a:extLst>
              <a:ext uri="{FF2B5EF4-FFF2-40B4-BE49-F238E27FC236}">
                <a16:creationId xmlns:a16="http://schemas.microsoft.com/office/drawing/2014/main" id="{1D60E133-7DE8-4882-BF56-4270E4A788C2}"/>
              </a:ext>
            </a:extLst>
          </p:cNvPr>
          <p:cNvCxnSpPr>
            <a:cxnSpLocks/>
          </p:cNvCxnSpPr>
          <p:nvPr/>
        </p:nvCxnSpPr>
        <p:spPr>
          <a:xfrm>
            <a:off x="1" y="4999650"/>
            <a:ext cx="9144000" cy="1246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50" name="图片 49">
            <a:extLst>
              <a:ext uri="{FF2B5EF4-FFF2-40B4-BE49-F238E27FC236}">
                <a16:creationId xmlns:a16="http://schemas.microsoft.com/office/drawing/2014/main" id="{CE1BB31A-2541-4678-95CF-AE8BF3D2EEA4}"/>
              </a:ext>
            </a:extLst>
          </p:cNvPr>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390123" y="1801579"/>
            <a:ext cx="553753" cy="175626"/>
          </a:xfrm>
          <a:prstGeom prst="rect">
            <a:avLst/>
          </a:prstGeom>
          <a:noFill/>
          <a:ln>
            <a:noFill/>
          </a:ln>
        </p:spPr>
      </p:pic>
      <p:pic>
        <p:nvPicPr>
          <p:cNvPr id="51" name="Picture 5">
            <a:extLst>
              <a:ext uri="{FF2B5EF4-FFF2-40B4-BE49-F238E27FC236}">
                <a16:creationId xmlns:a16="http://schemas.microsoft.com/office/drawing/2014/main" id="{BA888951-9FB9-4558-A128-6F3DB6A16E1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49526" y="1817192"/>
            <a:ext cx="483297" cy="27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2"/>
          <a:stretch>
            <a:fillRect/>
          </a:stretch>
        </p:blipFill>
        <p:spPr>
          <a:xfrm>
            <a:off x="4858332" y="1266236"/>
            <a:ext cx="1331866" cy="433060"/>
          </a:xfrm>
          <a:prstGeom prst="rect">
            <a:avLst/>
          </a:prstGeom>
        </p:spPr>
      </p:pic>
      <p:pic>
        <p:nvPicPr>
          <p:cNvPr id="5" name="图片 4"/>
          <p:cNvPicPr>
            <a:picLocks noChangeAspect="1"/>
          </p:cNvPicPr>
          <p:nvPr/>
        </p:nvPicPr>
        <p:blipFill>
          <a:blip r:embed="rId23"/>
          <a:stretch>
            <a:fillRect/>
          </a:stretch>
        </p:blipFill>
        <p:spPr>
          <a:xfrm>
            <a:off x="4857679" y="1702240"/>
            <a:ext cx="617397" cy="355215"/>
          </a:xfrm>
          <a:prstGeom prst="rect">
            <a:avLst/>
          </a:prstGeom>
        </p:spPr>
      </p:pic>
      <p:pic>
        <p:nvPicPr>
          <p:cNvPr id="6" name="图片 5"/>
          <p:cNvPicPr>
            <a:picLocks noChangeAspect="1"/>
          </p:cNvPicPr>
          <p:nvPr/>
        </p:nvPicPr>
        <p:blipFill>
          <a:blip r:embed="rId24"/>
          <a:stretch>
            <a:fillRect/>
          </a:stretch>
        </p:blipFill>
        <p:spPr>
          <a:xfrm>
            <a:off x="5524450" y="1714558"/>
            <a:ext cx="592862" cy="333132"/>
          </a:xfrm>
          <a:prstGeom prst="rect">
            <a:avLst/>
          </a:prstGeom>
        </p:spPr>
      </p:pic>
      <p:pic>
        <p:nvPicPr>
          <p:cNvPr id="7" name="图片 6"/>
          <p:cNvPicPr>
            <a:picLocks noChangeAspect="1"/>
          </p:cNvPicPr>
          <p:nvPr/>
        </p:nvPicPr>
        <p:blipFill>
          <a:blip r:embed="rId25"/>
          <a:stretch>
            <a:fillRect/>
          </a:stretch>
        </p:blipFill>
        <p:spPr>
          <a:xfrm>
            <a:off x="4011994" y="1875497"/>
            <a:ext cx="559181" cy="274944"/>
          </a:xfrm>
          <a:prstGeom prst="rect">
            <a:avLst/>
          </a:prstGeom>
        </p:spPr>
      </p:pic>
      <p:pic>
        <p:nvPicPr>
          <p:cNvPr id="8" name="图片 7"/>
          <p:cNvPicPr>
            <a:picLocks noChangeAspect="1"/>
          </p:cNvPicPr>
          <p:nvPr/>
        </p:nvPicPr>
        <p:blipFill>
          <a:blip r:embed="rId26"/>
          <a:stretch>
            <a:fillRect/>
          </a:stretch>
        </p:blipFill>
        <p:spPr>
          <a:xfrm>
            <a:off x="7892760" y="1260839"/>
            <a:ext cx="912362" cy="321359"/>
          </a:xfrm>
          <a:prstGeom prst="rect">
            <a:avLst/>
          </a:prstGeom>
        </p:spPr>
      </p:pic>
    </p:spTree>
    <p:extLst>
      <p:ext uri="{BB962C8B-B14F-4D97-AF65-F5344CB8AC3E}">
        <p14:creationId xmlns:p14="http://schemas.microsoft.com/office/powerpoint/2010/main" val="254682464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73314" y="1477428"/>
            <a:ext cx="6382537" cy="458472"/>
          </a:xfrm>
          <a:prstGeom prst="rect">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 name="任意多边形 3"/>
          <p:cNvSpPr/>
          <p:nvPr/>
        </p:nvSpPr>
        <p:spPr>
          <a:xfrm>
            <a:off x="1932713" y="1131590"/>
            <a:ext cx="5652134" cy="672403"/>
          </a:xfrm>
          <a:custGeom>
            <a:avLst/>
            <a:gdLst>
              <a:gd name="connsiteX0" fmla="*/ 0 w 4698928"/>
              <a:gd name="connsiteY0" fmla="*/ 113162 h 678960"/>
              <a:gd name="connsiteX1" fmla="*/ 113162 w 4698928"/>
              <a:gd name="connsiteY1" fmla="*/ 0 h 678960"/>
              <a:gd name="connsiteX2" fmla="*/ 4585766 w 4698928"/>
              <a:gd name="connsiteY2" fmla="*/ 0 h 678960"/>
              <a:gd name="connsiteX3" fmla="*/ 4698928 w 4698928"/>
              <a:gd name="connsiteY3" fmla="*/ 113162 h 678960"/>
              <a:gd name="connsiteX4" fmla="*/ 4698928 w 4698928"/>
              <a:gd name="connsiteY4" fmla="*/ 565798 h 678960"/>
              <a:gd name="connsiteX5" fmla="*/ 4585766 w 4698928"/>
              <a:gd name="connsiteY5" fmla="*/ 678960 h 678960"/>
              <a:gd name="connsiteX6" fmla="*/ 113162 w 4698928"/>
              <a:gd name="connsiteY6" fmla="*/ 678960 h 678960"/>
              <a:gd name="connsiteX7" fmla="*/ 0 w 4698928"/>
              <a:gd name="connsiteY7" fmla="*/ 565798 h 678960"/>
              <a:gd name="connsiteX8" fmla="*/ 0 w 4698928"/>
              <a:gd name="connsiteY8" fmla="*/ 113162 h 67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928" h="678960">
                <a:moveTo>
                  <a:pt x="0" y="113162"/>
                </a:moveTo>
                <a:cubicBezTo>
                  <a:pt x="0" y="50664"/>
                  <a:pt x="50664" y="0"/>
                  <a:pt x="113162" y="0"/>
                </a:cubicBezTo>
                <a:lnTo>
                  <a:pt x="4585766" y="0"/>
                </a:lnTo>
                <a:cubicBezTo>
                  <a:pt x="4648264" y="0"/>
                  <a:pt x="4698928" y="50664"/>
                  <a:pt x="4698928" y="113162"/>
                </a:cubicBezTo>
                <a:lnTo>
                  <a:pt x="4698928" y="565798"/>
                </a:lnTo>
                <a:cubicBezTo>
                  <a:pt x="4698928" y="628296"/>
                  <a:pt x="4648264" y="678960"/>
                  <a:pt x="4585766" y="678960"/>
                </a:cubicBezTo>
                <a:lnTo>
                  <a:pt x="113162" y="678960"/>
                </a:lnTo>
                <a:cubicBezTo>
                  <a:pt x="50664" y="678960"/>
                  <a:pt x="0" y="628296"/>
                  <a:pt x="0" y="565798"/>
                </a:cubicBezTo>
                <a:lnTo>
                  <a:pt x="0" y="113162"/>
                </a:lnTo>
                <a:close/>
              </a:path>
            </a:pathLst>
          </a:cu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r>
              <a:rPr lang="zh-CN" altLang="en-US" sz="2400" b="1" dirty="0" smtClean="0">
                <a:solidFill>
                  <a:schemeClr val="bg1"/>
                </a:solidFill>
                <a:latin typeface="微软雅黑" panose="020B0503020204020204" pitchFamily="34" charset="-122"/>
                <a:ea typeface="微软雅黑" panose="020B0503020204020204" pitchFamily="34" charset="-122"/>
              </a:rPr>
              <a:t> </a:t>
            </a:r>
            <a:r>
              <a:rPr lang="en-US" altLang="zh-CN" sz="2800" b="1" dirty="0" err="1">
                <a:solidFill>
                  <a:schemeClr val="bg1"/>
                </a:solidFill>
                <a:latin typeface="微软雅黑" panose="020B0503020204020204" pitchFamily="34" charset="-122"/>
                <a:ea typeface="微软雅黑" panose="020B0503020204020204" pitchFamily="34" charset="-122"/>
              </a:rPr>
              <a:t>FlexE</a:t>
            </a:r>
            <a:r>
              <a:rPr lang="zh-CN" altLang="en-US" sz="2800" b="1" dirty="0">
                <a:solidFill>
                  <a:schemeClr val="bg1"/>
                </a:solidFill>
                <a:latin typeface="微软雅黑" panose="020B0503020204020204" pitchFamily="34" charset="-122"/>
                <a:ea typeface="微软雅黑" panose="020B0503020204020204" pitchFamily="34" charset="-122"/>
              </a:rPr>
              <a:t>技术标准和产业化总体进展</a:t>
            </a:r>
          </a:p>
        </p:txBody>
      </p:sp>
      <p:sp>
        <p:nvSpPr>
          <p:cNvPr id="8" name="矩形 7"/>
          <p:cNvSpPr/>
          <p:nvPr/>
        </p:nvSpPr>
        <p:spPr>
          <a:xfrm>
            <a:off x="1373314" y="2507288"/>
            <a:ext cx="6382537" cy="458472"/>
          </a:xfrm>
          <a:prstGeom prst="rect">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1932713" y="2161450"/>
            <a:ext cx="5652135" cy="672403"/>
          </a:xfrm>
          <a:custGeom>
            <a:avLst/>
            <a:gdLst>
              <a:gd name="connsiteX0" fmla="*/ 0 w 4698928"/>
              <a:gd name="connsiteY0" fmla="*/ 113162 h 678960"/>
              <a:gd name="connsiteX1" fmla="*/ 113162 w 4698928"/>
              <a:gd name="connsiteY1" fmla="*/ 0 h 678960"/>
              <a:gd name="connsiteX2" fmla="*/ 4585766 w 4698928"/>
              <a:gd name="connsiteY2" fmla="*/ 0 h 678960"/>
              <a:gd name="connsiteX3" fmla="*/ 4698928 w 4698928"/>
              <a:gd name="connsiteY3" fmla="*/ 113162 h 678960"/>
              <a:gd name="connsiteX4" fmla="*/ 4698928 w 4698928"/>
              <a:gd name="connsiteY4" fmla="*/ 565798 h 678960"/>
              <a:gd name="connsiteX5" fmla="*/ 4585766 w 4698928"/>
              <a:gd name="connsiteY5" fmla="*/ 678960 h 678960"/>
              <a:gd name="connsiteX6" fmla="*/ 113162 w 4698928"/>
              <a:gd name="connsiteY6" fmla="*/ 678960 h 678960"/>
              <a:gd name="connsiteX7" fmla="*/ 0 w 4698928"/>
              <a:gd name="connsiteY7" fmla="*/ 565798 h 678960"/>
              <a:gd name="connsiteX8" fmla="*/ 0 w 4698928"/>
              <a:gd name="connsiteY8" fmla="*/ 113162 h 67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928" h="678960">
                <a:moveTo>
                  <a:pt x="0" y="113162"/>
                </a:moveTo>
                <a:cubicBezTo>
                  <a:pt x="0" y="50664"/>
                  <a:pt x="50664" y="0"/>
                  <a:pt x="113162" y="0"/>
                </a:cubicBezTo>
                <a:lnTo>
                  <a:pt x="4585766" y="0"/>
                </a:lnTo>
                <a:cubicBezTo>
                  <a:pt x="4648264" y="0"/>
                  <a:pt x="4698928" y="50664"/>
                  <a:pt x="4698928" y="113162"/>
                </a:cubicBezTo>
                <a:lnTo>
                  <a:pt x="4698928" y="565798"/>
                </a:lnTo>
                <a:cubicBezTo>
                  <a:pt x="4698928" y="628296"/>
                  <a:pt x="4648264" y="678960"/>
                  <a:pt x="4585766" y="678960"/>
                </a:cubicBezTo>
                <a:lnTo>
                  <a:pt x="113162" y="678960"/>
                </a:lnTo>
                <a:cubicBezTo>
                  <a:pt x="50664" y="678960"/>
                  <a:pt x="0" y="628296"/>
                  <a:pt x="0" y="565798"/>
                </a:cubicBezTo>
                <a:lnTo>
                  <a:pt x="0" y="113162"/>
                </a:lnTo>
                <a:close/>
              </a:path>
            </a:pathLst>
          </a:cu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45719" rIns="36000" bIns="45719" rtlCol="0" anchor="ctr"/>
          <a:lstStyle/>
          <a:p>
            <a:r>
              <a:rPr lang="zh-CN" altLang="en-US" sz="2400" b="1" dirty="0"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1" dirty="0" smtClean="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课题</a:t>
            </a:r>
            <a:r>
              <a:rPr lang="en-US" altLang="zh-CN" sz="28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和课题</a:t>
            </a:r>
            <a:r>
              <a:rPr lang="en-US" altLang="zh-CN" sz="28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研究思路及进展汇报</a:t>
            </a:r>
          </a:p>
        </p:txBody>
      </p:sp>
      <p:sp>
        <p:nvSpPr>
          <p:cNvPr id="10" name="流程图: 联系 9"/>
          <p:cNvSpPr/>
          <p:nvPr/>
        </p:nvSpPr>
        <p:spPr>
          <a:xfrm>
            <a:off x="1125132" y="1150865"/>
            <a:ext cx="521017" cy="603287"/>
          </a:xfrm>
          <a:prstGeom prst="flowChartConnector">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91438" tIns="45719" rIns="91438" bIns="45719" rtlCol="0" anchor="ctr"/>
          <a:lstStyle/>
          <a:p>
            <a:pPr algn="ctr"/>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流程图: 联系 11"/>
          <p:cNvSpPr/>
          <p:nvPr/>
        </p:nvSpPr>
        <p:spPr>
          <a:xfrm>
            <a:off x="1125132" y="2180726"/>
            <a:ext cx="521017" cy="603287"/>
          </a:xfrm>
          <a:prstGeom prst="flowChartConnector">
            <a:avLst/>
          </a:pr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TextBox 15"/>
          <p:cNvSpPr txBox="1"/>
          <p:nvPr/>
        </p:nvSpPr>
        <p:spPr>
          <a:xfrm>
            <a:off x="3191940" y="212541"/>
            <a:ext cx="1690204" cy="561690"/>
          </a:xfrm>
          <a:prstGeom prst="rect">
            <a:avLst/>
          </a:prstGeom>
          <a:noFill/>
        </p:spPr>
        <p:txBody>
          <a:bodyPr wrap="none" lIns="68579" tIns="34289" rIns="68579" bIns="34289" rtlCol="0">
            <a:spAutoFit/>
          </a:bodyPr>
          <a:lstStyle/>
          <a:p>
            <a:r>
              <a:rPr lang="zh-CN" altLang="en-US" sz="3200" b="1" dirty="0">
                <a:latin typeface="微软雅黑" panose="020B0503020204020204" pitchFamily="34" charset="-122"/>
                <a:ea typeface="微软雅黑" panose="020B0503020204020204" pitchFamily="34" charset="-122"/>
              </a:rPr>
              <a:t>    内  容</a:t>
            </a:r>
          </a:p>
        </p:txBody>
      </p:sp>
      <p:sp>
        <p:nvSpPr>
          <p:cNvPr id="11" name="矩形 10"/>
          <p:cNvSpPr/>
          <p:nvPr/>
        </p:nvSpPr>
        <p:spPr>
          <a:xfrm>
            <a:off x="1385640" y="3485977"/>
            <a:ext cx="6382537" cy="458472"/>
          </a:xfrm>
          <a:prstGeom prst="rect">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任意多边形 12"/>
          <p:cNvSpPr/>
          <p:nvPr/>
        </p:nvSpPr>
        <p:spPr>
          <a:xfrm>
            <a:off x="1945039" y="3140139"/>
            <a:ext cx="5652135" cy="672403"/>
          </a:xfrm>
          <a:custGeom>
            <a:avLst/>
            <a:gdLst>
              <a:gd name="connsiteX0" fmla="*/ 0 w 4698928"/>
              <a:gd name="connsiteY0" fmla="*/ 113162 h 678960"/>
              <a:gd name="connsiteX1" fmla="*/ 113162 w 4698928"/>
              <a:gd name="connsiteY1" fmla="*/ 0 h 678960"/>
              <a:gd name="connsiteX2" fmla="*/ 4585766 w 4698928"/>
              <a:gd name="connsiteY2" fmla="*/ 0 h 678960"/>
              <a:gd name="connsiteX3" fmla="*/ 4698928 w 4698928"/>
              <a:gd name="connsiteY3" fmla="*/ 113162 h 678960"/>
              <a:gd name="connsiteX4" fmla="*/ 4698928 w 4698928"/>
              <a:gd name="connsiteY4" fmla="*/ 565798 h 678960"/>
              <a:gd name="connsiteX5" fmla="*/ 4585766 w 4698928"/>
              <a:gd name="connsiteY5" fmla="*/ 678960 h 678960"/>
              <a:gd name="connsiteX6" fmla="*/ 113162 w 4698928"/>
              <a:gd name="connsiteY6" fmla="*/ 678960 h 678960"/>
              <a:gd name="connsiteX7" fmla="*/ 0 w 4698928"/>
              <a:gd name="connsiteY7" fmla="*/ 565798 h 678960"/>
              <a:gd name="connsiteX8" fmla="*/ 0 w 4698928"/>
              <a:gd name="connsiteY8" fmla="*/ 113162 h 67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8928" h="678960">
                <a:moveTo>
                  <a:pt x="0" y="113162"/>
                </a:moveTo>
                <a:cubicBezTo>
                  <a:pt x="0" y="50664"/>
                  <a:pt x="50664" y="0"/>
                  <a:pt x="113162" y="0"/>
                </a:cubicBezTo>
                <a:lnTo>
                  <a:pt x="4585766" y="0"/>
                </a:lnTo>
                <a:cubicBezTo>
                  <a:pt x="4648264" y="0"/>
                  <a:pt x="4698928" y="50664"/>
                  <a:pt x="4698928" y="113162"/>
                </a:cubicBezTo>
                <a:lnTo>
                  <a:pt x="4698928" y="565798"/>
                </a:lnTo>
                <a:cubicBezTo>
                  <a:pt x="4698928" y="628296"/>
                  <a:pt x="4648264" y="678960"/>
                  <a:pt x="4585766" y="678960"/>
                </a:cubicBezTo>
                <a:lnTo>
                  <a:pt x="113162" y="678960"/>
                </a:lnTo>
                <a:cubicBezTo>
                  <a:pt x="50664" y="678960"/>
                  <a:pt x="0" y="628296"/>
                  <a:pt x="0" y="565798"/>
                </a:cubicBezTo>
                <a:lnTo>
                  <a:pt x="0" y="113162"/>
                </a:lnTo>
                <a:close/>
              </a:path>
            </a:pathLst>
          </a:custGeom>
          <a:solidFill>
            <a:srgbClr val="0091E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r>
              <a:rPr lang="zh-CN" altLang="en-US" sz="2800" b="1" dirty="0" smtClean="0">
                <a:solidFill>
                  <a:schemeClr val="bg1"/>
                </a:solidFill>
                <a:latin typeface="微软雅黑" panose="020B0503020204020204" pitchFamily="34" charset="-122"/>
                <a:ea typeface="微软雅黑" panose="020B0503020204020204" pitchFamily="34" charset="-122"/>
              </a:rPr>
              <a:t> 项目</a:t>
            </a:r>
            <a:r>
              <a:rPr lang="zh-CN" altLang="en-US" sz="2800" b="1" dirty="0">
                <a:solidFill>
                  <a:schemeClr val="bg1"/>
                </a:solidFill>
                <a:latin typeface="微软雅黑" panose="020B0503020204020204" pitchFamily="34" charset="-122"/>
                <a:ea typeface="微软雅黑" panose="020B0503020204020204" pitchFamily="34" charset="-122"/>
              </a:rPr>
              <a:t>团队协同研究的重点工作建议</a:t>
            </a:r>
          </a:p>
        </p:txBody>
      </p:sp>
      <p:sp>
        <p:nvSpPr>
          <p:cNvPr id="14" name="流程图: 联系 13"/>
          <p:cNvSpPr/>
          <p:nvPr/>
        </p:nvSpPr>
        <p:spPr>
          <a:xfrm>
            <a:off x="1137458" y="3159415"/>
            <a:ext cx="521017" cy="603287"/>
          </a:xfrm>
          <a:prstGeom prst="flowChartConnector">
            <a:avLst/>
          </a:prstGeom>
          <a:ln>
            <a:solidFill>
              <a:srgbClr val="0091EB"/>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91438" tIns="45719" rIns="91438" bIns="45719" rtlCol="0" anchor="ctr"/>
          <a:lstStyle/>
          <a:p>
            <a:pPr algn="ctr"/>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7453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95486"/>
            <a:ext cx="8811326" cy="461665"/>
          </a:xfrm>
          <a:prstGeom prst="rect">
            <a:avLst/>
          </a:prstGeom>
        </p:spPr>
        <p:txBody>
          <a:bodyPr vert="horz" lIns="91440" tIns="45720" rIns="91440" bIns="45720" rtlCol="0" anchor="ctr">
            <a:noAutofit/>
          </a:bodyPr>
          <a:lstStyle/>
          <a:p>
            <a:pPr>
              <a:spcBef>
                <a:spcPct val="0"/>
              </a:spcBef>
            </a:pPr>
            <a:r>
              <a:rPr lang="zh-CN" altLang="en-US" sz="2400" b="1" dirty="0" smtClean="0">
                <a:latin typeface="微软雅黑" panose="020B0503020204020204" pitchFamily="34" charset="-122"/>
                <a:ea typeface="微软雅黑" panose="020B0503020204020204" pitchFamily="34" charset="-122"/>
                <a:cs typeface="+mj-cs"/>
              </a:rPr>
              <a:t>课题</a:t>
            </a:r>
            <a:r>
              <a:rPr lang="en-US" altLang="zh-CN" sz="2400" b="1" dirty="0" smtClean="0">
                <a:latin typeface="微软雅黑" panose="020B0503020204020204" pitchFamily="34" charset="-122"/>
                <a:ea typeface="微软雅黑" panose="020B0503020204020204" pitchFamily="34" charset="-122"/>
                <a:cs typeface="+mj-cs"/>
              </a:rPr>
              <a:t>1</a:t>
            </a:r>
            <a:r>
              <a:rPr lang="zh-CN" altLang="en-US" sz="2400" b="1" dirty="0">
                <a:latin typeface="微软雅黑" panose="020B0503020204020204" pitchFamily="34" charset="-122"/>
                <a:ea typeface="微软雅黑" panose="020B0503020204020204" pitchFamily="34" charset="-122"/>
                <a:cs typeface="+mj-cs"/>
              </a:rPr>
              <a:t>：基于 </a:t>
            </a:r>
            <a:r>
              <a:rPr lang="en-US" altLang="zh-CN" sz="2400" b="1" dirty="0" err="1">
                <a:latin typeface="微软雅黑" panose="020B0503020204020204" pitchFamily="34" charset="-122"/>
                <a:ea typeface="微软雅黑" panose="020B0503020204020204" pitchFamily="34" charset="-122"/>
                <a:cs typeface="+mj-cs"/>
              </a:rPr>
              <a:t>FlexE</a:t>
            </a:r>
            <a:r>
              <a:rPr lang="en-US" altLang="zh-CN" sz="2400" b="1" dirty="0">
                <a:latin typeface="微软雅黑" panose="020B0503020204020204" pitchFamily="34" charset="-122"/>
                <a:ea typeface="微软雅黑" panose="020B0503020204020204" pitchFamily="34" charset="-122"/>
                <a:cs typeface="+mj-cs"/>
              </a:rPr>
              <a:t> </a:t>
            </a:r>
            <a:r>
              <a:rPr lang="zh-CN" altLang="en-US" sz="2400" b="1" dirty="0">
                <a:latin typeface="微软雅黑" panose="020B0503020204020204" pitchFamily="34" charset="-122"/>
                <a:ea typeface="微软雅黑" panose="020B0503020204020204" pitchFamily="34" charset="-122"/>
                <a:cs typeface="+mj-cs"/>
              </a:rPr>
              <a:t>的能源互联网切片网络架构与组网模式研究</a:t>
            </a:r>
          </a:p>
        </p:txBody>
      </p:sp>
      <p:sp>
        <p:nvSpPr>
          <p:cNvPr id="5" name="圆角矩形 4"/>
          <p:cNvSpPr/>
          <p:nvPr/>
        </p:nvSpPr>
        <p:spPr>
          <a:xfrm>
            <a:off x="299648" y="1712772"/>
            <a:ext cx="1080000" cy="57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网络分层协议架构</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右箭头 5"/>
          <p:cNvSpPr/>
          <p:nvPr/>
        </p:nvSpPr>
        <p:spPr>
          <a:xfrm>
            <a:off x="1442251" y="1784716"/>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圆角矩形 6"/>
          <p:cNvSpPr/>
          <p:nvPr/>
        </p:nvSpPr>
        <p:spPr>
          <a:xfrm>
            <a:off x="2751359" y="1701019"/>
            <a:ext cx="1440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关键技术可行性分析论证</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p:nvSpPr>
        <p:spPr>
          <a:xfrm>
            <a:off x="1768829" y="2402744"/>
            <a:ext cx="936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典型业务需求特性</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圆角矩形 8"/>
          <p:cNvSpPr/>
          <p:nvPr/>
        </p:nvSpPr>
        <p:spPr>
          <a:xfrm>
            <a:off x="1749779" y="3123479"/>
            <a:ext cx="936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分层分域组网需求</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圆角矩形 9"/>
          <p:cNvSpPr/>
          <p:nvPr/>
        </p:nvSpPr>
        <p:spPr>
          <a:xfrm>
            <a:off x="1768829" y="1703247"/>
            <a:ext cx="936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十大典型应用场景</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TextBox 10"/>
          <p:cNvSpPr txBox="1"/>
          <p:nvPr/>
        </p:nvSpPr>
        <p:spPr>
          <a:xfrm>
            <a:off x="281486" y="1260996"/>
            <a:ext cx="1164003"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研究内容</a:t>
            </a:r>
            <a:endParaRPr lang="zh-CN" altLang="en-US" dirty="0"/>
          </a:p>
        </p:txBody>
      </p:sp>
      <p:sp>
        <p:nvSpPr>
          <p:cNvPr id="12" name="TextBox 11"/>
          <p:cNvSpPr txBox="1"/>
          <p:nvPr/>
        </p:nvSpPr>
        <p:spPr>
          <a:xfrm>
            <a:off x="1817810" y="1261180"/>
            <a:ext cx="2354499"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a:t>技术</a:t>
            </a:r>
            <a:r>
              <a:rPr lang="zh-CN" altLang="en-US" dirty="0" smtClean="0"/>
              <a:t>研究路线</a:t>
            </a:r>
            <a:endParaRPr lang="zh-CN" altLang="en-US" dirty="0"/>
          </a:p>
        </p:txBody>
      </p:sp>
      <p:sp>
        <p:nvSpPr>
          <p:cNvPr id="13" name="圆角矩形 12"/>
          <p:cNvSpPr/>
          <p:nvPr/>
        </p:nvSpPr>
        <p:spPr>
          <a:xfrm>
            <a:off x="299648" y="2402744"/>
            <a:ext cx="1080000" cy="57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业务承载技术方案</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p:nvSpPr>
        <p:spPr>
          <a:xfrm>
            <a:off x="301333" y="3123479"/>
            <a:ext cx="1080000" cy="57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分层组网模型方案</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5" name="圆角矩形 14"/>
          <p:cNvSpPr/>
          <p:nvPr/>
        </p:nvSpPr>
        <p:spPr>
          <a:xfrm>
            <a:off x="303549" y="3891503"/>
            <a:ext cx="1080000" cy="57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网络技术演进方案</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圆角矩形 15"/>
          <p:cNvSpPr/>
          <p:nvPr/>
        </p:nvSpPr>
        <p:spPr>
          <a:xfrm>
            <a:off x="4600279" y="1713051"/>
            <a:ext cx="2265886"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适应能源互联网多业务统一承载的</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网络协议架构</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矩形 16"/>
          <p:cNvSpPr/>
          <p:nvPr/>
        </p:nvSpPr>
        <p:spPr>
          <a:xfrm>
            <a:off x="287524" y="771598"/>
            <a:ext cx="84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研究方法：行业调研分析，技术标准研究，专业文献研究，可行性分析，产业化论证</a:t>
            </a:r>
            <a:endParaRPr lang="zh-CN" alt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右箭头 22"/>
          <p:cNvSpPr/>
          <p:nvPr/>
        </p:nvSpPr>
        <p:spPr>
          <a:xfrm>
            <a:off x="1442251" y="2504844"/>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4" name="圆角矩形 23"/>
          <p:cNvSpPr/>
          <p:nvPr/>
        </p:nvSpPr>
        <p:spPr>
          <a:xfrm>
            <a:off x="2751359" y="2414960"/>
            <a:ext cx="1440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多业务安全隔离和网络切片方案</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圆角矩形 24"/>
          <p:cNvSpPr/>
          <p:nvPr/>
        </p:nvSpPr>
        <p:spPr>
          <a:xfrm>
            <a:off x="4600279" y="2439766"/>
            <a:ext cx="2265886"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基于</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的</a:t>
            </a:r>
            <a:r>
              <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十大</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典型业务的网络切片承载技术方案</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6" name="右箭头 25"/>
          <p:cNvSpPr/>
          <p:nvPr/>
        </p:nvSpPr>
        <p:spPr>
          <a:xfrm>
            <a:off x="4235840" y="1825690"/>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7" name="右箭头 26"/>
          <p:cNvSpPr/>
          <p:nvPr/>
        </p:nvSpPr>
        <p:spPr>
          <a:xfrm>
            <a:off x="4223992" y="2499742"/>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右箭头 27"/>
          <p:cNvSpPr/>
          <p:nvPr/>
        </p:nvSpPr>
        <p:spPr>
          <a:xfrm>
            <a:off x="1432213" y="3195479"/>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右箭头 28"/>
          <p:cNvSpPr/>
          <p:nvPr/>
        </p:nvSpPr>
        <p:spPr>
          <a:xfrm>
            <a:off x="1432726" y="3968509"/>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0" name="圆角矩形 29"/>
          <p:cNvSpPr/>
          <p:nvPr/>
        </p:nvSpPr>
        <p:spPr>
          <a:xfrm>
            <a:off x="2732309" y="3123479"/>
            <a:ext cx="1440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典型组网拓扑方案的适用性分析</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右箭头 30"/>
          <p:cNvSpPr/>
          <p:nvPr/>
        </p:nvSpPr>
        <p:spPr>
          <a:xfrm>
            <a:off x="4211960" y="3279838"/>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2" name="圆角矩形 31"/>
          <p:cNvSpPr/>
          <p:nvPr/>
        </p:nvSpPr>
        <p:spPr>
          <a:xfrm>
            <a:off x="4606423" y="3147878"/>
            <a:ext cx="2236396"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基于</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的分层分域组网架构和模型方案</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3" name="圆角矩形 32"/>
          <p:cNvSpPr/>
          <p:nvPr/>
        </p:nvSpPr>
        <p:spPr>
          <a:xfrm>
            <a:off x="1761483" y="3896509"/>
            <a:ext cx="936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核心技术发展趋势</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4" name="圆角矩形 33"/>
          <p:cNvSpPr/>
          <p:nvPr/>
        </p:nvSpPr>
        <p:spPr>
          <a:xfrm>
            <a:off x="4606423" y="3896509"/>
            <a:ext cx="2259742"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基于</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和</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的网络技术分阶段发展演进方案</a:t>
            </a:r>
            <a:endParaRPr lang="zh-CN" altLang="en-US" sz="14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5" name="右箭头 34"/>
          <p:cNvSpPr/>
          <p:nvPr/>
        </p:nvSpPr>
        <p:spPr>
          <a:xfrm>
            <a:off x="4211960" y="3987886"/>
            <a:ext cx="288000" cy="360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9" name="TextBox 44"/>
          <p:cNvSpPr txBox="1"/>
          <p:nvPr/>
        </p:nvSpPr>
        <p:spPr>
          <a:xfrm>
            <a:off x="4735655" y="1275606"/>
            <a:ext cx="1850005"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输出成果</a:t>
            </a:r>
            <a:endParaRPr lang="zh-CN" altLang="en-US" dirty="0"/>
          </a:p>
        </p:txBody>
      </p:sp>
      <p:sp>
        <p:nvSpPr>
          <p:cNvPr id="47" name="圆角矩形 46"/>
          <p:cNvSpPr/>
          <p:nvPr/>
        </p:nvSpPr>
        <p:spPr>
          <a:xfrm>
            <a:off x="2753007" y="3908444"/>
            <a:ext cx="1426319"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FlexE</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和</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a:t>
            </a:r>
          </a:p>
          <a:p>
            <a:pPr algn="ct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的</a:t>
            </a:r>
            <a:r>
              <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SDN</a:t>
            </a:r>
            <a:r>
              <a:rPr lang="zh-CN" altLang="en-US"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协同管控</a:t>
            </a:r>
            <a:endParaRPr lang="en-US" altLang="zh-CN" sz="14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8" name="TextBox 44"/>
          <p:cNvSpPr txBox="1"/>
          <p:nvPr/>
        </p:nvSpPr>
        <p:spPr>
          <a:xfrm>
            <a:off x="6930093" y="1246844"/>
            <a:ext cx="1850005"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ctr">
              <a:defRPr sz="1600" b="1"/>
            </a:lvl1pPr>
          </a:lstStyle>
          <a:p>
            <a:r>
              <a:rPr lang="zh-CN" altLang="en-US" dirty="0" smtClean="0"/>
              <a:t>工作计划</a:t>
            </a:r>
            <a:endParaRPr lang="zh-CN" altLang="en-US" dirty="0"/>
          </a:p>
        </p:txBody>
      </p:sp>
      <p:sp>
        <p:nvSpPr>
          <p:cNvPr id="49" name="圆角矩形 48"/>
          <p:cNvSpPr/>
          <p:nvPr/>
        </p:nvSpPr>
        <p:spPr>
          <a:xfrm>
            <a:off x="6942604" y="1707654"/>
            <a:ext cx="2021884" cy="569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a:t>
            </a:r>
            <a:r>
              <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一</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报告</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21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月审查</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标准</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草案</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21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月内审</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篇论文：</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月提交</a:t>
            </a:r>
            <a:endPar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8" name="圆角矩形 37"/>
          <p:cNvSpPr/>
          <p:nvPr/>
        </p:nvSpPr>
        <p:spPr>
          <a:xfrm>
            <a:off x="6953464" y="2419375"/>
            <a:ext cx="2021884" cy="6112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阶段一报告</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21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月审查</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标准</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草案</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21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月内审</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专利申请：</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1-3</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月提交</a:t>
            </a:r>
            <a:endPar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0" name="圆角矩形 39"/>
          <p:cNvSpPr/>
          <p:nvPr/>
        </p:nvSpPr>
        <p:spPr>
          <a:xfrm>
            <a:off x="6968954" y="3144995"/>
            <a:ext cx="2021884" cy="569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a:t>
            </a:r>
            <a:r>
              <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三</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报告</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22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6</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月审查</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标准</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草案</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22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3</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月提交征求意见稿，申请上会审查</a:t>
            </a:r>
            <a:endPar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1" name="圆角矩形 40"/>
          <p:cNvSpPr/>
          <p:nvPr/>
        </p:nvSpPr>
        <p:spPr>
          <a:xfrm>
            <a:off x="6968954" y="3828741"/>
            <a:ext cx="2021884" cy="75923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阶段四报告</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22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3</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月审查</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标准</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草案</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22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4-6</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月送审，</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7-9</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月提交报批稿。</a:t>
            </a:r>
            <a:endPar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篇论文：</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22</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1-4</a:t>
            </a:r>
            <a:r>
              <a:rPr lang="zh-CN" altLang="en-US" sz="120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月提交</a:t>
            </a:r>
            <a:endParaRPr lang="zh-CN" altLang="en-US" sz="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140601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58AC06C-4CE3-4A3F-B594-9738C68624A0}" vid="{9E3EAF68-ABE1-42CC-9EED-BC9EE9E8453C}"/>
    </a:ext>
  </a:extLst>
</a:theme>
</file>

<file path=ppt/theme/theme4.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58AC06C-4CE3-4A3F-B594-9738C68624A0}" vid="{9E3EAF68-ABE1-42CC-9EED-BC9EE9E8453C}"/>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46399</TotalTime>
  <Words>4234</Words>
  <Application>Microsoft Office PowerPoint</Application>
  <PresentationFormat>全屏显示(16:9)</PresentationFormat>
  <Paragraphs>543</Paragraphs>
  <Slides>25</Slides>
  <Notes>5</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1</vt:i4>
      </vt:variant>
      <vt:variant>
        <vt:lpstr>幻灯片标题</vt:lpstr>
      </vt:variant>
      <vt:variant>
        <vt:i4>25</vt:i4>
      </vt:variant>
    </vt:vector>
  </HeadingPairs>
  <TitlesOfParts>
    <vt:vector size="44" baseType="lpstr">
      <vt:lpstr>Arial Unicode MS</vt:lpstr>
      <vt:lpstr>等线</vt:lpstr>
      <vt:lpstr>等线 Light</vt:lpstr>
      <vt:lpstr>华文中宋</vt:lpstr>
      <vt:lpstr>宋体</vt:lpstr>
      <vt:lpstr>Microsoft YaHei</vt:lpstr>
      <vt:lpstr>Microsoft YaHei</vt:lpstr>
      <vt:lpstr>Arial</vt:lpstr>
      <vt:lpstr>Arial Narrow</vt:lpstr>
      <vt:lpstr>Calibri</vt:lpstr>
      <vt:lpstr>Calibri Light</vt:lpstr>
      <vt:lpstr>Cambria Math</vt:lpstr>
      <vt:lpstr>Times New Roman</vt:lpstr>
      <vt:lpstr>Wingdings</vt:lpstr>
      <vt:lpstr>Office 主题</vt:lpstr>
      <vt:lpstr>1_Office 主题</vt:lpstr>
      <vt:lpstr>章节页</vt:lpstr>
      <vt:lpstr>1_章节页</vt:lpstr>
      <vt:lpstr>Visio</vt:lpstr>
      <vt:lpstr>PowerPoint 演示文稿</vt:lpstr>
      <vt:lpstr>PowerPoint 演示文稿</vt:lpstr>
      <vt:lpstr>FlexE增强了以太网技术和产业优势，三大特性获广泛认可</vt:lpstr>
      <vt:lpstr>MTN基于FlexE接口，构建端到端硬隔离的通道组网保护能力</vt:lpstr>
      <vt:lpstr>FlexE和MTN标准进展显著，依托以太网产业优势获广泛认可</vt:lpstr>
      <vt:lpstr>CCSA正加速研制切片分组网络（SPN）的标准体系</vt:lpstr>
      <vt:lpstr>5G+行业专网应用推动FlexE/MTN全产业链的规模化发展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项目团队需加强协同研究的重点工作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lifang</cp:lastModifiedBy>
  <cp:revision>1846</cp:revision>
  <dcterms:modified xsi:type="dcterms:W3CDTF">2021-11-17T02:18:41Z</dcterms:modified>
</cp:coreProperties>
</file>