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171" r:id="rId2"/>
    <p:sldId id="260" r:id="rId3"/>
    <p:sldId id="3844" r:id="rId4"/>
    <p:sldId id="3890" r:id="rId5"/>
    <p:sldId id="3865" r:id="rId6"/>
    <p:sldId id="3911" r:id="rId7"/>
    <p:sldId id="3889" r:id="rId8"/>
    <p:sldId id="3877" r:id="rId9"/>
    <p:sldId id="3914" r:id="rId10"/>
    <p:sldId id="3924" r:id="rId11"/>
    <p:sldId id="3913" r:id="rId12"/>
    <p:sldId id="3912" r:id="rId13"/>
    <p:sldId id="3926" r:id="rId14"/>
    <p:sldId id="3925" r:id="rId15"/>
    <p:sldId id="3868" r:id="rId16"/>
    <p:sldId id="3902" r:id="rId17"/>
    <p:sldId id="3898" r:id="rId18"/>
    <p:sldId id="3904" r:id="rId19"/>
    <p:sldId id="3885" r:id="rId20"/>
    <p:sldId id="3892" r:id="rId21"/>
    <p:sldId id="25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37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x" initials="z" lastIdx="5" clrIdx="0"/>
  <p:cmAuthor id="1" name="slt" initials="s" lastIdx="13" clrIdx="0"/>
  <p:cmAuthor id="2" name="Macco Qu" initials="MQ" lastIdx="70" clrIdx="1"/>
  <p:cmAuthor id="3" name="quhep" initials="q" lastIdx="33" clrIdx="2"/>
  <p:cmAuthor id="4" name="CEPRI-0592" initials="C" lastIdx="1" clrIdx="3"/>
  <p:cmAuthor id="5" name="Lenovo" initials="L"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E"/>
    <a:srgbClr val="254061"/>
    <a:srgbClr val="68A828"/>
    <a:srgbClr val="F8FAF4"/>
    <a:srgbClr val="257E6F"/>
    <a:srgbClr val="17375E"/>
    <a:srgbClr val="3C8DA3"/>
    <a:srgbClr val="DCE6F2"/>
    <a:srgbClr val="0B3F6B"/>
    <a:srgbClr val="BF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8" autoAdjust="0"/>
    <p:restoredTop sz="85144" autoAdjust="0"/>
  </p:normalViewPr>
  <p:slideViewPr>
    <p:cSldViewPr snapToGrid="0">
      <p:cViewPr varScale="1">
        <p:scale>
          <a:sx n="74" d="100"/>
          <a:sy n="74" d="100"/>
        </p:scale>
        <p:origin x="745" y="53"/>
      </p:cViewPr>
      <p:guideLst>
        <p:guide orient="horz" pos="2127"/>
        <p:guide pos="37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24C01C-7870-474E-978E-9878B483B891}" type="doc">
      <dgm:prSet loTypeId="urn:microsoft.com/office/officeart/2005/8/layout/vList5" loCatId="" qsTypeId="urn:microsoft.com/office/officeart/2005/8/quickstyle/simple1#2" qsCatId="simple" csTypeId="urn:microsoft.com/office/officeart/2005/8/colors/accent1_2#2" csCatId="accent1" phldr="1"/>
      <dgm:spPr/>
      <dgm:t>
        <a:bodyPr/>
        <a:lstStyle/>
        <a:p>
          <a:endParaRPr lang="zh-CN" altLang="en-US"/>
        </a:p>
      </dgm:t>
    </dgm:pt>
    <dgm:pt modelId="{5871BA8A-1937-1E48-A856-387ABB23D485}">
      <dgm:prSet phldrT="[文本]" custT="1"/>
      <dgm:spPr/>
      <dgm:t>
        <a:bodyPr/>
        <a:lstStyle/>
        <a:p>
          <a:r>
            <a:rPr lang="zh-CN" altLang="en-US" sz="2400" dirty="0">
              <a:latin typeface="微软雅黑" panose="020B0503020204020204" pitchFamily="34" charset="-122"/>
              <a:ea typeface="微软雅黑" panose="020B0503020204020204" pitchFamily="34" charset="-122"/>
            </a:rPr>
            <a:t>任务</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：设备研制</a:t>
          </a:r>
        </a:p>
      </dgm:t>
    </dgm:pt>
    <dgm:pt modelId="{FF33E90B-50C5-AC44-87F6-443E36B3EB7A}" type="parTrans" cxnId="{3E635E7C-5347-44B9-8536-CE2EC0257640}">
      <dgm:prSet/>
      <dgm:spPr/>
      <dgm:t>
        <a:bodyPr/>
        <a:lstStyle/>
        <a:p>
          <a:endParaRPr lang="zh-CN" altLang="en-US"/>
        </a:p>
      </dgm:t>
    </dgm:pt>
    <dgm:pt modelId="{B6C84872-A440-A24A-A081-FD38FF873122}" type="sibTrans" cxnId="{3E635E7C-5347-44B9-8536-CE2EC0257640}">
      <dgm:prSet/>
      <dgm:spPr/>
      <dgm:t>
        <a:bodyPr/>
        <a:lstStyle/>
        <a:p>
          <a:endParaRPr lang="zh-CN" altLang="en-US"/>
        </a:p>
      </dgm:t>
    </dgm:pt>
    <dgm:pt modelId="{0203F601-A61D-6142-ACE6-013007483B28}">
      <dgm:prSet phldrT="[文本]"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协调外委单位研制设备</a:t>
          </a:r>
          <a:endParaRPr lang="zh-CN" altLang="en-US" dirty="0">
            <a:latin typeface="微软雅黑" panose="020B0503020204020204" pitchFamily="34" charset="-122"/>
            <a:ea typeface="微软雅黑" panose="020B0503020204020204" pitchFamily="34" charset="-122"/>
          </a:endParaRPr>
        </a:p>
      </dgm:t>
    </dgm:pt>
    <dgm:pt modelId="{E8DE1C93-08B3-0A4E-9BFE-077A63192940}" type="parTrans" cxnId="{641660F6-D89A-4D2E-90B3-FD4601A7CF7F}">
      <dgm:prSet/>
      <dgm:spPr/>
      <dgm:t>
        <a:bodyPr/>
        <a:lstStyle/>
        <a:p>
          <a:endParaRPr lang="zh-CN" altLang="en-US"/>
        </a:p>
      </dgm:t>
    </dgm:pt>
    <dgm:pt modelId="{80A010C3-6129-4C44-976D-1C2ED871AE7D}" type="sibTrans" cxnId="{641660F6-D89A-4D2E-90B3-FD4601A7CF7F}">
      <dgm:prSet/>
      <dgm:spPr/>
      <dgm:t>
        <a:bodyPr/>
        <a:lstStyle/>
        <a:p>
          <a:endParaRPr lang="zh-CN" altLang="en-US"/>
        </a:p>
      </dgm:t>
    </dgm:pt>
    <dgm:pt modelId="{0C0BC305-FC1B-48A4-9678-FAF9C151A085}">
      <dgm:prSet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与任务</a:t>
          </a:r>
          <a:r>
            <a:rPr lang="en-US"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输出的设备标准保持一致</a:t>
          </a:r>
          <a:endParaRPr lang="zh-CN" altLang="en-US" dirty="0">
            <a:latin typeface="微软雅黑" panose="020B0503020204020204" pitchFamily="34" charset="-122"/>
            <a:ea typeface="微软雅黑" panose="020B0503020204020204" pitchFamily="34" charset="-122"/>
          </a:endParaRPr>
        </a:p>
      </dgm:t>
    </dgm:pt>
    <dgm:pt modelId="{4FF5C416-850A-4348-B20A-7BFCE21113CF}" type="parTrans" cxnId="{85D8D7F0-D441-4187-AD70-15D65CE92911}">
      <dgm:prSet/>
      <dgm:spPr/>
    </dgm:pt>
    <dgm:pt modelId="{E09604A6-0FA3-41F0-B587-E96E9CFDA5B1}" type="sibTrans" cxnId="{85D8D7F0-D441-4187-AD70-15D65CE92911}">
      <dgm:prSet/>
      <dgm:spPr/>
    </dgm:pt>
    <dgm:pt modelId="{25BB8649-F99A-7348-9EB6-201DD5394296}">
      <dgm:prSet phldrT="[文本]" custT="1"/>
      <dgm:spPr/>
      <dgm:t>
        <a:bodyPr/>
        <a:lstStyle/>
        <a:p>
          <a:r>
            <a:rPr lang="zh-CN" altLang="en-US" sz="2400" dirty="0">
              <a:latin typeface="微软雅黑" panose="020B0503020204020204" pitchFamily="34" charset="-122"/>
              <a:ea typeface="微软雅黑" panose="020B0503020204020204" pitchFamily="34" charset="-122"/>
            </a:rPr>
            <a:t> 任务</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：管控需求和标准化</a:t>
          </a:r>
        </a:p>
      </dgm:t>
    </dgm:pt>
    <dgm:pt modelId="{A1070CD4-DC96-0C4B-93C2-60B23AEC9D2D}" type="parTrans" cxnId="{B5411947-EC33-4889-B67F-2CBF9CB852B0}">
      <dgm:prSet/>
      <dgm:spPr/>
      <dgm:t>
        <a:bodyPr/>
        <a:lstStyle/>
        <a:p>
          <a:endParaRPr lang="zh-CN" altLang="en-US"/>
        </a:p>
      </dgm:t>
    </dgm:pt>
    <dgm:pt modelId="{B326C1B4-7C7E-BF40-BE19-364118E89BA5}" type="sibTrans" cxnId="{B5411947-EC33-4889-B67F-2CBF9CB852B0}">
      <dgm:prSet/>
      <dgm:spPr/>
      <dgm:t>
        <a:bodyPr/>
        <a:lstStyle/>
        <a:p>
          <a:endParaRPr lang="zh-CN" altLang="en-US"/>
        </a:p>
      </dgm:t>
    </dgm:pt>
    <dgm:pt modelId="{F9BEB43E-6F65-9A46-92C6-95B1612EB159}">
      <dgm:prSet phldrT="[文本]"/>
      <dgm:spPr/>
      <dgm:t>
        <a:bodyPr/>
        <a:lstStyle/>
        <a:p>
          <a:r>
            <a:rPr lang="zh-CN" altLang="en-US" dirty="0">
              <a:latin typeface="微软雅黑" panose="020B0503020204020204" pitchFamily="34" charset="-122"/>
              <a:ea typeface="微软雅黑" panose="020B0503020204020204" pitchFamily="34" charset="-122"/>
            </a:rPr>
            <a:t>系统定位</a:t>
          </a:r>
        </a:p>
      </dgm:t>
    </dgm:pt>
    <dgm:pt modelId="{56ADDF45-70A9-1543-961C-606CD7195591}" type="parTrans" cxnId="{5BFC87B1-D551-46F2-9CDE-786F909F6A41}">
      <dgm:prSet/>
      <dgm:spPr/>
      <dgm:t>
        <a:bodyPr/>
        <a:lstStyle/>
        <a:p>
          <a:endParaRPr lang="zh-CN" altLang="en-US"/>
        </a:p>
      </dgm:t>
    </dgm:pt>
    <dgm:pt modelId="{1F47384B-38E8-D34C-BDD8-8A27D3ECDE24}" type="sibTrans" cxnId="{5BFC87B1-D551-46F2-9CDE-786F909F6A41}">
      <dgm:prSet/>
      <dgm:spPr/>
      <dgm:t>
        <a:bodyPr/>
        <a:lstStyle/>
        <a:p>
          <a:endParaRPr lang="zh-CN" altLang="en-US"/>
        </a:p>
      </dgm:t>
    </dgm:pt>
    <dgm:pt modelId="{0ABC1AC8-601D-7447-990E-90FCDBBEC552}">
      <dgm:prSet phldrT="[文本]"/>
      <dgm:spPr/>
      <dgm:t>
        <a:bodyPr/>
        <a:lstStyle/>
        <a:p>
          <a:r>
            <a:rPr lang="zh-CN" altLang="en-US" dirty="0">
              <a:latin typeface="微软雅黑" panose="020B0503020204020204" pitchFamily="34" charset="-122"/>
              <a:ea typeface="微软雅黑" panose="020B0503020204020204" pitchFamily="34" charset="-122"/>
            </a:rPr>
            <a:t>功能范围</a:t>
          </a:r>
        </a:p>
      </dgm:t>
    </dgm:pt>
    <dgm:pt modelId="{47CF9169-520D-0846-BF56-8AC72C7F7039}" type="parTrans" cxnId="{6A7E0C25-41E6-411F-B17E-E0933D6D7516}">
      <dgm:prSet/>
      <dgm:spPr/>
      <dgm:t>
        <a:bodyPr/>
        <a:lstStyle/>
        <a:p>
          <a:endParaRPr lang="zh-CN" altLang="en-US"/>
        </a:p>
      </dgm:t>
    </dgm:pt>
    <dgm:pt modelId="{A75CDBD7-8AA8-2043-BAB3-F7344E12AB2B}" type="sibTrans" cxnId="{6A7E0C25-41E6-411F-B17E-E0933D6D7516}">
      <dgm:prSet/>
      <dgm:spPr/>
      <dgm:t>
        <a:bodyPr/>
        <a:lstStyle/>
        <a:p>
          <a:endParaRPr lang="zh-CN" altLang="en-US"/>
        </a:p>
      </dgm:t>
    </dgm:pt>
    <dgm:pt modelId="{ACA528E0-F6F5-0C4F-BC71-82CC2A509504}">
      <dgm:prSet phldrT="[文本]"/>
      <dgm:spPr/>
      <dgm:t>
        <a:bodyPr/>
        <a:lstStyle/>
        <a:p>
          <a:r>
            <a:rPr lang="zh-CN" dirty="0">
              <a:latin typeface="微软雅黑" panose="020B0503020204020204" pitchFamily="34" charset="-122"/>
              <a:ea typeface="微软雅黑" panose="020B0503020204020204" pitchFamily="34" charset="-122"/>
            </a:rPr>
            <a:t>满足项目需求并对齐相关标准</a:t>
          </a:r>
          <a:endParaRPr lang="zh-CN" altLang="en-US" dirty="0">
            <a:latin typeface="微软雅黑" panose="020B0503020204020204" pitchFamily="34" charset="-122"/>
            <a:ea typeface="微软雅黑" panose="020B0503020204020204" pitchFamily="34" charset="-122"/>
          </a:endParaRPr>
        </a:p>
      </dgm:t>
    </dgm:pt>
    <dgm:pt modelId="{08B0EDF0-03B0-8540-BE53-FEE2C208CE02}" type="parTrans" cxnId="{96B6C9A3-C197-4D77-9855-0C5B118E8EB2}">
      <dgm:prSet/>
      <dgm:spPr/>
      <dgm:t>
        <a:bodyPr/>
        <a:lstStyle/>
        <a:p>
          <a:endParaRPr lang="zh-CN" altLang="en-US"/>
        </a:p>
      </dgm:t>
    </dgm:pt>
    <dgm:pt modelId="{FE3995D5-3CB9-6D4D-B742-F808E63F360D}" type="sibTrans" cxnId="{96B6C9A3-C197-4D77-9855-0C5B118E8EB2}">
      <dgm:prSet/>
      <dgm:spPr/>
      <dgm:t>
        <a:bodyPr/>
        <a:lstStyle/>
        <a:p>
          <a:endParaRPr lang="zh-CN" altLang="en-US"/>
        </a:p>
      </dgm:t>
    </dgm:pt>
    <dgm:pt modelId="{7BD0970D-A34C-6843-ADC7-555CB1D13835}" type="pres">
      <dgm:prSet presAssocID="{0924C01C-7870-474E-978E-9878B483B891}" presName="Name0" presStyleCnt="0">
        <dgm:presLayoutVars>
          <dgm:dir/>
          <dgm:animLvl val="lvl"/>
          <dgm:resizeHandles val="exact"/>
        </dgm:presLayoutVars>
      </dgm:prSet>
      <dgm:spPr/>
    </dgm:pt>
    <dgm:pt modelId="{CA2CCFD8-3591-3E42-BFA5-4C86494CC74A}" type="pres">
      <dgm:prSet presAssocID="{5871BA8A-1937-1E48-A856-387ABB23D485}" presName="linNode" presStyleCnt="0"/>
      <dgm:spPr/>
    </dgm:pt>
    <dgm:pt modelId="{3AFC8939-183A-BC4A-9D70-FFFD48BAB051}" type="pres">
      <dgm:prSet presAssocID="{5871BA8A-1937-1E48-A856-387ABB23D485}" presName="parentText" presStyleLbl="node1" presStyleIdx="0" presStyleCnt="2" custScaleX="76961" custScaleY="71189" custLinFactNeighborX="-187" custLinFactNeighborY="-806">
        <dgm:presLayoutVars>
          <dgm:chMax val="1"/>
          <dgm:bulletEnabled val="1"/>
        </dgm:presLayoutVars>
      </dgm:prSet>
      <dgm:spPr/>
    </dgm:pt>
    <dgm:pt modelId="{8BFC283B-6C88-9B43-846A-A4E93EDB90DA}" type="pres">
      <dgm:prSet presAssocID="{5871BA8A-1937-1E48-A856-387ABB23D485}" presName="descendantText" presStyleLbl="alignAccFollowNode1" presStyleIdx="0" presStyleCnt="2" custScaleY="77613" custLinFactNeighborX="7656" custLinFactNeighborY="-3061">
        <dgm:presLayoutVars>
          <dgm:bulletEnabled val="1"/>
        </dgm:presLayoutVars>
      </dgm:prSet>
      <dgm:spPr/>
    </dgm:pt>
    <dgm:pt modelId="{E84B7145-EA82-4944-AE7D-1660B1AFBF8E}" type="pres">
      <dgm:prSet presAssocID="{B6C84872-A440-A24A-A081-FD38FF873122}" presName="sp" presStyleCnt="0"/>
      <dgm:spPr/>
    </dgm:pt>
    <dgm:pt modelId="{5E335793-7E78-7B4D-8ED8-55621C9D5AEC}" type="pres">
      <dgm:prSet presAssocID="{25BB8649-F99A-7348-9EB6-201DD5394296}" presName="linNode" presStyleCnt="0"/>
      <dgm:spPr/>
    </dgm:pt>
    <dgm:pt modelId="{2A52C8CF-5AFC-0849-A351-8C107739B1A6}" type="pres">
      <dgm:prSet presAssocID="{25BB8649-F99A-7348-9EB6-201DD5394296}" presName="parentText" presStyleLbl="node1" presStyleIdx="1" presStyleCnt="2" custScaleX="75481" custScaleY="69507">
        <dgm:presLayoutVars>
          <dgm:chMax val="1"/>
          <dgm:bulletEnabled val="1"/>
        </dgm:presLayoutVars>
      </dgm:prSet>
      <dgm:spPr/>
    </dgm:pt>
    <dgm:pt modelId="{7F4305C5-FB2C-CB49-BD00-DCA1ACE16015}" type="pres">
      <dgm:prSet presAssocID="{25BB8649-F99A-7348-9EB6-201DD5394296}" presName="descendantText" presStyleLbl="alignAccFollowNode1" presStyleIdx="1" presStyleCnt="2" custLinFactNeighborX="8852" custLinFactNeighborY="-824">
        <dgm:presLayoutVars>
          <dgm:bulletEnabled val="1"/>
        </dgm:presLayoutVars>
      </dgm:prSet>
      <dgm:spPr/>
    </dgm:pt>
  </dgm:ptLst>
  <dgm:cxnLst>
    <dgm:cxn modelId="{07A0E51C-D271-4D20-AEE7-78E7A190645A}" type="presOf" srcId="{5871BA8A-1937-1E48-A856-387ABB23D485}" destId="{3AFC8939-183A-BC4A-9D70-FFFD48BAB051}" srcOrd="0" destOrd="0" presId="urn:microsoft.com/office/officeart/2005/8/layout/vList5"/>
    <dgm:cxn modelId="{91206623-8279-4DDF-81BA-CFCA21A3A55D}" type="presOf" srcId="{0ABC1AC8-601D-7447-990E-90FCDBBEC552}" destId="{7F4305C5-FB2C-CB49-BD00-DCA1ACE16015}" srcOrd="0" destOrd="1" presId="urn:microsoft.com/office/officeart/2005/8/layout/vList5"/>
    <dgm:cxn modelId="{6A7E0C25-41E6-411F-B17E-E0933D6D7516}" srcId="{25BB8649-F99A-7348-9EB6-201DD5394296}" destId="{0ABC1AC8-601D-7447-990E-90FCDBBEC552}" srcOrd="1" destOrd="0" parTransId="{47CF9169-520D-0846-BF56-8AC72C7F7039}" sibTransId="{A75CDBD7-8AA8-2043-BAB3-F7344E12AB2B}"/>
    <dgm:cxn modelId="{45ABC032-F3F0-4A38-8E46-208116A27334}" type="presOf" srcId="{0203F601-A61D-6142-ACE6-013007483B28}" destId="{8BFC283B-6C88-9B43-846A-A4E93EDB90DA}" srcOrd="0" destOrd="0" presId="urn:microsoft.com/office/officeart/2005/8/layout/vList5"/>
    <dgm:cxn modelId="{7C8D4F42-B01B-47C9-8E51-E9114529E8D8}" type="presOf" srcId="{25BB8649-F99A-7348-9EB6-201DD5394296}" destId="{2A52C8CF-5AFC-0849-A351-8C107739B1A6}" srcOrd="0" destOrd="0" presId="urn:microsoft.com/office/officeart/2005/8/layout/vList5"/>
    <dgm:cxn modelId="{BBFF4365-5AFA-4D31-9107-29DAC7AE9F9A}" type="presOf" srcId="{F9BEB43E-6F65-9A46-92C6-95B1612EB159}" destId="{7F4305C5-FB2C-CB49-BD00-DCA1ACE16015}" srcOrd="0" destOrd="0" presId="urn:microsoft.com/office/officeart/2005/8/layout/vList5"/>
    <dgm:cxn modelId="{B5411947-EC33-4889-B67F-2CBF9CB852B0}" srcId="{0924C01C-7870-474E-978E-9878B483B891}" destId="{25BB8649-F99A-7348-9EB6-201DD5394296}" srcOrd="1" destOrd="0" parTransId="{A1070CD4-DC96-0C4B-93C2-60B23AEC9D2D}" sibTransId="{B326C1B4-7C7E-BF40-BE19-364118E89BA5}"/>
    <dgm:cxn modelId="{1405D278-99EA-4DF0-9390-501A61020E6B}" type="presOf" srcId="{ACA528E0-F6F5-0C4F-BC71-82CC2A509504}" destId="{7F4305C5-FB2C-CB49-BD00-DCA1ACE16015}" srcOrd="0" destOrd="2" presId="urn:microsoft.com/office/officeart/2005/8/layout/vList5"/>
    <dgm:cxn modelId="{3E635E7C-5347-44B9-8536-CE2EC0257640}" srcId="{0924C01C-7870-474E-978E-9878B483B891}" destId="{5871BA8A-1937-1E48-A856-387ABB23D485}" srcOrd="0" destOrd="0" parTransId="{FF33E90B-50C5-AC44-87F6-443E36B3EB7A}" sibTransId="{B6C84872-A440-A24A-A081-FD38FF873122}"/>
    <dgm:cxn modelId="{96B6C9A3-C197-4D77-9855-0C5B118E8EB2}" srcId="{25BB8649-F99A-7348-9EB6-201DD5394296}" destId="{ACA528E0-F6F5-0C4F-BC71-82CC2A509504}" srcOrd="2" destOrd="0" parTransId="{08B0EDF0-03B0-8540-BE53-FEE2C208CE02}" sibTransId="{FE3995D5-3CB9-6D4D-B742-F808E63F360D}"/>
    <dgm:cxn modelId="{5BFC87B1-D551-46F2-9CDE-786F909F6A41}" srcId="{25BB8649-F99A-7348-9EB6-201DD5394296}" destId="{F9BEB43E-6F65-9A46-92C6-95B1612EB159}" srcOrd="0" destOrd="0" parTransId="{56ADDF45-70A9-1543-961C-606CD7195591}" sibTransId="{1F47384B-38E8-D34C-BDD8-8A27D3ECDE24}"/>
    <dgm:cxn modelId="{EFFE0FC9-7A45-4A99-8BF8-B9DC2A60894A}" type="presOf" srcId="{0924C01C-7870-474E-978E-9878B483B891}" destId="{7BD0970D-A34C-6843-ADC7-555CB1D13835}" srcOrd="0" destOrd="0" presId="urn:microsoft.com/office/officeart/2005/8/layout/vList5"/>
    <dgm:cxn modelId="{D0D727D6-5AD8-483F-9FAF-AC56759D6035}" type="presOf" srcId="{0C0BC305-FC1B-48A4-9678-FAF9C151A085}" destId="{8BFC283B-6C88-9B43-846A-A4E93EDB90DA}" srcOrd="0" destOrd="1" presId="urn:microsoft.com/office/officeart/2005/8/layout/vList5"/>
    <dgm:cxn modelId="{85D8D7F0-D441-4187-AD70-15D65CE92911}" srcId="{5871BA8A-1937-1E48-A856-387ABB23D485}" destId="{0C0BC305-FC1B-48A4-9678-FAF9C151A085}" srcOrd="1" destOrd="0" parTransId="{4FF5C416-850A-4348-B20A-7BFCE21113CF}" sibTransId="{E09604A6-0FA3-41F0-B587-E96E9CFDA5B1}"/>
    <dgm:cxn modelId="{641660F6-D89A-4D2E-90B3-FD4601A7CF7F}" srcId="{5871BA8A-1937-1E48-A856-387ABB23D485}" destId="{0203F601-A61D-6142-ACE6-013007483B28}" srcOrd="0" destOrd="0" parTransId="{E8DE1C93-08B3-0A4E-9BFE-077A63192940}" sibTransId="{80A010C3-6129-4C44-976D-1C2ED871AE7D}"/>
    <dgm:cxn modelId="{1525A9C9-F79E-46F0-854D-E1907909FB71}" type="presParOf" srcId="{7BD0970D-A34C-6843-ADC7-555CB1D13835}" destId="{CA2CCFD8-3591-3E42-BFA5-4C86494CC74A}" srcOrd="0" destOrd="0" presId="urn:microsoft.com/office/officeart/2005/8/layout/vList5"/>
    <dgm:cxn modelId="{CE742B7A-1BDF-490B-9D4A-CAEFE549C9A9}" type="presParOf" srcId="{CA2CCFD8-3591-3E42-BFA5-4C86494CC74A}" destId="{3AFC8939-183A-BC4A-9D70-FFFD48BAB051}" srcOrd="0" destOrd="0" presId="urn:microsoft.com/office/officeart/2005/8/layout/vList5"/>
    <dgm:cxn modelId="{2EF2D026-9C60-4180-A594-43C328CF34F0}" type="presParOf" srcId="{CA2CCFD8-3591-3E42-BFA5-4C86494CC74A}" destId="{8BFC283B-6C88-9B43-846A-A4E93EDB90DA}" srcOrd="1" destOrd="0" presId="urn:microsoft.com/office/officeart/2005/8/layout/vList5"/>
    <dgm:cxn modelId="{F3286C2B-2AE5-439B-A295-4D824260A99D}" type="presParOf" srcId="{7BD0970D-A34C-6843-ADC7-555CB1D13835}" destId="{E84B7145-EA82-4944-AE7D-1660B1AFBF8E}" srcOrd="1" destOrd="0" presId="urn:microsoft.com/office/officeart/2005/8/layout/vList5"/>
    <dgm:cxn modelId="{7A3EAB4F-023D-450E-8C01-8F2B5E9208DF}" type="presParOf" srcId="{7BD0970D-A34C-6843-ADC7-555CB1D13835}" destId="{5E335793-7E78-7B4D-8ED8-55621C9D5AEC}" srcOrd="2" destOrd="0" presId="urn:microsoft.com/office/officeart/2005/8/layout/vList5"/>
    <dgm:cxn modelId="{BD60D620-5C38-4F0A-8A22-798D3479CB7E}" type="presParOf" srcId="{5E335793-7E78-7B4D-8ED8-55621C9D5AEC}" destId="{2A52C8CF-5AFC-0849-A351-8C107739B1A6}" srcOrd="0" destOrd="0" presId="urn:microsoft.com/office/officeart/2005/8/layout/vList5"/>
    <dgm:cxn modelId="{B095DD5A-9901-46A8-962B-2BB5617E852B}" type="presParOf" srcId="{5E335793-7E78-7B4D-8ED8-55621C9D5AEC}" destId="{7F4305C5-FB2C-CB49-BD00-DCA1ACE16015}"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283B-6C88-9B43-846A-A4E93EDB90DA}">
      <dsp:nvSpPr>
        <dsp:cNvPr id="0" name=""/>
        <dsp:cNvSpPr/>
      </dsp:nvSpPr>
      <dsp:spPr>
        <a:xfrm rot="5400000">
          <a:off x="6814218" y="-2948819"/>
          <a:ext cx="1101847"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协调外委单位研制设备</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与任务</a:t>
          </a:r>
          <a:r>
            <a:rPr lang="en-US" altLang="zh-CN" sz="1800" kern="1200" dirty="0">
              <a:latin typeface="微软雅黑" panose="020B0503020204020204" pitchFamily="34" charset="-122"/>
              <a:ea typeface="微软雅黑" panose="020B0503020204020204" pitchFamily="34" charset="-122"/>
            </a:rPr>
            <a:t>2</a:t>
          </a:r>
          <a:r>
            <a:rPr lang="zh-CN" sz="1800" kern="1200" dirty="0">
              <a:latin typeface="微软雅黑" panose="020B0503020204020204" pitchFamily="34" charset="-122"/>
              <a:ea typeface="微软雅黑" panose="020B0503020204020204" pitchFamily="34" charset="-122"/>
            </a:rPr>
            <a:t>输出的设备标准保持一致</a:t>
          </a:r>
          <a:endParaRPr lang="zh-CN" altLang="en-US" sz="1800" kern="1200" dirty="0">
            <a:latin typeface="微软雅黑" panose="020B0503020204020204" pitchFamily="34" charset="-122"/>
            <a:ea typeface="微软雅黑" panose="020B0503020204020204" pitchFamily="34" charset="-122"/>
          </a:endParaRPr>
        </a:p>
      </dsp:txBody>
      <dsp:txXfrm rot="-5400000">
        <a:off x="3826820" y="92367"/>
        <a:ext cx="7022855" cy="994271"/>
      </dsp:txXfrm>
    </dsp:sp>
    <dsp:sp modelId="{3AFC8939-183A-BC4A-9D70-FFFD48BAB051}">
      <dsp:nvSpPr>
        <dsp:cNvPr id="0" name=""/>
        <dsp:cNvSpPr/>
      </dsp:nvSpPr>
      <dsp:spPr>
        <a:xfrm>
          <a:off x="445313" y="0"/>
          <a:ext cx="3063518" cy="12633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1</a:t>
          </a:r>
          <a:r>
            <a:rPr lang="zh-CN" altLang="en-US" sz="2400" kern="1200" dirty="0">
              <a:latin typeface="微软雅黑" panose="020B0503020204020204" pitchFamily="34" charset="-122"/>
              <a:ea typeface="微软雅黑" panose="020B0503020204020204" pitchFamily="34" charset="-122"/>
            </a:rPr>
            <a:t>：设备研制</a:t>
          </a:r>
        </a:p>
      </dsp:txBody>
      <dsp:txXfrm>
        <a:off x="506983" y="61670"/>
        <a:ext cx="2940178" cy="1139970"/>
      </dsp:txXfrm>
    </dsp:sp>
    <dsp:sp modelId="{7F4305C5-FB2C-CB49-BD00-DCA1ACE16015}">
      <dsp:nvSpPr>
        <dsp:cNvPr id="0" name=""/>
        <dsp:cNvSpPr/>
      </dsp:nvSpPr>
      <dsp:spPr>
        <a:xfrm rot="5400000">
          <a:off x="6644003" y="-1486842"/>
          <a:ext cx="1419669"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系统定位</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功能范围</a:t>
          </a:r>
        </a:p>
        <a:p>
          <a:pPr marL="171450" lvl="1" indent="-171450" algn="l" defTabSz="800100">
            <a:lnSpc>
              <a:spcPct val="9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满足项目需求并对齐相关标准</a:t>
          </a:r>
          <a:endParaRPr lang="zh-CN" altLang="en-US" sz="1800" kern="1200" dirty="0">
            <a:latin typeface="微软雅黑" panose="020B0503020204020204" pitchFamily="34" charset="-122"/>
            <a:ea typeface="微软雅黑" panose="020B0503020204020204" pitchFamily="34" charset="-122"/>
          </a:endParaRPr>
        </a:p>
      </dsp:txBody>
      <dsp:txXfrm rot="-5400000">
        <a:off x="3815517" y="1410947"/>
        <a:ext cx="7007340" cy="1281063"/>
      </dsp:txXfrm>
    </dsp:sp>
    <dsp:sp modelId="{2A52C8CF-5AFC-0849-A351-8C107739B1A6}">
      <dsp:nvSpPr>
        <dsp:cNvPr id="0" name=""/>
        <dsp:cNvSpPr/>
      </dsp:nvSpPr>
      <dsp:spPr>
        <a:xfrm>
          <a:off x="458546" y="1446446"/>
          <a:ext cx="3004605" cy="1233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 任务</a:t>
          </a:r>
          <a:r>
            <a:rPr lang="en-US" altLang="zh-CN" sz="2400" kern="1200" dirty="0">
              <a:latin typeface="微软雅黑" panose="020B0503020204020204" pitchFamily="34" charset="-122"/>
              <a:ea typeface="微软雅黑" panose="020B0503020204020204" pitchFamily="34" charset="-122"/>
            </a:rPr>
            <a:t>2</a:t>
          </a:r>
          <a:r>
            <a:rPr lang="zh-CN" altLang="en-US" sz="2400" kern="1200" dirty="0">
              <a:latin typeface="微软雅黑" panose="020B0503020204020204" pitchFamily="34" charset="-122"/>
              <a:ea typeface="微软雅黑" panose="020B0503020204020204" pitchFamily="34" charset="-122"/>
            </a:rPr>
            <a:t>：管控需求和标准化</a:t>
          </a:r>
        </a:p>
      </dsp:txBody>
      <dsp:txXfrm>
        <a:off x="518759" y="1506659"/>
        <a:ext cx="2884179" cy="11130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C52F-ABAB-496A-93E3-1E522EFBD09B}"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2633-591B-49B6-8ACE-C52CA51841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7C1423-BF07-4038-B56A-D2A0798D233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gn="l">
              <a:lnSpc>
                <a:spcPct val="150000"/>
              </a:lnSpc>
              <a:buFont typeface="Arial" panose="020B0604020202020204" pitchFamily="34" charset="0"/>
              <a:buNone/>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19</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3</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46D2633-591B-49B6-8ACE-C52CA518415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66A84B0-8F69-4030-9145-F620A118AE74}" type="datetime1">
              <a:rPr lang="en-US" altLang="zh-CN" smtClean="0"/>
              <a:t>11/17/2021</a:t>
            </a:fld>
            <a:endParaRPr lang="en-US" altLang="zh-CN"/>
          </a:p>
        </p:txBody>
      </p:sp>
      <p:sp>
        <p:nvSpPr>
          <p:cNvPr id="5"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6"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
        <p:nvSpPr>
          <p:cNvPr id="7" name="标题 1"/>
          <p:cNvSpPr txBox="1"/>
          <p:nvPr userDrawn="1"/>
        </p:nvSpPr>
        <p:spPr>
          <a:xfrm>
            <a:off x="914400" y="2130471"/>
            <a:ext cx="10363200" cy="1470025"/>
          </a:xfrm>
          <a:prstGeom prst="rect">
            <a:avLst/>
          </a:prstGeom>
        </p:spPr>
        <p:txBody>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zh-CN" altLang="en-US" sz="4400" b="1">
                <a:solidFill>
                  <a:srgbClr val="002060"/>
                </a:solidFill>
                <a:latin typeface="黑体" panose="02010609060101010101" pitchFamily="49" charset="-122"/>
                <a:ea typeface="黑体" panose="02010609060101010101" pitchFamily="49" charset="-122"/>
              </a:rPr>
              <a:t>单击此处编辑母版标题样式</a:t>
            </a:r>
          </a:p>
        </p:txBody>
      </p:sp>
      <p:sp>
        <p:nvSpPr>
          <p:cNvPr id="8" name="副标题 2"/>
          <p:cNvSpPr>
            <a:spLocks noGrp="1"/>
          </p:cNvSpPr>
          <p:nvPr>
            <p:ph type="subTitle" idx="1"/>
          </p:nvPr>
        </p:nvSpPr>
        <p:spPr>
          <a:xfrm>
            <a:off x="1828800" y="3886200"/>
            <a:ext cx="8534400" cy="1752600"/>
          </a:xfrm>
          <a:prstGeom prst="rect">
            <a:avLst/>
          </a:prstGeom>
        </p:spPr>
        <p:txBody>
          <a:bodyPr/>
          <a:lstStyle>
            <a:lvl1pPr marL="0" indent="0" algn="ctr">
              <a:buNone/>
              <a:defRPr sz="3200">
                <a:solidFill>
                  <a:schemeClr val="tx1">
                    <a:tint val="75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3019"/>
            <a:ext cx="4011351" cy="1161915"/>
          </a:xfrm>
          <a:prstGeom prst="rect">
            <a:avLst/>
          </a:prstGeom>
        </p:spPr>
        <p:txBody>
          <a:bodyPr anchor="b"/>
          <a:lstStyle>
            <a:lvl1pPr algn="ctr">
              <a:defRPr sz="20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766952" y="273019"/>
            <a:ext cx="6815488" cy="5853229"/>
          </a:xfrm>
          <a:prstGeom prst="rect">
            <a:avLst/>
          </a:prstGeom>
        </p:spPr>
        <p:txBody>
          <a:bodyPr/>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200">
                <a:latin typeface="黑体" panose="02010609060101010101" pitchFamily="49" charset="-122"/>
                <a:ea typeface="黑体" panose="02010609060101010101" pitchFamily="49" charset="-122"/>
              </a:defRPr>
            </a:lvl4pPr>
            <a:lvl5pPr>
              <a:defRPr sz="2000">
                <a:latin typeface="黑体" panose="02010609060101010101" pitchFamily="49" charset="-122"/>
                <a:ea typeface="黑体" panose="02010609060101010101" pitchFamily="49" charset="-122"/>
              </a:defRPr>
            </a:lvl5pPr>
            <a:lvl6pPr>
              <a:defRPr sz="1000"/>
            </a:lvl6pPr>
            <a:lvl7pPr>
              <a:defRPr sz="1000"/>
            </a:lvl7pPr>
            <a:lvl8pPr>
              <a:defRPr sz="1000"/>
            </a:lvl8pPr>
            <a:lvl9pPr>
              <a:defRPr sz="1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61" y="1434934"/>
            <a:ext cx="4011351" cy="4691313"/>
          </a:xfrm>
          <a:prstGeom prst="rect">
            <a:avLst/>
          </a:prstGeom>
        </p:spPr>
        <p:txBody>
          <a:bodyPr/>
          <a:lstStyle>
            <a:lvl1pPr marL="0" indent="0">
              <a:buNone/>
              <a:defRPr sz="1400">
                <a:latin typeface="黑体" panose="02010609060101010101" pitchFamily="49" charset="-122"/>
                <a:ea typeface="黑体" panose="02010609060101010101" pitchFamily="49" charset="-122"/>
              </a:defRPr>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599565" indent="0">
              <a:buNone/>
              <a:defRPr sz="450"/>
            </a:lvl8pPr>
            <a:lvl9pPr marL="1828165" indent="0">
              <a:buNone/>
              <a:defRPr sz="450"/>
            </a:lvl9pPr>
          </a:lstStyle>
          <a:p>
            <a:pPr lvl="0"/>
            <a:r>
              <a:rPr lang="zh-CN" altLang="en-US"/>
              <a:t>单击此处编辑母版文本样式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0E30A8DE-90C5-4D7F-AA8A-FB26CF0A1CF8}" type="datetime1">
              <a:rPr lang="en-US" altLang="zh-CN" smtClean="0"/>
              <a:t>11/17/2021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4" name="标题 1"/>
          <p:cNvSpPr>
            <a:spLocks noGrp="1"/>
          </p:cNvSpPr>
          <p:nvPr>
            <p:ph type="title"/>
          </p:nvPr>
        </p:nvSpPr>
        <p:spPr>
          <a:xfrm>
            <a:off x="2389717" y="4800600"/>
            <a:ext cx="7315200" cy="566738"/>
          </a:xfrm>
          <a:prstGeom prst="rect">
            <a:avLst/>
          </a:prstGeom>
        </p:spPr>
        <p:txBody>
          <a:bodyPr anchor="b"/>
          <a:lstStyle>
            <a:lvl1pPr algn="l" rtl="0" eaLnBrk="1" fontAlgn="base" hangingPunct="1">
              <a:spcBef>
                <a:spcPct val="0"/>
              </a:spcBef>
              <a:spcAft>
                <a:spcPct val="0"/>
              </a:spcAft>
              <a:defRPr lang="zh-CN" altLang="en-US" sz="20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15" name="图片占位符 2"/>
          <p:cNvSpPr>
            <a:spLocks noGrp="1"/>
          </p:cNvSpPr>
          <p:nvPr>
            <p:ph type="pic" idx="1"/>
          </p:nvPr>
        </p:nvSpPr>
        <p:spPr>
          <a:xfrm>
            <a:off x="2389717" y="1052779"/>
            <a:ext cx="7315200" cy="3674839"/>
          </a:xfrm>
          <a:prstGeom prst="rect">
            <a:avLst/>
          </a:prstGeom>
        </p:spPr>
        <p:txBody>
          <a:bodyPr rtlCol="0">
            <a:normAutofit/>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lvl="0"/>
            <a:r>
              <a:rPr lang="zh-CN" altLang="en-US" noProof="0" dirty="0"/>
              <a:t>单击图标添加图片</a:t>
            </a:r>
          </a:p>
        </p:txBody>
      </p:sp>
      <p:sp>
        <p:nvSpPr>
          <p:cNvPr id="16"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ea typeface="黑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2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DC32BDE1-C9A8-4D07-A31D-B6DE17689E32}" type="datetime1">
              <a:rPr lang="en-US" altLang="zh-CN" smtClean="0"/>
              <a:t>11/17/2021</a:t>
            </a:fld>
            <a:endParaRPr lang="en-US" altLang="zh-CN"/>
          </a:p>
        </p:txBody>
      </p:sp>
      <p:sp>
        <p:nvSpPr>
          <p:cNvPr id="2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561" y="1600015"/>
            <a:ext cx="10972879" cy="4526232"/>
          </a:xfrm>
          <a:prstGeom prst="rect">
            <a:avLst/>
          </a:prstGeom>
        </p:spPr>
        <p:txBody>
          <a:bodyPr vert="eaVert"/>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2734735" y="115888"/>
            <a:ext cx="8847666" cy="850900"/>
          </a:xfrm>
          <a:prstGeom prst="rect">
            <a:avLst/>
          </a:prstGeom>
        </p:spPr>
        <p:txBody>
          <a:bodyPr/>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C2F495C-3BFB-46E7-AEDD-42BBBDA55536}" type="datetime1">
              <a:rPr lang="en-US" altLang="zh-CN" smtClean="0"/>
              <a:t>11/17/2021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419" y="274605"/>
            <a:ext cx="2743021" cy="5851642"/>
          </a:xfrm>
          <a:prstGeom prst="rect">
            <a:avLst/>
          </a:prstGeom>
        </p:spPr>
        <p:txBody>
          <a:bodyPr vert="eaVert"/>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pPr marL="342900" lvl="0" indent="-342900" algn="l" rtl="0" eaLnBrk="1" fontAlgn="base" hangingPunct="1">
              <a:spcBef>
                <a:spcPct val="20000"/>
              </a:spcBef>
              <a:spcAft>
                <a:spcPct val="0"/>
              </a:spcAft>
              <a:buFont typeface="Arial" panose="020B0604020202020204" pitchFamily="34" charset="0"/>
              <a:buChar char="•"/>
            </a:pPr>
            <a:r>
              <a:rPr lang="zh-CN" altLang="en-US"/>
              <a:t>单击此处编辑母版标题样式</a:t>
            </a:r>
          </a:p>
        </p:txBody>
      </p:sp>
      <p:sp>
        <p:nvSpPr>
          <p:cNvPr id="3" name="竖排文字占位符 2"/>
          <p:cNvSpPr>
            <a:spLocks noGrp="1"/>
          </p:cNvSpPr>
          <p:nvPr>
            <p:ph type="body" orient="vert" idx="1"/>
          </p:nvPr>
        </p:nvSpPr>
        <p:spPr>
          <a:xfrm>
            <a:off x="609560" y="274605"/>
            <a:ext cx="8153663" cy="5851642"/>
          </a:xfrm>
          <a:prstGeom prst="rect">
            <a:avLst/>
          </a:prstGeom>
        </p:spPr>
        <p:txBody>
          <a:bodyPr vert="eaVert"/>
          <a:lstStyle>
            <a:lvl1pPr>
              <a:defRPr sz="27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7D92ECED-BB40-4CB4-8DB2-3EDDDA4E0493}" type="datetime1">
              <a:rPr lang="en-US" altLang="zh-CN" smtClean="0"/>
              <a:t>11/17/2021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4_仅标题">
    <p:spTree>
      <p:nvGrpSpPr>
        <p:cNvPr id="1" name=""/>
        <p:cNvGrpSpPr/>
        <p:nvPr/>
      </p:nvGrpSpPr>
      <p:grpSpPr>
        <a:xfrm>
          <a:off x="0" y="0"/>
          <a:ext cx="0" cy="0"/>
          <a:chOff x="0" y="0"/>
          <a:chExt cx="0" cy="0"/>
        </a:xfrm>
      </p:grpSpPr>
      <p:sp>
        <p:nvSpPr>
          <p:cNvPr id="10" name="TextBox 10"/>
          <p:cNvSpPr txBox="1">
            <a:spLocks noChangeArrowheads="1"/>
          </p:cNvSpPr>
          <p:nvPr userDrawn="1"/>
        </p:nvSpPr>
        <p:spPr bwMode="auto">
          <a:xfrm>
            <a:off x="10781930" y="6581001"/>
            <a:ext cx="1091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200" dirty="0">
                <a:solidFill>
                  <a:srgbClr val="FFFFFF"/>
                </a:solidFill>
                <a:latin typeface="Arial" panose="020B0604020202020204" pitchFamily="34" charset="0"/>
                <a:ea typeface="黑体" panose="02010609060101010101" pitchFamily="49" charset="-122"/>
              </a:rPr>
              <a:t>PAGE  </a:t>
            </a:r>
            <a:fld id="{C7B20FC9-72B0-4FBE-8FBD-D0E3F2A48D4A}" type="slidenum">
              <a:rPr lang="zh-CN" altLang="en-US" sz="1200" dirty="0" smtClean="0">
                <a:solidFill>
                  <a:srgbClr val="FFFFFF"/>
                </a:solidFill>
                <a:latin typeface="Arial" panose="020B0604020202020204" pitchFamily="34" charset="0"/>
                <a:ea typeface="黑体" panose="02010609060101010101" pitchFamily="49" charset="-122"/>
              </a:rPr>
              <a:t>‹#›</a:t>
            </a:fld>
            <a:endParaRPr lang="zh-CN" altLang="en-US" sz="1200" dirty="0">
              <a:solidFill>
                <a:srgbClr val="FFFFFF"/>
              </a:solidFill>
              <a:latin typeface="Arial" panose="020B0604020202020204" pitchFamily="34" charset="0"/>
              <a:ea typeface="黑体" panose="02010609060101010101" pitchFamily="49" charset="-122"/>
            </a:endParaRPr>
          </a:p>
        </p:txBody>
      </p:sp>
      <p:cxnSp>
        <p:nvCxnSpPr>
          <p:cNvPr id="66" name="直接连接符 65"/>
          <p:cNvCxnSpPr/>
          <p:nvPr userDrawn="1"/>
        </p:nvCxnSpPr>
        <p:spPr>
          <a:xfrm>
            <a:off x="0" y="708925"/>
            <a:ext cx="12192000" cy="0"/>
          </a:xfrm>
          <a:prstGeom prst="line">
            <a:avLst/>
          </a:prstGeom>
          <a:ln>
            <a:solidFill>
              <a:srgbClr val="0074C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1191B2-71D0-4E6B-953F-E33B3D7F429F}" type="datetimeFigureOut">
              <a:rPr lang="zh-CN" altLang="en-US" smtClean="0"/>
              <a:t>2021/11/17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140E9E-EEA0-40F3-BA11-87A5B2C033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tx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609561" y="996287"/>
            <a:ext cx="10972879" cy="5129960"/>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6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81B03868-EB72-41D8-AEDF-994F983C9A16}" type="datetime1">
              <a:rPr lang="en-US" altLang="zh-CN" smtClean="0"/>
              <a:t>11/17/2021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accent1">
                    <a:lumMod val="50000"/>
                  </a:schemeClr>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CA01F2C-C3BE-495E-9478-F3DC571B62A8}" type="datetime1">
              <a:rPr lang="en-US" altLang="zh-CN" smtClean="0"/>
              <a:t>11/17/2021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56" y="4407184"/>
            <a:ext cx="10363319" cy="1361917"/>
          </a:xfrm>
          <a:prstGeom prst="rect">
            <a:avLst/>
          </a:prstGeom>
        </p:spPr>
        <p:txBody>
          <a:bodyPr anchor="t"/>
          <a:lstStyle>
            <a:lvl1pPr algn="ctr">
              <a:defRPr sz="4000" b="1" cap="all">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962756" y="2906376"/>
            <a:ext cx="10363319" cy="1500808"/>
          </a:xfrm>
          <a:prstGeom prst="rect">
            <a:avLst/>
          </a:prstGeom>
        </p:spPr>
        <p:txBody>
          <a:bodyPr anchor="b"/>
          <a:lstStyle>
            <a:lvl1pPr marL="0" indent="0" algn="ctr">
              <a:buNone/>
              <a:defRPr sz="2000">
                <a:solidFill>
                  <a:schemeClr val="tx1">
                    <a:tint val="75000"/>
                  </a:schemeClr>
                </a:solidFill>
                <a:latin typeface="黑体" panose="02010609060101010101" pitchFamily="49" charset="-122"/>
                <a:ea typeface="黑体" panose="02010609060101010101" pitchFamily="49" charset="-122"/>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599565" indent="0">
              <a:buNone/>
              <a:defRPr sz="700">
                <a:solidFill>
                  <a:schemeClr val="tx1">
                    <a:tint val="75000"/>
                  </a:schemeClr>
                </a:solidFill>
              </a:defRPr>
            </a:lvl8pPr>
            <a:lvl9pPr marL="1828165" indent="0">
              <a:buNone/>
              <a:defRPr sz="700">
                <a:solidFill>
                  <a:schemeClr val="tx1">
                    <a:tint val="75000"/>
                  </a:schemeClr>
                </a:solidFill>
              </a:defRPr>
            </a:lvl9pPr>
          </a:lstStyle>
          <a:p>
            <a:pPr lvl="0"/>
            <a:r>
              <a:rPr lang="zh-CN" altLang="en-US"/>
              <a:t>单击此处编辑母版文本样式</a:t>
            </a:r>
          </a:p>
        </p:txBody>
      </p:sp>
      <p:sp>
        <p:nvSpPr>
          <p:cNvPr id="1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9DAB909-D01D-43CA-9224-864CCDA62BD4}" type="datetime1">
              <a:rPr lang="en-US" altLang="zh-CN" smtClean="0"/>
              <a:t>11/17/2021</a:t>
            </a:fld>
            <a:endParaRPr lang="en-US" altLang="zh-CN"/>
          </a:p>
        </p:txBody>
      </p:sp>
      <p:sp>
        <p:nvSpPr>
          <p:cNvPr id="1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7"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5D5E376-CFE3-4765-9748-595B0866EFD2}" type="datetime1">
              <a:rPr lang="en-US" altLang="zh-CN" smtClean="0"/>
              <a:t>11/17/2021</a:t>
            </a:fld>
            <a:endParaRPr lang="en-US" altLang="zh-CN"/>
          </a:p>
        </p:txBody>
      </p:sp>
      <p:sp>
        <p:nvSpPr>
          <p:cNvPr id="1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290CC80-89D6-4E63-8425-C8CEC5AA8DF9}" type="datetime1">
              <a:rPr lang="en-US" altLang="zh-CN" smtClean="0"/>
              <a:t>11/17/2021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11"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E838196E-4669-4A78-83E5-4E07F66D1F49}" type="datetime1">
              <a:rPr lang="en-US" altLang="zh-CN" smtClean="0"/>
              <a:t>11/17/2021</a:t>
            </a:fld>
            <a:endParaRPr lang="en-US" altLang="zh-CN"/>
          </a:p>
        </p:txBody>
      </p:sp>
      <p:sp>
        <p:nvSpPr>
          <p:cNvPr id="14"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nchor="ct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F82CA61-FEF3-4732-AC1A-C5EC95E6E9B1}" type="datetime1">
              <a:rPr lang="en-US" altLang="zh-CN" smtClean="0"/>
              <a:t>11/17/2021</a:t>
            </a:fld>
            <a:endParaRPr lang="en-US" altLang="zh-CN"/>
          </a:p>
        </p:txBody>
      </p:sp>
      <p:sp>
        <p:nvSpPr>
          <p:cNvPr id="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9"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66C8DC5-522D-42F3-A50B-1DA3E60052AF}" type="datetime1">
              <a:rPr lang="en-US" altLang="zh-CN" smtClean="0"/>
              <a:t>11/17/2021</a:t>
            </a:fld>
            <a:endParaRPr lang="en-US" altLang="zh-CN"/>
          </a:p>
        </p:txBody>
      </p:sp>
      <p:sp>
        <p:nvSpPr>
          <p:cNvPr id="6"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1557338" y="150019"/>
            <a:ext cx="111918" cy="200055"/>
          </a:xfrm>
          <a:prstGeom prst="rect">
            <a:avLst/>
          </a:prstGeom>
          <a:solidFill>
            <a:schemeClr val="bg1"/>
          </a:solidFill>
        </p:spPr>
        <p:txBody>
          <a:bodyPr wrap="square" rtlCol="0">
            <a:spAutoFit/>
          </a:bodyPr>
          <a:lstStyle/>
          <a:p>
            <a:pPr algn="ctr"/>
            <a:endParaRPr lang="zh-CN" altLang="en-US" sz="700" dirty="0">
              <a:latin typeface="黑体" panose="02010609060101010101" pitchFamily="49" charset="-122"/>
              <a:ea typeface="黑体" panose="02010609060101010101" pitchFamily="49" charset="-122"/>
            </a:endParaRPr>
          </a:p>
        </p:txBody>
      </p:sp>
      <p:pic>
        <p:nvPicPr>
          <p:cNvPr id="86019" name="Picture 3" descr="C:\Users\W.Trisin\Desktop\未标题-1 拷贝.jp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54830" y="308102"/>
            <a:ext cx="3600000" cy="4424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456565"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45656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371475" indent="-142875" algn="l" defTabSz="45656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571500" indent="-114300" algn="l" defTabSz="45656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8001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4pPr>
      <a:lvl5pPr marL="10287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5pPr>
      <a:lvl6pPr marL="12573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6pPr>
      <a:lvl7pPr marL="14859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7pPr>
      <a:lvl8pPr marL="17138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8pPr>
      <a:lvl9pPr marL="19424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9pPr>
    </p:bodyStyle>
    <p:otherStyle>
      <a:defPPr>
        <a:defRPr lang="zh-CN"/>
      </a:defPPr>
      <a:lvl1pPr marL="0" algn="l" defTabSz="456565" rtl="0" eaLnBrk="1" latinLnBrk="0" hangingPunct="1">
        <a:defRPr sz="900" kern="1200">
          <a:solidFill>
            <a:schemeClr val="tx1"/>
          </a:solidFill>
          <a:latin typeface="+mn-lt"/>
          <a:ea typeface="+mn-ea"/>
          <a:cs typeface="+mn-cs"/>
        </a:defRPr>
      </a:lvl1pPr>
      <a:lvl2pPr marL="228600" algn="l" defTabSz="456565" rtl="0" eaLnBrk="1" latinLnBrk="0" hangingPunct="1">
        <a:defRPr sz="900" kern="1200">
          <a:solidFill>
            <a:schemeClr val="tx1"/>
          </a:solidFill>
          <a:latin typeface="+mn-lt"/>
          <a:ea typeface="+mn-ea"/>
          <a:cs typeface="+mn-cs"/>
        </a:defRPr>
      </a:lvl2pPr>
      <a:lvl3pPr marL="457200" algn="l" defTabSz="456565" rtl="0" eaLnBrk="1" latinLnBrk="0" hangingPunct="1">
        <a:defRPr sz="900" kern="1200">
          <a:solidFill>
            <a:schemeClr val="tx1"/>
          </a:solidFill>
          <a:latin typeface="+mn-lt"/>
          <a:ea typeface="+mn-ea"/>
          <a:cs typeface="+mn-cs"/>
        </a:defRPr>
      </a:lvl3pPr>
      <a:lvl4pPr marL="685800" algn="l" defTabSz="456565" rtl="0" eaLnBrk="1" latinLnBrk="0" hangingPunct="1">
        <a:defRPr sz="900" kern="1200">
          <a:solidFill>
            <a:schemeClr val="tx1"/>
          </a:solidFill>
          <a:latin typeface="+mn-lt"/>
          <a:ea typeface="+mn-ea"/>
          <a:cs typeface="+mn-cs"/>
        </a:defRPr>
      </a:lvl4pPr>
      <a:lvl5pPr marL="914400" algn="l" defTabSz="456565" rtl="0" eaLnBrk="1" latinLnBrk="0" hangingPunct="1">
        <a:defRPr sz="900" kern="1200">
          <a:solidFill>
            <a:schemeClr val="tx1"/>
          </a:solidFill>
          <a:latin typeface="+mn-lt"/>
          <a:ea typeface="+mn-ea"/>
          <a:cs typeface="+mn-cs"/>
        </a:defRPr>
      </a:lvl5pPr>
      <a:lvl6pPr marL="1143000" algn="l" defTabSz="456565" rtl="0" eaLnBrk="1" latinLnBrk="0" hangingPunct="1">
        <a:defRPr sz="900" kern="1200">
          <a:solidFill>
            <a:schemeClr val="tx1"/>
          </a:solidFill>
          <a:latin typeface="+mn-lt"/>
          <a:ea typeface="+mn-ea"/>
          <a:cs typeface="+mn-cs"/>
        </a:defRPr>
      </a:lvl6pPr>
      <a:lvl7pPr marL="1371600" algn="l" defTabSz="456565" rtl="0" eaLnBrk="1" latinLnBrk="0" hangingPunct="1">
        <a:defRPr sz="900" kern="1200">
          <a:solidFill>
            <a:schemeClr val="tx1"/>
          </a:solidFill>
          <a:latin typeface="+mn-lt"/>
          <a:ea typeface="+mn-ea"/>
          <a:cs typeface="+mn-cs"/>
        </a:defRPr>
      </a:lvl7pPr>
      <a:lvl8pPr marL="1599565" algn="l" defTabSz="456565" rtl="0" eaLnBrk="1" latinLnBrk="0" hangingPunct="1">
        <a:defRPr sz="900" kern="1200">
          <a:solidFill>
            <a:schemeClr val="tx1"/>
          </a:solidFill>
          <a:latin typeface="+mn-lt"/>
          <a:ea typeface="+mn-ea"/>
          <a:cs typeface="+mn-cs"/>
        </a:defRPr>
      </a:lvl8pPr>
      <a:lvl9pPr marL="1828165" algn="l" defTabSz="456565"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slideLayout" Target="../slideLayouts/slideLayout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3.emf"/><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24.xml"/><Relationship Id="rId7" Type="http://schemas.openxmlformats.org/officeDocument/2006/relationships/slideLayout" Target="../slideLayouts/slideLayout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30.xml"/><Relationship Id="rId7" Type="http://schemas.openxmlformats.org/officeDocument/2006/relationships/slideLayout" Target="../slideLayouts/slideLayout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36.xml"/><Relationship Id="rId7" Type="http://schemas.openxmlformats.org/officeDocument/2006/relationships/slideLayout" Target="../slideLayouts/slideLayout9.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9.xml"/><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4.e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871980"/>
            <a:ext cx="12192000" cy="270002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zh-CN" altLang="en-US" dirty="0">
              <a:ea typeface="黑体" panose="02010609060101010101" pitchFamily="49" charset="-122"/>
            </a:endParaRPr>
          </a:p>
        </p:txBody>
      </p:sp>
      <p:sp>
        <p:nvSpPr>
          <p:cNvPr id="4" name="Rectangle 2"/>
          <p:cNvSpPr txBox="1">
            <a:spLocks noChangeArrowheads="1"/>
          </p:cNvSpPr>
          <p:nvPr/>
        </p:nvSpPr>
        <p:spPr bwMode="auto">
          <a:xfrm>
            <a:off x="66040" y="1935480"/>
            <a:ext cx="12036425" cy="2411730"/>
          </a:xfrm>
          <a:prstGeom prst="rect">
            <a:avLst/>
          </a:prstGeom>
          <a:noFill/>
          <a:ln w="9525" algn="ctr">
            <a:noFill/>
            <a:miter lim="800000"/>
          </a:ln>
        </p:spPr>
        <p:txBody>
          <a:bodyPr lIns="45711" tIns="22855" rIns="45711" bIns="22855" anchor="ctr"/>
          <a:lstStyle/>
          <a:p>
            <a:pPr algn="ctr" defTabSz="456565">
              <a:defRPr/>
            </a:pPr>
            <a:endParaRPr lang="en-US" altLang="zh-CN" sz="4800" kern="0" spc="3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bwMode="auto">
          <a:xfrm>
            <a:off x="2819717" y="5104796"/>
            <a:ext cx="655256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71" tIns="23035" rIns="46071" bIns="23035" anchor="ctr" anchorCtr="1"/>
          <a:lstStyle>
            <a:lvl1pPr>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chemeClr val="tx1"/>
                </a:solidFill>
                <a:latin typeface="Arial" panose="020B0604020202020204" pitchFamily="34" charset="0"/>
              </a:defRPr>
            </a:lvl1pPr>
            <a:lvl2pPr marL="742950" indent="-28575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2pPr>
            <a:lvl3pPr marL="11430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3pPr>
            <a:lvl4pPr marL="16002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4pPr>
            <a:lvl5pPr marL="20574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9pPr>
          </a:lstStyle>
          <a:p>
            <a:pPr algn="ctr" defTabSz="456565">
              <a:lnSpc>
                <a:spcPct val="60000"/>
              </a:lnSpc>
              <a:spcBef>
                <a:spcPct val="0"/>
              </a:spcBef>
              <a:buNone/>
            </a:pPr>
            <a:r>
              <a:rPr lang="zh-CN" altLang="en-US" sz="2400" b="1" dirty="0">
                <a:solidFill>
                  <a:srgbClr val="024179"/>
                </a:solidFill>
                <a:latin typeface="黑体" panose="02010609060101010101" pitchFamily="49" charset="-122"/>
                <a:ea typeface="黑体" panose="02010609060101010101" pitchFamily="49" charset="-122"/>
              </a:rPr>
              <a:t>国网信息通信产业集团有限公司</a:t>
            </a: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r>
              <a:rPr lang="en-US" altLang="zh-CN" sz="2400" b="1" dirty="0">
                <a:solidFill>
                  <a:srgbClr val="024179"/>
                </a:solidFill>
                <a:latin typeface="黑体" panose="02010609060101010101" pitchFamily="49" charset="-122"/>
                <a:ea typeface="黑体" panose="02010609060101010101" pitchFamily="49" charset="-122"/>
              </a:rPr>
              <a:t>2021</a:t>
            </a:r>
            <a:r>
              <a:rPr lang="zh-CN" altLang="en-US" sz="2400" b="1" dirty="0">
                <a:solidFill>
                  <a:srgbClr val="024179"/>
                </a:solidFill>
                <a:latin typeface="黑体" panose="02010609060101010101" pitchFamily="49" charset="-122"/>
                <a:ea typeface="黑体" panose="02010609060101010101" pitchFamily="49" charset="-122"/>
              </a:rPr>
              <a:t>年</a:t>
            </a:r>
            <a:r>
              <a:rPr lang="en-US" altLang="zh-CN" sz="2400" b="1" dirty="0">
                <a:solidFill>
                  <a:srgbClr val="024179"/>
                </a:solidFill>
                <a:latin typeface="黑体" panose="02010609060101010101" pitchFamily="49" charset="-122"/>
                <a:ea typeface="黑体" panose="02010609060101010101" pitchFamily="49" charset="-122"/>
              </a:rPr>
              <a:t>11</a:t>
            </a:r>
            <a:r>
              <a:rPr lang="zh-CN" altLang="en-US" sz="2400" b="1" dirty="0">
                <a:solidFill>
                  <a:srgbClr val="024179"/>
                </a:solidFill>
                <a:latin typeface="黑体" panose="02010609060101010101" pitchFamily="49" charset="-122"/>
                <a:ea typeface="黑体" panose="02010609060101010101" pitchFamily="49" charset="-122"/>
              </a:rPr>
              <a:t>月</a:t>
            </a:r>
            <a:endParaRPr lang="zh-CN" altLang="zh-CN" sz="2400" b="1" dirty="0">
              <a:solidFill>
                <a:srgbClr val="024179"/>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845649" y="2178980"/>
            <a:ext cx="586827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3102" y="4250442"/>
            <a:ext cx="5760265"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bwMode="auto">
          <a:xfrm>
            <a:off x="23546" y="2011680"/>
            <a:ext cx="12168505" cy="2411730"/>
          </a:xfrm>
          <a:prstGeom prst="rect">
            <a:avLst/>
          </a:prstGeom>
          <a:noFill/>
          <a:ln w="9525" algn="ctr">
            <a:noFill/>
            <a:miter lim="800000"/>
          </a:ln>
        </p:spPr>
        <p:txBody>
          <a:bodyPr lIns="45711" tIns="22855" rIns="45711" bIns="22855" anchor="ctr"/>
          <a:lstStyle/>
          <a:p>
            <a:pPr algn="ctr" defTabSz="456565">
              <a:lnSpc>
                <a:spcPct val="150000"/>
              </a:lnSpc>
              <a:defRPr/>
            </a:pPr>
            <a:r>
              <a:rPr lang="en-US" altLang="zh-CN" sz="4000" dirty="0" err="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FlexE</a:t>
            </a:r>
            <a:r>
              <a:rPr lang="zh-CN" altLang="en-US"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柔性以太网技术在能源互联网中应用的关键技术</a:t>
            </a:r>
            <a:r>
              <a:rPr lang="zh-CN" altLang="en-US" sz="2800" dirty="0">
                <a:solidFill>
                  <a:schemeClr val="bg1"/>
                </a:solidFill>
                <a:latin typeface="微软雅黑" panose="020B0503020204020204" pitchFamily="34" charset="-122"/>
                <a:ea typeface="微软雅黑" panose="020B0503020204020204" pitchFamily="34" charset="-122"/>
                <a:sym typeface="+mn-ea"/>
              </a:rPr>
              <a:t>项目启动会工作汇报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10</a:t>
            </a:fld>
            <a:endParaRPr lang="en-US" altLang="zh-CN"/>
          </a:p>
        </p:txBody>
      </p:sp>
      <p:sp>
        <p:nvSpPr>
          <p:cNvPr id="4" name="矩形 3"/>
          <p:cNvSpPr/>
          <p:nvPr>
            <p:custDataLst>
              <p:tags r:id="rId1"/>
            </p:custDataLst>
          </p:nvPr>
        </p:nvSpPr>
        <p:spPr bwMode="auto">
          <a:xfrm>
            <a:off x="398527" y="1073014"/>
            <a:ext cx="82647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3" y="1149500"/>
            <a:ext cx="8038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452337" y="105180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aphicFrame>
        <p:nvGraphicFramePr>
          <p:cNvPr id="17" name="表格 16"/>
          <p:cNvGraphicFramePr>
            <a:graphicFrameLocks noGrp="1"/>
          </p:cNvGraphicFramePr>
          <p:nvPr>
            <p:custDataLst>
              <p:tags r:id="rId3"/>
            </p:custDataLst>
          </p:nvPr>
        </p:nvGraphicFramePr>
        <p:xfrm>
          <a:off x="323215" y="3490595"/>
          <a:ext cx="11364595" cy="2511933"/>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0000"/>
                    </a:ext>
                  </a:extLst>
                </a:gridCol>
                <a:gridCol w="9138920">
                  <a:extLst>
                    <a:ext uri="{9D8B030D-6E8A-4147-A177-3AD203B41FA5}">
                      <a16:colId xmlns:a16="http://schemas.microsoft.com/office/drawing/2014/main" val="20001"/>
                    </a:ext>
                  </a:extLst>
                </a:gridCol>
              </a:tblGrid>
              <a:tr h="266065">
                <a:tc>
                  <a:txBody>
                    <a:bodyPr/>
                    <a:lstStyle/>
                    <a:p>
                      <a:pPr algn="ctr"/>
                      <a:r>
                        <a:rPr lang="zh-CN" altLang="en-US" sz="1400" dirty="0">
                          <a:latin typeface="微软雅黑" panose="020B0503020204020204" pitchFamily="34" charset="-122"/>
                          <a:ea typeface="微软雅黑" panose="020B0503020204020204" pitchFamily="34" charset="-122"/>
                        </a:rPr>
                        <a:t>管控需求</a:t>
                      </a: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功能描述</a:t>
                      </a:r>
                    </a:p>
                  </a:txBody>
                  <a:tcPr anchor="ctr"/>
                </a:tc>
                <a:extLst>
                  <a:ext uri="{0D108BD9-81ED-4DB2-BD59-A6C34878D82A}">
                    <a16:rowId xmlns:a16="http://schemas.microsoft.com/office/drawing/2014/main" val="10000"/>
                  </a:ext>
                </a:extLst>
              </a:tr>
              <a:tr h="342900">
                <a:tc>
                  <a:txBody>
                    <a:bodyPr/>
                    <a:lstStyle/>
                    <a:p>
                      <a:pPr algn="ctr"/>
                      <a:r>
                        <a:rPr lang="zh-CN" altLang="en-US" sz="1400" dirty="0">
                          <a:latin typeface="微软雅黑" panose="020B0503020204020204" pitchFamily="34" charset="-122"/>
                          <a:ea typeface="微软雅黑" panose="020B0503020204020204" pitchFamily="34" charset="-122"/>
                        </a:rPr>
                        <a:t>切片管理</a:t>
                      </a:r>
                    </a:p>
                  </a:txBody>
                  <a:tcPr anchor="ctr"/>
                </a:tc>
                <a:tc>
                  <a:txBody>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切片规划管理、切片生命周期管理、</a:t>
                      </a:r>
                      <a:r>
                        <a:rPr lang="en-GB"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切片性能管理、切片告警管理</a:t>
                      </a:r>
                    </a:p>
                  </a:txBody>
                  <a:tcPr anchor="ctr"/>
                </a:tc>
                <a:extLst>
                  <a:ext uri="{0D108BD9-81ED-4DB2-BD59-A6C34878D82A}">
                    <a16:rowId xmlns:a16="http://schemas.microsoft.com/office/drawing/2014/main" val="10001"/>
                  </a:ext>
                </a:extLst>
              </a:tr>
              <a:tr h="342900">
                <a:tc>
                  <a:txBody>
                    <a:bodyPr/>
                    <a:lstStyle/>
                    <a:p>
                      <a:pPr algn="ct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设备管理</a:t>
                      </a:r>
                    </a:p>
                  </a:txBody>
                  <a:tcPr anchor="ctr"/>
                </a:tc>
                <a:tc>
                  <a:txBody>
                    <a:bodyPr/>
                    <a:lstStyle/>
                    <a:p>
                      <a:pPr marL="0" marR="0" lvl="0" indent="0" algn="just" defTabSz="456565" rtl="0" eaLnBrk="1" fontAlgn="auto" latinLnBrk="0" hangingPunct="1">
                        <a:lnSpc>
                          <a:spcPct val="150000"/>
                        </a:lnSpc>
                        <a:spcBef>
                          <a:spcPts val="0"/>
                        </a:spcBef>
                        <a:spcAft>
                          <a:spcPts val="0"/>
                        </a:spcAft>
                        <a:buClrTx/>
                        <a:buSzTx/>
                        <a:buFontTx/>
                        <a:buNone/>
                        <a:defRPr/>
                      </a:pP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设备、端口、时隙等资源的配置和监视</a:t>
                      </a:r>
                      <a:endParaRPr lang="zh-CN" altLang="zh-CN"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r h="371475">
                <a:tc>
                  <a:txBody>
                    <a:bodyPr/>
                    <a:lstStyle/>
                    <a:p>
                      <a:pPr algn="ctr"/>
                      <a:r>
                        <a:rPr lang="zh-CN" altLang="en-US" sz="1400" dirty="0">
                          <a:latin typeface="微软雅黑" panose="020B0503020204020204" pitchFamily="34" charset="-122"/>
                          <a:ea typeface="微软雅黑" panose="020B0503020204020204" pitchFamily="34" charset="-122"/>
                        </a:rPr>
                        <a:t>通道管理</a:t>
                      </a:r>
                    </a:p>
                  </a:txBody>
                  <a:tcPr anchor="ctr"/>
                </a:tc>
                <a:tc>
                  <a:txBody>
                    <a:bodyPr/>
                    <a:lstStyle/>
                    <a:p>
                      <a:pPr algn="just">
                        <a:lnSpc>
                          <a:spcPct val="150000"/>
                        </a:lnSpc>
                      </a:pP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 通道和</a:t>
                      </a:r>
                      <a:r>
                        <a:rPr lang="en-US" altLang="zh-CN" sz="1400" dirty="0">
                          <a:latin typeface="微软雅黑" panose="020B0503020204020204" pitchFamily="34" charset="-122"/>
                          <a:ea typeface="微软雅黑" panose="020B0503020204020204" pitchFamily="34" charset="-122"/>
                        </a:rPr>
                        <a:t>MTN</a:t>
                      </a:r>
                      <a:r>
                        <a:rPr lang="zh-CN" altLang="en-US" sz="1400" dirty="0">
                          <a:latin typeface="微软雅黑" panose="020B0503020204020204" pitchFamily="34" charset="-122"/>
                          <a:ea typeface="微软雅黑" panose="020B0503020204020204" pitchFamily="34" charset="-122"/>
                        </a:rPr>
                        <a:t>通道的配置和监视</a:t>
                      </a:r>
                    </a:p>
                  </a:txBody>
                  <a:tcPr anchor="ctr"/>
                </a:tc>
                <a:extLst>
                  <a:ext uri="{0D108BD9-81ED-4DB2-BD59-A6C34878D82A}">
                    <a16:rowId xmlns:a16="http://schemas.microsoft.com/office/drawing/2014/main" val="10003"/>
                  </a:ext>
                </a:extLst>
              </a:tr>
              <a:tr h="108585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拓扑管理</a:t>
                      </a:r>
                    </a:p>
                  </a:txBody>
                  <a:tcPr anchor="ctr"/>
                </a:tc>
                <a:tc>
                  <a:txBody>
                    <a:bodyPr/>
                    <a:lstStyle/>
                    <a:p>
                      <a:pPr algn="just">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拓扑管理用于构造并管理整个</a:t>
                      </a:r>
                      <a:r>
                        <a:rPr lang="en-US" altLang="zh-CN" sz="1400" dirty="0" err="1">
                          <a:solidFill>
                            <a:schemeClr val="tx1"/>
                          </a:solidFill>
                          <a:latin typeface="微软雅黑" panose="020B0503020204020204" pitchFamily="34" charset="-122"/>
                          <a:ea typeface="微软雅黑" panose="020B0503020204020204" pitchFamily="34" charset="-122"/>
                        </a:rPr>
                        <a:t>FlexE</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网络拓扑结构。用户应可以通过查询网络拓扑视 图实时了解和 监控整个网络的运行情况。网络拓扑视图包括对象显示和实时告警显示，各视图之间可无障碍切换，支持拓扑搜索方式建立网络拓扑视图，并对拓扑对象进行管理。</a:t>
                      </a:r>
                    </a:p>
                  </a:txBody>
                  <a:tcPr anchor="ctr"/>
                </a:tc>
                <a:extLst>
                  <a:ext uri="{0D108BD9-81ED-4DB2-BD59-A6C34878D82A}">
                    <a16:rowId xmlns:a16="http://schemas.microsoft.com/office/drawing/2014/main" val="10004"/>
                  </a:ext>
                </a:extLst>
              </a:tr>
            </a:tbl>
          </a:graphicData>
        </a:graphic>
      </p:graphicFrame>
      <p:sp>
        <p:nvSpPr>
          <p:cNvPr id="12" name="矩形 11"/>
          <p:cNvSpPr/>
          <p:nvPr/>
        </p:nvSpPr>
        <p:spPr>
          <a:xfrm>
            <a:off x="367665" y="1737995"/>
            <a:ext cx="11275695" cy="7924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650" y="1650780"/>
            <a:ext cx="11146790" cy="1289905"/>
          </a:xfrm>
          <a:prstGeom prst="rect">
            <a:avLst/>
          </a:prstGeom>
          <a:noFill/>
        </p:spPr>
        <p:txBody>
          <a:bodyPr wrap="square" rtlCol="0">
            <a:spAutoFit/>
          </a:bodyPr>
          <a:lstStyle/>
          <a:p>
            <a:pPr lvl="0" indent="0">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参照相关国际和行业标准制定管控需求；</a:t>
            </a:r>
            <a:r>
              <a:rPr lang="zh-CN" altLang="zh-CN" dirty="0">
                <a:latin typeface="微软雅黑" panose="020B0503020204020204" pitchFamily="34" charset="-122"/>
                <a:ea typeface="微软雅黑" panose="020B0503020204020204" pitchFamily="34" charset="-122"/>
              </a:rPr>
              <a:t>范围</a:t>
            </a:r>
            <a:r>
              <a:rPr lang="zh-CN" altLang="en-US" dirty="0">
                <a:latin typeface="微软雅黑" panose="020B0503020204020204" pitchFamily="34" charset="-122"/>
                <a:ea typeface="微软雅黑" panose="020B0503020204020204" pitchFamily="34" charset="-122"/>
              </a:rPr>
              <a:t>涵盖</a:t>
            </a:r>
            <a:r>
              <a:rPr lang="zh-CN" altLang="zh-CN" dirty="0">
                <a:latin typeface="微软雅黑" panose="020B0503020204020204" pitchFamily="34" charset="-122"/>
                <a:ea typeface="微软雅黑" panose="020B0503020204020204" pitchFamily="34" charset="-122"/>
              </a:rPr>
              <a:t>切片管理、</a:t>
            </a:r>
            <a:r>
              <a:rPr lang="en-US" altLang="zh-CN" dirty="0" err="1">
                <a:latin typeface="微软雅黑" panose="020B0503020204020204" pitchFamily="34" charset="-122"/>
                <a:ea typeface="微软雅黑" panose="020B0503020204020204" pitchFamily="34" charset="-122"/>
              </a:rPr>
              <a:t>FlexE</a:t>
            </a:r>
            <a:r>
              <a:rPr lang="zh-CN" altLang="en-US" dirty="0">
                <a:latin typeface="微软雅黑" panose="020B0503020204020204" pitchFamily="34" charset="-122"/>
                <a:ea typeface="微软雅黑" panose="020B0503020204020204" pitchFamily="34" charset="-122"/>
              </a:rPr>
              <a:t>设备和业务的</a:t>
            </a:r>
            <a:r>
              <a:rPr lang="zh-CN" altLang="zh-CN" dirty="0">
                <a:latin typeface="微软雅黑" panose="020B0503020204020204" pitchFamily="34" charset="-122"/>
                <a:ea typeface="微软雅黑" panose="020B0503020204020204" pitchFamily="34" charset="-122"/>
              </a:rPr>
              <a:t>配置</a:t>
            </a:r>
            <a:r>
              <a:rPr lang="zh-CN" altLang="en-US" dirty="0">
                <a:latin typeface="微软雅黑" panose="020B0503020204020204" pitchFamily="34" charset="-122"/>
                <a:ea typeface="微软雅黑" panose="020B0503020204020204" pitchFamily="34" charset="-122"/>
              </a:rPr>
              <a:t>性能故障</a:t>
            </a:r>
            <a:r>
              <a:rPr lang="zh-CN" altLang="zh-CN" dirty="0">
                <a:latin typeface="微软雅黑" panose="020B0503020204020204" pitchFamily="34" charset="-122"/>
                <a:ea typeface="微软雅黑" panose="020B0503020204020204" pitchFamily="34" charset="-122"/>
              </a:rPr>
              <a:t>管理</a:t>
            </a:r>
            <a:r>
              <a:rPr lang="zh-CN" altLang="en-US" dirty="0">
                <a:latin typeface="微软雅黑" panose="020B0503020204020204" pitchFamily="34" charset="-122"/>
                <a:ea typeface="微软雅黑" panose="020B0503020204020204" pitchFamily="34" charset="-122"/>
              </a:rPr>
              <a:t>等，内容与管控接口标准保持一致</a:t>
            </a:r>
          </a:p>
          <a:p>
            <a:pPr marL="285750" lvl="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215" y="3031490"/>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管控需求分析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11</a:t>
            </a:fld>
            <a:endParaRPr lang="en-US" altLang="zh-CN"/>
          </a:p>
        </p:txBody>
      </p:sp>
      <p:sp>
        <p:nvSpPr>
          <p:cNvPr id="4" name="矩形 3"/>
          <p:cNvSpPr/>
          <p:nvPr>
            <p:custDataLst>
              <p:tags r:id="rId1"/>
            </p:custDataLst>
          </p:nvPr>
        </p:nvSpPr>
        <p:spPr bwMode="auto">
          <a:xfrm>
            <a:off x="398527" y="1073014"/>
            <a:ext cx="82647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3" y="1149500"/>
            <a:ext cx="8038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452337" y="105180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pic>
        <p:nvPicPr>
          <p:cNvPr id="10" name="图片 9"/>
          <p:cNvPicPr>
            <a:picLocks noChangeAspect="1"/>
          </p:cNvPicPr>
          <p:nvPr/>
        </p:nvPicPr>
        <p:blipFill>
          <a:blip r:embed="rId5"/>
          <a:stretch>
            <a:fillRect/>
          </a:stretch>
        </p:blipFill>
        <p:spPr>
          <a:xfrm>
            <a:off x="986319" y="3290794"/>
            <a:ext cx="2563349" cy="3216461"/>
          </a:xfrm>
          <a:prstGeom prst="rect">
            <a:avLst/>
          </a:prstGeom>
        </p:spPr>
      </p:pic>
      <p:sp>
        <p:nvSpPr>
          <p:cNvPr id="14" name="文本框 13"/>
          <p:cNvSpPr txBox="1"/>
          <p:nvPr/>
        </p:nvSpPr>
        <p:spPr>
          <a:xfrm>
            <a:off x="3657056" y="3901295"/>
            <a:ext cx="1974051" cy="11676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管控系统架构</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接口协议要求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北向接口要求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切片管控接口要求</a:t>
            </a:r>
          </a:p>
        </p:txBody>
      </p:sp>
      <p:pic>
        <p:nvPicPr>
          <p:cNvPr id="16" name="图片 15"/>
          <p:cNvPicPr>
            <a:picLocks noChangeAspect="1"/>
          </p:cNvPicPr>
          <p:nvPr/>
        </p:nvPicPr>
        <p:blipFill>
          <a:blip r:embed="rId6"/>
          <a:stretch>
            <a:fillRect/>
          </a:stretch>
        </p:blipFill>
        <p:spPr>
          <a:xfrm>
            <a:off x="6446520" y="3298004"/>
            <a:ext cx="2499995" cy="3229161"/>
          </a:xfrm>
          <a:prstGeom prst="rect">
            <a:avLst/>
          </a:prstGeom>
        </p:spPr>
      </p:pic>
      <p:sp>
        <p:nvSpPr>
          <p:cNvPr id="18" name="矩形 17"/>
          <p:cNvSpPr/>
          <p:nvPr/>
        </p:nvSpPr>
        <p:spPr>
          <a:xfrm>
            <a:off x="624840" y="3131820"/>
            <a:ext cx="5113655" cy="353631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6318250" y="3131820"/>
            <a:ext cx="5415280" cy="353441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8791371" y="3783601"/>
            <a:ext cx="3081859" cy="15139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设备的多业务承载能力要求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a:t>
            </a:r>
            <a:r>
              <a:rPr kumimoji="1" lang="en-US" altLang="zh-CN" sz="1200" dirty="0">
                <a:latin typeface="微软雅黑" panose="020B0503020204020204" pitchFamily="34" charset="-122"/>
                <a:ea typeface="微软雅黑" panose="020B0503020204020204" pitchFamily="34" charset="-122"/>
              </a:rPr>
              <a:t>OAM</a:t>
            </a:r>
            <a:r>
              <a:rPr kumimoji="1" lang="zh-CN" altLang="zh-CN" sz="1200" dirty="0">
                <a:latin typeface="微软雅黑" panose="020B0503020204020204" pitchFamily="34" charset="-122"/>
                <a:ea typeface="微软雅黑" panose="020B0503020204020204" pitchFamily="34" charset="-122"/>
              </a:rPr>
              <a:t>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设备和网络保护及恢复能力要求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设备的同步技术要求</a:t>
            </a:r>
            <a:endParaRPr kumimoji="1" lang="en-US" altLang="zh-CN" sz="1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16294" y="1539228"/>
            <a:ext cx="11146790" cy="874407"/>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开展交互接口规范研究，基于关键技术完成设备标准草案，并与设备研制相协同；基于管控需求完成管控接口草案，与设备网管接口对接，并支持端到端管理工具的接口研发</a:t>
            </a:r>
          </a:p>
        </p:txBody>
      </p:sp>
      <p:sp>
        <p:nvSpPr>
          <p:cNvPr id="8" name="文本框 7"/>
          <p:cNvSpPr txBox="1"/>
          <p:nvPr/>
        </p:nvSpPr>
        <p:spPr>
          <a:xfrm>
            <a:off x="563880" y="2552700"/>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标准制定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12</a:t>
            </a:fld>
            <a:endParaRPr lang="en-US" altLang="zh-CN"/>
          </a:p>
        </p:txBody>
      </p:sp>
      <p:sp>
        <p:nvSpPr>
          <p:cNvPr id="4" name="矩形 3"/>
          <p:cNvSpPr/>
          <p:nvPr>
            <p:custDataLst>
              <p:tags r:id="rId1"/>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pSp>
        <p:nvGrpSpPr>
          <p:cNvPr id="42" name="组合 41"/>
          <p:cNvGrpSpPr/>
          <p:nvPr/>
        </p:nvGrpSpPr>
        <p:grpSpPr>
          <a:xfrm>
            <a:off x="6858000" y="1634491"/>
            <a:ext cx="4711700" cy="4934584"/>
            <a:chOff x="5131518" y="1196052"/>
            <a:chExt cx="4711919" cy="5652933"/>
          </a:xfrm>
        </p:grpSpPr>
        <p:pic>
          <p:nvPicPr>
            <p:cNvPr id="12" name="图形 11" descr="浏览器窗口"/>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9875" y="1196052"/>
              <a:ext cx="851286" cy="851286"/>
            </a:xfrm>
            <a:prstGeom prst="rect">
              <a:avLst/>
            </a:prstGeom>
          </p:spPr>
        </p:pic>
        <p:sp>
          <p:nvSpPr>
            <p:cNvPr id="13" name="箭头: 上下 12"/>
            <p:cNvSpPr/>
            <p:nvPr/>
          </p:nvSpPr>
          <p:spPr>
            <a:xfrm>
              <a:off x="7410534" y="1911499"/>
              <a:ext cx="172282" cy="2536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43918" y="2166455"/>
              <a:ext cx="4449652" cy="59650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切片网络端到端管理工具客户端</a:t>
              </a:r>
            </a:p>
          </p:txBody>
        </p:sp>
        <p:sp>
          <p:nvSpPr>
            <p:cNvPr id="17" name="矩形 16"/>
            <p:cNvSpPr/>
            <p:nvPr/>
          </p:nvSpPr>
          <p:spPr>
            <a:xfrm>
              <a:off x="5243918" y="3061206"/>
              <a:ext cx="4449652" cy="17334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19" name="矩形 18"/>
            <p:cNvSpPr/>
            <p:nvPr/>
          </p:nvSpPr>
          <p:spPr>
            <a:xfrm>
              <a:off x="5157084" y="3170854"/>
              <a:ext cx="1255974" cy="40326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系统后端</a:t>
              </a:r>
            </a:p>
          </p:txBody>
        </p:sp>
        <p:pic>
          <p:nvPicPr>
            <p:cNvPr id="21" name="图形 20" descr="数据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34033" y="3659364"/>
              <a:ext cx="755704" cy="755704"/>
            </a:xfrm>
            <a:prstGeom prst="rect">
              <a:avLst/>
            </a:prstGeom>
          </p:spPr>
        </p:pic>
        <p:sp>
          <p:nvSpPr>
            <p:cNvPr id="23" name="文本框 22"/>
            <p:cNvSpPr txBox="1"/>
            <p:nvPr/>
          </p:nvSpPr>
          <p:spPr>
            <a:xfrm>
              <a:off x="5334333" y="4316016"/>
              <a:ext cx="914400" cy="351353"/>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数据库</a:t>
              </a:r>
            </a:p>
          </p:txBody>
        </p:sp>
        <p:sp>
          <p:nvSpPr>
            <p:cNvPr id="24" name="矩形 23"/>
            <p:cNvSpPr/>
            <p:nvPr/>
          </p:nvSpPr>
          <p:spPr>
            <a:xfrm>
              <a:off x="7160432" y="3213970"/>
              <a:ext cx="1081455"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切片管理</a:t>
              </a:r>
            </a:p>
          </p:txBody>
        </p:sp>
        <p:sp>
          <p:nvSpPr>
            <p:cNvPr id="25" name="矩形 24"/>
            <p:cNvSpPr/>
            <p:nvPr/>
          </p:nvSpPr>
          <p:spPr>
            <a:xfrm>
              <a:off x="8381599" y="3213970"/>
              <a:ext cx="1128447"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资源管理</a:t>
              </a:r>
            </a:p>
          </p:txBody>
        </p:sp>
        <p:sp>
          <p:nvSpPr>
            <p:cNvPr id="26" name="矩形 25"/>
            <p:cNvSpPr/>
            <p:nvPr/>
          </p:nvSpPr>
          <p:spPr>
            <a:xfrm>
              <a:off x="8380964" y="3713721"/>
              <a:ext cx="1129082"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告警管理</a:t>
              </a:r>
            </a:p>
          </p:txBody>
        </p:sp>
        <p:sp>
          <p:nvSpPr>
            <p:cNvPr id="27" name="矩形 26"/>
            <p:cNvSpPr/>
            <p:nvPr/>
          </p:nvSpPr>
          <p:spPr>
            <a:xfrm>
              <a:off x="7169957" y="3694080"/>
              <a:ext cx="1080820" cy="40300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性能管理</a:t>
              </a:r>
            </a:p>
          </p:txBody>
        </p:sp>
        <p:sp>
          <p:nvSpPr>
            <p:cNvPr id="28" name="矩形 27"/>
            <p:cNvSpPr/>
            <p:nvPr/>
          </p:nvSpPr>
          <p:spPr>
            <a:xfrm>
              <a:off x="6573035" y="4270940"/>
              <a:ext cx="2964953" cy="4662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设备访问控制接口模块</a:t>
              </a:r>
            </a:p>
          </p:txBody>
        </p:sp>
        <p:sp>
          <p:nvSpPr>
            <p:cNvPr id="29" name="矩形 28"/>
            <p:cNvSpPr/>
            <p:nvPr/>
          </p:nvSpPr>
          <p:spPr>
            <a:xfrm>
              <a:off x="6377857" y="5098829"/>
              <a:ext cx="2391520" cy="40335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en-US" altLang="zh-CN" sz="1400" dirty="0">
                  <a:solidFill>
                    <a:schemeClr val="tx1"/>
                  </a:solidFill>
                  <a:latin typeface="仿宋_GB2312" panose="02010609030101010101" pitchFamily="49" charset="-122"/>
                  <a:ea typeface="仿宋_GB2312" panose="02010609030101010101" pitchFamily="49" charset="-122"/>
                </a:rPr>
                <a:t> EMS</a:t>
              </a: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30" name="矩形: 圆角 29"/>
            <p:cNvSpPr/>
            <p:nvPr/>
          </p:nvSpPr>
          <p:spPr>
            <a:xfrm>
              <a:off x="5180605" y="5811598"/>
              <a:ext cx="4559743" cy="265422"/>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a:t>
              </a:r>
            </a:p>
          </p:txBody>
        </p:sp>
        <p:sp>
          <p:nvSpPr>
            <p:cNvPr id="32" name="矩形 31"/>
            <p:cNvSpPr/>
            <p:nvPr/>
          </p:nvSpPr>
          <p:spPr>
            <a:xfrm>
              <a:off x="6822384" y="6373976"/>
              <a:ext cx="1312463" cy="3734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4" name="文本框 33"/>
            <p:cNvSpPr txBox="1"/>
            <p:nvPr/>
          </p:nvSpPr>
          <p:spPr>
            <a:xfrm>
              <a:off x="7009936" y="1531755"/>
              <a:ext cx="914400" cy="351353"/>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浏览器</a:t>
              </a:r>
            </a:p>
          </p:txBody>
        </p:sp>
        <p:sp>
          <p:nvSpPr>
            <p:cNvPr id="35" name="箭头: 上下 34"/>
            <p:cNvSpPr/>
            <p:nvPr/>
          </p:nvSpPr>
          <p:spPr>
            <a:xfrm>
              <a:off x="7447722" y="2775501"/>
              <a:ext cx="172280" cy="2659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上下 35"/>
            <p:cNvSpPr/>
            <p:nvPr/>
          </p:nvSpPr>
          <p:spPr>
            <a:xfrm>
              <a:off x="7458102" y="4805767"/>
              <a:ext cx="172281" cy="2731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上下 36"/>
            <p:cNvSpPr/>
            <p:nvPr/>
          </p:nvSpPr>
          <p:spPr>
            <a:xfrm>
              <a:off x="7458102" y="5514640"/>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55653" y="6385140"/>
              <a:ext cx="1312463" cy="3734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9" name="矩形 38"/>
            <p:cNvSpPr/>
            <p:nvPr/>
          </p:nvSpPr>
          <p:spPr>
            <a:xfrm>
              <a:off x="8381018" y="6373977"/>
              <a:ext cx="1312463" cy="3846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40" name="矩形 39"/>
            <p:cNvSpPr/>
            <p:nvPr/>
          </p:nvSpPr>
          <p:spPr>
            <a:xfrm>
              <a:off x="5131518" y="6285221"/>
              <a:ext cx="4711919" cy="5637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41" name="箭头: 上下 40"/>
            <p:cNvSpPr/>
            <p:nvPr/>
          </p:nvSpPr>
          <p:spPr>
            <a:xfrm>
              <a:off x="7478615" y="6077019"/>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54355" y="2376805"/>
            <a:ext cx="5709920" cy="42379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系统的前端以浏览器作为载体，是系统的</a:t>
            </a:r>
            <a:r>
              <a:rPr lang="zh-CN" altLang="en-US" b="1" dirty="0">
                <a:solidFill>
                  <a:schemeClr val="tx1"/>
                </a:solidFill>
                <a:latin typeface="微软雅黑" panose="020B0503020204020204" pitchFamily="34" charset="-122"/>
                <a:ea typeface="微软雅黑" panose="020B0503020204020204" pitchFamily="34" charset="-122"/>
              </a:rPr>
              <a:t>呈现层</a:t>
            </a: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系统后端实现</a:t>
            </a:r>
            <a:r>
              <a:rPr lang="zh-CN" altLang="en-US" b="1" dirty="0">
                <a:solidFill>
                  <a:schemeClr val="tx1"/>
                </a:solidFill>
                <a:latin typeface="微软雅黑" panose="020B0503020204020204" pitchFamily="34" charset="-122"/>
                <a:ea typeface="微软雅黑" panose="020B0503020204020204" pitchFamily="34" charset="-122"/>
              </a:rPr>
              <a:t>核心业务功能</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拓扑管理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切片生命周期管理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资源管理</a:t>
            </a:r>
          </a:p>
          <a:p>
            <a:pPr marL="742950" lvl="1"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告警和性能管理</a:t>
            </a:r>
          </a:p>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管理工具通过</a:t>
            </a:r>
            <a:r>
              <a:rPr lang="zh-CN" altLang="en-US" b="1" dirty="0">
                <a:solidFill>
                  <a:schemeClr val="tx1"/>
                </a:solidFill>
                <a:latin typeface="微软雅黑" panose="020B0503020204020204" pitchFamily="34" charset="-122"/>
                <a:ea typeface="微软雅黑" panose="020B0503020204020204" pitchFamily="34" charset="-122"/>
              </a:rPr>
              <a:t>南向接口</a:t>
            </a:r>
            <a:r>
              <a:rPr lang="zh-CN" altLang="en-US" dirty="0">
                <a:solidFill>
                  <a:schemeClr val="tx1"/>
                </a:solidFill>
                <a:latin typeface="微软雅黑" panose="020B0503020204020204" pitchFamily="34" charset="-122"/>
                <a:ea typeface="微软雅黑" panose="020B0503020204020204" pitchFamily="34" charset="-122"/>
              </a:rPr>
              <a:t>访问设备网管实现对</a:t>
            </a: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网络的监控</a:t>
            </a:r>
          </a:p>
          <a:p>
            <a:pPr marL="285750" lvl="0" indent="-285750" algn="l">
              <a:lnSpc>
                <a:spcPct val="150000"/>
              </a:lnSpc>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设备网管直接管理和控制</a:t>
            </a:r>
            <a:r>
              <a:rPr lang="en-US" altLang="zh-CN" dirty="0">
                <a:solidFill>
                  <a:schemeClr val="tx1"/>
                </a:solidFill>
                <a:latin typeface="微软雅黑" panose="020B0503020204020204" pitchFamily="34" charset="-122"/>
                <a:ea typeface="微软雅黑" panose="020B0503020204020204" pitchFamily="34" charset="-122"/>
              </a:rPr>
              <a:t>FlexE</a:t>
            </a:r>
            <a:r>
              <a:rPr lang="zh-CN" altLang="en-US" dirty="0">
                <a:solidFill>
                  <a:schemeClr val="tx1"/>
                </a:solidFill>
                <a:latin typeface="微软雅黑" panose="020B0503020204020204" pitchFamily="34" charset="-122"/>
                <a:ea typeface="微软雅黑" panose="020B0503020204020204" pitchFamily="34" charset="-122"/>
              </a:rPr>
              <a:t>设备</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821815"/>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切片管理工具功能结构</a:t>
            </a:r>
          </a:p>
        </p:txBody>
      </p:sp>
      <p:sp>
        <p:nvSpPr>
          <p:cNvPr id="7" name="矩形 6"/>
          <p:cNvSpPr/>
          <p:nvPr/>
        </p:nvSpPr>
        <p:spPr>
          <a:xfrm>
            <a:off x="6805295" y="2338070"/>
            <a:ext cx="4790440" cy="2528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268335" y="3380740"/>
            <a:ext cx="514985" cy="7829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拓扑管理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13</a:t>
            </a:fld>
            <a:endParaRPr lang="en-US" altLang="zh-CN"/>
          </a:p>
        </p:txBody>
      </p:sp>
      <p:sp>
        <p:nvSpPr>
          <p:cNvPr id="4" name="矩形 3"/>
          <p:cNvSpPr/>
          <p:nvPr>
            <p:custDataLst>
              <p:tags r:id="rId2"/>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3"/>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31" name="文本框 30"/>
          <p:cNvSpPr txBox="1"/>
          <p:nvPr/>
        </p:nvSpPr>
        <p:spPr>
          <a:xfrm>
            <a:off x="554355" y="2068830"/>
            <a:ext cx="10436225" cy="261683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切片准备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网络切片模板设计和上载、网络切片容量规划、网络切片</a:t>
            </a:r>
            <a:r>
              <a:rPr lang="en-US" altLang="zh-CN" dirty="0">
                <a:solidFill>
                  <a:schemeClr val="tx1"/>
                </a:solidFill>
                <a:latin typeface="微软雅黑" panose="020B0503020204020204" pitchFamily="34" charset="-122"/>
                <a:ea typeface="微软雅黑" panose="020B0503020204020204" pitchFamily="34" charset="-122"/>
              </a:rPr>
              <a:t>SLA</a:t>
            </a:r>
            <a:r>
              <a:rPr lang="zh-CN" altLang="en-US" dirty="0">
                <a:solidFill>
                  <a:schemeClr val="tx1"/>
                </a:solidFill>
                <a:latin typeface="微软雅黑" panose="020B0503020204020204" pitchFamily="34" charset="-122"/>
                <a:ea typeface="微软雅黑" panose="020B0503020204020204" pitchFamily="34" charset="-122"/>
              </a:rPr>
              <a:t>需求的评估等。</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切片部署：创建网络切片实例时对所有需要的资源进行分配和配置以满足网络切片的</a:t>
            </a:r>
            <a:r>
              <a:rPr lang="en-US" altLang="zh-CN" dirty="0">
                <a:solidFill>
                  <a:schemeClr val="tx1"/>
                </a:solidFill>
                <a:latin typeface="微软雅黑" panose="020B0503020204020204" pitchFamily="34" charset="-122"/>
                <a:ea typeface="微软雅黑" panose="020B0503020204020204" pitchFamily="34" charset="-122"/>
              </a:rPr>
              <a:t>SLA</a:t>
            </a:r>
            <a:r>
              <a:rPr lang="zh-CN" altLang="en-US" dirty="0">
                <a:solidFill>
                  <a:schemeClr val="tx1"/>
                </a:solidFill>
                <a:latin typeface="微软雅黑" panose="020B0503020204020204" pitchFamily="34" charset="-122"/>
                <a:ea typeface="微软雅黑" panose="020B0503020204020204" pitchFamily="34" charset="-122"/>
              </a:rPr>
              <a:t>需求</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切片运维：对切片的更新、查询、故障和性能管理等</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切片退服：根据需要退服网络切片实例中非共享部分，以及从共享部分中删除此网络切片实例的特定配置</a:t>
            </a:r>
          </a:p>
          <a:p>
            <a:pPr marL="285750" lvl="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565275"/>
            <a:ext cx="441388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sym typeface="+mn-ea"/>
              </a:rPr>
              <a:t>面向多颗粒切片业务全生命周期管理</a:t>
            </a:r>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p:cNvGraphicFramePr/>
          <p:nvPr/>
        </p:nvGraphicFramePr>
        <p:xfrm>
          <a:off x="480060" y="4822190"/>
          <a:ext cx="10602595" cy="1675765"/>
        </p:xfrm>
        <a:graphic>
          <a:graphicData uri="http://schemas.openxmlformats.org/presentationml/2006/ole">
            <mc:AlternateContent xmlns:mc="http://schemas.openxmlformats.org/markup-compatibility/2006">
              <mc:Choice xmlns:v="urn:schemas-microsoft-com:vml" Requires="v">
                <p:oleObj spid="_x0000_s1037" r:id="rId6" imgW="5626735" imgH="1366520" progId="">
                  <p:embed/>
                </p:oleObj>
              </mc:Choice>
              <mc:Fallback>
                <p:oleObj r:id="rId6" imgW="5626735" imgH="1366520" progId="">
                  <p:embed/>
                  <p:pic>
                    <p:nvPicPr>
                      <p:cNvPr id="0" name="图片 10"/>
                      <p:cNvPicPr/>
                      <p:nvPr/>
                    </p:nvPicPr>
                    <p:blipFill>
                      <a:blip r:embed="rId7"/>
                      <a:stretch>
                        <a:fillRect/>
                      </a:stretch>
                    </p:blipFill>
                    <p:spPr>
                      <a:xfrm>
                        <a:off x="480060" y="4822190"/>
                        <a:ext cx="10602595" cy="167576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14</a:t>
            </a:fld>
            <a:endParaRPr lang="en-US" altLang="zh-CN"/>
          </a:p>
        </p:txBody>
      </p:sp>
      <p:sp>
        <p:nvSpPr>
          <p:cNvPr id="4" name="矩形 3"/>
          <p:cNvSpPr/>
          <p:nvPr>
            <p:custDataLst>
              <p:tags r:id="rId1"/>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31" name="文本框 30"/>
          <p:cNvSpPr txBox="1"/>
          <p:nvPr/>
        </p:nvSpPr>
        <p:spPr>
          <a:xfrm>
            <a:off x="554355" y="2448560"/>
            <a:ext cx="5709920" cy="391985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基于模型驱动（</a:t>
            </a:r>
            <a:r>
              <a:rPr lang="en-GB" altLang="en-US" dirty="0">
                <a:solidFill>
                  <a:schemeClr val="tx1"/>
                </a:solidFill>
                <a:latin typeface="微软雅黑" panose="020B0503020204020204" pitchFamily="34" charset="-122"/>
                <a:ea typeface="微软雅黑" panose="020B0503020204020204" pitchFamily="34" charset="-122"/>
              </a:rPr>
              <a:t>MDA</a:t>
            </a:r>
            <a:r>
              <a:rPr lang="zh-CN" altLang="en-US" dirty="0">
                <a:solidFill>
                  <a:schemeClr val="tx1"/>
                </a:solidFill>
                <a:latin typeface="微软雅黑" panose="020B0503020204020204" pitchFamily="34" charset="-122"/>
                <a:ea typeface="微软雅黑" panose="020B0503020204020204" pitchFamily="34" charset="-122"/>
              </a:rPr>
              <a:t>）的软件开发思想，轻量级的前后台开发框架，支持应用系统的模块化定制开发、迭代式软件升级维护、以及快速灵活的系统部署</a:t>
            </a: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a:t>
            </a:r>
            <a:r>
              <a:rPr lang="en-GB" altLang="en-US" dirty="0" err="1">
                <a:solidFill>
                  <a:schemeClr val="tx1"/>
                </a:solidFill>
                <a:latin typeface="微软雅黑" panose="020B0503020204020204" pitchFamily="34" charset="-122"/>
                <a:ea typeface="微软雅黑" panose="020B0503020204020204" pitchFamily="34" charset="-122"/>
              </a:rPr>
              <a:t>Sprin</a:t>
            </a:r>
            <a:r>
              <a:rPr lang="en-US" altLang="zh-CN" dirty="0">
                <a:solidFill>
                  <a:schemeClr val="tx1"/>
                </a:solidFill>
                <a:latin typeface="微软雅黑" panose="020B0503020204020204" pitchFamily="34" charset="-122"/>
                <a:ea typeface="微软雅黑" panose="020B0503020204020204" pitchFamily="34" charset="-122"/>
              </a:rPr>
              <a:t>g</a:t>
            </a:r>
            <a:r>
              <a:rPr lang="en-GB" altLang="en-US" dirty="0" err="1">
                <a:solidFill>
                  <a:schemeClr val="tx1"/>
                </a:solidFill>
                <a:latin typeface="微软雅黑" panose="020B0503020204020204" pitchFamily="34" charset="-122"/>
                <a:ea typeface="微软雅黑" panose="020B0503020204020204" pitchFamily="34" charset="-122"/>
              </a:rPr>
              <a:t>Boot+MyBatis</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b="1" dirty="0">
                <a:solidFill>
                  <a:schemeClr val="tx1"/>
                </a:solidFill>
                <a:latin typeface="微软雅黑" panose="020B0503020204020204" pitchFamily="34" charset="-122"/>
                <a:ea typeface="微软雅黑" panose="020B0503020204020204" pitchFamily="34" charset="-122"/>
              </a:rPr>
              <a:t>后台开发框架</a:t>
            </a:r>
            <a:r>
              <a:rPr lang="zh-CN" altLang="en-US" dirty="0">
                <a:solidFill>
                  <a:schemeClr val="tx1"/>
                </a:solidFill>
                <a:latin typeface="微软雅黑" panose="020B0503020204020204" pitchFamily="34" charset="-122"/>
                <a:ea typeface="微软雅黑" panose="020B0503020204020204" pitchFamily="34" charset="-122"/>
              </a:rPr>
              <a:t>和</a:t>
            </a:r>
            <a:r>
              <a:rPr lang="zh-CN" altLang="en-GB" dirty="0">
                <a:solidFill>
                  <a:schemeClr val="tx1"/>
                </a:solidFill>
                <a:latin typeface="微软雅黑" panose="020B0503020204020204" pitchFamily="34" charset="-122"/>
                <a:ea typeface="微软雅黑" panose="020B0503020204020204" pitchFamily="34" charset="-122"/>
              </a:rPr>
              <a:t>基于</a:t>
            </a:r>
            <a:r>
              <a:rPr lang="en-GB" altLang="en-US" dirty="0">
                <a:solidFill>
                  <a:schemeClr val="tx1"/>
                </a:solidFill>
                <a:latin typeface="微软雅黑" panose="020B0503020204020204" pitchFamily="34" charset="-122"/>
                <a:ea typeface="微软雅黑" panose="020B0503020204020204" pitchFamily="34" charset="-122"/>
              </a:rPr>
              <a:t>React</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b="1" dirty="0">
                <a:solidFill>
                  <a:schemeClr val="tx1"/>
                </a:solidFill>
                <a:latin typeface="微软雅黑" panose="020B0503020204020204" pitchFamily="34" charset="-122"/>
                <a:ea typeface="微软雅黑" panose="020B0503020204020204" pitchFamily="34" charset="-122"/>
              </a:rPr>
              <a:t>前台开发框架</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en-GB" altLang="en-US" dirty="0">
                <a:solidFill>
                  <a:schemeClr val="tx1"/>
                </a:solidFill>
                <a:latin typeface="微软雅黑" panose="020B0503020204020204" pitchFamily="34" charset="-122"/>
                <a:ea typeface="微软雅黑" panose="020B0503020204020204" pitchFamily="34" charset="-122"/>
              </a:rPr>
              <a:t>MySQL</a:t>
            </a:r>
            <a:r>
              <a:rPr lang="zh-CN" altLang="en-US" b="1" dirty="0">
                <a:solidFill>
                  <a:schemeClr val="tx1"/>
                </a:solidFill>
                <a:latin typeface="微软雅黑" panose="020B0503020204020204" pitchFamily="34" charset="-122"/>
                <a:ea typeface="微软雅黑" panose="020B0503020204020204" pitchFamily="34" charset="-122"/>
              </a:rPr>
              <a:t>数据库</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北向</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接口，</a:t>
            </a:r>
            <a:r>
              <a:rPr lang="zh-CN" altLang="en-US" b="1" dirty="0">
                <a:solidFill>
                  <a:schemeClr val="tx1"/>
                </a:solidFill>
                <a:latin typeface="微软雅黑" panose="020B0503020204020204" pitchFamily="34" charset="-122"/>
                <a:ea typeface="微软雅黑" panose="020B0503020204020204" pitchFamily="34" charset="-122"/>
              </a:rPr>
              <a:t>南向</a:t>
            </a:r>
            <a:r>
              <a:rPr lang="zh-CN" altLang="en-US" dirty="0">
                <a:solidFill>
                  <a:schemeClr val="tx1"/>
                </a:solidFill>
                <a:latin typeface="微软雅黑" panose="020B0503020204020204" pitchFamily="34" charset="-122"/>
                <a:ea typeface="微软雅黑" panose="020B0503020204020204" pitchFamily="34" charset="-122"/>
              </a:rPr>
              <a:t>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和</a:t>
            </a:r>
            <a:r>
              <a:rPr lang="en-GB" altLang="en-US" dirty="0" err="1">
                <a:solidFill>
                  <a:schemeClr val="tx1"/>
                </a:solidFill>
                <a:latin typeface="微软雅黑" panose="020B0503020204020204" pitchFamily="34" charset="-122"/>
                <a:ea typeface="微软雅黑" panose="020B0503020204020204" pitchFamily="34" charset="-122"/>
              </a:rPr>
              <a:t>WebService</a:t>
            </a:r>
            <a:r>
              <a:rPr lang="zh-CN" altLang="en-US" dirty="0">
                <a:solidFill>
                  <a:schemeClr val="tx1"/>
                </a:solidFill>
                <a:latin typeface="微软雅黑" panose="020B0503020204020204" pitchFamily="34" charset="-122"/>
                <a:ea typeface="微软雅黑" panose="020B0503020204020204" pitchFamily="34" charset="-122"/>
              </a:rPr>
              <a:t>接口</a:t>
            </a:r>
          </a:p>
          <a:p>
            <a:pPr marL="285750" lvl="0" indent="-285750" algn="l">
              <a:lnSpc>
                <a:spcPct val="150000"/>
              </a:lnSpc>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355" y="1821815"/>
            <a:ext cx="2756535" cy="368300"/>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系统开发框架和技术路线</a:t>
            </a:r>
          </a:p>
        </p:txBody>
      </p:sp>
      <p:pic>
        <p:nvPicPr>
          <p:cNvPr id="7" name="图片 27"/>
          <p:cNvPicPr>
            <a:picLocks noChangeAspect="1"/>
          </p:cNvPicPr>
          <p:nvPr/>
        </p:nvPicPr>
        <p:blipFill>
          <a:blip r:embed="rId5"/>
          <a:stretch>
            <a:fillRect/>
          </a:stretch>
        </p:blipFill>
        <p:spPr>
          <a:xfrm>
            <a:off x="7038975" y="1645976"/>
            <a:ext cx="4743450" cy="2099945"/>
          </a:xfrm>
          <a:prstGeom prst="rect">
            <a:avLst/>
          </a:prstGeom>
        </p:spPr>
      </p:pic>
      <p:sp>
        <p:nvSpPr>
          <p:cNvPr id="10" name="文本框 9"/>
          <p:cNvSpPr txBox="1"/>
          <p:nvPr/>
        </p:nvSpPr>
        <p:spPr>
          <a:xfrm>
            <a:off x="7905433" y="6298565"/>
            <a:ext cx="3010535" cy="337185"/>
          </a:xfrm>
          <a:prstGeom prst="rect">
            <a:avLst/>
          </a:prstGeom>
          <a:noFill/>
        </p:spPr>
        <p:txBody>
          <a:bodyPr wrap="none" rtlCol="0" anchor="t">
            <a:spAutoFit/>
          </a:bodyPr>
          <a:lstStyle/>
          <a:p>
            <a:pPr algn="ctr"/>
            <a:r>
              <a:rPr lang="en-GB" altLang="en-US" sz="1600" dirty="0" err="1">
                <a:latin typeface="微软雅黑" panose="020B0503020204020204" pitchFamily="34" charset="-122"/>
                <a:ea typeface="微软雅黑" panose="020B0503020204020204" pitchFamily="34" charset="-122"/>
                <a:sym typeface="+mn-ea"/>
              </a:rPr>
              <a:t>Sprin</a:t>
            </a:r>
            <a:r>
              <a:rPr lang="en-US" altLang="zh-CN" sz="1600" dirty="0">
                <a:latin typeface="微软雅黑" panose="020B0503020204020204" pitchFamily="34" charset="-122"/>
                <a:ea typeface="微软雅黑" panose="020B0503020204020204" pitchFamily="34" charset="-122"/>
                <a:sym typeface="+mn-ea"/>
              </a:rPr>
              <a:t>g</a:t>
            </a:r>
            <a:r>
              <a:rPr lang="en-GB" altLang="en-US" sz="1600" dirty="0" err="1">
                <a:latin typeface="微软雅黑" panose="020B0503020204020204" pitchFamily="34" charset="-122"/>
                <a:ea typeface="微软雅黑" panose="020B0503020204020204" pitchFamily="34" charset="-122"/>
                <a:sym typeface="+mn-ea"/>
              </a:rPr>
              <a:t>Boot+MyBatis</a:t>
            </a:r>
            <a:r>
              <a:rPr lang="zh-CN" altLang="en-GB" sz="1600" dirty="0" err="1">
                <a:latin typeface="微软雅黑" panose="020B0503020204020204" pitchFamily="34" charset="-122"/>
                <a:ea typeface="微软雅黑" panose="020B0503020204020204" pitchFamily="34" charset="-122"/>
                <a:sym typeface="+mn-ea"/>
              </a:rPr>
              <a:t>开发框架</a:t>
            </a:r>
          </a:p>
        </p:txBody>
      </p:sp>
      <p:pic>
        <p:nvPicPr>
          <p:cNvPr id="11" name="图片 10">
            <a:extLst>
              <a:ext uri="{FF2B5EF4-FFF2-40B4-BE49-F238E27FC236}">
                <a16:creationId xmlns:a16="http://schemas.microsoft.com/office/drawing/2014/main" id="{514FF290-FE97-4835-98EA-B3EF149C5264}"/>
              </a:ext>
            </a:extLst>
          </p:cNvPr>
          <p:cNvPicPr>
            <a:picLocks noChangeAspect="1"/>
          </p:cNvPicPr>
          <p:nvPr/>
        </p:nvPicPr>
        <p:blipFill>
          <a:blip r:embed="rId6"/>
          <a:stretch>
            <a:fillRect/>
          </a:stretch>
        </p:blipFill>
        <p:spPr>
          <a:xfrm>
            <a:off x="7361596" y="3814605"/>
            <a:ext cx="4220844" cy="241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3766645" y="3465481"/>
            <a:ext cx="4922427" cy="706428"/>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工作计划</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3</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16</a:t>
            </a:fld>
            <a:endParaRPr lang="en-US" altLang="zh-CN"/>
          </a:p>
        </p:txBody>
      </p:sp>
      <p:sp>
        <p:nvSpPr>
          <p:cNvPr id="7" name="文本框 6"/>
          <p:cNvSpPr txBox="1"/>
          <p:nvPr/>
        </p:nvSpPr>
        <p:spPr>
          <a:xfrm>
            <a:off x="450528" y="3859768"/>
            <a:ext cx="11169880" cy="2989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月落实设备原型装置的厂商；基于课题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的承载架构和</a:t>
            </a:r>
            <a:r>
              <a:rPr lang="zh-CN" altLang="zh-CN" dirty="0">
                <a:solidFill>
                  <a:schemeClr val="tx1"/>
                </a:solidFill>
                <a:latin typeface="微软雅黑" panose="020B0503020204020204" pitchFamily="34" charset="-122"/>
                <a:ea typeface="微软雅黑" panose="020B0503020204020204" pitchFamily="34" charset="-122"/>
              </a:rPr>
              <a:t>多颗粒度帧结构及时隙交叉技术</a:t>
            </a:r>
            <a:r>
              <a:rPr lang="zh-CN" altLang="en-US" dirty="0">
                <a:solidFill>
                  <a:schemeClr val="tx1"/>
                </a:solidFill>
                <a:latin typeface="微软雅黑" panose="020B0503020204020204" pitchFamily="34" charset="-122"/>
                <a:ea typeface="微软雅黑" panose="020B0503020204020204" pitchFamily="34" charset="-122"/>
              </a:rPr>
              <a:t>，提出硬件设备的需求</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的安全隔离和切片调度关键技术提出硬件设备需求</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6</a:t>
            </a:r>
            <a:r>
              <a:rPr lang="zh-CN" altLang="zh-CN" dirty="0">
                <a:solidFill>
                  <a:schemeClr val="tx1"/>
                </a:solidFill>
                <a:latin typeface="微软雅黑" panose="020B0503020204020204" pitchFamily="34" charset="-122"/>
                <a:ea typeface="微软雅黑" panose="020B0503020204020204" pitchFamily="34" charset="-122"/>
              </a:rPr>
              <a:t>月研发基于</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的设备原型装置</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月配合课题</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典型场景试点验证开展部署和测试</a:t>
            </a: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设备厂商初步调研</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与课题</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课题</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参研单位进行初步沟通</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418933" y="3289155"/>
            <a:ext cx="2583890" cy="385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245038" y="3366406"/>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881870" y="3297800"/>
            <a:ext cx="421790" cy="361869"/>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450528" y="1966558"/>
            <a:ext cx="11169880" cy="113701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zh-CN" altLang="en-US" dirty="0">
                <a:solidFill>
                  <a:schemeClr val="tx1"/>
                </a:solidFill>
                <a:latin typeface="微软雅黑" panose="020B0503020204020204" pitchFamily="34" charset="-122"/>
                <a:ea typeface="微软雅黑" panose="020B0503020204020204" pitchFamily="34" charset="-122"/>
              </a:rPr>
              <a:t>    研发</a:t>
            </a:r>
            <a:r>
              <a:rPr lang="zh-CN" altLang="zh-CN" dirty="0">
                <a:solidFill>
                  <a:schemeClr val="tx1"/>
                </a:solidFill>
                <a:latin typeface="微软雅黑" panose="020B0503020204020204" pitchFamily="34" charset="-122"/>
                <a:ea typeface="微软雅黑" panose="020B0503020204020204" pitchFamily="34" charset="-122"/>
              </a:rPr>
              <a:t>基于</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技术的</a:t>
            </a:r>
            <a:r>
              <a:rPr lang="en-US" altLang="zh-CN" dirty="0">
                <a:solidFill>
                  <a:schemeClr val="tx1"/>
                </a:solidFill>
                <a:latin typeface="微软雅黑" panose="020B0503020204020204" pitchFamily="34" charset="-122"/>
                <a:ea typeface="微软雅黑" panose="020B0503020204020204" pitchFamily="34" charset="-122"/>
              </a:rPr>
              <a:t> IP+</a:t>
            </a:r>
            <a:r>
              <a:rPr lang="zh-CN" altLang="zh-CN" dirty="0">
                <a:solidFill>
                  <a:schemeClr val="tx1"/>
                </a:solidFill>
                <a:latin typeface="微软雅黑" panose="020B0503020204020204" pitchFamily="34" charset="-122"/>
                <a:ea typeface="微软雅黑" panose="020B0503020204020204" pitchFamily="34" charset="-122"/>
              </a:rPr>
              <a:t>光融合原型设备</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个</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适配电力存量各类业务设备以太网、</a:t>
            </a:r>
            <a:r>
              <a:rPr lang="en-US" altLang="zh-CN" dirty="0">
                <a:solidFill>
                  <a:schemeClr val="tx1"/>
                </a:solidFill>
                <a:latin typeface="微软雅黑" panose="020B0503020204020204" pitchFamily="34" charset="-122"/>
                <a:ea typeface="微软雅黑" panose="020B0503020204020204" pitchFamily="34" charset="-122"/>
              </a:rPr>
              <a:t>2M </a:t>
            </a:r>
            <a:r>
              <a:rPr lang="zh-CN" altLang="zh-CN" dirty="0">
                <a:solidFill>
                  <a:schemeClr val="tx1"/>
                </a:solidFill>
                <a:latin typeface="微软雅黑" panose="020B0503020204020204" pitchFamily="34" charset="-122"/>
                <a:ea typeface="微软雅黑" panose="020B0503020204020204" pitchFamily="34" charset="-122"/>
              </a:rPr>
              <a:t>等光</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电标准接口</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最小时隙配置颗粒度达到</a:t>
            </a:r>
            <a:r>
              <a:rPr lang="en-US" altLang="zh-CN" dirty="0">
                <a:solidFill>
                  <a:schemeClr val="tx1"/>
                </a:solidFill>
                <a:latin typeface="微软雅黑" panose="020B0503020204020204" pitchFamily="34" charset="-122"/>
                <a:ea typeface="微软雅黑" panose="020B0503020204020204" pitchFamily="34" charset="-122"/>
              </a:rPr>
              <a:t> 10M</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bwMode="auto">
          <a:xfrm>
            <a:off x="388953" y="1382499"/>
            <a:ext cx="2372995" cy="372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418933" y="1409167"/>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6" name="矩形 15"/>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
        <p:nvSpPr>
          <p:cNvPr id="17" name="矩形 16"/>
          <p:cNvSpPr/>
          <p:nvPr>
            <p:custDataLst>
              <p:tags r:id="rId4"/>
            </p:custDataLst>
          </p:nvPr>
        </p:nvSpPr>
        <p:spPr bwMode="auto">
          <a:xfrm>
            <a:off x="368047" y="741711"/>
            <a:ext cx="8891283" cy="447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9204482" y="73631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3" y="818197"/>
            <a:ext cx="87442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581033" y="1369836"/>
            <a:ext cx="421790" cy="37250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17</a:t>
            </a:fld>
            <a:endParaRPr lang="en-US" altLang="zh-CN"/>
          </a:p>
        </p:txBody>
      </p:sp>
      <p:sp>
        <p:nvSpPr>
          <p:cNvPr id="7" name="文本框 6"/>
          <p:cNvSpPr txBox="1"/>
          <p:nvPr/>
        </p:nvSpPr>
        <p:spPr>
          <a:xfrm>
            <a:off x="368047" y="4168499"/>
            <a:ext cx="11169880" cy="24307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12</a:t>
            </a:r>
            <a:r>
              <a:rPr lang="zh-CN" altLang="zh-CN" dirty="0">
                <a:solidFill>
                  <a:schemeClr val="tx1"/>
                </a:solidFill>
                <a:latin typeface="微软雅黑" panose="020B0503020204020204" pitchFamily="34" charset="-122"/>
                <a:ea typeface="微软雅黑" panose="020B0503020204020204" pitchFamily="34" charset="-122"/>
              </a:rPr>
              <a:t>月</a:t>
            </a:r>
            <a:r>
              <a:rPr lang="zh-CN" altLang="en-US" dirty="0">
                <a:solidFill>
                  <a:schemeClr val="tx1"/>
                </a:solidFill>
                <a:latin typeface="微软雅黑" panose="020B0503020204020204" pitchFamily="34" charset="-122"/>
                <a:ea typeface="微软雅黑" panose="020B0503020204020204" pitchFamily="34" charset="-122"/>
              </a:rPr>
              <a:t>完成需求文档撰写</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3</a:t>
            </a:r>
            <a:r>
              <a:rPr lang="zh-CN" altLang="zh-CN" dirty="0">
                <a:solidFill>
                  <a:schemeClr val="tx1"/>
                </a:solidFill>
                <a:latin typeface="微软雅黑" panose="020B0503020204020204" pitchFamily="34" charset="-122"/>
                <a:ea typeface="微软雅黑" panose="020B0503020204020204" pitchFamily="34" charset="-122"/>
              </a:rPr>
              <a:t>月完成</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标准草案的撰写和提交</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管控需求调研和文献阅读</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撰写标准初稿</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339035" y="3620183"/>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165140" y="3697434"/>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678739" y="362605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339035" y="1929563"/>
            <a:ext cx="11169880" cy="9788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完成</a:t>
            </a:r>
            <a:r>
              <a:rPr lang="zh-CN" altLang="zh-CN" dirty="0">
                <a:solidFill>
                  <a:schemeClr val="tx1"/>
                </a:solidFill>
                <a:latin typeface="微软雅黑" panose="020B0503020204020204" pitchFamily="34" charset="-122"/>
                <a:ea typeface="微软雅黑" panose="020B0503020204020204" pitchFamily="34" charset="-122"/>
              </a:rPr>
              <a:t>《能源互联网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a:t>
            </a:r>
            <a:r>
              <a:rPr lang="zh-CN" altLang="en-US" dirty="0">
                <a:solidFill>
                  <a:schemeClr val="tx1"/>
                </a:solidFill>
                <a:latin typeface="微软雅黑" panose="020B0503020204020204" pitchFamily="34" charset="-122"/>
                <a:ea typeface="微软雅黑" panose="020B0503020204020204" pitchFamily="34" charset="-122"/>
              </a:rPr>
              <a:t>控需</a:t>
            </a:r>
            <a:r>
              <a:rPr lang="zh-CN" altLang="zh-CN" dirty="0">
                <a:solidFill>
                  <a:schemeClr val="tx1"/>
                </a:solidFill>
                <a:latin typeface="微软雅黑" panose="020B0503020204020204" pitchFamily="34" charset="-122"/>
                <a:ea typeface="微软雅黑" panose="020B0503020204020204" pitchFamily="34" charset="-122"/>
              </a:rPr>
              <a:t>求》</a:t>
            </a:r>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lgn="l">
              <a:lnSpc>
                <a:spcPct val="1500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制定《能源互联网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承载网的管控接口》</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a:t>
            </a:r>
          </a:p>
        </p:txBody>
      </p:sp>
      <p:sp>
        <p:nvSpPr>
          <p:cNvPr id="13" name="矩形 12"/>
          <p:cNvSpPr/>
          <p:nvPr>
            <p:custDataLst>
              <p:tags r:id="rId3"/>
            </p:custDataLst>
          </p:nvPr>
        </p:nvSpPr>
        <p:spPr bwMode="auto">
          <a:xfrm>
            <a:off x="368047" y="1291516"/>
            <a:ext cx="2370923" cy="514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368047" y="1368986"/>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7" name="矩形 16"/>
          <p:cNvSpPr/>
          <p:nvPr>
            <p:custDataLst>
              <p:tags r:id="rId4"/>
            </p:custDataLst>
          </p:nvPr>
        </p:nvSpPr>
        <p:spPr bwMode="auto">
          <a:xfrm>
            <a:off x="368047" y="741711"/>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8535275" y="71463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088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618346" y="130090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21" name="矩形 20"/>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18</a:t>
            </a:fld>
            <a:endParaRPr lang="en-US" altLang="zh-CN"/>
          </a:p>
        </p:txBody>
      </p:sp>
      <p:sp>
        <p:nvSpPr>
          <p:cNvPr id="7" name="文本框 6"/>
          <p:cNvSpPr txBox="1"/>
          <p:nvPr/>
        </p:nvSpPr>
        <p:spPr>
          <a:xfrm>
            <a:off x="511060" y="4160783"/>
            <a:ext cx="11169880" cy="23698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10-12</a:t>
            </a:r>
            <a:r>
              <a:rPr lang="zh-CN" altLang="en-US" dirty="0">
                <a:solidFill>
                  <a:schemeClr val="tx1"/>
                </a:solidFill>
                <a:latin typeface="微软雅黑" panose="020B0503020204020204" pitchFamily="34" charset="-122"/>
                <a:ea typeface="微软雅黑" panose="020B0503020204020204" pitchFamily="34" charset="-122"/>
              </a:rPr>
              <a:t>月，开展系统需求分析和概要设计工作</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月，完成系统详细设计</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4-6</a:t>
            </a:r>
            <a:r>
              <a:rPr lang="zh-CN" altLang="en-US" dirty="0">
                <a:solidFill>
                  <a:schemeClr val="tx1"/>
                </a:solidFill>
                <a:latin typeface="微软雅黑" panose="020B0503020204020204" pitchFamily="34" charset="-122"/>
                <a:ea typeface="微软雅黑" panose="020B0503020204020204" pitchFamily="34" charset="-122"/>
              </a:rPr>
              <a:t>月，完成软件开发和系统调试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7-10</a:t>
            </a:r>
            <a:r>
              <a:rPr lang="zh-CN" altLang="en-US" dirty="0">
                <a:solidFill>
                  <a:schemeClr val="tx1"/>
                </a:solidFill>
                <a:latin typeface="微软雅黑" panose="020B0503020204020204" pitchFamily="34" charset="-122"/>
                <a:ea typeface="微软雅黑" panose="020B0503020204020204" pitchFamily="34" charset="-122"/>
              </a:rPr>
              <a:t>月，完成系统集成和测试</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与设备商以及课题内部初步沟通了管理工具的定位以及当前的接口现状</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1060" y="2049241"/>
            <a:ext cx="11169880" cy="143618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设备网络管理工具</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网络故障定位定界时延</a:t>
            </a:r>
            <a:r>
              <a:rPr lang="en-US" altLang="zh-CN" dirty="0">
                <a:solidFill>
                  <a:schemeClr val="tx1"/>
                </a:solidFill>
                <a:latin typeface="微软雅黑" panose="020B0503020204020204" pitchFamily="34" charset="-122"/>
                <a:ea typeface="微软雅黑" panose="020B0503020204020204" pitchFamily="34" charset="-122"/>
              </a:rPr>
              <a:t>&lt;3 </a:t>
            </a:r>
            <a:r>
              <a:rPr lang="zh-CN" altLang="zh-CN" dirty="0">
                <a:solidFill>
                  <a:schemeClr val="tx1"/>
                </a:solidFill>
                <a:latin typeface="微软雅黑" panose="020B0503020204020204" pitchFamily="34" charset="-122"/>
                <a:ea typeface="微软雅黑" panose="020B0503020204020204" pitchFamily="34" charset="-122"/>
              </a:rPr>
              <a:t>分钟</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业务配置开通时延处于分钟级</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具备不少于</a:t>
            </a:r>
            <a:r>
              <a:rPr lang="en-US" altLang="zh-CN" dirty="0">
                <a:solidFill>
                  <a:schemeClr val="tx1"/>
                </a:solidFill>
                <a:latin typeface="微软雅黑" panose="020B0503020204020204" pitchFamily="34" charset="-122"/>
                <a:ea typeface="微软雅黑" panose="020B0503020204020204" pitchFamily="34" charset="-122"/>
              </a:rPr>
              <a:t> 50 </a:t>
            </a:r>
            <a:r>
              <a:rPr lang="zh-CN" altLang="zh-CN" dirty="0">
                <a:solidFill>
                  <a:schemeClr val="tx1"/>
                </a:solidFill>
                <a:latin typeface="微软雅黑" panose="020B0503020204020204" pitchFamily="34" charset="-122"/>
                <a:ea typeface="微软雅黑" panose="020B0503020204020204" pitchFamily="34" charset="-122"/>
              </a:rPr>
              <a:t>个节点的管理能力</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1"/>
            </p:custDataLst>
          </p:nvPr>
        </p:nvSpPr>
        <p:spPr bwMode="auto">
          <a:xfrm>
            <a:off x="522742" y="1567304"/>
            <a:ext cx="2372995"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522742" y="1638872"/>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5" name="燕尾形 17"/>
          <p:cNvSpPr/>
          <p:nvPr>
            <p:custDataLst>
              <p:tags r:id="rId2"/>
            </p:custDataLst>
          </p:nvPr>
        </p:nvSpPr>
        <p:spPr bwMode="auto">
          <a:xfrm>
            <a:off x="2675392" y="1577533"/>
            <a:ext cx="344420" cy="42059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lnSpcReduction="1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7" name="矩形 16"/>
          <p:cNvSpPr/>
          <p:nvPr>
            <p:custDataLst>
              <p:tags r:id="rId3"/>
            </p:custDataLst>
          </p:nvPr>
        </p:nvSpPr>
        <p:spPr bwMode="auto">
          <a:xfrm>
            <a:off x="368047" y="741711"/>
            <a:ext cx="9245853"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4"/>
            </p:custDataLst>
          </p:nvPr>
        </p:nvSpPr>
        <p:spPr bwMode="auto">
          <a:xfrm>
            <a:off x="9545328" y="737808"/>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7348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22" name="矩形 21"/>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三、工作计划</a:t>
            </a:r>
          </a:p>
        </p:txBody>
      </p:sp>
      <p:sp>
        <p:nvSpPr>
          <p:cNvPr id="23" name="矩形 22"/>
          <p:cNvSpPr/>
          <p:nvPr>
            <p:custDataLst>
              <p:tags r:id="rId5"/>
            </p:custDataLst>
          </p:nvPr>
        </p:nvSpPr>
        <p:spPr bwMode="auto">
          <a:xfrm>
            <a:off x="519873" y="3634517"/>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24" name="object 3"/>
          <p:cNvSpPr txBox="1">
            <a:spLocks noChangeArrowheads="1"/>
          </p:cNvSpPr>
          <p:nvPr/>
        </p:nvSpPr>
        <p:spPr bwMode="auto">
          <a:xfrm>
            <a:off x="345978" y="3711768"/>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25" name="燕尾形 17"/>
          <p:cNvSpPr/>
          <p:nvPr>
            <p:custDataLst>
              <p:tags r:id="rId6"/>
            </p:custDataLst>
          </p:nvPr>
        </p:nvSpPr>
        <p:spPr bwMode="auto">
          <a:xfrm>
            <a:off x="2859577" y="3640387"/>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关键问题分析</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4</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3"/>
          <p:cNvSpPr>
            <a:spLocks noChangeArrowheads="1"/>
          </p:cNvSpPr>
          <p:nvPr/>
        </p:nvSpPr>
        <p:spPr bwMode="auto">
          <a:xfrm>
            <a:off x="3688019" y="1410970"/>
            <a:ext cx="3143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eaLnBrk="0" hangingPunct="0"/>
            <a:r>
              <a:rPr lang="zh-CN" altLang="zh-CN" sz="2800" b="1" dirty="0">
                <a:solidFill>
                  <a:srgbClr val="A5A5A5"/>
                </a:solidFill>
                <a:ea typeface="黑体" panose="02010609060101010101" pitchFamily="49" charset="-122"/>
                <a:sym typeface="Arial" panose="020B0604020202020204" pitchFamily="34" charset="0"/>
              </a:rPr>
              <a:t>CONTENTS</a:t>
            </a:r>
          </a:p>
        </p:txBody>
      </p:sp>
      <p:sp>
        <p:nvSpPr>
          <p:cNvPr id="5" name="直接连接符 8"/>
          <p:cNvSpPr>
            <a:spLocks noChangeShapeType="1"/>
          </p:cNvSpPr>
          <p:nvPr/>
        </p:nvSpPr>
        <p:spPr bwMode="auto">
          <a:xfrm>
            <a:off x="3687890" y="1854017"/>
            <a:ext cx="0" cy="4572000"/>
          </a:xfrm>
          <a:prstGeom prst="line">
            <a:avLst/>
          </a:prstGeom>
          <a:noFill/>
          <a:ln w="9525">
            <a:solidFill>
              <a:srgbClr val="006666"/>
            </a:solidFill>
            <a:bevel/>
          </a:ln>
          <a:extLst>
            <a:ext uri="{909E8E84-426E-40DD-AFC4-6F175D3DCCD1}">
              <a14:hiddenFill xmlns:a14="http://schemas.microsoft.com/office/drawing/2010/main">
                <a:noFill/>
              </a14:hiddenFill>
            </a:ext>
          </a:extLst>
        </p:spPr>
        <p:txBody>
          <a:bodyPr/>
          <a:lstStyle/>
          <a:p>
            <a:endParaRPr lang="zh-CN" altLang="en-US" dirty="0">
              <a:ea typeface="黑体" panose="02010609060101010101" pitchFamily="49" charset="-122"/>
            </a:endParaRPr>
          </a:p>
        </p:txBody>
      </p:sp>
      <p:grpSp>
        <p:nvGrpSpPr>
          <p:cNvPr id="20" name="组合 23"/>
          <p:cNvGrpSpPr/>
          <p:nvPr/>
        </p:nvGrpSpPr>
        <p:grpSpPr bwMode="auto">
          <a:xfrm>
            <a:off x="4061399" y="3403679"/>
            <a:ext cx="5882640" cy="858906"/>
            <a:chOff x="0" y="0"/>
            <a:chExt cx="3315091" cy="487680"/>
          </a:xfrm>
          <a:solidFill>
            <a:srgbClr val="338985"/>
          </a:solidFill>
        </p:grpSpPr>
        <p:sp>
          <p:nvSpPr>
            <p:cNvPr id="21"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解决方案</a:t>
              </a:r>
            </a:p>
          </p:txBody>
        </p:sp>
        <p:sp>
          <p:nvSpPr>
            <p:cNvPr id="7"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2</a:t>
              </a:r>
            </a:p>
          </p:txBody>
        </p:sp>
        <p:sp>
          <p:nvSpPr>
            <p:cNvPr id="12"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3"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研究内容</a:t>
              </a:r>
            </a:p>
          </p:txBody>
        </p:sp>
      </p:grpSp>
      <p:grpSp>
        <p:nvGrpSpPr>
          <p:cNvPr id="14" name="组合 13"/>
          <p:cNvGrpSpPr/>
          <p:nvPr/>
        </p:nvGrpSpPr>
        <p:grpSpPr bwMode="auto">
          <a:xfrm>
            <a:off x="4060705" y="4389012"/>
            <a:ext cx="5882640" cy="867042"/>
            <a:chOff x="0" y="0"/>
            <a:chExt cx="3315091" cy="487680"/>
          </a:xfrm>
          <a:solidFill>
            <a:srgbClr val="338985"/>
          </a:solidFill>
        </p:grpSpPr>
        <p:sp>
          <p:nvSpPr>
            <p:cNvPr id="25"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15"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3</a:t>
              </a:r>
            </a:p>
          </p:txBody>
        </p:sp>
        <p:sp>
          <p:nvSpPr>
            <p:cNvPr id="27"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lnSpc>
                  <a:spcPct val="130000"/>
                </a:lnSpc>
                <a:spcBef>
                  <a:spcPct val="0"/>
                </a:spcBef>
                <a:spcAft>
                  <a:spcPct val="0"/>
                </a:spcAft>
              </a:pPr>
              <a:r>
                <a:rPr lang="zh-CN" altLang="en-US" sz="2400" dirty="0">
                  <a:solidFill>
                    <a:schemeClr val="bg1"/>
                  </a:solidFill>
                  <a:latin typeface="微软雅黑" panose="020B0503020204020204" pitchFamily="34" charset="-122"/>
                  <a:ea typeface="微软雅黑" panose="020B0503020204020204" pitchFamily="34" charset="-122"/>
                  <a:cs typeface="+mn-ea"/>
                </a:rPr>
                <a:t>工作计划</a:t>
              </a:r>
            </a:p>
          </p:txBody>
        </p:sp>
      </p:grpSp>
      <p:grpSp>
        <p:nvGrpSpPr>
          <p:cNvPr id="3" name="组合 2"/>
          <p:cNvGrpSpPr/>
          <p:nvPr/>
        </p:nvGrpSpPr>
        <p:grpSpPr>
          <a:xfrm>
            <a:off x="4070924" y="2436108"/>
            <a:ext cx="5873115" cy="858906"/>
            <a:chOff x="3707130" y="2062480"/>
            <a:chExt cx="5873115" cy="858906"/>
          </a:xfrm>
        </p:grpSpPr>
        <p:sp>
          <p:nvSpPr>
            <p:cNvPr id="6" name="矩形 1"/>
            <p:cNvSpPr>
              <a:spLocks noChangeArrowheads="1"/>
            </p:cNvSpPr>
            <p:nvPr/>
          </p:nvSpPr>
          <p:spPr bwMode="auto">
            <a:xfrm>
              <a:off x="4780915" y="2067560"/>
              <a:ext cx="4799330" cy="840310"/>
            </a:xfrm>
            <a:prstGeom prst="rect">
              <a:avLst/>
            </a:prstGeom>
            <a:solidFill>
              <a:srgbClr val="006C67"/>
            </a:solidFill>
            <a:ln>
              <a:noFill/>
            </a:ln>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建设背景</a:t>
              </a:r>
            </a:p>
          </p:txBody>
        </p:sp>
        <p:sp>
          <p:nvSpPr>
            <p:cNvPr id="59" name="矩形 4"/>
            <p:cNvSpPr>
              <a:spLocks noChangeArrowheads="1"/>
            </p:cNvSpPr>
            <p:nvPr/>
          </p:nvSpPr>
          <p:spPr bwMode="auto">
            <a:xfrm>
              <a:off x="3707130" y="2062480"/>
              <a:ext cx="1076325" cy="858906"/>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1</a:t>
              </a:r>
            </a:p>
          </p:txBody>
        </p:sp>
        <p:sp>
          <p:nvSpPr>
            <p:cNvPr id="60" name="等腰三角形 13"/>
            <p:cNvSpPr>
              <a:spLocks noChangeAspect="1" noChangeArrowheads="1"/>
            </p:cNvSpPr>
            <p:nvPr/>
          </p:nvSpPr>
          <p:spPr bwMode="auto">
            <a:xfrm rot="5400000">
              <a:off x="4765735" y="2242758"/>
              <a:ext cx="268481" cy="231775"/>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30" name="矩形 1"/>
            <p:cNvSpPr>
              <a:spLocks noChangeArrowheads="1"/>
            </p:cNvSpPr>
            <p:nvPr/>
          </p:nvSpPr>
          <p:spPr bwMode="auto">
            <a:xfrm>
              <a:off x="4780915" y="2067560"/>
              <a:ext cx="4799330" cy="853826"/>
            </a:xfrm>
            <a:prstGeom prst="rect">
              <a:avLst/>
            </a:prstGeom>
            <a:solidFill>
              <a:srgbClr val="034278"/>
            </a:solidFill>
            <a:ln>
              <a:noFill/>
            </a:ln>
          </p:spPr>
          <p:txBody>
            <a:bodyPr anchor="ctr"/>
            <a:lstStyle/>
            <a:p>
              <a:pPr indent="457200" algn="l"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任务分工</a:t>
              </a:r>
            </a:p>
          </p:txBody>
        </p:sp>
      </p:grpSp>
      <p:sp>
        <p:nvSpPr>
          <p:cNvPr id="32" name="Title 13"/>
          <p:cNvSpPr>
            <a:spLocks noChangeArrowheads="1"/>
          </p:cNvSpPr>
          <p:nvPr/>
        </p:nvSpPr>
        <p:spPr bwMode="auto">
          <a:xfrm>
            <a:off x="2130682" y="1149668"/>
            <a:ext cx="14097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algn="r" eaLnBrk="0" hangingPunct="0"/>
            <a:r>
              <a:rPr lang="zh-CN" altLang="en-US" sz="3200" b="1" dirty="0">
                <a:solidFill>
                  <a:schemeClr val="accent1">
                    <a:lumMod val="50000"/>
                  </a:schemeClr>
                </a:solidFill>
                <a:ea typeface="黑体" panose="02010609060101010101" pitchFamily="49" charset="-122"/>
                <a:sym typeface="Times New Roman" panose="02020603050405020304" pitchFamily="18" charset="0"/>
              </a:rPr>
              <a:t>目录</a:t>
            </a:r>
          </a:p>
        </p:txBody>
      </p:sp>
      <p:grpSp>
        <p:nvGrpSpPr>
          <p:cNvPr id="22" name="组合 21"/>
          <p:cNvGrpSpPr/>
          <p:nvPr/>
        </p:nvGrpSpPr>
        <p:grpSpPr bwMode="auto">
          <a:xfrm>
            <a:off x="4060011" y="5378860"/>
            <a:ext cx="5882640" cy="867042"/>
            <a:chOff x="0" y="0"/>
            <a:chExt cx="3315091" cy="487680"/>
          </a:xfrm>
          <a:solidFill>
            <a:srgbClr val="338985"/>
          </a:solidFill>
        </p:grpSpPr>
        <p:sp>
          <p:nvSpPr>
            <p:cNvPr id="23"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24"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4</a:t>
              </a:r>
            </a:p>
          </p:txBody>
        </p:sp>
        <p:sp>
          <p:nvSpPr>
            <p:cNvPr id="26"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2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关键问题分析</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bwMode="auto">
          <a:xfrm>
            <a:off x="418934" y="1010943"/>
            <a:ext cx="2372995"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object 3"/>
          <p:cNvSpPr txBox="1">
            <a:spLocks noChangeArrowheads="1"/>
          </p:cNvSpPr>
          <p:nvPr/>
        </p:nvSpPr>
        <p:spPr bwMode="auto">
          <a:xfrm>
            <a:off x="336760" y="1088413"/>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关键问题分析</a:t>
            </a:r>
          </a:p>
        </p:txBody>
      </p:sp>
      <p:sp>
        <p:nvSpPr>
          <p:cNvPr id="18" name="燕尾形 17"/>
          <p:cNvSpPr/>
          <p:nvPr>
            <p:custDataLst>
              <p:tags r:id="rId2"/>
            </p:custDataLst>
          </p:nvPr>
        </p:nvSpPr>
        <p:spPr bwMode="auto">
          <a:xfrm>
            <a:off x="2596475" y="101114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rgbClr val="254061"/>
                </a:solidFill>
              </a:rPr>
              <a:t>四、关键问题分析</a:t>
            </a:r>
          </a:p>
        </p:txBody>
      </p:sp>
      <p:sp>
        <p:nvSpPr>
          <p:cNvPr id="51"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微软雅黑" panose="020B0503020204020204" pitchFamily="34" charset="-122"/>
                <a:ea typeface="微软雅黑" panose="020B0503020204020204" pitchFamily="34" charset="-122"/>
              </a:rPr>
              <a:t>20</a:t>
            </a:fld>
            <a:endParaRPr lang="zh-CN" altLang="en-US">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419100" y="1690370"/>
          <a:ext cx="11057255" cy="27743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4" name="组合 13"/>
          <p:cNvGrpSpPr/>
          <p:nvPr/>
        </p:nvGrpSpPr>
        <p:grpSpPr>
          <a:xfrm>
            <a:off x="4217274" y="4678683"/>
            <a:ext cx="7118016" cy="1898070"/>
            <a:chOff x="3397691" y="550698"/>
            <a:chExt cx="7076767" cy="1898070"/>
          </a:xfrm>
        </p:grpSpPr>
        <p:sp>
          <p:nvSpPr>
            <p:cNvPr id="15" name="同侧圆角矩形 14"/>
            <p:cNvSpPr/>
            <p:nvPr/>
          </p:nvSpPr>
          <p:spPr>
            <a:xfrm rot="5400000">
              <a:off x="5987039" y="-2038651"/>
              <a:ext cx="1898070" cy="707676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同侧圆角矩形 4"/>
            <p:cNvSpPr txBox="1"/>
            <p:nvPr/>
          </p:nvSpPr>
          <p:spPr>
            <a:xfrm>
              <a:off x="3439357" y="734797"/>
              <a:ext cx="6994035" cy="15292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管理接口确定</a:t>
              </a:r>
              <a:r>
                <a:rPr lang="zh-CN" sz="1700" kern="1200" dirty="0">
                  <a:latin typeface="微软雅黑" panose="020B0503020204020204" pitchFamily="34" charset="-122"/>
                  <a:ea typeface="微软雅黑" panose="020B0503020204020204" pitchFamily="34" charset="-122"/>
                </a:rPr>
                <a:t>（定义层面和实现层面）</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a:t>
              </a:r>
              <a:r>
                <a:rPr lang="zh-CN" sz="1700" kern="1200" dirty="0">
                  <a:latin typeface="微软雅黑" panose="020B0503020204020204" pitchFamily="34" charset="-122"/>
                  <a:ea typeface="微软雅黑" panose="020B0503020204020204" pitchFamily="34" charset="-122"/>
                </a:rPr>
                <a:t>理规模指标支持（支持</a:t>
              </a:r>
              <a:r>
                <a:rPr lang="en-US" sz="1700" kern="1200" dirty="0">
                  <a:latin typeface="微软雅黑" panose="020B0503020204020204" pitchFamily="34" charset="-122"/>
                  <a:ea typeface="微软雅黑" panose="020B0503020204020204" pitchFamily="34" charset="-122"/>
                </a:rPr>
                <a:t>50</a:t>
              </a:r>
              <a:r>
                <a:rPr lang="zh-CN" sz="1700" kern="1200" dirty="0">
                  <a:latin typeface="微软雅黑" panose="020B0503020204020204" pitchFamily="34" charset="-122"/>
                  <a:ea typeface="微软雅黑" panose="020B0503020204020204" pitchFamily="34" charset="-122"/>
                </a:rPr>
                <a:t>个节点的实验拓扑设计，搭建</a:t>
              </a:r>
              <a:r>
                <a:rPr lang="zh-CN" altLang="en-US" sz="1700" kern="1200" dirty="0">
                  <a:latin typeface="微软雅黑" panose="020B0503020204020204" pitchFamily="34" charset="-122"/>
                  <a:ea typeface="微软雅黑" panose="020B0503020204020204" pitchFamily="34" charset="-122"/>
                </a:rPr>
                <a:t>和</a:t>
              </a:r>
              <a:r>
                <a:rPr lang="zh-CN" sz="1700" kern="1200" dirty="0">
                  <a:latin typeface="微软雅黑" panose="020B0503020204020204" pitchFamily="34" charset="-122"/>
                  <a:ea typeface="微软雅黑" panose="020B0503020204020204" pitchFamily="34" charset="-122"/>
                </a:rPr>
                <a:t>落实）</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sz="1700" kern="1200" dirty="0">
                  <a:latin typeface="微软雅黑" panose="020B0503020204020204" pitchFamily="34" charset="-122"/>
                  <a:ea typeface="微软雅黑" panose="020B0503020204020204" pitchFamily="34" charset="-122"/>
                </a:rPr>
                <a:t>业务场景的支持，</a:t>
              </a:r>
              <a:r>
                <a:rPr lang="en-US" sz="1700" kern="1200" dirty="0">
                  <a:latin typeface="微软雅黑" panose="020B0503020204020204" pitchFamily="34" charset="-122"/>
                  <a:ea typeface="微软雅黑" panose="020B0503020204020204" pitchFamily="34" charset="-122"/>
                </a:rPr>
                <a:t>4</a:t>
              </a:r>
              <a:r>
                <a:rPr lang="zh-CN" sz="1700" kern="1200" dirty="0">
                  <a:latin typeface="微软雅黑" panose="020B0503020204020204" pitchFamily="34" charset="-122"/>
                  <a:ea typeface="微软雅黑" panose="020B0503020204020204" pitchFamily="34" charset="-122"/>
                </a:rPr>
                <a:t>个业务场景，相应技术指标如何体现在管理系统中业务和设备的配置</a:t>
              </a:r>
              <a:endParaRPr lang="zh-CN" altLang="en-US" sz="1700" kern="12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57250" y="5008245"/>
            <a:ext cx="3009265" cy="1238885"/>
            <a:chOff x="349882" y="372438"/>
            <a:chExt cx="2814700" cy="1906801"/>
          </a:xfrm>
        </p:grpSpPr>
        <p:sp>
          <p:nvSpPr>
            <p:cNvPr id="21" name="圆角矩形 20"/>
            <p:cNvSpPr/>
            <p:nvPr/>
          </p:nvSpPr>
          <p:spPr>
            <a:xfrm>
              <a:off x="349882" y="372438"/>
              <a:ext cx="2814700" cy="190680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txBox="1"/>
            <p:nvPr/>
          </p:nvSpPr>
          <p:spPr>
            <a:xfrm>
              <a:off x="442964" y="465520"/>
              <a:ext cx="2628536" cy="1720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 </a:t>
              </a: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3</a:t>
              </a:r>
              <a:r>
                <a:rPr lang="zh-CN" altLang="en-US" sz="2400" kern="1200" dirty="0">
                  <a:latin typeface="微软雅黑" panose="020B0503020204020204" pitchFamily="34" charset="-122"/>
                  <a:ea typeface="微软雅黑" panose="020B0503020204020204" pitchFamily="34" charset="-122"/>
                </a:rPr>
                <a:t>：管理工具研发</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35" y="2245995"/>
            <a:ext cx="12153900" cy="273177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91399" tIns="45696" rIns="91399" bIns="45696" rtlCol="0" anchor="ctr"/>
          <a:lstStyle/>
          <a:p>
            <a:pPr algn="ctr"/>
            <a:endParaRPr lang="zh-CN" altLang="en-US"/>
          </a:p>
        </p:txBody>
      </p:sp>
      <p:sp>
        <p:nvSpPr>
          <p:cNvPr id="6" name="Rectangle 2"/>
          <p:cNvSpPr txBox="1">
            <a:spLocks noChangeArrowheads="1"/>
          </p:cNvSpPr>
          <p:nvPr/>
        </p:nvSpPr>
        <p:spPr bwMode="auto">
          <a:xfrm>
            <a:off x="0" y="2123440"/>
            <a:ext cx="11998960" cy="2722245"/>
          </a:xfrm>
          <a:prstGeom prst="rect">
            <a:avLst/>
          </a:prstGeom>
          <a:noFill/>
          <a:ln w="9525" algn="ctr">
            <a:noFill/>
            <a:miter lim="800000"/>
          </a:ln>
        </p:spPr>
        <p:txBody>
          <a:bodyPr lIns="91399" tIns="45696" rIns="91399" bIns="45696" anchor="ctr"/>
          <a:lstStyle/>
          <a:p>
            <a:pPr algn="ctr" defTabSz="913765">
              <a:defRPr/>
            </a:pPr>
            <a:r>
              <a:rPr lang="zh-CN" altLang="en-US" sz="5400" kern="0" spc="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j-cs"/>
              </a:rPr>
              <a:t>谢谢聆听！</a:t>
            </a:r>
          </a:p>
        </p:txBody>
      </p:sp>
      <p:cxnSp>
        <p:nvCxnSpPr>
          <p:cNvPr id="10" name="直接连接符 9"/>
          <p:cNvCxnSpPr/>
          <p:nvPr/>
        </p:nvCxnSpPr>
        <p:spPr>
          <a:xfrm>
            <a:off x="241935" y="1701800"/>
            <a:ext cx="19050" cy="6540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94621" y="465122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26986" y="264843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任务分工</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1</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238"/>
          <p:cNvSpPr/>
          <p:nvPr/>
        </p:nvSpPr>
        <p:spPr>
          <a:xfrm rot="1800000">
            <a:off x="6770345" y="4650631"/>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33794"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chemeClr val="accent1">
                    <a:lumMod val="50000"/>
                  </a:schemeClr>
                </a:solidFill>
                <a:latin typeface="Times New Roman" panose="02020603050405020304" pitchFamily="18" charset="0"/>
                <a:cs typeface="Times New Roman" panose="02020603050405020304" pitchFamily="18" charset="0"/>
              </a:rPr>
              <a:t>一、任务分工</a:t>
            </a:r>
          </a:p>
        </p:txBody>
      </p:sp>
      <p:sp>
        <p:nvSpPr>
          <p:cNvPr id="10"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Times New Roman" panose="02020603050405020304" pitchFamily="18" charset="0"/>
                <a:ea typeface="微软雅黑" panose="020B0503020204020204" pitchFamily="34" charset="-122"/>
                <a:cs typeface="Times New Roman" panose="02020603050405020304" pitchFamily="18" charset="0"/>
              </a:rPr>
              <a:t>4</a:t>
            </a:fld>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custDataLst>
              <p:tags r:id="rId1"/>
            </p:custDataLst>
          </p:nvPr>
        </p:nvSpPr>
        <p:spPr bwMode="auto">
          <a:xfrm>
            <a:off x="398528" y="1073014"/>
            <a:ext cx="3616882"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object 3"/>
          <p:cNvSpPr txBox="1">
            <a:spLocks noChangeArrowheads="1"/>
          </p:cNvSpPr>
          <p:nvPr/>
        </p:nvSpPr>
        <p:spPr bwMode="auto">
          <a:xfrm>
            <a:off x="625034" y="1149501"/>
            <a:ext cx="42153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latin typeface="Times New Roman" panose="02020603050405020304" pitchFamily="18" charset="0"/>
                <a:cs typeface="Times New Roman" panose="02020603050405020304" pitchFamily="18" charset="0"/>
                <a:sym typeface="Arial" panose="020B0604020202020204" pitchFamily="34" charset="0"/>
              </a:rPr>
              <a:t>课题任务、指标及成果形式</a:t>
            </a:r>
          </a:p>
        </p:txBody>
      </p:sp>
      <p:sp>
        <p:nvSpPr>
          <p:cNvPr id="7" name="燕尾形 17"/>
          <p:cNvSpPr/>
          <p:nvPr>
            <p:custDataLst>
              <p:tags r:id="rId2"/>
            </p:custDataLst>
          </p:nvPr>
        </p:nvSpPr>
        <p:spPr bwMode="auto">
          <a:xfrm>
            <a:off x="3804515" y="105381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矩形 238"/>
          <p:cNvSpPr/>
          <p:nvPr/>
        </p:nvSpPr>
        <p:spPr>
          <a:xfrm rot="1800000">
            <a:off x="915604" y="2110276"/>
            <a:ext cx="1566863" cy="854075"/>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9" name="矩形 238"/>
          <p:cNvSpPr/>
          <p:nvPr/>
        </p:nvSpPr>
        <p:spPr>
          <a:xfrm rot="1800000">
            <a:off x="883344" y="4739349"/>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1" name="六边形 10"/>
          <p:cNvSpPr/>
          <p:nvPr/>
        </p:nvSpPr>
        <p:spPr>
          <a:xfrm rot="5400000">
            <a:off x="717166" y="1840402"/>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2" name="六边形 11"/>
          <p:cNvSpPr/>
          <p:nvPr/>
        </p:nvSpPr>
        <p:spPr>
          <a:xfrm rot="5400000">
            <a:off x="737394" y="4481773"/>
            <a:ext cx="927100" cy="798512"/>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3" name="六边形 223"/>
          <p:cNvSpPr/>
          <p:nvPr/>
        </p:nvSpPr>
        <p:spPr>
          <a:xfrm>
            <a:off x="983867" y="2083289"/>
            <a:ext cx="392112" cy="39052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4" name="六边形 224"/>
          <p:cNvSpPr/>
          <p:nvPr/>
        </p:nvSpPr>
        <p:spPr>
          <a:xfrm>
            <a:off x="1011238" y="4685767"/>
            <a:ext cx="379412" cy="39052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15" name="组合 14"/>
          <p:cNvGrpSpPr/>
          <p:nvPr/>
        </p:nvGrpSpPr>
        <p:grpSpPr bwMode="auto">
          <a:xfrm>
            <a:off x="1769678" y="1694411"/>
            <a:ext cx="4449290" cy="1790602"/>
            <a:chOff x="7545389" y="3542953"/>
            <a:chExt cx="3776871" cy="1789451"/>
          </a:xfrm>
        </p:grpSpPr>
        <p:sp>
          <p:nvSpPr>
            <p:cNvPr id="16" name="矩形 15"/>
            <p:cNvSpPr/>
            <p:nvPr/>
          </p:nvSpPr>
          <p:spPr>
            <a:xfrm>
              <a:off x="7906649" y="3989951"/>
              <a:ext cx="3415611" cy="134245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ts val="2500"/>
                </a:lnSpc>
                <a:defRPr/>
              </a:pP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基于</a:t>
              </a:r>
              <a:r>
                <a:rPr lang="en-US" altLang="zh-CN" sz="1600" kern="1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技术的</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IP+</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光融合原型设备</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个</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ts val="2500"/>
                </a:lnSpc>
                <a:buFont typeface="Wingdings" panose="05000000000000000000" pitchFamily="2" charset="2"/>
                <a:buChar char="Ø"/>
                <a:defRPr/>
              </a:pP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适配电力存量各类业务设备以太网、</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2M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等光</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电标准接口</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a:p>
              <a:pPr marL="285750" indent="-285750" algn="just">
                <a:lnSpc>
                  <a:spcPts val="2500"/>
                </a:lnSpc>
                <a:buFont typeface="Wingdings" panose="05000000000000000000" pitchFamily="2" charset="2"/>
                <a:buChar char="Ø"/>
                <a:defRPr/>
              </a:pPr>
              <a:r>
                <a:rPr lang="en-US" altLang="zh-CN" sz="1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最小时隙配置颗粒度达到</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10M</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17" name="矩形 16"/>
            <p:cNvSpPr/>
            <p:nvPr/>
          </p:nvSpPr>
          <p:spPr>
            <a:xfrm>
              <a:off x="7545389" y="3542953"/>
              <a:ext cx="2050552" cy="39773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设备系统</a:t>
              </a:r>
            </a:p>
          </p:txBody>
        </p:sp>
      </p:grpSp>
      <p:grpSp>
        <p:nvGrpSpPr>
          <p:cNvPr id="18" name="组合 17"/>
          <p:cNvGrpSpPr/>
          <p:nvPr/>
        </p:nvGrpSpPr>
        <p:grpSpPr bwMode="auto">
          <a:xfrm>
            <a:off x="1769678" y="4292529"/>
            <a:ext cx="4373946" cy="832442"/>
            <a:chOff x="7469298" y="3264289"/>
            <a:chExt cx="3301160" cy="832366"/>
          </a:xfrm>
        </p:grpSpPr>
        <p:sp>
          <p:nvSpPr>
            <p:cNvPr id="19" name="矩形 18"/>
            <p:cNvSpPr/>
            <p:nvPr/>
          </p:nvSpPr>
          <p:spPr>
            <a:xfrm>
              <a:off x="7469298" y="3708892"/>
              <a:ext cx="3301160" cy="38776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能源互联网</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承载网的管控接口</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20" name="矩形 19"/>
            <p:cNvSpPr/>
            <p:nvPr/>
          </p:nvSpPr>
          <p:spPr>
            <a:xfrm>
              <a:off x="7490423" y="3264289"/>
              <a:ext cx="2050552" cy="39795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标准</a:t>
              </a:r>
            </a:p>
          </p:txBody>
        </p:sp>
      </p:grpSp>
      <p:sp>
        <p:nvSpPr>
          <p:cNvPr id="21" name="椭圆 20"/>
          <p:cNvSpPr/>
          <p:nvPr/>
        </p:nvSpPr>
        <p:spPr>
          <a:xfrm>
            <a:off x="1883979" y="2163444"/>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2" name="椭圆 21"/>
          <p:cNvSpPr/>
          <p:nvPr/>
        </p:nvSpPr>
        <p:spPr>
          <a:xfrm>
            <a:off x="6816172" y="2048131"/>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3" name="六边形 22"/>
          <p:cNvSpPr/>
          <p:nvPr/>
        </p:nvSpPr>
        <p:spPr>
          <a:xfrm rot="5400000">
            <a:off x="6598684" y="4395979"/>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24" name="六边形 225"/>
          <p:cNvSpPr/>
          <p:nvPr/>
        </p:nvSpPr>
        <p:spPr>
          <a:xfrm>
            <a:off x="6865385" y="4649978"/>
            <a:ext cx="392112" cy="29051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25" name="组合 24"/>
          <p:cNvGrpSpPr/>
          <p:nvPr/>
        </p:nvGrpSpPr>
        <p:grpSpPr bwMode="auto">
          <a:xfrm>
            <a:off x="7651197" y="4217854"/>
            <a:ext cx="6308448" cy="843206"/>
            <a:chOff x="7483989" y="3234432"/>
            <a:chExt cx="6308632" cy="843314"/>
          </a:xfrm>
        </p:grpSpPr>
        <p:sp>
          <p:nvSpPr>
            <p:cNvPr id="26" name="矩形 25"/>
            <p:cNvSpPr/>
            <p:nvPr/>
          </p:nvSpPr>
          <p:spPr>
            <a:xfrm>
              <a:off x="8010778" y="3713625"/>
              <a:ext cx="5781843" cy="364121"/>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发表核心期刊或者三大检索论文</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篇</a:t>
              </a:r>
            </a:p>
          </p:txBody>
        </p:sp>
        <p:sp>
          <p:nvSpPr>
            <p:cNvPr id="27" name="矩形 26"/>
            <p:cNvSpPr/>
            <p:nvPr/>
          </p:nvSpPr>
          <p:spPr>
            <a:xfrm>
              <a:off x="7483989" y="3234432"/>
              <a:ext cx="2050552" cy="398045"/>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论文专利</a:t>
              </a:r>
            </a:p>
          </p:txBody>
        </p:sp>
      </p:grpSp>
      <p:sp>
        <p:nvSpPr>
          <p:cNvPr id="30" name="文本框 29"/>
          <p:cNvSpPr txBox="1"/>
          <p:nvPr/>
        </p:nvSpPr>
        <p:spPr>
          <a:xfrm>
            <a:off x="7117797" y="2002888"/>
            <a:ext cx="5973624" cy="1343316"/>
          </a:xfrm>
          <a:prstGeom prst="rect">
            <a:avLst/>
          </a:prstGeom>
          <a:ln>
            <a:noFill/>
          </a:ln>
        </p:spPr>
        <p:txBody>
          <a:bodyPr wrap="square">
            <a:spAutoFit/>
            <a:scene3d>
              <a:camera prst="orthographicFront"/>
              <a:lightRig rig="threePt" dir="t"/>
            </a:scene3d>
            <a:sp3d contourW="12700"/>
          </a:bodyPr>
          <a:lstStyle>
            <a:defPPr>
              <a:defRPr lang="zh-CN"/>
            </a:defPPr>
            <a:lvl1pPr algn="just">
              <a:lnSpc>
                <a:spcPct val="120000"/>
              </a:lnSpc>
              <a:defRPr sz="1200" kern="1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atin typeface="+mn-lt"/>
                <a:ea typeface="+mn-ea"/>
              </a:defRPr>
            </a:lvl2pPr>
            <a:lvl3pPr>
              <a:defRPr sz="1800">
                <a:latin typeface="+mn-lt"/>
                <a:ea typeface="+mn-ea"/>
              </a:defRPr>
            </a:lvl3pPr>
            <a:lvl4pPr>
              <a:defRPr sz="1800">
                <a:latin typeface="+mn-lt"/>
                <a:ea typeface="+mn-ea"/>
              </a:defRPr>
            </a:lvl4pPr>
            <a:lvl5pPr>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lnSpc>
                <a:spcPts val="2500"/>
              </a:lnSpc>
            </a:pPr>
            <a:r>
              <a:rPr lang="en-US" altLang="zh-CN" sz="1600" dirty="0" err="1">
                <a:latin typeface="Times New Roman" panose="02020603050405020304" pitchFamily="18" charset="0"/>
                <a:cs typeface="Times New Roman" panose="02020603050405020304" pitchFamily="18" charset="0"/>
              </a:rPr>
              <a:t>FlexE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设备网络管理工具。</a:t>
            </a:r>
            <a:endParaRPr lang="en-US" altLang="zh-CN" sz="1600" dirty="0">
              <a:latin typeface="Times New Roman" panose="02020603050405020304" pitchFamily="18" charset="0"/>
              <a:cs typeface="Times New Roman" panose="02020603050405020304" pitchFamily="18" charset="0"/>
            </a:endParaRPr>
          </a:p>
          <a:p>
            <a:pPr marL="285750" indent="-285750">
              <a:lnSpc>
                <a:spcPts val="2500"/>
              </a:lnSpc>
              <a:buFont typeface="Wingdings" panose="05000000000000000000" pitchFamily="2" charset="2"/>
              <a:buChar char="Ø"/>
            </a:pPr>
            <a:r>
              <a:rPr lang="en-US" altLang="zh-CN" sz="1600" dirty="0" err="1">
                <a:latin typeface="Times New Roman" panose="02020603050405020304" pitchFamily="18" charset="0"/>
                <a:cs typeface="Times New Roman" panose="02020603050405020304" pitchFamily="18" charset="0"/>
                <a:sym typeface="微软雅黑 Light" panose="020B0502040204020203" pitchFamily="34" charset="-122"/>
              </a:rPr>
              <a:t>FlexE</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网络故障定位定界时延</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&lt;3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分钟</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a:t>
            </a: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业务配置开通时延处于分钟级，</a:t>
            </a:r>
            <a:endPar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endParaRP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具备不少于</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50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个节点的管理能力；</a:t>
            </a:r>
          </a:p>
        </p:txBody>
      </p:sp>
      <p:sp>
        <p:nvSpPr>
          <p:cNvPr id="32" name="椭圆 31"/>
          <p:cNvSpPr/>
          <p:nvPr/>
        </p:nvSpPr>
        <p:spPr>
          <a:xfrm>
            <a:off x="1866692" y="4786023"/>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3" name="椭圆 32"/>
          <p:cNvSpPr/>
          <p:nvPr/>
        </p:nvSpPr>
        <p:spPr>
          <a:xfrm>
            <a:off x="1866692" y="5296957"/>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4" name="椭圆 33"/>
          <p:cNvSpPr/>
          <p:nvPr/>
        </p:nvSpPr>
        <p:spPr>
          <a:xfrm>
            <a:off x="7729011" y="4738169"/>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5" name="椭圆 34"/>
          <p:cNvSpPr/>
          <p:nvPr/>
        </p:nvSpPr>
        <p:spPr>
          <a:xfrm>
            <a:off x="7730574" y="5142199"/>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6" name="矩形 35"/>
          <p:cNvSpPr/>
          <p:nvPr/>
        </p:nvSpPr>
        <p:spPr bwMode="auto">
          <a:xfrm>
            <a:off x="8177971" y="5082564"/>
            <a:ext cx="3389915" cy="683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项，计划基于原型设备申请发明专利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a:t>
            </a:r>
          </a:p>
        </p:txBody>
      </p:sp>
      <p:sp>
        <p:nvSpPr>
          <p:cNvPr id="37" name="矩形 36"/>
          <p:cNvSpPr/>
          <p:nvPr/>
        </p:nvSpPr>
        <p:spPr bwMode="auto">
          <a:xfrm>
            <a:off x="2166730" y="5248338"/>
            <a:ext cx="4086307"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适配能源互联网接口的</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设备技术</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endPar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研究内容</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2</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6</a:t>
            </a:fld>
            <a:endParaRPr lang="en-US" altLang="zh-CN" dirty="0"/>
          </a:p>
        </p:txBody>
      </p:sp>
      <p:sp>
        <p:nvSpPr>
          <p:cNvPr id="4" name="矩形 3"/>
          <p:cNvSpPr/>
          <p:nvPr>
            <p:custDataLst>
              <p:tags r:id="rId1"/>
            </p:custDataLst>
          </p:nvPr>
        </p:nvSpPr>
        <p:spPr bwMode="auto">
          <a:xfrm>
            <a:off x="368047" y="1073014"/>
            <a:ext cx="100084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95827"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课题关系及分工协作需求</a:t>
            </a:r>
          </a:p>
        </p:txBody>
      </p:sp>
      <p:sp>
        <p:nvSpPr>
          <p:cNvPr id="6" name="燕尾形 17"/>
          <p:cNvSpPr/>
          <p:nvPr>
            <p:custDataLst>
              <p:tags r:id="rId2"/>
            </p:custDataLst>
          </p:nvPr>
        </p:nvSpPr>
        <p:spPr bwMode="auto">
          <a:xfrm>
            <a:off x="10165557" y="104936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368047" y="1541396"/>
            <a:ext cx="11319977" cy="11262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文本框 7"/>
          <p:cNvSpPr txBox="1"/>
          <p:nvPr/>
        </p:nvSpPr>
        <p:spPr>
          <a:xfrm>
            <a:off x="368047" y="1514557"/>
            <a:ext cx="11214393" cy="1102994"/>
          </a:xfrm>
          <a:prstGeom prst="rect">
            <a:avLst/>
          </a:prstGeom>
          <a:noFill/>
        </p:spPr>
        <p:txBody>
          <a:bodyPr wrap="square">
            <a:spAutoFit/>
          </a:bodyPr>
          <a:lstStyle/>
          <a:p>
            <a:pPr indent="457200" algn="just">
              <a:lnSpc>
                <a:spcPts val="2000"/>
              </a:lnSpc>
            </a:pPr>
            <a:r>
              <a:rPr lang="zh-CN" altLang="en-US" sz="1600" dirty="0">
                <a:latin typeface="微软雅黑" panose="020B0503020204020204" pitchFamily="34" charset="-122"/>
                <a:ea typeface="微软雅黑" panose="020B0503020204020204" pitchFamily="34" charset="-122"/>
              </a:rPr>
              <a:t>基于课题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的研究成果，形成相应的硬件实现方案，支撑课题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设备研发，为设备研发提供设备规格需求。借助课题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关于承载架构、组网模式和切片调度机制的技术研究，课题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提出</a:t>
            </a:r>
            <a:r>
              <a:rPr lang="en-US" altLang="zh-CN" sz="1600" dirty="0" err="1">
                <a:latin typeface="微软雅黑" panose="020B0503020204020204" pitchFamily="34" charset="-122"/>
                <a:ea typeface="微软雅黑" panose="020B0503020204020204" pitchFamily="34" charset="-122"/>
              </a:rPr>
              <a:t>FlexE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承载网的管控需求，基于对管控需求的分析，将指导课题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的网络管理工具的研发，同时服务于管控工具的接口标准化技术研究。课题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设备及管理工具配合课题</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的验证方案进行部署，支撑典型业务场景的试点验证工作开展。</a:t>
            </a:r>
            <a:endParaRPr lang="en-US" altLang="zh-CN" sz="16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7" name="组合 56"/>
          <p:cNvGrpSpPr/>
          <p:nvPr/>
        </p:nvGrpSpPr>
        <p:grpSpPr>
          <a:xfrm>
            <a:off x="460514" y="2715719"/>
            <a:ext cx="10720581" cy="4133265"/>
            <a:chOff x="54287" y="2223134"/>
            <a:chExt cx="10720581" cy="4504869"/>
          </a:xfrm>
        </p:grpSpPr>
        <p:sp>
          <p:nvSpPr>
            <p:cNvPr id="58" name="矩形: 圆角 57"/>
            <p:cNvSpPr/>
            <p:nvPr/>
          </p:nvSpPr>
          <p:spPr>
            <a:xfrm>
              <a:off x="142404" y="2223134"/>
              <a:ext cx="3409766" cy="215359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9" name="文本框 58"/>
            <p:cNvSpPr txBox="1"/>
            <p:nvPr/>
          </p:nvSpPr>
          <p:spPr>
            <a:xfrm>
              <a:off x="152183" y="231819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1</a:t>
              </a: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zh-CN" altLang="en-US" sz="1400" dirty="0">
                  <a:latin typeface="仿宋_GB2312" panose="02010609030101010101" pitchFamily="49" charset="-122"/>
                  <a:ea typeface="仿宋_GB2312" panose="02010609030101010101" pitchFamily="49" charset="-122"/>
                </a:rPr>
                <a:t>的能源互联网切片网络架构与组网模式研究</a:t>
              </a:r>
            </a:p>
          </p:txBody>
        </p:sp>
        <p:sp>
          <p:nvSpPr>
            <p:cNvPr id="60" name="矩形: 圆角 59"/>
            <p:cNvSpPr/>
            <p:nvPr/>
          </p:nvSpPr>
          <p:spPr>
            <a:xfrm>
              <a:off x="250833" y="2915547"/>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网络承载架构</a:t>
              </a:r>
              <a:endParaRPr lang="zh-CN" altLang="en-US" sz="1400" dirty="0">
                <a:latin typeface="仿宋_GB2312" panose="02010609030101010101" pitchFamily="49" charset="-122"/>
                <a:ea typeface="仿宋_GB2312" panose="02010609030101010101" pitchFamily="49" charset="-122"/>
              </a:endParaRPr>
            </a:p>
          </p:txBody>
        </p:sp>
        <p:sp>
          <p:nvSpPr>
            <p:cNvPr id="81" name="矩形: 圆角 80"/>
            <p:cNvSpPr/>
            <p:nvPr/>
          </p:nvSpPr>
          <p:spPr>
            <a:xfrm>
              <a:off x="250833" y="3393346"/>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组网模型方案</a:t>
              </a:r>
              <a:endParaRPr lang="zh-CN" altLang="en-US" sz="1400" dirty="0">
                <a:latin typeface="仿宋_GB2312" panose="02010609030101010101" pitchFamily="49" charset="-122"/>
                <a:ea typeface="仿宋_GB2312" panose="02010609030101010101" pitchFamily="49" charset="-122"/>
              </a:endParaRPr>
            </a:p>
          </p:txBody>
        </p:sp>
        <p:sp>
          <p:nvSpPr>
            <p:cNvPr id="82" name="矩形: 圆角 81"/>
            <p:cNvSpPr/>
            <p:nvPr/>
          </p:nvSpPr>
          <p:spPr>
            <a:xfrm>
              <a:off x="250833" y="3879106"/>
              <a:ext cx="3123445" cy="3369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网络技术演进方案</a:t>
              </a:r>
              <a:endParaRPr lang="zh-CN" altLang="en-US" sz="1400" dirty="0">
                <a:latin typeface="仿宋_GB2312" panose="02010609030101010101" pitchFamily="49" charset="-122"/>
                <a:ea typeface="仿宋_GB2312" panose="02010609030101010101" pitchFamily="49" charset="-122"/>
              </a:endParaRPr>
            </a:p>
          </p:txBody>
        </p:sp>
        <p:sp>
          <p:nvSpPr>
            <p:cNvPr id="83" name="矩形: 圆角 82"/>
            <p:cNvSpPr/>
            <p:nvPr/>
          </p:nvSpPr>
          <p:spPr>
            <a:xfrm>
              <a:off x="54287" y="4662892"/>
              <a:ext cx="3485814" cy="2044158"/>
            </a:xfrm>
            <a:prstGeom prst="roundRect">
              <a:avLst/>
            </a:prstGeom>
            <a:solidFill>
              <a:srgbClr val="EBF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8" name="文本框 87"/>
            <p:cNvSpPr txBox="1"/>
            <p:nvPr/>
          </p:nvSpPr>
          <p:spPr>
            <a:xfrm>
              <a:off x="202915" y="474307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2</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多颗粒度帧结构和切片调度机制研究</a:t>
              </a:r>
            </a:p>
          </p:txBody>
        </p:sp>
        <p:sp>
          <p:nvSpPr>
            <p:cNvPr id="96" name="矩形: 圆角 95"/>
            <p:cNvSpPr/>
            <p:nvPr/>
          </p:nvSpPr>
          <p:spPr>
            <a:xfrm>
              <a:off x="133355" y="5333169"/>
              <a:ext cx="3334993"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多颗粒度帧结构及时隙交叉技术</a:t>
              </a:r>
              <a:endParaRPr lang="zh-CN" altLang="en-US" sz="1400" dirty="0">
                <a:latin typeface="仿宋_GB2312" panose="02010609030101010101" pitchFamily="49" charset="-122"/>
                <a:ea typeface="仿宋_GB2312" panose="02010609030101010101" pitchFamily="49" charset="-122"/>
              </a:endParaRPr>
            </a:p>
          </p:txBody>
        </p:sp>
        <p:sp>
          <p:nvSpPr>
            <p:cNvPr id="97" name="矩形: 圆角 96"/>
            <p:cNvSpPr/>
            <p:nvPr/>
          </p:nvSpPr>
          <p:spPr>
            <a:xfrm>
              <a:off x="133355" y="5767465"/>
              <a:ext cx="3334993" cy="342562"/>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切片安全隔离及性能评估技术</a:t>
              </a:r>
              <a:endParaRPr lang="zh-CN" altLang="en-US" sz="1400" dirty="0">
                <a:latin typeface="仿宋_GB2312" panose="02010609030101010101" pitchFamily="49" charset="-122"/>
                <a:ea typeface="仿宋_GB2312" panose="02010609030101010101" pitchFamily="49" charset="-122"/>
              </a:endParaRPr>
            </a:p>
          </p:txBody>
        </p:sp>
        <p:sp>
          <p:nvSpPr>
            <p:cNvPr id="98" name="矩形: 圆角 97"/>
            <p:cNvSpPr/>
            <p:nvPr/>
          </p:nvSpPr>
          <p:spPr>
            <a:xfrm>
              <a:off x="133354" y="6237276"/>
              <a:ext cx="3308489"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多颗粒切片调度机制</a:t>
              </a:r>
              <a:endParaRPr lang="zh-CN" altLang="en-US" sz="1400" dirty="0">
                <a:latin typeface="仿宋_GB2312" panose="02010609030101010101" pitchFamily="49" charset="-122"/>
                <a:ea typeface="仿宋_GB2312" panose="02010609030101010101" pitchFamily="49" charset="-122"/>
              </a:endParaRPr>
            </a:p>
          </p:txBody>
        </p:sp>
        <p:sp>
          <p:nvSpPr>
            <p:cNvPr id="99" name="矩形: 圆角 98"/>
            <p:cNvSpPr/>
            <p:nvPr/>
          </p:nvSpPr>
          <p:spPr>
            <a:xfrm>
              <a:off x="4070702" y="2263998"/>
              <a:ext cx="3409766" cy="4464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0" name="文本框 99"/>
            <p:cNvSpPr txBox="1"/>
            <p:nvPr/>
          </p:nvSpPr>
          <p:spPr>
            <a:xfrm>
              <a:off x="4104131" y="2377638"/>
              <a:ext cx="3334993"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3</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设备及管理工具研发</a:t>
              </a:r>
            </a:p>
          </p:txBody>
        </p:sp>
        <p:sp>
          <p:nvSpPr>
            <p:cNvPr id="101" name="矩形: 圆角 100"/>
            <p:cNvSpPr/>
            <p:nvPr/>
          </p:nvSpPr>
          <p:spPr>
            <a:xfrm>
              <a:off x="4440453" y="2922132"/>
              <a:ext cx="2626826" cy="119120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2" name="矩形: 圆角 101"/>
            <p:cNvSpPr/>
            <p:nvPr/>
          </p:nvSpPr>
          <p:spPr>
            <a:xfrm>
              <a:off x="4440453" y="4188302"/>
              <a:ext cx="2654960" cy="11610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3" name="矩形: 圆角 102"/>
            <p:cNvSpPr/>
            <p:nvPr/>
          </p:nvSpPr>
          <p:spPr>
            <a:xfrm>
              <a:off x="4376178" y="5409487"/>
              <a:ext cx="2721819" cy="124341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4" name="矩形: 圆角 103"/>
            <p:cNvSpPr/>
            <p:nvPr/>
          </p:nvSpPr>
          <p:spPr>
            <a:xfrm>
              <a:off x="7918902" y="2262393"/>
              <a:ext cx="2844614" cy="438897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5" name="文本框 104"/>
            <p:cNvSpPr txBox="1"/>
            <p:nvPr/>
          </p:nvSpPr>
          <p:spPr>
            <a:xfrm>
              <a:off x="8042348" y="2557398"/>
              <a:ext cx="2732520"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4</a:t>
              </a:r>
              <a:r>
                <a:rPr lang="zh-CN" altLang="en-US" sz="1400" dirty="0">
                  <a:latin typeface="仿宋_GB2312" panose="02010609030101010101" pitchFamily="49" charset="-122"/>
                  <a:ea typeface="仿宋_GB2312" panose="02010609030101010101" pitchFamily="49" charset="-122"/>
                </a:rPr>
                <a:t>：融合</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技术的能源互联网典型场景试点验证</a:t>
              </a:r>
            </a:p>
          </p:txBody>
        </p:sp>
        <p:sp>
          <p:nvSpPr>
            <p:cNvPr id="106" name="矩形: 圆角 105"/>
            <p:cNvSpPr/>
            <p:nvPr/>
          </p:nvSpPr>
          <p:spPr>
            <a:xfrm>
              <a:off x="8073008" y="3400124"/>
              <a:ext cx="2570779" cy="6349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的切片网络性能及安全性验证</a:t>
              </a:r>
              <a:endParaRPr lang="zh-CN" altLang="en-US" sz="1400" dirty="0">
                <a:latin typeface="仿宋_GB2312" panose="02010609030101010101" pitchFamily="49" charset="-122"/>
                <a:ea typeface="仿宋_GB2312" panose="02010609030101010101" pitchFamily="49" charset="-122"/>
              </a:endParaRPr>
            </a:p>
          </p:txBody>
        </p:sp>
        <p:sp>
          <p:nvSpPr>
            <p:cNvPr id="107" name="矩形: 圆角 106"/>
            <p:cNvSpPr/>
            <p:nvPr/>
          </p:nvSpPr>
          <p:spPr>
            <a:xfrm>
              <a:off x="8080643" y="4492961"/>
              <a:ext cx="2570779" cy="62368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的切片管理及调度功能验证</a:t>
              </a:r>
            </a:p>
          </p:txBody>
        </p:sp>
        <p:sp>
          <p:nvSpPr>
            <p:cNvPr id="108" name="矩形: 圆角 107"/>
            <p:cNvSpPr/>
            <p:nvPr/>
          </p:nvSpPr>
          <p:spPr>
            <a:xfrm>
              <a:off x="8080642" y="5608388"/>
              <a:ext cx="2570779" cy="62197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的网络切片承载能源互联网业务的可行性验证</a:t>
              </a:r>
              <a:endParaRPr lang="zh-CN" altLang="en-US" sz="1400" dirty="0">
                <a:latin typeface="仿宋_GB2312" panose="02010609030101010101" pitchFamily="49" charset="-122"/>
                <a:ea typeface="仿宋_GB2312" panose="02010609030101010101" pitchFamily="49" charset="-122"/>
              </a:endParaRPr>
            </a:p>
          </p:txBody>
        </p:sp>
        <p:sp>
          <p:nvSpPr>
            <p:cNvPr id="109" name="文本框 108"/>
            <p:cNvSpPr txBox="1"/>
            <p:nvPr/>
          </p:nvSpPr>
          <p:spPr>
            <a:xfrm>
              <a:off x="4468502" y="2902584"/>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融合</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设备装置</a:t>
              </a:r>
              <a:endParaRPr lang="zh-CN" altLang="en-US" sz="1400" dirty="0">
                <a:latin typeface="仿宋_GB2312" panose="02010609030101010101" pitchFamily="49" charset="-122"/>
                <a:ea typeface="仿宋_GB2312" panose="02010609030101010101" pitchFamily="49" charset="-122"/>
              </a:endParaRPr>
            </a:p>
          </p:txBody>
        </p:sp>
        <p:sp>
          <p:nvSpPr>
            <p:cNvPr id="110" name="矩形 109"/>
            <p:cNvSpPr/>
            <p:nvPr/>
          </p:nvSpPr>
          <p:spPr>
            <a:xfrm>
              <a:off x="4570338" y="3187444"/>
              <a:ext cx="2249951" cy="2517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111" name="矩形 110"/>
            <p:cNvSpPr/>
            <p:nvPr/>
          </p:nvSpPr>
          <p:spPr>
            <a:xfrm>
              <a:off x="4560027" y="3481371"/>
              <a:ext cx="2249951" cy="2362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112" name="矩形 111"/>
            <p:cNvSpPr/>
            <p:nvPr/>
          </p:nvSpPr>
          <p:spPr>
            <a:xfrm>
              <a:off x="4550460" y="3775539"/>
              <a:ext cx="2248310" cy="2406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113" name="文本框 112"/>
            <p:cNvSpPr txBox="1"/>
            <p:nvPr/>
          </p:nvSpPr>
          <p:spPr>
            <a:xfrm>
              <a:off x="4512000" y="5396933"/>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网络管理工具</a:t>
              </a:r>
              <a:endParaRPr lang="zh-CN" altLang="en-US" sz="1400" dirty="0">
                <a:latin typeface="仿宋_GB2312" panose="02010609030101010101" pitchFamily="49" charset="-122"/>
                <a:ea typeface="仿宋_GB2312" panose="02010609030101010101" pitchFamily="49" charset="-122"/>
              </a:endParaRPr>
            </a:p>
          </p:txBody>
        </p:sp>
        <p:sp>
          <p:nvSpPr>
            <p:cNvPr id="114" name="矩形 113"/>
            <p:cNvSpPr/>
            <p:nvPr/>
          </p:nvSpPr>
          <p:spPr>
            <a:xfrm>
              <a:off x="4568757" y="5670340"/>
              <a:ext cx="2327459" cy="2463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115" name="矩形 114"/>
            <p:cNvSpPr/>
            <p:nvPr/>
          </p:nvSpPr>
          <p:spPr>
            <a:xfrm>
              <a:off x="4567723" y="5980426"/>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116" name="矩形 115"/>
            <p:cNvSpPr/>
            <p:nvPr/>
          </p:nvSpPr>
          <p:spPr>
            <a:xfrm>
              <a:off x="4561960" y="6297643"/>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117" name="文本框 116"/>
            <p:cNvSpPr txBox="1"/>
            <p:nvPr/>
          </p:nvSpPr>
          <p:spPr>
            <a:xfrm>
              <a:off x="5831910" y="4264836"/>
              <a:ext cx="1327881" cy="954107"/>
            </a:xfrm>
            <a:prstGeom prst="rect">
              <a:avLst/>
            </a:prstGeom>
            <a:noFill/>
          </p:spPr>
          <p:txBody>
            <a:bodyPr wrap="square" rtlCol="0">
              <a:spAutoFit/>
            </a:bodyP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承载网的管控需求及交互接口标准化技术</a:t>
              </a:r>
              <a:endParaRPr lang="zh-CN" altLang="en-US" sz="1400" dirty="0">
                <a:latin typeface="仿宋_GB2312" panose="02010609030101010101" pitchFamily="49" charset="-122"/>
                <a:ea typeface="仿宋_GB2312" panose="02010609030101010101" pitchFamily="49" charset="-122"/>
              </a:endParaRPr>
            </a:p>
          </p:txBody>
        </p:sp>
        <p:sp>
          <p:nvSpPr>
            <p:cNvPr id="118" name="矩形 117"/>
            <p:cNvSpPr/>
            <p:nvPr/>
          </p:nvSpPr>
          <p:spPr>
            <a:xfrm>
              <a:off x="4526726" y="4657823"/>
              <a:ext cx="1327328" cy="2610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管控需求分析</a:t>
              </a:r>
            </a:p>
          </p:txBody>
        </p:sp>
        <p:sp>
          <p:nvSpPr>
            <p:cNvPr id="119" name="矩形 118"/>
            <p:cNvSpPr/>
            <p:nvPr/>
          </p:nvSpPr>
          <p:spPr>
            <a:xfrm>
              <a:off x="4524143" y="5062197"/>
              <a:ext cx="1322409"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接口标准</a:t>
              </a:r>
            </a:p>
          </p:txBody>
        </p:sp>
        <p:sp>
          <p:nvSpPr>
            <p:cNvPr id="120" name="矩形 119"/>
            <p:cNvSpPr/>
            <p:nvPr/>
          </p:nvSpPr>
          <p:spPr>
            <a:xfrm>
              <a:off x="4524031" y="4270894"/>
              <a:ext cx="1327881"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设备标准</a:t>
              </a:r>
            </a:p>
          </p:txBody>
        </p:sp>
        <p:cxnSp>
          <p:nvCxnSpPr>
            <p:cNvPr id="121" name="直接箭头连接符 120"/>
            <p:cNvCxnSpPr>
              <a:stCxn id="58" idx="3"/>
            </p:cNvCxnSpPr>
            <p:nvPr/>
          </p:nvCxnSpPr>
          <p:spPr>
            <a:xfrm flipV="1">
              <a:off x="3552363" y="3293297"/>
              <a:ext cx="880745" cy="6921"/>
            </a:xfrm>
            <a:prstGeom prst="straightConnector1">
              <a:avLst/>
            </a:prstGeom>
            <a:ln w="19050">
              <a:solidFill>
                <a:schemeClr val="accent3">
                  <a:lumMod val="75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22" name="连接符: 肘形 121"/>
            <p:cNvCxnSpPr>
              <a:endCxn id="120" idx="1"/>
            </p:cNvCxnSpPr>
            <p:nvPr/>
          </p:nvCxnSpPr>
          <p:spPr>
            <a:xfrm rot="16200000" flipH="1">
              <a:off x="3684316" y="3560360"/>
              <a:ext cx="1103728" cy="575701"/>
            </a:xfrm>
            <a:prstGeom prst="bentConnector2">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a:stCxn id="130" idx="1"/>
              <a:endCxn id="101" idx="1"/>
            </p:cNvCxnSpPr>
            <p:nvPr/>
          </p:nvCxnSpPr>
          <p:spPr>
            <a:xfrm rot="10800000" flipH="1">
              <a:off x="3516168" y="3517534"/>
              <a:ext cx="923925" cy="2293587"/>
            </a:xfrm>
            <a:prstGeom prst="bentConnector3">
              <a:avLst>
                <a:gd name="adj1" fmla="val 27903"/>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205646" y="4051689"/>
              <a:ext cx="0" cy="263392"/>
            </a:xfrm>
            <a:prstGeom prst="straightConnector1">
              <a:avLst/>
            </a:prstGeom>
            <a:ln w="1905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H="1">
              <a:off x="5195287" y="4918853"/>
              <a:ext cx="5042" cy="143344"/>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连接符: 肘形 125"/>
            <p:cNvCxnSpPr>
              <a:endCxn id="103" idx="1"/>
            </p:cNvCxnSpPr>
            <p:nvPr/>
          </p:nvCxnSpPr>
          <p:spPr>
            <a:xfrm rot="5400000">
              <a:off x="3764258" y="5355000"/>
              <a:ext cx="1288117" cy="64275"/>
            </a:xfrm>
            <a:prstGeom prst="bentConnector4">
              <a:avLst>
                <a:gd name="adj1" fmla="val 1940"/>
                <a:gd name="adj2" fmla="val 39172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7067279" y="3558839"/>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7095413" y="6075997"/>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3573720" y="3138279"/>
              <a:ext cx="471501"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sp>
          <p:nvSpPr>
            <p:cNvPr id="130" name="文本框 129"/>
            <p:cNvSpPr txBox="1"/>
            <p:nvPr/>
          </p:nvSpPr>
          <p:spPr>
            <a:xfrm>
              <a:off x="3516914" y="5657381"/>
              <a:ext cx="59410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grpSp>
      <p:sp>
        <p:nvSpPr>
          <p:cNvPr id="131" name="文本框 130"/>
          <p:cNvSpPr txBox="1"/>
          <p:nvPr/>
        </p:nvSpPr>
        <p:spPr>
          <a:xfrm>
            <a:off x="4487464" y="5338441"/>
            <a:ext cx="451694"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指导</a:t>
            </a:r>
          </a:p>
        </p:txBody>
      </p:sp>
      <p:cxnSp>
        <p:nvCxnSpPr>
          <p:cNvPr id="10" name="连接符: 肘形 122"/>
          <p:cNvCxnSpPr>
            <a:stCxn id="130" idx="1"/>
          </p:cNvCxnSpPr>
          <p:nvPr/>
        </p:nvCxnSpPr>
        <p:spPr>
          <a:xfrm rot="10800000" flipH="1">
            <a:off x="3922395" y="5055235"/>
            <a:ext cx="1045845" cy="951865"/>
          </a:xfrm>
          <a:prstGeom prst="bentConnector3">
            <a:avLst>
              <a:gd name="adj1" fmla="val 4420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93025" y="3687445"/>
            <a:ext cx="636270" cy="52197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提供设备</a:t>
            </a:r>
          </a:p>
        </p:txBody>
      </p:sp>
      <p:sp>
        <p:nvSpPr>
          <p:cNvPr id="13" name="文本框 12"/>
          <p:cNvSpPr txBox="1"/>
          <p:nvPr/>
        </p:nvSpPr>
        <p:spPr>
          <a:xfrm>
            <a:off x="7693025" y="5932170"/>
            <a:ext cx="636270" cy="737235"/>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提供管理工具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305973" y="1666493"/>
            <a:ext cx="1985066" cy="509983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7</a:t>
            </a:fld>
            <a:endParaRPr lang="en-US" altLang="zh-CN"/>
          </a:p>
        </p:txBody>
      </p:sp>
      <p:sp>
        <p:nvSpPr>
          <p:cNvPr id="4" name="矩形 3"/>
          <p:cNvSpPr/>
          <p:nvPr>
            <p:custDataLst>
              <p:tags r:id="rId1"/>
            </p:custDataLst>
          </p:nvPr>
        </p:nvSpPr>
        <p:spPr bwMode="auto">
          <a:xfrm>
            <a:off x="368047" y="1073014"/>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p>
        </p:txBody>
      </p:sp>
      <p:sp>
        <p:nvSpPr>
          <p:cNvPr id="6" name="燕尾形 17"/>
          <p:cNvSpPr/>
          <p:nvPr>
            <p:custDataLst>
              <p:tags r:id="rId2"/>
            </p:custDataLst>
          </p:nvPr>
        </p:nvSpPr>
        <p:spPr bwMode="auto">
          <a:xfrm>
            <a:off x="8535275" y="104593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734555" y="1777382"/>
            <a:ext cx="5125307" cy="432147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21752" y="1865338"/>
            <a:ext cx="5038110" cy="4276940"/>
          </a:xfrm>
          <a:prstGeom prst="rect">
            <a:avLst/>
          </a:prstGeom>
          <a:noFill/>
        </p:spPr>
        <p:txBody>
          <a:bodyPr wrap="square">
            <a:spAutoFit/>
          </a:bodyPr>
          <a:lstStyle/>
          <a:p>
            <a:pPr indent="360363" algn="just">
              <a:lnSpc>
                <a:spcPts val="3000"/>
              </a:lnSpc>
            </a:pPr>
            <a:r>
              <a:rPr lang="zh-CN" altLang="en-US" sz="1600" dirty="0">
                <a:latin typeface="微软雅黑" panose="020B0503020204020204" pitchFamily="34" charset="-122"/>
                <a:ea typeface="微软雅黑" panose="020B0503020204020204" pitchFamily="34" charset="-122"/>
              </a:rPr>
              <a:t>遵循“</a:t>
            </a:r>
            <a:r>
              <a:rPr lang="zh-CN" altLang="en-US" sz="1600" b="1" dirty="0">
                <a:latin typeface="微软雅黑" panose="020B0503020204020204" pitchFamily="34" charset="-122"/>
                <a:ea typeface="微软雅黑" panose="020B0503020204020204" pitchFamily="34" charset="-122"/>
              </a:rPr>
              <a:t>需求分析</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技术研究</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设备系统研发</a:t>
            </a:r>
            <a:r>
              <a:rPr lang="zh-CN" altLang="en-US" sz="1600" dirty="0">
                <a:latin typeface="微软雅黑" panose="020B0503020204020204" pitchFamily="34" charset="-122"/>
                <a:ea typeface="微软雅黑" panose="020B0503020204020204" pitchFamily="34" charset="-122"/>
              </a:rPr>
              <a:t>”的技术路线。</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zh-CN" sz="1600" dirty="0">
                <a:latin typeface="微软雅黑" panose="020B0503020204020204" pitchFamily="34" charset="-122"/>
                <a:ea typeface="微软雅黑" panose="020B0503020204020204" pitchFamily="34" charset="-122"/>
              </a:rPr>
              <a:t>从多个维度分析融合型</a:t>
            </a:r>
            <a:r>
              <a:rPr lang="en-US" altLang="zh-CN" sz="1600" dirty="0" err="1">
                <a:latin typeface="微软雅黑" panose="020B0503020204020204" pitchFamily="34" charset="-122"/>
                <a:ea typeface="微软雅黑" panose="020B0503020204020204" pitchFamily="34" charset="-122"/>
              </a:rPr>
              <a:t>FlexE</a:t>
            </a:r>
            <a:r>
              <a:rPr lang="zh-CN" altLang="zh-CN" sz="1600" dirty="0">
                <a:latin typeface="微软雅黑" panose="020B0503020204020204" pitchFamily="34" charset="-122"/>
                <a:ea typeface="微软雅黑" panose="020B0503020204020204" pitchFamily="34" charset="-122"/>
              </a:rPr>
              <a:t>设备及管理工具研发的</a:t>
            </a:r>
            <a:r>
              <a:rPr lang="zh-CN" altLang="zh-CN" sz="1600" b="1" dirty="0">
                <a:latin typeface="微软雅黑" panose="020B0503020204020204" pitchFamily="34" charset="-122"/>
                <a:ea typeface="微软雅黑" panose="020B0503020204020204" pitchFamily="34" charset="-122"/>
              </a:rPr>
              <a:t>功能需求</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结合指南中提出的指标需求</a:t>
            </a:r>
            <a:r>
              <a:rPr lang="zh-CN" altLang="en-US" sz="1600" dirty="0">
                <a:latin typeface="微软雅黑" panose="020B0503020204020204" pitchFamily="34" charset="-122"/>
                <a:ea typeface="微软雅黑" panose="020B0503020204020204" pitchFamily="34" charset="-122"/>
              </a:rPr>
              <a:t>提出设备和管理工具的</a:t>
            </a:r>
            <a:r>
              <a:rPr lang="zh-CN" altLang="en-US" sz="1600" b="1" dirty="0">
                <a:latin typeface="微软雅黑" panose="020B0503020204020204" pitchFamily="34" charset="-122"/>
                <a:ea typeface="微软雅黑" panose="020B0503020204020204" pitchFamily="34" charset="-122"/>
              </a:rPr>
              <a:t>性能需求</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en-US" sz="1600" dirty="0">
                <a:latin typeface="微软雅黑" panose="020B0503020204020204" pitchFamily="34" charset="-122"/>
                <a:ea typeface="微软雅黑" panose="020B0503020204020204" pitchFamily="34" charset="-122"/>
              </a:rPr>
              <a:t>基于上述需求开展支撑融合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设备实现的</a:t>
            </a:r>
            <a:r>
              <a:rPr lang="zh-CN" altLang="en-US" sz="1600" b="1" dirty="0">
                <a:latin typeface="微软雅黑" panose="020B0503020204020204" pitchFamily="34" charset="-122"/>
                <a:ea typeface="微软雅黑" panose="020B0503020204020204" pitchFamily="34" charset="-122"/>
              </a:rPr>
              <a:t>关键技术和体系架构的研究</a:t>
            </a:r>
            <a:r>
              <a:rPr lang="zh-CN" altLang="en-US" sz="1600" dirty="0">
                <a:latin typeface="微软雅黑" panose="020B0503020204020204" pitchFamily="34" charset="-122"/>
                <a:ea typeface="微软雅黑" panose="020B0503020204020204" pitchFamily="34" charset="-122"/>
              </a:rPr>
              <a:t>，提出面向智能运维的网络切片全生命周期管理和快速开通机制，</a:t>
            </a:r>
            <a:endParaRPr lang="en-US" altLang="zh-CN" sz="1600" dirty="0">
              <a:latin typeface="微软雅黑" panose="020B0503020204020204" pitchFamily="34" charset="-122"/>
              <a:ea typeface="微软雅黑" panose="020B0503020204020204" pitchFamily="34" charset="-122"/>
            </a:endParaRPr>
          </a:p>
          <a:p>
            <a:pPr indent="360363" algn="just">
              <a:lnSpc>
                <a:spcPts val="3000"/>
              </a:lnSpc>
            </a:pPr>
            <a:r>
              <a:rPr lang="zh-CN" altLang="en-US" sz="1600" dirty="0">
                <a:latin typeface="微软雅黑" panose="020B0503020204020204" pitchFamily="34" charset="-122"/>
                <a:ea typeface="微软雅黑" panose="020B0503020204020204" pitchFamily="34" charset="-122"/>
              </a:rPr>
              <a:t>研发适配能源互联网业务的融合</a:t>
            </a:r>
            <a:r>
              <a:rPr lang="en-US" altLang="zh-CN" sz="1600" b="1" dirty="0" err="1">
                <a:latin typeface="微软雅黑" panose="020B0503020204020204" pitchFamily="34" charset="-122"/>
                <a:ea typeface="微软雅黑" panose="020B0503020204020204" pitchFamily="34" charset="-122"/>
              </a:rPr>
              <a:t>FlexE</a:t>
            </a:r>
            <a:r>
              <a:rPr lang="zh-CN" altLang="en-US" sz="1600" b="1" dirty="0">
                <a:latin typeface="微软雅黑" panose="020B0503020204020204" pitchFamily="34" charset="-122"/>
                <a:ea typeface="微软雅黑" panose="020B0503020204020204" pitchFamily="34" charset="-122"/>
              </a:rPr>
              <a:t>设备装置</a:t>
            </a:r>
            <a:r>
              <a:rPr lang="zh-CN" altLang="en-US" sz="1600" dirty="0">
                <a:latin typeface="微软雅黑" panose="020B0503020204020204" pitchFamily="34" charset="-122"/>
                <a:ea typeface="微软雅黑" panose="020B0503020204020204" pitchFamily="34" charset="-122"/>
              </a:rPr>
              <a:t>和基于</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的能源互联网业务切片</a:t>
            </a:r>
            <a:r>
              <a:rPr lang="zh-CN" altLang="en-US" sz="1600" b="1" dirty="0">
                <a:latin typeface="微软雅黑" panose="020B0503020204020204" pitchFamily="34" charset="-122"/>
                <a:ea typeface="微软雅黑" panose="020B0503020204020204" pitchFamily="34" charset="-122"/>
              </a:rPr>
              <a:t>网络端到端管理工具</a:t>
            </a:r>
            <a:r>
              <a:rPr lang="zh-CN" altLang="en-US" sz="1600" dirty="0">
                <a:latin typeface="微软雅黑" panose="020B0503020204020204" pitchFamily="34" charset="-122"/>
                <a:ea typeface="微软雅黑" panose="020B0503020204020204" pitchFamily="34" charset="-122"/>
              </a:rPr>
              <a:t>，定义</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承载网</a:t>
            </a:r>
            <a:r>
              <a:rPr lang="zh-CN" altLang="en-US" sz="1600" b="1" dirty="0">
                <a:latin typeface="微软雅黑" panose="020B0503020204020204" pitchFamily="34" charset="-122"/>
                <a:ea typeface="微软雅黑" panose="020B0503020204020204" pitchFamily="34" charset="-122"/>
              </a:rPr>
              <a:t>接口交互标准</a:t>
            </a:r>
            <a:r>
              <a:rPr lang="zh-CN" altLang="en-US" sz="1600" dirty="0">
                <a:latin typeface="微软雅黑" panose="020B0503020204020204" pitchFamily="34" charset="-122"/>
                <a:ea typeface="微软雅黑" panose="020B0503020204020204" pitchFamily="34" charset="-122"/>
              </a:rPr>
              <a:t>。</a:t>
            </a: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8605000" y="1666493"/>
            <a:ext cx="2551298" cy="50998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矩形 14"/>
          <p:cNvSpPr/>
          <p:nvPr/>
        </p:nvSpPr>
        <p:spPr>
          <a:xfrm>
            <a:off x="8746490" y="5438968"/>
            <a:ext cx="2319655" cy="7012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6" name="矩形 15"/>
          <p:cNvSpPr/>
          <p:nvPr/>
        </p:nvSpPr>
        <p:spPr>
          <a:xfrm>
            <a:off x="8791781" y="5657641"/>
            <a:ext cx="1092641" cy="22424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配置管理</a:t>
            </a:r>
          </a:p>
        </p:txBody>
      </p:sp>
      <p:sp>
        <p:nvSpPr>
          <p:cNvPr id="17" name="矩形 16"/>
          <p:cNvSpPr/>
          <p:nvPr/>
        </p:nvSpPr>
        <p:spPr>
          <a:xfrm>
            <a:off x="8785957" y="5901630"/>
            <a:ext cx="1098465" cy="20099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性能管理</a:t>
            </a:r>
          </a:p>
        </p:txBody>
      </p:sp>
      <p:sp>
        <p:nvSpPr>
          <p:cNvPr id="18" name="矩形 17"/>
          <p:cNvSpPr/>
          <p:nvPr/>
        </p:nvSpPr>
        <p:spPr>
          <a:xfrm>
            <a:off x="9950997" y="5657642"/>
            <a:ext cx="1092641" cy="23807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告警管理</a:t>
            </a:r>
          </a:p>
        </p:txBody>
      </p:sp>
      <p:sp>
        <p:nvSpPr>
          <p:cNvPr id="19" name="矩形 18"/>
          <p:cNvSpPr/>
          <p:nvPr/>
        </p:nvSpPr>
        <p:spPr>
          <a:xfrm>
            <a:off x="9950997" y="5908206"/>
            <a:ext cx="1098466" cy="1922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拓扑管理</a:t>
            </a:r>
          </a:p>
        </p:txBody>
      </p:sp>
      <p:sp>
        <p:nvSpPr>
          <p:cNvPr id="20" name="矩形 19"/>
          <p:cNvSpPr/>
          <p:nvPr/>
        </p:nvSpPr>
        <p:spPr>
          <a:xfrm>
            <a:off x="8742997" y="6165197"/>
            <a:ext cx="2322513" cy="5548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1" name="文本框 20"/>
          <p:cNvSpPr txBox="1"/>
          <p:nvPr/>
        </p:nvSpPr>
        <p:spPr>
          <a:xfrm>
            <a:off x="8718517" y="5418946"/>
            <a:ext cx="3268960" cy="274723"/>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管控需求</a:t>
            </a:r>
            <a:r>
              <a:rPr lang="zh-CN" altLang="en-US" sz="1200" kern="100" dirty="0">
                <a:effectLst/>
                <a:ea typeface="仿宋_GB2312" panose="02010609030101010101" pitchFamily="49" charset="-122"/>
                <a:cs typeface="Times New Roman" panose="02020603050405020304" pitchFamily="18" charset="0"/>
              </a:rPr>
              <a:t>分析</a:t>
            </a:r>
            <a:endParaRPr lang="zh-CN" altLang="en-US" sz="1200" dirty="0"/>
          </a:p>
        </p:txBody>
      </p:sp>
      <p:sp>
        <p:nvSpPr>
          <p:cNvPr id="22" name="文本框 21"/>
          <p:cNvSpPr txBox="1"/>
          <p:nvPr/>
        </p:nvSpPr>
        <p:spPr>
          <a:xfrm>
            <a:off x="9140171" y="6184695"/>
            <a:ext cx="1589383" cy="277990"/>
          </a:xfrm>
          <a:prstGeom prst="rect">
            <a:avLst/>
          </a:prstGeom>
          <a:noFill/>
          <a:ln>
            <a:noFill/>
          </a:ln>
        </p:spPr>
        <p:txBody>
          <a:bodyPr wrap="square" rtlCol="0">
            <a:spAutoFit/>
          </a:bodyPr>
          <a:lstStyle/>
          <a:p>
            <a:pPr algn="ctr"/>
            <a:r>
              <a:rPr lang="zh-CN" altLang="en-US" sz="1200" kern="100" dirty="0">
                <a:effectLst/>
                <a:ea typeface="仿宋_GB2312" panose="02010609030101010101" pitchFamily="49" charset="-122"/>
                <a:cs typeface="Times New Roman" panose="02020603050405020304" pitchFamily="18" charset="0"/>
              </a:rPr>
              <a:t>交互接口规范</a:t>
            </a:r>
            <a:endParaRPr lang="zh-CN" altLang="en-US" sz="1200" dirty="0"/>
          </a:p>
        </p:txBody>
      </p:sp>
      <p:sp>
        <p:nvSpPr>
          <p:cNvPr id="23" name="矩形 22"/>
          <p:cNvSpPr/>
          <p:nvPr/>
        </p:nvSpPr>
        <p:spPr>
          <a:xfrm>
            <a:off x="8790882" y="6420887"/>
            <a:ext cx="1063723"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设备标准</a:t>
            </a:r>
          </a:p>
        </p:txBody>
      </p:sp>
      <p:sp>
        <p:nvSpPr>
          <p:cNvPr id="24" name="矩形 23"/>
          <p:cNvSpPr/>
          <p:nvPr/>
        </p:nvSpPr>
        <p:spPr>
          <a:xfrm>
            <a:off x="9950997" y="6419162"/>
            <a:ext cx="1071501"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接口标准</a:t>
            </a:r>
          </a:p>
        </p:txBody>
      </p:sp>
      <p:sp>
        <p:nvSpPr>
          <p:cNvPr id="27" name="矩形 26"/>
          <p:cNvSpPr/>
          <p:nvPr/>
        </p:nvSpPr>
        <p:spPr>
          <a:xfrm>
            <a:off x="8735186" y="1737620"/>
            <a:ext cx="2330583" cy="16224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8" name="矩形 27"/>
          <p:cNvSpPr/>
          <p:nvPr/>
        </p:nvSpPr>
        <p:spPr>
          <a:xfrm>
            <a:off x="8746211" y="3616745"/>
            <a:ext cx="2319559" cy="159733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kern="100" dirty="0">
              <a:solidFill>
                <a:schemeClr val="tx1"/>
              </a:solidFill>
              <a:ea typeface="仿宋_GB2312" panose="02010609030101010101" pitchFamily="49" charset="-122"/>
              <a:cs typeface="Times New Roman" panose="02020603050405020304" pitchFamily="18" charset="0"/>
            </a:endParaRPr>
          </a:p>
        </p:txBody>
      </p:sp>
      <p:sp>
        <p:nvSpPr>
          <p:cNvPr id="29" name="文本框 28"/>
          <p:cNvSpPr txBox="1"/>
          <p:nvPr/>
        </p:nvSpPr>
        <p:spPr>
          <a:xfrm>
            <a:off x="8838900" y="1867634"/>
            <a:ext cx="2125222" cy="274723"/>
          </a:xfrm>
          <a:prstGeom prst="rect">
            <a:avLst/>
          </a:prstGeom>
          <a:noFill/>
          <a:ln>
            <a:noFill/>
          </a:ln>
        </p:spPr>
        <p:txBody>
          <a:bodyPr wrap="square" rtlCol="0">
            <a:spAutoFit/>
          </a:bodyPr>
          <a:lstStyle/>
          <a:p>
            <a:pPr algn="ctr"/>
            <a:r>
              <a:rPr lang="zh-CN" altLang="en-US" sz="1200" kern="100" dirty="0">
                <a:ea typeface="仿宋_GB2312" panose="02010609030101010101" pitchFamily="49" charset="-122"/>
                <a:cs typeface="Times New Roman" panose="02020603050405020304" pitchFamily="18" charset="0"/>
              </a:rPr>
              <a:t>融合</a:t>
            </a:r>
            <a:r>
              <a:rPr lang="en-US" altLang="zh-CN" sz="1200" kern="100" dirty="0" err="1">
                <a:ea typeface="仿宋_GB2312" panose="02010609030101010101" pitchFamily="49" charset="-122"/>
                <a:cs typeface="Times New Roman" panose="02020603050405020304" pitchFamily="18" charset="0"/>
              </a:rPr>
              <a:t>FlexE</a:t>
            </a:r>
            <a:r>
              <a:rPr lang="zh-CN" altLang="en-US" sz="1200" kern="100" dirty="0">
                <a:ea typeface="仿宋_GB2312" panose="02010609030101010101" pitchFamily="49" charset="-122"/>
                <a:cs typeface="Times New Roman" panose="02020603050405020304" pitchFamily="18" charset="0"/>
              </a:rPr>
              <a:t>设备装置研发</a:t>
            </a:r>
          </a:p>
        </p:txBody>
      </p:sp>
      <p:sp>
        <p:nvSpPr>
          <p:cNvPr id="30" name="文本框 29"/>
          <p:cNvSpPr txBox="1"/>
          <p:nvPr/>
        </p:nvSpPr>
        <p:spPr>
          <a:xfrm>
            <a:off x="8800437" y="3614289"/>
            <a:ext cx="2125222" cy="274723"/>
          </a:xfrm>
          <a:prstGeom prst="rect">
            <a:avLst/>
          </a:prstGeom>
          <a:noFill/>
          <a:ln>
            <a:noFill/>
          </a:ln>
        </p:spPr>
        <p:txBody>
          <a:bodyPr wrap="square" rtlCol="0">
            <a:spAutoFit/>
          </a:bodyPr>
          <a:lstStyle/>
          <a:p>
            <a:pPr algn="ctr"/>
            <a:r>
              <a:rPr lang="zh-CN" altLang="en-US" sz="1200" kern="100" dirty="0">
                <a:solidFill>
                  <a:schemeClr val="tx1"/>
                </a:solidFill>
                <a:ea typeface="仿宋_GB2312" panose="02010609030101010101" pitchFamily="49" charset="-122"/>
                <a:cs typeface="Times New Roman" panose="02020603050405020304" pitchFamily="18" charset="0"/>
              </a:rPr>
              <a:t>网络端到端管理工具</a:t>
            </a:r>
          </a:p>
        </p:txBody>
      </p:sp>
      <p:sp>
        <p:nvSpPr>
          <p:cNvPr id="31" name="矩形 30"/>
          <p:cNvSpPr/>
          <p:nvPr/>
        </p:nvSpPr>
        <p:spPr>
          <a:xfrm>
            <a:off x="8820700" y="2114550"/>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32" name="矩形 31"/>
          <p:cNvSpPr/>
          <p:nvPr/>
        </p:nvSpPr>
        <p:spPr>
          <a:xfrm>
            <a:off x="8820699" y="2538217"/>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33" name="矩形 32"/>
          <p:cNvSpPr/>
          <p:nvPr/>
        </p:nvSpPr>
        <p:spPr>
          <a:xfrm>
            <a:off x="8821284" y="2970169"/>
            <a:ext cx="2169818" cy="35317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34" name="矩形 33"/>
          <p:cNvSpPr/>
          <p:nvPr/>
        </p:nvSpPr>
        <p:spPr>
          <a:xfrm>
            <a:off x="8820700" y="3879025"/>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35" name="矩形 34"/>
          <p:cNvSpPr/>
          <p:nvPr/>
        </p:nvSpPr>
        <p:spPr>
          <a:xfrm>
            <a:off x="8820700" y="4319261"/>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36" name="矩形 35"/>
          <p:cNvSpPr/>
          <p:nvPr/>
        </p:nvSpPr>
        <p:spPr>
          <a:xfrm>
            <a:off x="8820700" y="4750187"/>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38" name="矩形 37"/>
          <p:cNvSpPr/>
          <p:nvPr/>
        </p:nvSpPr>
        <p:spPr>
          <a:xfrm>
            <a:off x="6437270" y="1937320"/>
            <a:ext cx="1693100" cy="469509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9" name="文本框 38"/>
          <p:cNvSpPr txBox="1"/>
          <p:nvPr/>
        </p:nvSpPr>
        <p:spPr>
          <a:xfrm>
            <a:off x="6305973" y="2023685"/>
            <a:ext cx="1964690" cy="461665"/>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需求</a:t>
            </a:r>
            <a:r>
              <a:rPr lang="zh-CN" altLang="en-US" sz="1200" kern="100" dirty="0">
                <a:effectLst/>
                <a:ea typeface="仿宋_GB2312" panose="02010609030101010101" pitchFamily="49" charset="-122"/>
                <a:cs typeface="Times New Roman" panose="02020603050405020304" pitchFamily="18" charset="0"/>
              </a:rPr>
              <a:t>分析</a:t>
            </a:r>
            <a:endParaRPr lang="en-US" altLang="zh-CN" sz="1200" kern="100" dirty="0">
              <a:effectLst/>
              <a:ea typeface="仿宋_GB2312" panose="02010609030101010101" pitchFamily="49" charset="-122"/>
              <a:cs typeface="Times New Roman" panose="02020603050405020304" pitchFamily="18" charset="0"/>
            </a:endParaRPr>
          </a:p>
          <a:p>
            <a:pPr algn="ctr"/>
            <a:r>
              <a:rPr lang="zh-CN" altLang="en-US" sz="1200" kern="100" dirty="0">
                <a:effectLst/>
                <a:ea typeface="仿宋_GB2312" panose="02010609030101010101" pitchFamily="49" charset="-122"/>
                <a:cs typeface="Times New Roman" panose="02020603050405020304" pitchFamily="18" charset="0"/>
              </a:rPr>
              <a:t>（课题</a:t>
            </a:r>
            <a:r>
              <a:rPr lang="en-US" altLang="zh-CN" sz="1200" kern="100" dirty="0">
                <a:effectLst/>
                <a:ea typeface="仿宋_GB2312" panose="02010609030101010101" pitchFamily="49" charset="-122"/>
                <a:cs typeface="Times New Roman" panose="02020603050405020304" pitchFamily="18" charset="0"/>
              </a:rPr>
              <a:t>1</a:t>
            </a:r>
            <a:r>
              <a:rPr lang="zh-CN" altLang="en-US" sz="1200" kern="100" dirty="0">
                <a:effectLst/>
                <a:ea typeface="仿宋_GB2312" panose="02010609030101010101" pitchFamily="49" charset="-122"/>
                <a:cs typeface="Times New Roman" panose="02020603050405020304" pitchFamily="18" charset="0"/>
              </a:rPr>
              <a:t>和课题</a:t>
            </a:r>
            <a:r>
              <a:rPr lang="en-US" altLang="zh-CN" sz="1200" kern="100" dirty="0">
                <a:effectLst/>
                <a:ea typeface="仿宋_GB2312" panose="02010609030101010101" pitchFamily="49" charset="-122"/>
                <a:cs typeface="Times New Roman" panose="02020603050405020304" pitchFamily="18" charset="0"/>
              </a:rPr>
              <a:t>2</a:t>
            </a:r>
            <a:r>
              <a:rPr lang="zh-CN" altLang="en-US" sz="1200" kern="100" dirty="0">
                <a:effectLst/>
                <a:ea typeface="仿宋_GB2312" panose="02010609030101010101" pitchFamily="49" charset="-122"/>
                <a:cs typeface="Times New Roman" panose="02020603050405020304" pitchFamily="18" charset="0"/>
              </a:rPr>
              <a:t>）</a:t>
            </a:r>
            <a:endParaRPr lang="zh-CN" altLang="en-US" sz="1200" dirty="0"/>
          </a:p>
        </p:txBody>
      </p:sp>
      <p:sp>
        <p:nvSpPr>
          <p:cNvPr id="40" name="矩形 39"/>
          <p:cNvSpPr/>
          <p:nvPr/>
        </p:nvSpPr>
        <p:spPr>
          <a:xfrm>
            <a:off x="6610068" y="4702682"/>
            <a:ext cx="1364565"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典型能源互联网业务承载需求</a:t>
            </a:r>
          </a:p>
        </p:txBody>
      </p:sp>
      <p:sp>
        <p:nvSpPr>
          <p:cNvPr id="41" name="矩形 40"/>
          <p:cNvSpPr/>
          <p:nvPr/>
        </p:nvSpPr>
        <p:spPr>
          <a:xfrm>
            <a:off x="6627596" y="2647147"/>
            <a:ext cx="1364564" cy="6925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设备组网能力需求</a:t>
            </a:r>
          </a:p>
        </p:txBody>
      </p:sp>
      <p:sp>
        <p:nvSpPr>
          <p:cNvPr id="42" name="矩形 41"/>
          <p:cNvSpPr/>
          <p:nvPr/>
        </p:nvSpPr>
        <p:spPr>
          <a:xfrm>
            <a:off x="6610068" y="5742004"/>
            <a:ext cx="1364564" cy="6717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设备接口适配需求</a:t>
            </a:r>
          </a:p>
        </p:txBody>
      </p:sp>
      <p:sp>
        <p:nvSpPr>
          <p:cNvPr id="43" name="矩形 42"/>
          <p:cNvSpPr/>
          <p:nvPr/>
        </p:nvSpPr>
        <p:spPr>
          <a:xfrm>
            <a:off x="6617657" y="3686402"/>
            <a:ext cx="1370186"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设备切片管理和灵活调度需求</a:t>
            </a:r>
          </a:p>
        </p:txBody>
      </p:sp>
      <p:sp>
        <p:nvSpPr>
          <p:cNvPr id="49" name="箭头: 下 48"/>
          <p:cNvSpPr/>
          <p:nvPr/>
        </p:nvSpPr>
        <p:spPr>
          <a:xfrm rot="16200000">
            <a:off x="8421052" y="251318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下 50"/>
          <p:cNvSpPr/>
          <p:nvPr/>
        </p:nvSpPr>
        <p:spPr>
          <a:xfrm rot="16200000">
            <a:off x="8402247" y="4214122"/>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p:cNvSpPr/>
          <p:nvPr/>
        </p:nvSpPr>
        <p:spPr>
          <a:xfrm rot="16200000">
            <a:off x="8377881" y="595717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8637270" y="5385656"/>
            <a:ext cx="2526664" cy="140652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nvSpPr>
        <p:spPr>
          <a:xfrm>
            <a:off x="8609916" y="1582256"/>
            <a:ext cx="2486750" cy="1871367"/>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p:cNvSpPr/>
          <p:nvPr/>
        </p:nvSpPr>
        <p:spPr>
          <a:xfrm>
            <a:off x="8637274" y="3510813"/>
            <a:ext cx="2486750" cy="1770065"/>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p:cNvSpPr/>
          <p:nvPr/>
        </p:nvSpPr>
        <p:spPr>
          <a:xfrm>
            <a:off x="707710" y="6280265"/>
            <a:ext cx="1151483" cy="40599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5" name="矩形: 圆角 54"/>
          <p:cNvSpPr/>
          <p:nvPr/>
        </p:nvSpPr>
        <p:spPr>
          <a:xfrm>
            <a:off x="2430674" y="6280265"/>
            <a:ext cx="1151483" cy="405996"/>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6" name="矩形: 圆角 55"/>
          <p:cNvSpPr/>
          <p:nvPr/>
        </p:nvSpPr>
        <p:spPr>
          <a:xfrm>
            <a:off x="4203107" y="6280265"/>
            <a:ext cx="1151483" cy="405996"/>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任务</a:t>
            </a:r>
            <a:r>
              <a:rPr lang="en-US" altLang="zh-CN" sz="1400" dirty="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8</a:t>
            </a:fld>
            <a:endParaRPr lang="en-US" altLang="zh-CN"/>
          </a:p>
        </p:txBody>
      </p:sp>
      <p:sp>
        <p:nvSpPr>
          <p:cNvPr id="12" name="矩形 11"/>
          <p:cNvSpPr/>
          <p:nvPr>
            <p:custDataLst>
              <p:tags r:id="rId1"/>
            </p:custDataLst>
          </p:nvPr>
        </p:nvSpPr>
        <p:spPr bwMode="auto">
          <a:xfrm>
            <a:off x="411780" y="936115"/>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3" name="object 3"/>
          <p:cNvSpPr txBox="1">
            <a:spLocks noChangeArrowheads="1"/>
          </p:cNvSpPr>
          <p:nvPr/>
        </p:nvSpPr>
        <p:spPr bwMode="auto">
          <a:xfrm>
            <a:off x="418901" y="985223"/>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endParaRPr lang="zh-CN" altLang="en-US" dirty="0">
              <a:sym typeface="Arial" panose="020B0604020202020204" pitchFamily="34" charset="0"/>
            </a:endParaRPr>
          </a:p>
        </p:txBody>
      </p:sp>
      <p:sp>
        <p:nvSpPr>
          <p:cNvPr id="14" name="燕尾形 17"/>
          <p:cNvSpPr/>
          <p:nvPr>
            <p:custDataLst>
              <p:tags r:id="rId2"/>
            </p:custDataLst>
          </p:nvPr>
        </p:nvSpPr>
        <p:spPr bwMode="auto">
          <a:xfrm>
            <a:off x="9007470" y="90651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pic>
        <p:nvPicPr>
          <p:cNvPr id="15" name="图片 14"/>
          <p:cNvPicPr>
            <a:picLocks noChangeAspect="1"/>
          </p:cNvPicPr>
          <p:nvPr/>
        </p:nvPicPr>
        <p:blipFill>
          <a:blip r:embed="rId5"/>
          <a:stretch>
            <a:fillRect/>
          </a:stretch>
        </p:blipFill>
        <p:spPr>
          <a:xfrm>
            <a:off x="296545" y="1472565"/>
            <a:ext cx="4526915" cy="5095875"/>
          </a:xfrm>
          <a:prstGeom prst="rect">
            <a:avLst/>
          </a:prstGeom>
        </p:spPr>
      </p:pic>
      <p:sp>
        <p:nvSpPr>
          <p:cNvPr id="17" name="矩形 16"/>
          <p:cNvSpPr/>
          <p:nvPr/>
        </p:nvSpPr>
        <p:spPr>
          <a:xfrm>
            <a:off x="169093" y="1415189"/>
            <a:ext cx="4957543" cy="22115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50249" y="2042650"/>
            <a:ext cx="6412417" cy="1346907"/>
          </a:xfrm>
          <a:prstGeom prst="rect">
            <a:avLst/>
          </a:prstGeom>
          <a:noFill/>
        </p:spPr>
        <p:txBody>
          <a:bodyPr wrap="square">
            <a:spAutoFit/>
          </a:bodyPr>
          <a:lstStyle/>
          <a:p>
            <a:pPr algn="just">
              <a:lnSpc>
                <a:spcPct val="150000"/>
              </a:lnSpc>
            </a:pPr>
            <a:r>
              <a:rPr lang="zh-CN" altLang="en-GB" sz="1400" dirty="0">
                <a:latin typeface="微软雅黑" panose="020B0503020204020204" pitchFamily="34" charset="-122"/>
                <a:ea typeface="微软雅黑" panose="020B0503020204020204" pitchFamily="34" charset="-122"/>
              </a:rPr>
              <a:t>切片</a:t>
            </a:r>
            <a:r>
              <a:rPr lang="zh-CN" altLang="en-US" sz="1400" dirty="0">
                <a:latin typeface="微软雅黑" panose="020B0503020204020204" pitchFamily="34" charset="-122"/>
                <a:ea typeface="微软雅黑" panose="020B0503020204020204" pitchFamily="34" charset="-122"/>
              </a:rPr>
              <a:t>管理：切片规划管理、切片生命周期管理、</a:t>
            </a:r>
            <a:r>
              <a:rPr lang="en-GB"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切片性能管理、切片告警管理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拓扑管理：切片拓扑、物理拓扑</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通道管理：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 通道和</a:t>
            </a:r>
            <a:r>
              <a:rPr lang="en-US" altLang="zh-CN" sz="1400" dirty="0">
                <a:latin typeface="微软雅黑" panose="020B0503020204020204" pitchFamily="34" charset="-122"/>
                <a:ea typeface="微软雅黑" panose="020B0503020204020204" pitchFamily="34" charset="-122"/>
              </a:rPr>
              <a:t>MTN</a:t>
            </a:r>
            <a:r>
              <a:rPr lang="zh-CN" altLang="en-US" sz="1400" dirty="0">
                <a:latin typeface="微软雅黑" panose="020B0503020204020204" pitchFamily="34" charset="-122"/>
                <a:ea typeface="微软雅黑" panose="020B0503020204020204" pitchFamily="34" charset="-122"/>
              </a:rPr>
              <a:t>通道的配置和监视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设备管理：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设备、端口、时隙等资源的配置和监视</a:t>
            </a:r>
            <a:endParaRPr lang="en-US" altLang="zh-CN"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604140" y="1430341"/>
            <a:ext cx="1752157"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② </a:t>
            </a:r>
            <a:r>
              <a:rPr kumimoji="1" lang="zh-CN" altLang="en-US" sz="2000" dirty="0">
                <a:latin typeface="微软雅黑" panose="020B0503020204020204" pitchFamily="34" charset="-122"/>
                <a:ea typeface="微软雅黑" panose="020B0503020204020204" pitchFamily="34" charset="-122"/>
              </a:rPr>
              <a:t>管控需求</a:t>
            </a:r>
          </a:p>
        </p:txBody>
      </p:sp>
      <p:sp>
        <p:nvSpPr>
          <p:cNvPr id="20" name="文本框 19"/>
          <p:cNvSpPr txBox="1"/>
          <p:nvPr/>
        </p:nvSpPr>
        <p:spPr>
          <a:xfrm>
            <a:off x="5603875" y="3585620"/>
            <a:ext cx="6180318" cy="662554"/>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②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能源互联网</a:t>
            </a:r>
            <a:r>
              <a:rPr lang="en-US" altLang="zh-CN" sz="2000" dirty="0" err="1">
                <a:latin typeface="微软雅黑" panose="020B0503020204020204" pitchFamily="34" charset="-122"/>
                <a:ea typeface="微软雅黑" panose="020B0503020204020204" pitchFamily="34" charset="-122"/>
              </a:rPr>
              <a:t>FlexE</a:t>
            </a:r>
            <a:r>
              <a:rPr lang="zh-CN" altLang="zh-CN" sz="2000" dirty="0">
                <a:latin typeface="微软雅黑" panose="020B0503020204020204" pitchFamily="34" charset="-122"/>
                <a:ea typeface="微软雅黑" panose="020B0503020204020204" pitchFamily="34" charset="-122"/>
              </a:rPr>
              <a:t>承载网的管控接口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710463" y="940582"/>
            <a:ext cx="529653" cy="2530949"/>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③</a:t>
            </a:r>
            <a:r>
              <a:rPr lang="zh-CN" altLang="en-US" sz="2000" dirty="0">
                <a:latin typeface="微软雅黑" panose="020B0503020204020204" pitchFamily="34" charset="-122"/>
                <a:ea typeface="微软雅黑" panose="020B0503020204020204" pitchFamily="34" charset="-122"/>
              </a:rPr>
              <a:t>管理工具</a:t>
            </a:r>
            <a:endParaRPr lang="en-US" altLang="zh-CN" sz="2000" dirty="0">
              <a:latin typeface="微软雅黑" panose="020B0503020204020204" pitchFamily="34" charset="-122"/>
              <a:ea typeface="微软雅黑" panose="020B0503020204020204" pitchFamily="34" charset="-122"/>
            </a:endParaRPr>
          </a:p>
        </p:txBody>
      </p:sp>
      <p:sp>
        <p:nvSpPr>
          <p:cNvPr id="22" name="矩形 21"/>
          <p:cNvSpPr/>
          <p:nvPr/>
        </p:nvSpPr>
        <p:spPr>
          <a:xfrm>
            <a:off x="3370861" y="5208042"/>
            <a:ext cx="1755775" cy="60706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latin typeface="微软雅黑" panose="020B0503020204020204" pitchFamily="34" charset="-122"/>
                <a:ea typeface="微软雅黑" panose="020B0503020204020204" pitchFamily="34" charset="-122"/>
              </a:rPr>
              <a:t>①</a:t>
            </a:r>
            <a:r>
              <a:rPr lang="en-US" altLang="zh-CN" sz="2000" dirty="0" err="1">
                <a:solidFill>
                  <a:schemeClr val="tx1"/>
                </a:solidFill>
                <a:latin typeface="微软雅黑" panose="020B0503020204020204" pitchFamily="34" charset="-122"/>
                <a:ea typeface="微软雅黑" panose="020B0503020204020204" pitchFamily="34" charset="-122"/>
              </a:rPr>
              <a:t>FlexE</a:t>
            </a:r>
            <a:r>
              <a:rPr lang="zh-CN" altLang="en-US" sz="2000" dirty="0">
                <a:solidFill>
                  <a:schemeClr val="tx1"/>
                </a:solidFill>
                <a:latin typeface="微软雅黑" panose="020B0503020204020204" pitchFamily="34" charset="-122"/>
                <a:ea typeface="微软雅黑" panose="020B0503020204020204" pitchFamily="34" charset="-122"/>
              </a:rPr>
              <a:t>设备</a:t>
            </a:r>
          </a:p>
        </p:txBody>
      </p:sp>
      <p:sp>
        <p:nvSpPr>
          <p:cNvPr id="23" name="矩形 22"/>
          <p:cNvSpPr/>
          <p:nvPr/>
        </p:nvSpPr>
        <p:spPr>
          <a:xfrm>
            <a:off x="5604140" y="1400676"/>
            <a:ext cx="6558526" cy="20395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a:off x="5126636" y="2263515"/>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604140" y="3529321"/>
            <a:ext cx="6558526" cy="9071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箭头 25"/>
          <p:cNvSpPr/>
          <p:nvPr/>
        </p:nvSpPr>
        <p:spPr>
          <a:xfrm>
            <a:off x="2701290" y="3668395"/>
            <a:ext cx="2902585" cy="2546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5560419" y="5344682"/>
            <a:ext cx="6602245" cy="662554"/>
          </a:xfrm>
          <a:prstGeom prst="rect">
            <a:avLst/>
          </a:prstGeom>
          <a:noFill/>
        </p:spPr>
        <p:txBody>
          <a:bodyPr wrap="square" rtlCol="0">
            <a:spAutoFit/>
          </a:bodyPr>
          <a:lstStyle/>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② </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适配能源互联网接口的</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FlexE</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设备技术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8" name="矩形 27"/>
          <p:cNvSpPr/>
          <p:nvPr/>
        </p:nvSpPr>
        <p:spPr>
          <a:xfrm>
            <a:off x="5560420" y="5333847"/>
            <a:ext cx="6602246" cy="9218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箭头 28"/>
          <p:cNvSpPr/>
          <p:nvPr/>
        </p:nvSpPr>
        <p:spPr>
          <a:xfrm>
            <a:off x="5082916" y="5536426"/>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9</a:t>
            </a:fld>
            <a:endParaRPr lang="en-US" altLang="zh-CN"/>
          </a:p>
        </p:txBody>
      </p:sp>
      <p:sp>
        <p:nvSpPr>
          <p:cNvPr id="4" name="矩形 3"/>
          <p:cNvSpPr/>
          <p:nvPr>
            <p:custDataLst>
              <p:tags r:id="rId1"/>
            </p:custDataLst>
          </p:nvPr>
        </p:nvSpPr>
        <p:spPr bwMode="auto">
          <a:xfrm>
            <a:off x="398527" y="1073014"/>
            <a:ext cx="7770113"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75436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研制适配能源互联网业务的融合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7973357" y="104714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384911" y="2021817"/>
            <a:ext cx="5491907" cy="228344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84911" y="2215779"/>
            <a:ext cx="5251784" cy="18955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基于对融合型</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设备的功能和性能需求分析，研究支撑融合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设备实现的</a:t>
            </a:r>
            <a:r>
              <a:rPr lang="zh-CN" altLang="en-US" sz="1600" b="1" dirty="0">
                <a:latin typeface="微软雅黑" panose="020B0503020204020204" pitchFamily="34" charset="-122"/>
                <a:ea typeface="微软雅黑" panose="020B0503020204020204" pitchFamily="34" charset="-122"/>
              </a:rPr>
              <a:t>体系架构</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研制适配能源互联网业务的融合</a:t>
            </a:r>
            <a:r>
              <a:rPr lang="en-US" altLang="zh-CN" sz="1600" dirty="0" err="1">
                <a:latin typeface="微软雅黑" panose="020B0503020204020204" pitchFamily="34" charset="-122"/>
                <a:ea typeface="微软雅黑" panose="020B0503020204020204" pitchFamily="34" charset="-122"/>
              </a:rPr>
              <a:t>FlexE</a:t>
            </a:r>
            <a:r>
              <a:rPr lang="zh-CN" altLang="en-US" sz="1600" b="1" dirty="0">
                <a:latin typeface="微软雅黑" panose="020B0503020204020204" pitchFamily="34" charset="-122"/>
                <a:ea typeface="微软雅黑" panose="020B0503020204020204" pitchFamily="34" charset="-122"/>
              </a:rPr>
              <a:t>设备装置</a:t>
            </a:r>
            <a:r>
              <a:rPr lang="zh-CN" altLang="en-US" sz="1600" dirty="0">
                <a:latin typeface="微软雅黑" panose="020B0503020204020204" pitchFamily="34" charset="-122"/>
                <a:ea typeface="微软雅黑" panose="020B0503020204020204" pitchFamily="34" charset="-122"/>
              </a:rPr>
              <a:t>，适配电力存量各类业务设备以太网、</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等光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电标准接口，支持</a:t>
            </a:r>
            <a:r>
              <a:rPr lang="en-US" altLang="zh-CN" sz="1600" dirty="0">
                <a:latin typeface="微软雅黑" panose="020B0503020204020204" pitchFamily="34" charset="-122"/>
                <a:ea typeface="微软雅黑" panose="020B0503020204020204" pitchFamily="34" charset="-122"/>
              </a:rPr>
              <a:t>5G/1G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10M</a:t>
            </a:r>
            <a:r>
              <a:rPr lang="zh-CN" altLang="en-US" sz="1600" dirty="0">
                <a:latin typeface="微软雅黑" panose="020B0503020204020204" pitchFamily="34" charset="-122"/>
                <a:ea typeface="微软雅黑" panose="020B0503020204020204" pitchFamily="34" charset="-122"/>
              </a:rPr>
              <a:t>小颗粒的端到端切片能力。</a:t>
            </a:r>
            <a:endParaRPr lang="en-US" altLang="zh-CN" sz="1600" dirty="0">
              <a:latin typeface="微软雅黑" panose="020B0503020204020204" pitchFamily="34" charset="-122"/>
              <a:ea typeface="微软雅黑" panose="020B0503020204020204" pitchFamily="34" charset="-122"/>
            </a:endParaRPr>
          </a:p>
        </p:txBody>
      </p:sp>
      <p:pic>
        <p:nvPicPr>
          <p:cNvPr id="2050" name="图片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5373" y="1569947"/>
            <a:ext cx="4478453" cy="39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图片 6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702" y="5573636"/>
            <a:ext cx="4019550" cy="12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364721" y="4747049"/>
            <a:ext cx="5512097" cy="16531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协调课题</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zh-CN" sz="1600" dirty="0">
                <a:solidFill>
                  <a:schemeClr val="tx1"/>
                </a:solidFill>
                <a:latin typeface="微软雅黑" panose="020B0503020204020204" pitchFamily="34" charset="-122"/>
                <a:ea typeface="微软雅黑" panose="020B0503020204020204" pitchFamily="34" charset="-122"/>
              </a:rPr>
              <a:t>和课题</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参研方，基于</a:t>
            </a:r>
            <a:r>
              <a:rPr lang="zh-CN" altLang="en-US" sz="1600" dirty="0">
                <a:solidFill>
                  <a:schemeClr val="tx1"/>
                </a:solidFill>
                <a:latin typeface="微软雅黑" panose="020B0503020204020204" pitchFamily="34" charset="-122"/>
                <a:ea typeface="微软雅黑" panose="020B0503020204020204" pitchFamily="34" charset="-122"/>
              </a:rPr>
              <a:t>课题</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和课题</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的研究成果制定硬件实现方案</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协调外委单位研制设备</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与任务</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输出的设备标准保持一致</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42ac1770-74d9-42ef-b040-9102e497368c}"/>
  <p:tag name="TABLE_ENDDRAG_ORIGIN_RECT" val="894*215"/>
  <p:tag name="TABLE_ENDDRAG_RECT" val="27*256*894*2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2241</Words>
  <Application>Microsoft Office PowerPoint</Application>
  <PresentationFormat>宽屏</PresentationFormat>
  <Paragraphs>280</Paragraphs>
  <Slides>21</Slides>
  <Notes>19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21</vt:i4>
      </vt:variant>
    </vt:vector>
  </HeadingPairs>
  <TitlesOfParts>
    <vt:vector size="31" baseType="lpstr">
      <vt:lpstr>等线</vt:lpstr>
      <vt:lpstr>方正正粗黑简体</vt:lpstr>
      <vt:lpstr>仿宋_GB2312</vt:lpstr>
      <vt:lpstr>黑体</vt:lpstr>
      <vt:lpstr>微软雅黑</vt:lpstr>
      <vt:lpstr>Arial</vt:lpstr>
      <vt:lpstr>Calibri</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二、研究内容</vt:lpstr>
      <vt:lpstr>二、研究内容</vt:lpstr>
      <vt:lpstr>二、研究内容</vt:lpstr>
      <vt:lpstr>二、研究内容</vt:lpstr>
      <vt:lpstr>二、研究内容</vt:lpstr>
      <vt:lpstr>二、研究内容</vt:lpstr>
      <vt:lpstr>二、研究内容</vt:lpstr>
      <vt:lpstr>二、研究内容</vt:lpstr>
      <vt:lpstr>二、研究内容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Yanjun Liu</dc:creator>
  <cp:lastModifiedBy>张 洁</cp:lastModifiedBy>
  <cp:revision>1899</cp:revision>
  <dcterms:created xsi:type="dcterms:W3CDTF">2019-03-20T08:14:00Z</dcterms:created>
  <dcterms:modified xsi:type="dcterms:W3CDTF">2021-11-17T02:15:47Z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EF16FB805CE24CC1869318D35FC757AE</vt:lpwstr>
  </property>
</Properties>
</file>