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58" r:id="rId4"/>
    <p:sldId id="260" r:id="rId5"/>
    <p:sldId id="263" r:id="rId6"/>
    <p:sldId id="271" r:id="rId7"/>
    <p:sldId id="272" r:id="rId8"/>
  </p:sldIdLst>
  <p:sldSz cx="12192000" cy="68580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53A3"/>
    <a:srgbClr val="404040"/>
    <a:srgbClr val="ECECEC"/>
    <a:srgbClr val="FFFFFF"/>
    <a:srgbClr val="453D3A"/>
    <a:srgbClr val="1A9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88" autoAdjust="0"/>
    <p:restoredTop sz="94660"/>
  </p:normalViewPr>
  <p:slideViewPr>
    <p:cSldViewPr snapToGrid="0">
      <p:cViewPr varScale="1">
        <p:scale>
          <a:sx n="53" d="100"/>
          <a:sy n="53" d="100"/>
        </p:scale>
        <p:origin x="67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2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2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104872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72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2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07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08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09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72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7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81D302F-5E2D-4FF9-A986-02603DCE6F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56CA248-7BE1-4335-B3FB-1E6869F2EC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矩形 7"/>
          <p:cNvSpPr/>
          <p:nvPr/>
        </p:nvSpPr>
        <p:spPr>
          <a:xfrm>
            <a:off x="0" y="3141345"/>
            <a:ext cx="12192000" cy="726440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582" name="矩形 6"/>
          <p:cNvSpPr/>
          <p:nvPr/>
        </p:nvSpPr>
        <p:spPr>
          <a:xfrm>
            <a:off x="0" y="2169399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583" name="文本框 10"/>
          <p:cNvSpPr txBox="1"/>
          <p:nvPr/>
        </p:nvSpPr>
        <p:spPr>
          <a:xfrm>
            <a:off x="128905" y="2301875"/>
            <a:ext cx="114007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200" b="1" dirty="0">
                <a:solidFill>
                  <a:schemeClr val="bg1"/>
                </a:solidFill>
              </a:rPr>
              <a:t>基于FlexE的传送网切片编排方法的设计与实现</a:t>
            </a:r>
            <a:endParaRPr lang="zh-CN" altLang="en-US" sz="4200" b="1" dirty="0">
              <a:solidFill>
                <a:schemeClr val="bg1"/>
              </a:solidFill>
            </a:endParaRPr>
          </a:p>
        </p:txBody>
      </p:sp>
      <p:sp>
        <p:nvSpPr>
          <p:cNvPr id="1048584" name="文本框 11"/>
          <p:cNvSpPr txBox="1"/>
          <p:nvPr/>
        </p:nvSpPr>
        <p:spPr>
          <a:xfrm>
            <a:off x="3216275" y="4495043"/>
            <a:ext cx="306069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tx1"/>
                </a:solidFill>
              </a:rPr>
              <a:t>汇报人：</a:t>
            </a:r>
            <a:r>
              <a:rPr lang="zh-CN" altLang="en-US" sz="2400" b="1" dirty="0">
                <a:solidFill>
                  <a:schemeClr val="tx1"/>
                </a:solidFill>
              </a:rPr>
              <a:t>蔡俊儒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048585" name="文本框 12"/>
          <p:cNvSpPr txBox="1"/>
          <p:nvPr/>
        </p:nvSpPr>
        <p:spPr>
          <a:xfrm>
            <a:off x="6504940" y="4495165"/>
            <a:ext cx="2411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tx1"/>
                </a:solidFill>
              </a:rPr>
              <a:t>指导老师：</a:t>
            </a:r>
            <a:r>
              <a:rPr lang="zh-CN" altLang="en-US" sz="2400" b="1" dirty="0">
                <a:solidFill>
                  <a:schemeClr val="tx1"/>
                </a:solidFill>
              </a:rPr>
              <a:t>王颖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048586" name="矩形 14"/>
          <p:cNvSpPr/>
          <p:nvPr/>
        </p:nvSpPr>
        <p:spPr>
          <a:xfrm>
            <a:off x="11172674" y="173436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587" name="矩形 15"/>
          <p:cNvSpPr/>
          <p:nvPr/>
        </p:nvSpPr>
        <p:spPr>
          <a:xfrm>
            <a:off x="10920674" y="148236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588" name="文本框 9"/>
          <p:cNvSpPr txBox="1"/>
          <p:nvPr/>
        </p:nvSpPr>
        <p:spPr>
          <a:xfrm>
            <a:off x="394335" y="3130550"/>
            <a:ext cx="96983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 fontAlgn="auto">
              <a:lnSpc>
                <a:spcPct val="150000"/>
              </a:lnSpc>
            </a:pPr>
            <a:r>
              <a:rPr 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毕 设 进 展 汇 </a:t>
            </a:r>
            <a:r>
              <a:rPr 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报</a:t>
            </a:r>
            <a:endParaRPr lang="zh-C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9" name="Freeform 5"/>
          <p:cNvSpPr>
            <a:spLocks noEditPoints="1"/>
          </p:cNvSpPr>
          <p:nvPr/>
        </p:nvSpPr>
        <p:spPr bwMode="auto">
          <a:xfrm>
            <a:off x="11449051" y="2410253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4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4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4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85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1" grpId="0" bldLvl="0" animBg="1"/>
      <p:bldP spid="1048582" grpId="0" bldLvl="0" animBg="1"/>
      <p:bldP spid="1048583" grpId="0"/>
      <p:bldP spid="1048584" grpId="0"/>
      <p:bldP spid="1048585" grpId="0"/>
      <p:bldP spid="1048586" grpId="0" bldLvl="0" animBg="1"/>
      <p:bldP spid="1048587" grpId="0" bldLvl="0" animBg="1"/>
      <p:bldP spid="1048588" grpId="0"/>
      <p:bldP spid="104858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591" name="文本框 6"/>
          <p:cNvSpPr txBox="1"/>
          <p:nvPr/>
        </p:nvSpPr>
        <p:spPr>
          <a:xfrm>
            <a:off x="617321" y="2570814"/>
            <a:ext cx="232018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  录  </a:t>
            </a:r>
            <a:endParaRPr lang="zh-CN" altLang="en-US" sz="6000" b="1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72"/>
          <p:cNvGrpSpPr/>
          <p:nvPr/>
        </p:nvGrpSpPr>
        <p:grpSpPr>
          <a:xfrm>
            <a:off x="3830233" y="841829"/>
            <a:ext cx="5116830" cy="828000"/>
            <a:chOff x="3873413" y="3203903"/>
            <a:chExt cx="5116830" cy="828000"/>
          </a:xfrm>
        </p:grpSpPr>
        <p:sp>
          <p:nvSpPr>
            <p:cNvPr id="1048592" name="文本框 54"/>
            <p:cNvSpPr txBox="1"/>
            <p:nvPr/>
          </p:nvSpPr>
          <p:spPr>
            <a:xfrm>
              <a:off x="4912908" y="3355033"/>
              <a:ext cx="407733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b="1" dirty="0">
                  <a:latin typeface="微软雅黑" panose="020B0503020204020204" pitchFamily="34" charset="-122"/>
                </a:rPr>
                <a:t>研究内容及进展</a:t>
              </a:r>
              <a:endParaRPr lang="zh-CN" altLang="en-US" sz="2800" b="1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26" name="组合 67"/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1048593" name="文本框 56"/>
              <p:cNvSpPr txBox="1"/>
              <p:nvPr/>
            </p:nvSpPr>
            <p:spPr>
              <a:xfrm>
                <a:off x="3873413" y="3233183"/>
                <a:ext cx="899886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8594" name="矩形 57"/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71"/>
          <p:cNvGrpSpPr/>
          <p:nvPr/>
        </p:nvGrpSpPr>
        <p:grpSpPr>
          <a:xfrm>
            <a:off x="3830500" y="2171645"/>
            <a:ext cx="4850765" cy="828000"/>
            <a:chOff x="8098970" y="3203903"/>
            <a:chExt cx="4850765" cy="828000"/>
          </a:xfrm>
        </p:grpSpPr>
        <p:sp>
          <p:nvSpPr>
            <p:cNvPr id="1048595" name="文本框 59"/>
            <p:cNvSpPr txBox="1"/>
            <p:nvPr/>
          </p:nvSpPr>
          <p:spPr>
            <a:xfrm>
              <a:off x="9120685" y="3366463"/>
              <a:ext cx="382905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b="1" dirty="0">
                  <a:latin typeface="微软雅黑" panose="020B0503020204020204" pitchFamily="34" charset="-122"/>
                </a:rPr>
                <a:t>已完成内容及进展</a:t>
              </a:r>
              <a:r>
                <a:rPr lang="zh-CN" sz="2800" b="1" dirty="0">
                  <a:latin typeface="微软雅黑" panose="020B0503020204020204" pitchFamily="34" charset="-122"/>
                </a:rPr>
                <a:t>详情</a:t>
              </a:r>
              <a:endParaRPr lang="zh-CN" sz="2800" b="1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28" name="组合 64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1048596" name="文本框 61"/>
              <p:cNvSpPr txBox="1"/>
              <p:nvPr/>
            </p:nvSpPr>
            <p:spPr>
              <a:xfrm>
                <a:off x="8098970" y="3233183"/>
                <a:ext cx="899886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8597" name="矩形 62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1"/>
          <p:cNvGrpSpPr/>
          <p:nvPr/>
        </p:nvGrpSpPr>
        <p:grpSpPr>
          <a:xfrm>
            <a:off x="3830500" y="3530545"/>
            <a:ext cx="4850765" cy="828000"/>
            <a:chOff x="8098970" y="3203903"/>
            <a:chExt cx="4850765" cy="828000"/>
          </a:xfrm>
        </p:grpSpPr>
        <p:sp>
          <p:nvSpPr>
            <p:cNvPr id="1048598" name="文本框 2"/>
            <p:cNvSpPr txBox="1"/>
            <p:nvPr/>
          </p:nvSpPr>
          <p:spPr>
            <a:xfrm>
              <a:off x="9120685" y="3366463"/>
              <a:ext cx="382905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sz="2800" b="1" dirty="0">
                  <a:latin typeface="微软雅黑" panose="020B0503020204020204" pitchFamily="34" charset="-122"/>
                  <a:sym typeface="+mn-ea"/>
                </a:rPr>
                <a:t>存在的问题及解决思路</a:t>
              </a:r>
              <a:endParaRPr lang="zh-CN" sz="2800" b="1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30" name="组合 3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1048599" name="文本框 4"/>
              <p:cNvSpPr txBox="1"/>
              <p:nvPr/>
            </p:nvSpPr>
            <p:spPr>
              <a:xfrm>
                <a:off x="8098970" y="3233183"/>
                <a:ext cx="899886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8600" name="矩形 7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" name="组合 1"/>
          <p:cNvGrpSpPr/>
          <p:nvPr/>
        </p:nvGrpSpPr>
        <p:grpSpPr>
          <a:xfrm>
            <a:off x="3830500" y="4889445"/>
            <a:ext cx="4850765" cy="828000"/>
            <a:chOff x="8098970" y="3203903"/>
            <a:chExt cx="4850765" cy="828000"/>
          </a:xfrm>
        </p:grpSpPr>
        <p:sp>
          <p:nvSpPr>
            <p:cNvPr id="2" name="文本框 2"/>
            <p:cNvSpPr txBox="1"/>
            <p:nvPr/>
          </p:nvSpPr>
          <p:spPr>
            <a:xfrm>
              <a:off x="9120685" y="3366463"/>
              <a:ext cx="382905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sz="2800" b="1" dirty="0">
                  <a:latin typeface="微软雅黑" panose="020B0503020204020204" pitchFamily="34" charset="-122"/>
                  <a:sym typeface="+mn-ea"/>
                </a:rPr>
                <a:t>后续工作安排</a:t>
              </a:r>
              <a:endParaRPr lang="zh-CN" sz="2800" b="1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3" name="组合 3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4" name="文本框 4"/>
              <p:cNvSpPr txBox="1"/>
              <p:nvPr/>
            </p:nvSpPr>
            <p:spPr>
              <a:xfrm>
                <a:off x="8098970" y="3233183"/>
                <a:ext cx="899886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矩形 7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文本框 10"/>
          <p:cNvSpPr txBox="1"/>
          <p:nvPr/>
        </p:nvSpPr>
        <p:spPr>
          <a:xfrm>
            <a:off x="695324" y="271790"/>
            <a:ext cx="108013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latin typeface="微软雅黑" panose="020B0503020204020204" pitchFamily="34" charset="-122"/>
              </a:rPr>
              <a:t>1. </a:t>
            </a:r>
            <a:r>
              <a:rPr lang="zh-CN" altLang="en-US" sz="2800" b="1" dirty="0">
                <a:latin typeface="微软雅黑" panose="020B0503020204020204" pitchFamily="34" charset="-122"/>
              </a:rPr>
              <a:t>研究内容及进展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graphicFrame>
        <p:nvGraphicFramePr>
          <p:cNvPr id="4194304" name="表格 22"/>
          <p:cNvGraphicFramePr/>
          <p:nvPr>
            <p:custDataLst>
              <p:tags r:id="rId1"/>
            </p:custDataLst>
          </p:nvPr>
        </p:nvGraphicFramePr>
        <p:xfrm>
          <a:off x="300355" y="781685"/>
          <a:ext cx="11516360" cy="4939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580"/>
                <a:gridCol w="4242435"/>
                <a:gridCol w="3014345"/>
              </a:tblGrid>
              <a:tr h="777240">
                <a:tc>
                  <a:txBody>
                    <a:bodyPr/>
                    <a:p>
                      <a:pPr algn="ctr" fontAlgn="auto">
                        <a:lnSpc>
                          <a:spcPct val="125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3600" dirty="0"/>
                        <a:t> </a:t>
                      </a:r>
                      <a:r>
                        <a:rPr lang="zh-CN" altLang="en-US" sz="3600" dirty="0"/>
                        <a:t>研究内容（任务）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25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3600"/>
                        <a:t>已完成工作</a:t>
                      </a:r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zh-CN" altLang="en-US" sz="3600"/>
                        <a:t>预期完成</a:t>
                      </a:r>
                      <a:r>
                        <a:rPr lang="zh-CN" altLang="en-US" sz="3600"/>
                        <a:t>时间</a:t>
                      </a:r>
                      <a:endParaRPr lang="zh-CN" altLang="en-US" sz="3600"/>
                    </a:p>
                  </a:txBody>
                  <a:tcPr/>
                </a:tc>
              </a:tr>
              <a:tr h="1489710"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任务一：建立</a:t>
                      </a:r>
                      <a:r>
                        <a:rPr lang="en-US" altLang="zh-CN" sz="1800" dirty="0">
                          <a:sym typeface="+mn-ea"/>
                        </a:rPr>
                        <a:t>FlexE</a:t>
                      </a:r>
                      <a:r>
                        <a:rPr lang="zh-CN" altLang="en-US" sz="1800" dirty="0">
                          <a:sym typeface="+mn-ea"/>
                        </a:rPr>
                        <a:t>网络切片编排的数学模型</a:t>
                      </a:r>
                      <a:endParaRPr lang="zh-CN" altLang="en-US" sz="1800" dirty="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70000"/>
                        </a:lnSpc>
                        <a:buNone/>
                      </a:pPr>
                      <a:r>
                        <a:rPr lang="en-US" altLang="zh-CN" dirty="0"/>
                        <a:t>1.</a:t>
                      </a:r>
                      <a:r>
                        <a:rPr lang="zh-CN" altLang="en-US" dirty="0"/>
                        <a:t>初步掌握</a:t>
                      </a:r>
                      <a:r>
                        <a:rPr lang="en-US" altLang="zh-CN" dirty="0"/>
                        <a:t>FlexE</a:t>
                      </a:r>
                      <a:r>
                        <a:rPr lang="zh-CN" altLang="en-US" dirty="0"/>
                        <a:t>原理和基于</a:t>
                      </a:r>
                      <a:r>
                        <a:rPr lang="en-US" altLang="zh-CN" dirty="0"/>
                        <a:t>FlexE</a:t>
                      </a:r>
                      <a:r>
                        <a:rPr lang="zh-CN" altLang="en-US" dirty="0"/>
                        <a:t>的网络切片信息</a:t>
                      </a:r>
                      <a:r>
                        <a:rPr lang="zh-CN" altLang="en-US" dirty="0"/>
                        <a:t>模型</a:t>
                      </a:r>
                      <a:endParaRPr lang="zh-CN" altLang="en-US" dirty="0"/>
                    </a:p>
                    <a:p>
                      <a:pPr>
                        <a:lnSpc>
                          <a:spcPct val="170000"/>
                        </a:lnSpc>
                        <a:buNone/>
                      </a:pPr>
                      <a:r>
                        <a:rPr lang="en-US" altLang="zh-CN" dirty="0"/>
                        <a:t>2.</a:t>
                      </a:r>
                      <a:r>
                        <a:rPr lang="zh-CN" altLang="en-US" dirty="0"/>
                        <a:t>开题</a:t>
                      </a:r>
                      <a:r>
                        <a:rPr lang="zh-CN" altLang="en-US" dirty="0"/>
                        <a:t>报告</a:t>
                      </a:r>
                      <a:endParaRPr lang="zh-CN" altLang="en-US" dirty="0"/>
                    </a:p>
                    <a:p>
                      <a:pPr>
                        <a:lnSpc>
                          <a:spcPct val="170000"/>
                        </a:lnSpc>
                        <a:buNone/>
                      </a:pPr>
                      <a:r>
                        <a:rPr lang="en-US" altLang="zh-CN" dirty="0"/>
                        <a:t>3.</a:t>
                      </a:r>
                      <a:r>
                        <a:rPr lang="zh-CN" altLang="en-US" dirty="0"/>
                        <a:t>研读了一部分参考文献，并做了</a:t>
                      </a:r>
                      <a:r>
                        <a:rPr lang="zh-CN" altLang="en-US" dirty="0"/>
                        <a:t>笔记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230000"/>
                        </a:lnSpc>
                        <a:buNone/>
                      </a:pPr>
                      <a:endParaRPr lang="zh-CN" altLang="en-US"/>
                    </a:p>
                    <a:p>
                      <a:pPr algn="ctr">
                        <a:lnSpc>
                          <a:spcPct val="230000"/>
                        </a:lnSpc>
                        <a:buNone/>
                      </a:pPr>
                      <a:r>
                        <a:rPr lang="zh-CN" altLang="en-US"/>
                        <a:t>春季学期第</a:t>
                      </a:r>
                      <a:r>
                        <a:rPr lang="en-US" altLang="zh-CN"/>
                        <a:t>4</a:t>
                      </a:r>
                      <a:r>
                        <a:rPr lang="zh-CN" altLang="en-US"/>
                        <a:t>周</a:t>
                      </a:r>
                      <a:endParaRPr lang="zh-CN" altLang="en-US"/>
                    </a:p>
                  </a:txBody>
                  <a:tcPr/>
                </a:tc>
              </a:tr>
              <a:tr h="831850"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任务二：设计实现最小化</a:t>
                      </a:r>
                      <a:r>
                        <a:rPr lang="en-US" altLang="zh-CN" sz="1800" dirty="0">
                          <a:sym typeface="+mn-ea"/>
                        </a:rPr>
                        <a:t>FlexE</a:t>
                      </a:r>
                      <a:r>
                        <a:rPr lang="zh-CN" altLang="en-US" sz="1800" dirty="0">
                          <a:sym typeface="+mn-ea"/>
                        </a:rPr>
                        <a:t>网络切片资源分配的</a:t>
                      </a:r>
                      <a:r>
                        <a:rPr lang="zh-CN" altLang="en-US" sz="1800" dirty="0">
                          <a:sym typeface="+mn-ea"/>
                        </a:rPr>
                        <a:t>启发式算法</a:t>
                      </a:r>
                      <a:endParaRPr lang="zh-CN" altLang="en-US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70000"/>
                        </a:lnSpc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23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春季学期第</a:t>
                      </a:r>
                      <a:r>
                        <a:rPr lang="en-US" altLang="zh-CN"/>
                        <a:t>8</a:t>
                      </a:r>
                      <a:r>
                        <a:rPr lang="zh-CN" altLang="en-US"/>
                        <a:t>周</a:t>
                      </a:r>
                      <a:endParaRPr lang="zh-CN" altLang="en-US"/>
                    </a:p>
                  </a:txBody>
                  <a:tcPr/>
                </a:tc>
              </a:tr>
              <a:tr h="831850"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任务三：编程实现</a:t>
                      </a:r>
                      <a:r>
                        <a:rPr lang="zh-CN" altLang="en-US" sz="1800" dirty="0">
                          <a:sym typeface="+mn-ea"/>
                        </a:rPr>
                        <a:t>算法，设计搭建仿真</a:t>
                      </a:r>
                      <a:r>
                        <a:rPr lang="zh-CN" altLang="en-US" sz="1800" dirty="0">
                          <a:sym typeface="+mn-ea"/>
                        </a:rPr>
                        <a:t>实验环境</a:t>
                      </a:r>
                      <a:endParaRPr lang="zh-CN" altLang="en-US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90000"/>
                        </a:lnSpc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2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dirty="0"/>
                        <a:t>春季学期第</a:t>
                      </a:r>
                      <a:r>
                        <a:rPr lang="en-US" altLang="zh-CN" dirty="0"/>
                        <a:t>11</a:t>
                      </a:r>
                      <a:r>
                        <a:rPr lang="zh-CN" altLang="en-US" dirty="0"/>
                        <a:t>周</a:t>
                      </a:r>
                      <a:endParaRPr lang="zh-CN" altLang="en-US" dirty="0"/>
                    </a:p>
                  </a:txBody>
                  <a:tcPr/>
                </a:tc>
              </a:tr>
              <a:tr h="1009015"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任务四：设计评价</a:t>
                      </a:r>
                      <a:r>
                        <a:rPr lang="zh-CN" altLang="en-US" sz="1800" dirty="0">
                          <a:sym typeface="+mn-ea"/>
                        </a:rPr>
                        <a:t>指标，评估比较切片</a:t>
                      </a:r>
                      <a:r>
                        <a:rPr lang="zh-CN" altLang="en-US" sz="1800" dirty="0">
                          <a:sym typeface="+mn-ea"/>
                        </a:rPr>
                        <a:t>编排算法</a:t>
                      </a:r>
                      <a:endParaRPr lang="zh-CN" altLang="en-US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24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春季学期第</a:t>
                      </a:r>
                      <a:r>
                        <a:rPr lang="en-US" altLang="zh-CN"/>
                        <a:t>13</a:t>
                      </a:r>
                      <a:r>
                        <a:rPr lang="zh-CN" altLang="en-US"/>
                        <a:t>周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86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文本框 10"/>
          <p:cNvSpPr txBox="1"/>
          <p:nvPr/>
        </p:nvSpPr>
        <p:spPr>
          <a:xfrm>
            <a:off x="695324" y="287665"/>
            <a:ext cx="108013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2.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已完成内容及进展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详情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0486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945" y="3058795"/>
            <a:ext cx="2129155" cy="1520825"/>
          </a:xfrm>
          <a:prstGeom prst="rect">
            <a:avLst/>
          </a:prstGeom>
        </p:spPr>
      </p:pic>
      <p:pic>
        <p:nvPicPr>
          <p:cNvPr id="2" name="图片 1" descr="FlexE-Channel-2021-12-22-14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" y="1009015"/>
            <a:ext cx="2923540" cy="1590040"/>
          </a:xfrm>
          <a:prstGeom prst="rect">
            <a:avLst/>
          </a:prstGeom>
        </p:spPr>
      </p:pic>
      <p:pic>
        <p:nvPicPr>
          <p:cNvPr id="3" name="图片 2" descr="FlexE-Group-2021-12-22-15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475" y="1172210"/>
            <a:ext cx="2085975" cy="12661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530" y="3367405"/>
            <a:ext cx="2983230" cy="10407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24710" y="4690110"/>
            <a:ext cx="14789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FlexE</a:t>
            </a:r>
            <a:r>
              <a:rPr lang="zh-CN" altLang="en-US"/>
              <a:t>的</a:t>
            </a:r>
            <a:r>
              <a:rPr lang="zh-CN" altLang="en-US"/>
              <a:t>学习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500" y="1245870"/>
            <a:ext cx="2208530" cy="3162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40525" y="46901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开题报告</a:t>
            </a:r>
            <a:r>
              <a:rPr lang="zh-CN" altLang="en-US"/>
              <a:t>撰写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75470" y="469011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已阅读</a:t>
            </a:r>
            <a:r>
              <a:rPr lang="zh-CN" altLang="en-US"/>
              <a:t>文献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954135" y="1287780"/>
            <a:ext cx="283210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Network Slicing Using Dynamic Flex Ethernet over Transport Networks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Towards Slicing for Transport Networks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Network Slicing-Based Customization of 5G Mobile Services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Dynamic Slicing Approach for Multi-Tenant 5G Transport Networks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文本框 10"/>
          <p:cNvSpPr txBox="1"/>
          <p:nvPr/>
        </p:nvSpPr>
        <p:spPr>
          <a:xfrm>
            <a:off x="695324" y="287665"/>
            <a:ext cx="5400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latin typeface="微软雅黑" panose="020B0503020204020204" pitchFamily="34" charset="-122"/>
              </a:rPr>
              <a:t>后期工作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10487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711" name="矩形 4"/>
          <p:cNvSpPr/>
          <p:nvPr/>
        </p:nvSpPr>
        <p:spPr>
          <a:xfrm>
            <a:off x="790482" y="2730371"/>
            <a:ext cx="2970063" cy="222504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最近工作和生活都有些懈怠，事情比较多比较杂，搅在一起让人丧失了动力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1048712" name="矩形 5"/>
          <p:cNvSpPr/>
          <p:nvPr/>
        </p:nvSpPr>
        <p:spPr>
          <a:xfrm>
            <a:off x="4658548" y="2730371"/>
            <a:ext cx="2970062" cy="222504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这段时间，追完了一部剧叫琅琊榜，看了几部电影，其中推荐</a:t>
            </a:r>
            <a:r>
              <a:rPr lang="en-US" altLang="zh-CN" sz="2400" b="1" dirty="0">
                <a:solidFill>
                  <a:schemeClr val="bg1"/>
                </a:solidFill>
              </a:rPr>
              <a:t>Inside Out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1048713" name="矩形 12"/>
          <p:cNvSpPr/>
          <p:nvPr/>
        </p:nvSpPr>
        <p:spPr>
          <a:xfrm>
            <a:off x="4658548" y="1883782"/>
            <a:ext cx="1897380" cy="510540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TWO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4" name="矩形 13"/>
          <p:cNvSpPr/>
          <p:nvPr/>
        </p:nvSpPr>
        <p:spPr>
          <a:xfrm>
            <a:off x="8526613" y="1883782"/>
            <a:ext cx="2214880" cy="510540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THREE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5" name="矩形 14"/>
          <p:cNvSpPr/>
          <p:nvPr/>
        </p:nvSpPr>
        <p:spPr>
          <a:xfrm>
            <a:off x="8526613" y="2730371"/>
            <a:ext cx="2970062" cy="222504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看完了关于如何做科学研究的几本书，只是觉得像喝了几碗鸡汤，然并卵罢了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1048716" name="矩形 2"/>
          <p:cNvSpPr/>
          <p:nvPr/>
        </p:nvSpPr>
        <p:spPr>
          <a:xfrm>
            <a:off x="1059815" y="1513624"/>
            <a:ext cx="10801350" cy="3519681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25000"/>
              </a:lnSpc>
              <a:buFont typeface="Wingdings" panose="05000000000000000000" pitchFamily="2" charset="2"/>
              <a:buNone/>
            </a:pPr>
            <a:endParaRPr lang="zh-CN" altLang="en-US" sz="2000" dirty="0">
              <a:sym typeface="+mn-ea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sym typeface="+mn-ea"/>
              </a:rPr>
              <a:t>*</a:t>
            </a:r>
            <a:r>
              <a:rPr lang="en-US" altLang="zh-CN" sz="2000" dirty="0">
                <a:sym typeface="+mn-ea"/>
              </a:rPr>
              <a:t>*</a:t>
            </a:r>
            <a:r>
              <a:rPr lang="en-US" altLang="zh-CN" sz="2000" dirty="0">
                <a:sym typeface="+mn-ea"/>
              </a:rPr>
              <a:t>*</a:t>
            </a:r>
            <a:r>
              <a:rPr lang="zh-CN" altLang="en-US" sz="2000" dirty="0">
                <a:sym typeface="+mn-ea"/>
              </a:rPr>
              <a:t>。</a:t>
            </a:r>
            <a:endParaRPr lang="en-US" altLang="zh-CN" sz="2000" dirty="0">
              <a:sym typeface="+mn-ea"/>
            </a:endParaRPr>
          </a:p>
          <a:p>
            <a:pPr>
              <a:lnSpc>
                <a:spcPct val="125000"/>
              </a:lnSpc>
            </a:pPr>
            <a:endParaRPr lang="en-US" altLang="zh-CN" sz="2000" dirty="0">
              <a:sym typeface="+mn-ea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sym typeface="+mn-ea"/>
              </a:rPr>
              <a:t>*</a:t>
            </a:r>
            <a:r>
              <a:rPr lang="en-US" altLang="zh-CN" sz="2000" dirty="0">
                <a:sym typeface="+mn-ea"/>
              </a:rPr>
              <a:t>*</a:t>
            </a:r>
            <a:r>
              <a:rPr lang="en-US" altLang="zh-CN" sz="2000" dirty="0">
                <a:sym typeface="+mn-ea"/>
              </a:rPr>
              <a:t>*</a:t>
            </a:r>
            <a:r>
              <a:rPr lang="zh-CN" altLang="en-US" sz="2000" dirty="0">
                <a:sym typeface="+mn-ea"/>
              </a:rPr>
              <a:t>。</a:t>
            </a:r>
            <a:endParaRPr lang="zh-CN" altLang="en-US"/>
          </a:p>
          <a:p>
            <a:pPr indent="0">
              <a:lnSpc>
                <a:spcPct val="125000"/>
              </a:lnSpc>
              <a:buFont typeface="Wingdings" panose="05000000000000000000" pitchFamily="2" charset="2"/>
              <a:buNone/>
            </a:pPr>
            <a:endParaRPr lang="zh-CN" altLang="en-US" sz="2000" dirty="0">
              <a:sym typeface="+mn-ea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ym typeface="+mn-ea"/>
              </a:rPr>
              <a:t>继续学习</a:t>
            </a:r>
            <a:r>
              <a:rPr lang="en-US" altLang="zh-CN" sz="2000" dirty="0">
                <a:sym typeface="+mn-ea"/>
              </a:rPr>
              <a:t>*</a:t>
            </a:r>
            <a:r>
              <a:rPr lang="en-US" altLang="zh-CN" sz="2000" dirty="0">
                <a:sym typeface="+mn-ea"/>
              </a:rPr>
              <a:t>*</a:t>
            </a:r>
            <a:r>
              <a:rPr lang="en-US" altLang="zh-CN" sz="2000" dirty="0">
                <a:sym typeface="+mn-ea"/>
              </a:rPr>
              <a:t>*</a:t>
            </a:r>
            <a:endParaRPr lang="zh-CN" altLang="en-US"/>
          </a:p>
          <a:p>
            <a:pPr indent="0">
              <a:lnSpc>
                <a:spcPct val="125000"/>
              </a:lnSpc>
              <a:buFont typeface="Wingdings" panose="05000000000000000000" pitchFamily="2" charset="2"/>
              <a:buNone/>
            </a:pPr>
            <a:endParaRPr lang="zh-CN" altLang="en-US" sz="2000" dirty="0">
              <a:sym typeface="+mn-ea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ym typeface="+mn-ea"/>
              </a:rPr>
              <a:t>完成毕</a:t>
            </a:r>
            <a:r>
              <a:rPr lang="zh-CN" altLang="en-US" sz="2000" dirty="0">
                <a:sym typeface="+mn-ea"/>
              </a:rPr>
              <a:t>业</a:t>
            </a:r>
            <a:r>
              <a:rPr lang="zh-CN" altLang="en-US" sz="2000" dirty="0">
                <a:sym typeface="+mn-ea"/>
              </a:rPr>
              <a:t>论文</a:t>
            </a:r>
            <a:r>
              <a:rPr lang="zh-CN" altLang="en-US" sz="2000" dirty="0">
                <a:sym typeface="+mn-ea"/>
              </a:rPr>
              <a:t>的</a:t>
            </a:r>
            <a:r>
              <a:rPr lang="zh-CN" altLang="en-US" sz="2000" dirty="0">
                <a:sym typeface="+mn-ea"/>
              </a:rPr>
              <a:t>撰写</a:t>
            </a:r>
            <a:endParaRPr lang="zh-CN" altLang="en-US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zh-CN" altLang="en-US" sz="2000" dirty="0"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4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4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4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4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1" grpId="0"/>
      <p:bldP spid="1048712" grpId="0"/>
      <p:bldP spid="1048713" grpId="0"/>
      <p:bldP spid="1048714" grpId="0"/>
      <p:bldP spid="1048715" grpId="0"/>
      <p:bldP spid="10487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矩形 7"/>
          <p:cNvSpPr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718" name="文本框 9"/>
          <p:cNvSpPr txBox="1"/>
          <p:nvPr/>
        </p:nvSpPr>
        <p:spPr>
          <a:xfrm>
            <a:off x="695326" y="2705725"/>
            <a:ext cx="10801350" cy="13995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800" b="1" dirty="0">
                <a:solidFill>
                  <a:schemeClr val="bg1"/>
                </a:solidFill>
              </a:rPr>
              <a:t>THANKS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04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4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048718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7" grpId="0" animBg="1"/>
      <p:bldP spid="1048718" grpId="0"/>
      <p:bldP spid="1048718" grpId="1"/>
    </p:bldLst>
  </p:timing>
</p:sld>
</file>

<file path=ppt/tags/tag1.xml><?xml version="1.0" encoding="utf-8"?>
<p:tagLst xmlns:p="http://schemas.openxmlformats.org/presentationml/2006/main">
  <p:tag name="KSO_WM_UNIT_TABLE_BEAUTIFY" val="smartTable{038d2962-a4de-4a52-b4aa-8d20038e3cfe}"/>
  <p:tag name="TABLE_ENDDRAG_ORIGIN_RECT" val="906*368"/>
  <p:tag name="TABLE_ENDDRAG_RECT" val="23*61*906*368"/>
</p:tagLst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</Words>
  <Application>WPS 演示</Application>
  <PresentationFormat/>
  <Paragraphs>100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微软雅黑</vt:lpstr>
      <vt:lpstr>Calibri</vt:lpstr>
      <vt:lpstr>Verdana</vt:lpstr>
      <vt:lpstr>Arial Unicode MS</vt:lpstr>
      <vt:lpstr>华文楷体</vt:lpstr>
      <vt:lpstr>Consolas</vt:lpstr>
      <vt:lpstr>等线</vt:lpstr>
      <vt:lpstr>Bahnschrift Condensed</vt:lpstr>
      <vt:lpstr>Calibri Light</vt:lpstr>
      <vt:lpstr>Corbel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啊星</cp:lastModifiedBy>
  <cp:revision>26</cp:revision>
  <dcterms:created xsi:type="dcterms:W3CDTF">2022-01-21T05:37:17Z</dcterms:created>
  <dcterms:modified xsi:type="dcterms:W3CDTF">2022-01-21T09:13:13Z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蓝色扁平化学术答辩模板第六部.pptx</vt:lpwstr>
  </property>
  <property fmtid="{D5CDD505-2E9C-101B-9397-08002B2CF9AE}" pid="3" name="fileid">
    <vt:lpwstr>786060</vt:lpwstr>
  </property>
  <property fmtid="{D5CDD505-2E9C-101B-9397-08002B2CF9AE}" pid="4" name="KSOProductBuildVer">
    <vt:lpwstr>2052-11.1.0.10700</vt:lpwstr>
  </property>
  <property fmtid="{D5CDD505-2E9C-101B-9397-08002B2CF9AE}" pid="5" name="ICV">
    <vt:lpwstr>BCBFDF1BBC1A4ACE8BC23071173DC22D</vt:lpwstr>
  </property>
</Properties>
</file>