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171" r:id="rId2"/>
    <p:sldId id="260" r:id="rId3"/>
    <p:sldId id="3844" r:id="rId4"/>
    <p:sldId id="3890" r:id="rId5"/>
    <p:sldId id="3865" r:id="rId6"/>
    <p:sldId id="3911" r:id="rId7"/>
    <p:sldId id="3889" r:id="rId8"/>
    <p:sldId id="3877" r:id="rId9"/>
    <p:sldId id="3914" r:id="rId10"/>
    <p:sldId id="3913" r:id="rId11"/>
    <p:sldId id="3912" r:id="rId12"/>
    <p:sldId id="3868" r:id="rId13"/>
    <p:sldId id="3902" r:id="rId14"/>
    <p:sldId id="3898" r:id="rId15"/>
    <p:sldId id="3904" r:id="rId16"/>
    <p:sldId id="3885" r:id="rId17"/>
    <p:sldId id="3892" r:id="rId18"/>
    <p:sldId id="25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p15:clr>
            <a:srgbClr val="A4A3A4"/>
          </p15:clr>
        </p15:guide>
        <p15:guide id="2" pos="374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x" initials="z" lastIdx="5" clrIdx="0"/>
  <p:cmAuthor id="1" name="slt" initials="s" lastIdx="13" clrIdx="0"/>
  <p:cmAuthor id="2" name="Macco Qu" initials="MQ" lastIdx="70" clrIdx="1"/>
  <p:cmAuthor id="3" name="quhep" initials="q" lastIdx="33" clrIdx="2"/>
  <p:cmAuthor id="4" name="CEPRI-0592" initials="C" lastIdx="1" clrIdx="3"/>
  <p:cmAuthor id="5" name="Lenovo" initials="L"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1DE"/>
    <a:srgbClr val="254061"/>
    <a:srgbClr val="68A828"/>
    <a:srgbClr val="F8FAF4"/>
    <a:srgbClr val="257E6F"/>
    <a:srgbClr val="17375E"/>
    <a:srgbClr val="3C8DA3"/>
    <a:srgbClr val="DCE6F2"/>
    <a:srgbClr val="0B3F6B"/>
    <a:srgbClr val="BFE2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8" autoAdjust="0"/>
    <p:restoredTop sz="89388" autoAdjust="0"/>
  </p:normalViewPr>
  <p:slideViewPr>
    <p:cSldViewPr snapToGrid="0">
      <p:cViewPr varScale="1">
        <p:scale>
          <a:sx n="66" d="100"/>
          <a:sy n="66" d="100"/>
        </p:scale>
        <p:origin x="756" y="72"/>
      </p:cViewPr>
      <p:guideLst>
        <p:guide orient="horz" pos="2110"/>
        <p:guide pos="374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924C01C-7870-474E-978E-9878B483B891}" type="doc">
      <dgm:prSet loTypeId="urn:microsoft.com/office/officeart/2005/8/layout/vList5" loCatId="" qsTypeId="urn:microsoft.com/office/officeart/2005/8/quickstyle/simple1#2" qsCatId="simple" csTypeId="urn:microsoft.com/office/officeart/2005/8/colors/accent1_2#2" csCatId="accent1" phldr="1"/>
      <dgm:spPr/>
      <dgm:t>
        <a:bodyPr/>
        <a:lstStyle/>
        <a:p>
          <a:endParaRPr lang="zh-CN" altLang="en-US"/>
        </a:p>
      </dgm:t>
    </dgm:pt>
    <dgm:pt modelId="{5871BA8A-1937-1E48-A856-387ABB23D485}">
      <dgm:prSet phldrT="[文本]" custT="1"/>
      <dgm:spPr/>
      <dgm:t>
        <a:bodyPr/>
        <a:lstStyle/>
        <a:p>
          <a:r>
            <a:rPr lang="zh-CN" altLang="en-US" sz="2400" dirty="0">
              <a:latin typeface="微软雅黑" panose="020B0503020204020204" pitchFamily="34" charset="-122"/>
              <a:ea typeface="微软雅黑" panose="020B0503020204020204" pitchFamily="34" charset="-122"/>
            </a:rPr>
            <a:t>任务</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：设备研制</a:t>
          </a:r>
        </a:p>
      </dgm:t>
    </dgm:pt>
    <dgm:pt modelId="{FF33E90B-50C5-AC44-87F6-443E36B3EB7A}" type="parTrans" cxnId="{3E635E7C-5347-44B9-8536-CE2EC0257640}">
      <dgm:prSet/>
      <dgm:spPr/>
      <dgm:t>
        <a:bodyPr/>
        <a:lstStyle/>
        <a:p>
          <a:endParaRPr lang="zh-CN" altLang="en-US"/>
        </a:p>
      </dgm:t>
    </dgm:pt>
    <dgm:pt modelId="{B6C84872-A440-A24A-A081-FD38FF873122}" type="sibTrans" cxnId="{3E635E7C-5347-44B9-8536-CE2EC0257640}">
      <dgm:prSet/>
      <dgm:spPr/>
      <dgm:t>
        <a:bodyPr/>
        <a:lstStyle/>
        <a:p>
          <a:endParaRPr lang="zh-CN" altLang="en-US"/>
        </a:p>
      </dgm:t>
    </dgm:pt>
    <dgm:pt modelId="{0203F601-A61D-6142-ACE6-013007483B28}">
      <dgm:prSet phldrT="[文本]" phldr="0" custT="0"/>
      <dgm:spPr/>
      <dgm:t>
        <a:bodyPr vert="horz" wrap="square"/>
        <a:lstStyle/>
        <a:p>
          <a:pPr>
            <a:lnSpc>
              <a:spcPct val="100000"/>
            </a:lnSpc>
            <a:spcBef>
              <a:spcPct val="0"/>
            </a:spcBef>
            <a:spcAft>
              <a:spcPct val="15000"/>
            </a:spcAft>
          </a:pPr>
          <a:r>
            <a:rPr lang="zh-CN" dirty="0">
              <a:latin typeface="微软雅黑" panose="020B0503020204020204" pitchFamily="34" charset="-122"/>
              <a:ea typeface="微软雅黑" panose="020B0503020204020204" pitchFamily="34" charset="-122"/>
            </a:rPr>
            <a:t>协调外委单位研制设备</a:t>
          </a:r>
          <a:endParaRPr lang="zh-CN" altLang="en-US" dirty="0">
            <a:latin typeface="微软雅黑" panose="020B0503020204020204" pitchFamily="34" charset="-122"/>
            <a:ea typeface="微软雅黑" panose="020B0503020204020204" pitchFamily="34" charset="-122"/>
          </a:endParaRPr>
        </a:p>
      </dgm:t>
    </dgm:pt>
    <dgm:pt modelId="{E8DE1C93-08B3-0A4E-9BFE-077A63192940}" type="parTrans" cxnId="{641660F6-D89A-4D2E-90B3-FD4601A7CF7F}">
      <dgm:prSet/>
      <dgm:spPr/>
      <dgm:t>
        <a:bodyPr/>
        <a:lstStyle/>
        <a:p>
          <a:endParaRPr lang="zh-CN" altLang="en-US"/>
        </a:p>
      </dgm:t>
    </dgm:pt>
    <dgm:pt modelId="{80A010C3-6129-4C44-976D-1C2ED871AE7D}" type="sibTrans" cxnId="{641660F6-D89A-4D2E-90B3-FD4601A7CF7F}">
      <dgm:prSet/>
      <dgm:spPr/>
      <dgm:t>
        <a:bodyPr/>
        <a:lstStyle/>
        <a:p>
          <a:endParaRPr lang="zh-CN" altLang="en-US"/>
        </a:p>
      </dgm:t>
    </dgm:pt>
    <dgm:pt modelId="{0C0BC305-FC1B-48A4-9678-FAF9C151A085}">
      <dgm:prSet phldr="0" custT="0"/>
      <dgm:spPr/>
      <dgm:t>
        <a:bodyPr vert="horz" wrap="square"/>
        <a:lstStyle/>
        <a:p>
          <a:pPr>
            <a:lnSpc>
              <a:spcPct val="100000"/>
            </a:lnSpc>
            <a:spcBef>
              <a:spcPct val="0"/>
            </a:spcBef>
            <a:spcAft>
              <a:spcPct val="15000"/>
            </a:spcAft>
          </a:pPr>
          <a:r>
            <a:rPr lang="zh-CN" dirty="0">
              <a:latin typeface="微软雅黑" panose="020B0503020204020204" pitchFamily="34" charset="-122"/>
              <a:ea typeface="微软雅黑" panose="020B0503020204020204" pitchFamily="34" charset="-122"/>
            </a:rPr>
            <a:t>与任务</a:t>
          </a:r>
          <a:r>
            <a:rPr lang="en-US" altLang="zh-CN" dirty="0">
              <a:latin typeface="微软雅黑" panose="020B0503020204020204" pitchFamily="34" charset="-122"/>
              <a:ea typeface="微软雅黑" panose="020B0503020204020204" pitchFamily="34" charset="-122"/>
            </a:rPr>
            <a:t>2</a:t>
          </a:r>
          <a:r>
            <a:rPr lang="zh-CN" dirty="0">
              <a:latin typeface="微软雅黑" panose="020B0503020204020204" pitchFamily="34" charset="-122"/>
              <a:ea typeface="微软雅黑" panose="020B0503020204020204" pitchFamily="34" charset="-122"/>
            </a:rPr>
            <a:t>输出的设备标准保持一致</a:t>
          </a:r>
          <a:endParaRPr lang="zh-CN" altLang="en-US" dirty="0">
            <a:latin typeface="微软雅黑" panose="020B0503020204020204" pitchFamily="34" charset="-122"/>
            <a:ea typeface="微软雅黑" panose="020B0503020204020204" pitchFamily="34" charset="-122"/>
          </a:endParaRPr>
        </a:p>
      </dgm:t>
    </dgm:pt>
    <dgm:pt modelId="{4FF5C416-850A-4348-B20A-7BFCE21113CF}" type="parTrans" cxnId="{85D8D7F0-D441-4187-AD70-15D65CE92911}">
      <dgm:prSet/>
      <dgm:spPr/>
    </dgm:pt>
    <dgm:pt modelId="{E09604A6-0FA3-41F0-B587-E96E9CFDA5B1}" type="sibTrans" cxnId="{85D8D7F0-D441-4187-AD70-15D65CE92911}">
      <dgm:prSet/>
      <dgm:spPr/>
    </dgm:pt>
    <dgm:pt modelId="{25BB8649-F99A-7348-9EB6-201DD5394296}">
      <dgm:prSet phldrT="[文本]" custT="1"/>
      <dgm:spPr/>
      <dgm:t>
        <a:bodyPr/>
        <a:lstStyle/>
        <a:p>
          <a:r>
            <a:rPr lang="zh-CN" altLang="en-US" sz="2400" dirty="0">
              <a:latin typeface="微软雅黑" panose="020B0503020204020204" pitchFamily="34" charset="-122"/>
              <a:ea typeface="微软雅黑" panose="020B0503020204020204" pitchFamily="34" charset="-122"/>
            </a:rPr>
            <a:t> 任务</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：管控需求和标准化</a:t>
          </a:r>
        </a:p>
      </dgm:t>
    </dgm:pt>
    <dgm:pt modelId="{A1070CD4-DC96-0C4B-93C2-60B23AEC9D2D}" type="parTrans" cxnId="{B5411947-EC33-4889-B67F-2CBF9CB852B0}">
      <dgm:prSet/>
      <dgm:spPr/>
      <dgm:t>
        <a:bodyPr/>
        <a:lstStyle/>
        <a:p>
          <a:endParaRPr lang="zh-CN" altLang="en-US"/>
        </a:p>
      </dgm:t>
    </dgm:pt>
    <dgm:pt modelId="{B326C1B4-7C7E-BF40-BE19-364118E89BA5}" type="sibTrans" cxnId="{B5411947-EC33-4889-B67F-2CBF9CB852B0}">
      <dgm:prSet/>
      <dgm:spPr/>
      <dgm:t>
        <a:bodyPr/>
        <a:lstStyle/>
        <a:p>
          <a:endParaRPr lang="zh-CN" altLang="en-US"/>
        </a:p>
      </dgm:t>
    </dgm:pt>
    <dgm:pt modelId="{F9BEB43E-6F65-9A46-92C6-95B1612EB159}">
      <dgm:prSet phldrT="[文本]"/>
      <dgm:spPr/>
      <dgm:t>
        <a:bodyPr/>
        <a:lstStyle/>
        <a:p>
          <a:r>
            <a:rPr lang="zh-CN" altLang="en-US" dirty="0">
              <a:latin typeface="微软雅黑" panose="020B0503020204020204" pitchFamily="34" charset="-122"/>
              <a:ea typeface="微软雅黑" panose="020B0503020204020204" pitchFamily="34" charset="-122"/>
            </a:rPr>
            <a:t>系统定位</a:t>
          </a:r>
        </a:p>
      </dgm:t>
    </dgm:pt>
    <dgm:pt modelId="{56ADDF45-70A9-1543-961C-606CD7195591}" type="parTrans" cxnId="{5BFC87B1-D551-46F2-9CDE-786F909F6A41}">
      <dgm:prSet/>
      <dgm:spPr/>
      <dgm:t>
        <a:bodyPr/>
        <a:lstStyle/>
        <a:p>
          <a:endParaRPr lang="zh-CN" altLang="en-US"/>
        </a:p>
      </dgm:t>
    </dgm:pt>
    <dgm:pt modelId="{1F47384B-38E8-D34C-BDD8-8A27D3ECDE24}" type="sibTrans" cxnId="{5BFC87B1-D551-46F2-9CDE-786F909F6A41}">
      <dgm:prSet/>
      <dgm:spPr/>
      <dgm:t>
        <a:bodyPr/>
        <a:lstStyle/>
        <a:p>
          <a:endParaRPr lang="zh-CN" altLang="en-US"/>
        </a:p>
      </dgm:t>
    </dgm:pt>
    <dgm:pt modelId="{0ABC1AC8-601D-7447-990E-90FCDBBEC552}">
      <dgm:prSet phldrT="[文本]"/>
      <dgm:spPr/>
      <dgm:t>
        <a:bodyPr/>
        <a:lstStyle/>
        <a:p>
          <a:r>
            <a:rPr lang="zh-CN" altLang="en-US" dirty="0">
              <a:latin typeface="微软雅黑" panose="020B0503020204020204" pitchFamily="34" charset="-122"/>
              <a:ea typeface="微软雅黑" panose="020B0503020204020204" pitchFamily="34" charset="-122"/>
            </a:rPr>
            <a:t>功能范围</a:t>
          </a:r>
        </a:p>
      </dgm:t>
    </dgm:pt>
    <dgm:pt modelId="{47CF9169-520D-0846-BF56-8AC72C7F7039}" type="parTrans" cxnId="{6A7E0C25-41E6-411F-B17E-E0933D6D7516}">
      <dgm:prSet/>
      <dgm:spPr/>
      <dgm:t>
        <a:bodyPr/>
        <a:lstStyle/>
        <a:p>
          <a:endParaRPr lang="zh-CN" altLang="en-US"/>
        </a:p>
      </dgm:t>
    </dgm:pt>
    <dgm:pt modelId="{A75CDBD7-8AA8-2043-BAB3-F7344E12AB2B}" type="sibTrans" cxnId="{6A7E0C25-41E6-411F-B17E-E0933D6D7516}">
      <dgm:prSet/>
      <dgm:spPr/>
      <dgm:t>
        <a:bodyPr/>
        <a:lstStyle/>
        <a:p>
          <a:endParaRPr lang="zh-CN" altLang="en-US"/>
        </a:p>
      </dgm:t>
    </dgm:pt>
    <dgm:pt modelId="{ACA528E0-F6F5-0C4F-BC71-82CC2A509504}">
      <dgm:prSet phldrT="[文本]"/>
      <dgm:spPr/>
      <dgm:t>
        <a:bodyPr/>
        <a:lstStyle/>
        <a:p>
          <a:r>
            <a:rPr lang="zh-CN" dirty="0">
              <a:latin typeface="微软雅黑" panose="020B0503020204020204" pitchFamily="34" charset="-122"/>
              <a:ea typeface="微软雅黑" panose="020B0503020204020204" pitchFamily="34" charset="-122"/>
            </a:rPr>
            <a:t>满足项目需求并对齐相关标准</a:t>
          </a:r>
          <a:endParaRPr lang="zh-CN" altLang="en-US" dirty="0">
            <a:latin typeface="微软雅黑" panose="020B0503020204020204" pitchFamily="34" charset="-122"/>
            <a:ea typeface="微软雅黑" panose="020B0503020204020204" pitchFamily="34" charset="-122"/>
          </a:endParaRPr>
        </a:p>
      </dgm:t>
    </dgm:pt>
    <dgm:pt modelId="{08B0EDF0-03B0-8540-BE53-FEE2C208CE02}" type="parTrans" cxnId="{96B6C9A3-C197-4D77-9855-0C5B118E8EB2}">
      <dgm:prSet/>
      <dgm:spPr/>
      <dgm:t>
        <a:bodyPr/>
        <a:lstStyle/>
        <a:p>
          <a:endParaRPr lang="zh-CN" altLang="en-US"/>
        </a:p>
      </dgm:t>
    </dgm:pt>
    <dgm:pt modelId="{FE3995D5-3CB9-6D4D-B742-F808E63F360D}" type="sibTrans" cxnId="{96B6C9A3-C197-4D77-9855-0C5B118E8EB2}">
      <dgm:prSet/>
      <dgm:spPr/>
      <dgm:t>
        <a:bodyPr/>
        <a:lstStyle/>
        <a:p>
          <a:endParaRPr lang="zh-CN" altLang="en-US"/>
        </a:p>
      </dgm:t>
    </dgm:pt>
    <dgm:pt modelId="{7BD0970D-A34C-6843-ADC7-555CB1D13835}" type="pres">
      <dgm:prSet presAssocID="{0924C01C-7870-474E-978E-9878B483B891}" presName="Name0" presStyleCnt="0">
        <dgm:presLayoutVars>
          <dgm:dir/>
          <dgm:animLvl val="lvl"/>
          <dgm:resizeHandles val="exact"/>
        </dgm:presLayoutVars>
      </dgm:prSet>
      <dgm:spPr/>
      <dgm:t>
        <a:bodyPr/>
        <a:lstStyle/>
        <a:p>
          <a:endParaRPr lang="zh-CN" altLang="en-US"/>
        </a:p>
      </dgm:t>
    </dgm:pt>
    <dgm:pt modelId="{CA2CCFD8-3591-3E42-BFA5-4C86494CC74A}" type="pres">
      <dgm:prSet presAssocID="{5871BA8A-1937-1E48-A856-387ABB23D485}" presName="linNode" presStyleCnt="0"/>
      <dgm:spPr/>
    </dgm:pt>
    <dgm:pt modelId="{3AFC8939-183A-BC4A-9D70-FFFD48BAB051}" type="pres">
      <dgm:prSet presAssocID="{5871BA8A-1937-1E48-A856-387ABB23D485}" presName="parentText" presStyleLbl="node1" presStyleIdx="0" presStyleCnt="2" custScaleX="76961" custScaleY="71189" custLinFactNeighborX="-187" custLinFactNeighborY="-806">
        <dgm:presLayoutVars>
          <dgm:chMax val="1"/>
          <dgm:bulletEnabled val="1"/>
        </dgm:presLayoutVars>
      </dgm:prSet>
      <dgm:spPr/>
      <dgm:t>
        <a:bodyPr/>
        <a:lstStyle/>
        <a:p>
          <a:endParaRPr lang="zh-CN" altLang="en-US"/>
        </a:p>
      </dgm:t>
    </dgm:pt>
    <dgm:pt modelId="{8BFC283B-6C88-9B43-846A-A4E93EDB90DA}" type="pres">
      <dgm:prSet presAssocID="{5871BA8A-1937-1E48-A856-387ABB23D485}" presName="descendantText" presStyleLbl="alignAccFollowNode1" presStyleIdx="0" presStyleCnt="2" custScaleY="77613" custLinFactNeighborX="7656" custLinFactNeighborY="-3061">
        <dgm:presLayoutVars>
          <dgm:bulletEnabled val="1"/>
        </dgm:presLayoutVars>
      </dgm:prSet>
      <dgm:spPr/>
      <dgm:t>
        <a:bodyPr/>
        <a:lstStyle/>
        <a:p>
          <a:endParaRPr lang="zh-CN" altLang="en-US"/>
        </a:p>
      </dgm:t>
    </dgm:pt>
    <dgm:pt modelId="{E84B7145-EA82-4944-AE7D-1660B1AFBF8E}" type="pres">
      <dgm:prSet presAssocID="{B6C84872-A440-A24A-A081-FD38FF873122}" presName="sp" presStyleCnt="0"/>
      <dgm:spPr/>
    </dgm:pt>
    <dgm:pt modelId="{5E335793-7E78-7B4D-8ED8-55621C9D5AEC}" type="pres">
      <dgm:prSet presAssocID="{25BB8649-F99A-7348-9EB6-201DD5394296}" presName="linNode" presStyleCnt="0"/>
      <dgm:spPr/>
    </dgm:pt>
    <dgm:pt modelId="{2A52C8CF-5AFC-0849-A351-8C107739B1A6}" type="pres">
      <dgm:prSet presAssocID="{25BB8649-F99A-7348-9EB6-201DD5394296}" presName="parentText" presStyleLbl="node1" presStyleIdx="1" presStyleCnt="2" custScaleX="75481" custScaleY="69507">
        <dgm:presLayoutVars>
          <dgm:chMax val="1"/>
          <dgm:bulletEnabled val="1"/>
        </dgm:presLayoutVars>
      </dgm:prSet>
      <dgm:spPr/>
      <dgm:t>
        <a:bodyPr/>
        <a:lstStyle/>
        <a:p>
          <a:endParaRPr lang="zh-CN" altLang="en-US"/>
        </a:p>
      </dgm:t>
    </dgm:pt>
    <dgm:pt modelId="{7F4305C5-FB2C-CB49-BD00-DCA1ACE16015}" type="pres">
      <dgm:prSet presAssocID="{25BB8649-F99A-7348-9EB6-201DD5394296}" presName="descendantText" presStyleLbl="alignAccFollowNode1" presStyleIdx="1" presStyleCnt="2" custLinFactNeighborX="8852" custLinFactNeighborY="-824">
        <dgm:presLayoutVars>
          <dgm:bulletEnabled val="1"/>
        </dgm:presLayoutVars>
      </dgm:prSet>
      <dgm:spPr/>
      <dgm:t>
        <a:bodyPr/>
        <a:lstStyle/>
        <a:p>
          <a:endParaRPr lang="zh-CN" altLang="en-US"/>
        </a:p>
      </dgm:t>
    </dgm:pt>
  </dgm:ptLst>
  <dgm:cxnLst>
    <dgm:cxn modelId="{91206623-8279-4DDF-81BA-CFCA21A3A55D}" type="presOf" srcId="{0ABC1AC8-601D-7447-990E-90FCDBBEC552}" destId="{7F4305C5-FB2C-CB49-BD00-DCA1ACE16015}" srcOrd="0" destOrd="1" presId="urn:microsoft.com/office/officeart/2005/8/layout/vList5"/>
    <dgm:cxn modelId="{EFFE0FC9-7A45-4A99-8BF8-B9DC2A60894A}" type="presOf" srcId="{0924C01C-7870-474E-978E-9878B483B891}" destId="{7BD0970D-A34C-6843-ADC7-555CB1D13835}" srcOrd="0" destOrd="0" presId="urn:microsoft.com/office/officeart/2005/8/layout/vList5"/>
    <dgm:cxn modelId="{BBFF4365-5AFA-4D31-9107-29DAC7AE9F9A}" type="presOf" srcId="{F9BEB43E-6F65-9A46-92C6-95B1612EB159}" destId="{7F4305C5-FB2C-CB49-BD00-DCA1ACE16015}" srcOrd="0" destOrd="0" presId="urn:microsoft.com/office/officeart/2005/8/layout/vList5"/>
    <dgm:cxn modelId="{3E635E7C-5347-44B9-8536-CE2EC0257640}" srcId="{0924C01C-7870-474E-978E-9878B483B891}" destId="{5871BA8A-1937-1E48-A856-387ABB23D485}" srcOrd="0" destOrd="0" parTransId="{FF33E90B-50C5-AC44-87F6-443E36B3EB7A}" sibTransId="{B6C84872-A440-A24A-A081-FD38FF873122}"/>
    <dgm:cxn modelId="{45ABC032-F3F0-4A38-8E46-208116A27334}" type="presOf" srcId="{0203F601-A61D-6142-ACE6-013007483B28}" destId="{8BFC283B-6C88-9B43-846A-A4E93EDB90DA}" srcOrd="0" destOrd="0" presId="urn:microsoft.com/office/officeart/2005/8/layout/vList5"/>
    <dgm:cxn modelId="{6A7E0C25-41E6-411F-B17E-E0933D6D7516}" srcId="{25BB8649-F99A-7348-9EB6-201DD5394296}" destId="{0ABC1AC8-601D-7447-990E-90FCDBBEC552}" srcOrd="1" destOrd="0" parTransId="{47CF9169-520D-0846-BF56-8AC72C7F7039}" sibTransId="{A75CDBD7-8AA8-2043-BAB3-F7344E12AB2B}"/>
    <dgm:cxn modelId="{5BFC87B1-D551-46F2-9CDE-786F909F6A41}" srcId="{25BB8649-F99A-7348-9EB6-201DD5394296}" destId="{F9BEB43E-6F65-9A46-92C6-95B1612EB159}" srcOrd="0" destOrd="0" parTransId="{56ADDF45-70A9-1543-961C-606CD7195591}" sibTransId="{1F47384B-38E8-D34C-BDD8-8A27D3ECDE24}"/>
    <dgm:cxn modelId="{96B6C9A3-C197-4D77-9855-0C5B118E8EB2}" srcId="{25BB8649-F99A-7348-9EB6-201DD5394296}" destId="{ACA528E0-F6F5-0C4F-BC71-82CC2A509504}" srcOrd="2" destOrd="0" parTransId="{08B0EDF0-03B0-8540-BE53-FEE2C208CE02}" sibTransId="{FE3995D5-3CB9-6D4D-B742-F808E63F360D}"/>
    <dgm:cxn modelId="{D0D727D6-5AD8-483F-9FAF-AC56759D6035}" type="presOf" srcId="{0C0BC305-FC1B-48A4-9678-FAF9C151A085}" destId="{8BFC283B-6C88-9B43-846A-A4E93EDB90DA}" srcOrd="0" destOrd="1" presId="urn:microsoft.com/office/officeart/2005/8/layout/vList5"/>
    <dgm:cxn modelId="{07A0E51C-D271-4D20-AEE7-78E7A190645A}" type="presOf" srcId="{5871BA8A-1937-1E48-A856-387ABB23D485}" destId="{3AFC8939-183A-BC4A-9D70-FFFD48BAB051}" srcOrd="0" destOrd="0" presId="urn:microsoft.com/office/officeart/2005/8/layout/vList5"/>
    <dgm:cxn modelId="{641660F6-D89A-4D2E-90B3-FD4601A7CF7F}" srcId="{5871BA8A-1937-1E48-A856-387ABB23D485}" destId="{0203F601-A61D-6142-ACE6-013007483B28}" srcOrd="0" destOrd="0" parTransId="{E8DE1C93-08B3-0A4E-9BFE-077A63192940}" sibTransId="{80A010C3-6129-4C44-976D-1C2ED871AE7D}"/>
    <dgm:cxn modelId="{1405D278-99EA-4DF0-9390-501A61020E6B}" type="presOf" srcId="{ACA528E0-F6F5-0C4F-BC71-82CC2A509504}" destId="{7F4305C5-FB2C-CB49-BD00-DCA1ACE16015}" srcOrd="0" destOrd="2" presId="urn:microsoft.com/office/officeart/2005/8/layout/vList5"/>
    <dgm:cxn modelId="{B5411947-EC33-4889-B67F-2CBF9CB852B0}" srcId="{0924C01C-7870-474E-978E-9878B483B891}" destId="{25BB8649-F99A-7348-9EB6-201DD5394296}" srcOrd="1" destOrd="0" parTransId="{A1070CD4-DC96-0C4B-93C2-60B23AEC9D2D}" sibTransId="{B326C1B4-7C7E-BF40-BE19-364118E89BA5}"/>
    <dgm:cxn modelId="{7C8D4F42-B01B-47C9-8E51-E9114529E8D8}" type="presOf" srcId="{25BB8649-F99A-7348-9EB6-201DD5394296}" destId="{2A52C8CF-5AFC-0849-A351-8C107739B1A6}" srcOrd="0" destOrd="0" presId="urn:microsoft.com/office/officeart/2005/8/layout/vList5"/>
    <dgm:cxn modelId="{85D8D7F0-D441-4187-AD70-15D65CE92911}" srcId="{5871BA8A-1937-1E48-A856-387ABB23D485}" destId="{0C0BC305-FC1B-48A4-9678-FAF9C151A085}" srcOrd="1" destOrd="0" parTransId="{4FF5C416-850A-4348-B20A-7BFCE21113CF}" sibTransId="{E09604A6-0FA3-41F0-B587-E96E9CFDA5B1}"/>
    <dgm:cxn modelId="{1525A9C9-F79E-46F0-854D-E1907909FB71}" type="presParOf" srcId="{7BD0970D-A34C-6843-ADC7-555CB1D13835}" destId="{CA2CCFD8-3591-3E42-BFA5-4C86494CC74A}" srcOrd="0" destOrd="0" presId="urn:microsoft.com/office/officeart/2005/8/layout/vList5"/>
    <dgm:cxn modelId="{CE742B7A-1BDF-490B-9D4A-CAEFE549C9A9}" type="presParOf" srcId="{CA2CCFD8-3591-3E42-BFA5-4C86494CC74A}" destId="{3AFC8939-183A-BC4A-9D70-FFFD48BAB051}" srcOrd="0" destOrd="0" presId="urn:microsoft.com/office/officeart/2005/8/layout/vList5"/>
    <dgm:cxn modelId="{2EF2D026-9C60-4180-A594-43C328CF34F0}" type="presParOf" srcId="{CA2CCFD8-3591-3E42-BFA5-4C86494CC74A}" destId="{8BFC283B-6C88-9B43-846A-A4E93EDB90DA}" srcOrd="1" destOrd="0" presId="urn:microsoft.com/office/officeart/2005/8/layout/vList5"/>
    <dgm:cxn modelId="{F3286C2B-2AE5-439B-A295-4D824260A99D}" type="presParOf" srcId="{7BD0970D-A34C-6843-ADC7-555CB1D13835}" destId="{E84B7145-EA82-4944-AE7D-1660B1AFBF8E}" srcOrd="1" destOrd="0" presId="urn:microsoft.com/office/officeart/2005/8/layout/vList5"/>
    <dgm:cxn modelId="{7A3EAB4F-023D-450E-8C01-8F2B5E9208DF}" type="presParOf" srcId="{7BD0970D-A34C-6843-ADC7-555CB1D13835}" destId="{5E335793-7E78-7B4D-8ED8-55621C9D5AEC}" srcOrd="2" destOrd="0" presId="urn:microsoft.com/office/officeart/2005/8/layout/vList5"/>
    <dgm:cxn modelId="{BD60D620-5C38-4F0A-8A22-798D3479CB7E}" type="presParOf" srcId="{5E335793-7E78-7B4D-8ED8-55621C9D5AEC}" destId="{2A52C8CF-5AFC-0849-A351-8C107739B1A6}" srcOrd="0" destOrd="0" presId="urn:microsoft.com/office/officeart/2005/8/layout/vList5"/>
    <dgm:cxn modelId="{B095DD5A-9901-46A8-962B-2BB5617E852B}" type="presParOf" srcId="{5E335793-7E78-7B4D-8ED8-55621C9D5AEC}" destId="{7F4305C5-FB2C-CB49-BD00-DCA1ACE16015}"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C283B-6C88-9B43-846A-A4E93EDB90DA}">
      <dsp:nvSpPr>
        <dsp:cNvPr id="0" name=""/>
        <dsp:cNvSpPr/>
      </dsp:nvSpPr>
      <dsp:spPr>
        <a:xfrm rot="5400000">
          <a:off x="6814218" y="-2948819"/>
          <a:ext cx="1101847" cy="70766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100000"/>
            </a:lnSpc>
            <a:spcBef>
              <a:spcPct val="0"/>
            </a:spcBef>
            <a:spcAft>
              <a:spcPct val="15000"/>
            </a:spcAft>
            <a:buChar char="••"/>
          </a:pPr>
          <a:r>
            <a:rPr lang="zh-CN" sz="1800" kern="1200" dirty="0">
              <a:latin typeface="微软雅黑" panose="020B0503020204020204" pitchFamily="34" charset="-122"/>
              <a:ea typeface="微软雅黑" panose="020B0503020204020204" pitchFamily="34" charset="-122"/>
            </a:rPr>
            <a:t>协调外委单位研制设备</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100000"/>
            </a:lnSpc>
            <a:spcBef>
              <a:spcPct val="0"/>
            </a:spcBef>
            <a:spcAft>
              <a:spcPct val="15000"/>
            </a:spcAft>
            <a:buChar char="••"/>
          </a:pPr>
          <a:r>
            <a:rPr lang="zh-CN" sz="1800" kern="1200" dirty="0">
              <a:latin typeface="微软雅黑" panose="020B0503020204020204" pitchFamily="34" charset="-122"/>
              <a:ea typeface="微软雅黑" panose="020B0503020204020204" pitchFamily="34" charset="-122"/>
            </a:rPr>
            <a:t>与任务</a:t>
          </a:r>
          <a:r>
            <a:rPr lang="en-US" altLang="zh-CN" sz="1800" kern="1200" dirty="0">
              <a:latin typeface="微软雅黑" panose="020B0503020204020204" pitchFamily="34" charset="-122"/>
              <a:ea typeface="微软雅黑" panose="020B0503020204020204" pitchFamily="34" charset="-122"/>
            </a:rPr>
            <a:t>2</a:t>
          </a:r>
          <a:r>
            <a:rPr lang="zh-CN" sz="1800" kern="1200" dirty="0">
              <a:latin typeface="微软雅黑" panose="020B0503020204020204" pitchFamily="34" charset="-122"/>
              <a:ea typeface="微软雅黑" panose="020B0503020204020204" pitchFamily="34" charset="-122"/>
            </a:rPr>
            <a:t>输出的设备标准保持一致</a:t>
          </a:r>
          <a:endParaRPr lang="zh-CN" altLang="en-US" sz="1800" kern="1200" dirty="0">
            <a:latin typeface="微软雅黑" panose="020B0503020204020204" pitchFamily="34" charset="-122"/>
            <a:ea typeface="微软雅黑" panose="020B0503020204020204" pitchFamily="34" charset="-122"/>
          </a:endParaRPr>
        </a:p>
      </dsp:txBody>
      <dsp:txXfrm rot="-5400000">
        <a:off x="3826820" y="92367"/>
        <a:ext cx="7022855" cy="994271"/>
      </dsp:txXfrm>
    </dsp:sp>
    <dsp:sp modelId="{3AFC8939-183A-BC4A-9D70-FFFD48BAB051}">
      <dsp:nvSpPr>
        <dsp:cNvPr id="0" name=""/>
        <dsp:cNvSpPr/>
      </dsp:nvSpPr>
      <dsp:spPr>
        <a:xfrm>
          <a:off x="445313" y="0"/>
          <a:ext cx="3063518" cy="12633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kern="1200" dirty="0">
              <a:latin typeface="微软雅黑" panose="020B0503020204020204" pitchFamily="34" charset="-122"/>
              <a:ea typeface="微软雅黑" panose="020B0503020204020204" pitchFamily="34" charset="-122"/>
            </a:rPr>
            <a:t>任务</a:t>
          </a:r>
          <a:r>
            <a:rPr lang="en-US" altLang="zh-CN" sz="2400" kern="1200" dirty="0">
              <a:latin typeface="微软雅黑" panose="020B0503020204020204" pitchFamily="34" charset="-122"/>
              <a:ea typeface="微软雅黑" panose="020B0503020204020204" pitchFamily="34" charset="-122"/>
            </a:rPr>
            <a:t>1</a:t>
          </a:r>
          <a:r>
            <a:rPr lang="zh-CN" altLang="en-US" sz="2400" kern="1200" dirty="0">
              <a:latin typeface="微软雅黑" panose="020B0503020204020204" pitchFamily="34" charset="-122"/>
              <a:ea typeface="微软雅黑" panose="020B0503020204020204" pitchFamily="34" charset="-122"/>
            </a:rPr>
            <a:t>：设备研制</a:t>
          </a:r>
        </a:p>
      </dsp:txBody>
      <dsp:txXfrm>
        <a:off x="506983" y="61670"/>
        <a:ext cx="2940178" cy="1139970"/>
      </dsp:txXfrm>
    </dsp:sp>
    <dsp:sp modelId="{7F4305C5-FB2C-CB49-BD00-DCA1ACE16015}">
      <dsp:nvSpPr>
        <dsp:cNvPr id="0" name=""/>
        <dsp:cNvSpPr/>
      </dsp:nvSpPr>
      <dsp:spPr>
        <a:xfrm rot="5400000">
          <a:off x="6644003" y="-1486842"/>
          <a:ext cx="1419669" cy="70766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系统定位</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功能范围</a:t>
          </a:r>
        </a:p>
        <a:p>
          <a:pPr marL="171450" lvl="1" indent="-171450" algn="l" defTabSz="800100">
            <a:lnSpc>
              <a:spcPct val="90000"/>
            </a:lnSpc>
            <a:spcBef>
              <a:spcPct val="0"/>
            </a:spcBef>
            <a:spcAft>
              <a:spcPct val="15000"/>
            </a:spcAft>
            <a:buChar char="••"/>
          </a:pPr>
          <a:r>
            <a:rPr lang="zh-CN" sz="1800" kern="1200" dirty="0">
              <a:latin typeface="微软雅黑" panose="020B0503020204020204" pitchFamily="34" charset="-122"/>
              <a:ea typeface="微软雅黑" panose="020B0503020204020204" pitchFamily="34" charset="-122"/>
            </a:rPr>
            <a:t>满足项目需求并对齐相关标准</a:t>
          </a:r>
          <a:endParaRPr lang="zh-CN" altLang="en-US" sz="1800" kern="1200" dirty="0">
            <a:latin typeface="微软雅黑" panose="020B0503020204020204" pitchFamily="34" charset="-122"/>
            <a:ea typeface="微软雅黑" panose="020B0503020204020204" pitchFamily="34" charset="-122"/>
          </a:endParaRPr>
        </a:p>
      </dsp:txBody>
      <dsp:txXfrm rot="-5400000">
        <a:off x="3815517" y="1410947"/>
        <a:ext cx="7007340" cy="1281063"/>
      </dsp:txXfrm>
    </dsp:sp>
    <dsp:sp modelId="{2A52C8CF-5AFC-0849-A351-8C107739B1A6}">
      <dsp:nvSpPr>
        <dsp:cNvPr id="0" name=""/>
        <dsp:cNvSpPr/>
      </dsp:nvSpPr>
      <dsp:spPr>
        <a:xfrm>
          <a:off x="458546" y="1446446"/>
          <a:ext cx="3004605" cy="123346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kern="1200" dirty="0">
              <a:latin typeface="微软雅黑" panose="020B0503020204020204" pitchFamily="34" charset="-122"/>
              <a:ea typeface="微软雅黑" panose="020B0503020204020204" pitchFamily="34" charset="-122"/>
            </a:rPr>
            <a:t> 任务</a:t>
          </a:r>
          <a:r>
            <a:rPr lang="en-US" altLang="zh-CN" sz="2400" kern="1200" dirty="0">
              <a:latin typeface="微软雅黑" panose="020B0503020204020204" pitchFamily="34" charset="-122"/>
              <a:ea typeface="微软雅黑" panose="020B0503020204020204" pitchFamily="34" charset="-122"/>
            </a:rPr>
            <a:t>2</a:t>
          </a:r>
          <a:r>
            <a:rPr lang="zh-CN" altLang="en-US" sz="2400" kern="1200" dirty="0">
              <a:latin typeface="微软雅黑" panose="020B0503020204020204" pitchFamily="34" charset="-122"/>
              <a:ea typeface="微软雅黑" panose="020B0503020204020204" pitchFamily="34" charset="-122"/>
            </a:rPr>
            <a:t>：管控需求和标准化</a:t>
          </a:r>
        </a:p>
      </dsp:txBody>
      <dsp:txXfrm>
        <a:off x="518759" y="1506659"/>
        <a:ext cx="2884179" cy="111303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3C52F-ABAB-496A-93E3-1E522EFBD09B}" type="datetimeFigureOut">
              <a:rPr lang="zh-CN" altLang="en-US" smtClean="0"/>
              <a:t>2021/10/19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D2633-591B-49B6-8ACE-C52CA5184153}" type="slidenum">
              <a:rPr lang="zh-CN" altLang="en-US" smtClean="0"/>
              <a:t>‹#›</a:t>
            </a:fld>
            <a:endParaRPr lang="zh-CN" altLang="en-US"/>
          </a:p>
        </p:txBody>
      </p:sp>
    </p:spTree>
    <p:extLst>
      <p:ext uri="{BB962C8B-B14F-4D97-AF65-F5344CB8AC3E}">
        <p14:creationId xmlns:p14="http://schemas.microsoft.com/office/powerpoint/2010/main" val="59657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7C1423-BF07-4038-B56A-D2A0798D2335}" type="slidenum">
              <a:rPr lang="zh-CN" altLang="en-US" smtClean="0"/>
              <a:t>1</a:t>
            </a:fld>
            <a:endParaRPr lang="zh-CN" altLang="en-US"/>
          </a:p>
        </p:txBody>
      </p:sp>
    </p:spTree>
    <p:extLst>
      <p:ext uri="{BB962C8B-B14F-4D97-AF65-F5344CB8AC3E}">
        <p14:creationId xmlns:p14="http://schemas.microsoft.com/office/powerpoint/2010/main" val="2084549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技术研究计划及工作路线</a:t>
            </a:r>
          </a:p>
        </p:txBody>
      </p:sp>
    </p:spTree>
    <p:extLst>
      <p:ext uri="{BB962C8B-B14F-4D97-AF65-F5344CB8AC3E}">
        <p14:creationId xmlns:p14="http://schemas.microsoft.com/office/powerpoint/2010/main" val="205283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12</a:t>
            </a:fld>
            <a:endParaRPr lang="en-US" altLang="zh-CN" dirty="0"/>
          </a:p>
        </p:txBody>
      </p:sp>
    </p:spTree>
    <p:extLst>
      <p:ext uri="{BB962C8B-B14F-4D97-AF65-F5344CB8AC3E}">
        <p14:creationId xmlns:p14="http://schemas.microsoft.com/office/powerpoint/2010/main" val="773949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46D2633-591B-49B6-8ACE-C52CA5184153}" type="slidenum">
              <a:rPr lang="zh-CN" altLang="en-US" smtClean="0"/>
              <a:t>13</a:t>
            </a:fld>
            <a:endParaRPr lang="zh-CN" altLang="en-US"/>
          </a:p>
        </p:txBody>
      </p:sp>
    </p:spTree>
    <p:extLst>
      <p:ext uri="{BB962C8B-B14F-4D97-AF65-F5344CB8AC3E}">
        <p14:creationId xmlns:p14="http://schemas.microsoft.com/office/powerpoint/2010/main" val="712067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46D2633-591B-49B6-8ACE-C52CA5184153}" type="slidenum">
              <a:rPr lang="zh-CN" altLang="en-US" smtClean="0"/>
              <a:t>14</a:t>
            </a:fld>
            <a:endParaRPr lang="zh-CN" altLang="en-US"/>
          </a:p>
        </p:txBody>
      </p:sp>
    </p:spTree>
    <p:extLst>
      <p:ext uri="{BB962C8B-B14F-4D97-AF65-F5344CB8AC3E}">
        <p14:creationId xmlns:p14="http://schemas.microsoft.com/office/powerpoint/2010/main" val="3773969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46D2633-591B-49B6-8ACE-C52CA5184153}" type="slidenum">
              <a:rPr lang="zh-CN" altLang="en-US" smtClean="0"/>
              <a:t>15</a:t>
            </a:fld>
            <a:endParaRPr lang="zh-CN" altLang="en-US"/>
          </a:p>
        </p:txBody>
      </p:sp>
    </p:spTree>
    <p:extLst>
      <p:ext uri="{BB962C8B-B14F-4D97-AF65-F5344CB8AC3E}">
        <p14:creationId xmlns:p14="http://schemas.microsoft.com/office/powerpoint/2010/main" val="1925034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16</a:t>
            </a:fld>
            <a:endParaRPr lang="en-US" altLang="zh-CN" dirty="0"/>
          </a:p>
        </p:txBody>
      </p:sp>
    </p:spTree>
    <p:extLst>
      <p:ext uri="{BB962C8B-B14F-4D97-AF65-F5344CB8AC3E}">
        <p14:creationId xmlns:p14="http://schemas.microsoft.com/office/powerpoint/2010/main" val="1847743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课题实施重点难点分析（</a:t>
            </a:r>
            <a:r>
              <a:rPr lang="en-US" altLang="zh-CN" dirty="0"/>
              <a:t>3</a:t>
            </a:r>
            <a:r>
              <a:rPr lang="zh-CN" altLang="en-US" dirty="0"/>
              <a:t>）</a:t>
            </a:r>
            <a:endParaRPr lang="en-US" altLang="zh-CN" dirty="0"/>
          </a:p>
        </p:txBody>
      </p:sp>
    </p:spTree>
    <p:extLst>
      <p:ext uri="{BB962C8B-B14F-4D97-AF65-F5344CB8AC3E}">
        <p14:creationId xmlns:p14="http://schemas.microsoft.com/office/powerpoint/2010/main" val="110680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3</a:t>
            </a:fld>
            <a:endParaRPr lang="en-US" altLang="zh-CN" dirty="0"/>
          </a:p>
        </p:txBody>
      </p:sp>
    </p:spTree>
    <p:extLst>
      <p:ext uri="{BB962C8B-B14F-4D97-AF65-F5344CB8AC3E}">
        <p14:creationId xmlns:p14="http://schemas.microsoft.com/office/powerpoint/2010/main" val="106061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a:t>
            </a:r>
            <a:r>
              <a:rPr lang="zh-CN" altLang="en-US" dirty="0"/>
              <a:t>课题任务、指标及成果形式</a:t>
            </a:r>
          </a:p>
        </p:txBody>
      </p:sp>
      <p:sp>
        <p:nvSpPr>
          <p:cNvPr id="4" name="灯片编号占位符 3"/>
          <p:cNvSpPr>
            <a:spLocks noGrp="1"/>
          </p:cNvSpPr>
          <p:nvPr>
            <p:ph type="sldNum" sz="quarter" idx="5"/>
          </p:nvPr>
        </p:nvSpPr>
        <p:spPr/>
        <p:txBody>
          <a:bodyPr/>
          <a:lstStyle/>
          <a:p>
            <a:fld id="{246D2633-591B-49B6-8ACE-C52CA5184153}" type="slidenum">
              <a:rPr lang="zh-CN" altLang="en-US" smtClean="0"/>
              <a:t>4</a:t>
            </a:fld>
            <a:endParaRPr lang="zh-CN" altLang="en-US"/>
          </a:p>
        </p:txBody>
      </p:sp>
    </p:spTree>
    <p:extLst>
      <p:ext uri="{BB962C8B-B14F-4D97-AF65-F5344CB8AC3E}">
        <p14:creationId xmlns:p14="http://schemas.microsoft.com/office/powerpoint/2010/main" val="3848722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t>5</a:t>
            </a:fld>
            <a:endParaRPr lang="en-US" altLang="zh-CN" dirty="0"/>
          </a:p>
        </p:txBody>
      </p:sp>
    </p:spTree>
    <p:extLst>
      <p:ext uri="{BB962C8B-B14F-4D97-AF65-F5344CB8AC3E}">
        <p14:creationId xmlns:p14="http://schemas.microsoft.com/office/powerpoint/2010/main" val="778971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P2</a:t>
            </a:r>
            <a:r>
              <a:rPr lang="zh-CN" altLang="en-US" dirty="0"/>
              <a:t>课题关系及分工协作需求，</a:t>
            </a:r>
          </a:p>
        </p:txBody>
      </p:sp>
    </p:spTree>
    <p:extLst>
      <p:ext uri="{BB962C8B-B14F-4D97-AF65-F5344CB8AC3E}">
        <p14:creationId xmlns:p14="http://schemas.microsoft.com/office/powerpoint/2010/main" val="2931748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P3</a:t>
            </a:r>
            <a:r>
              <a:rPr lang="zh-CN" altLang="en-US" dirty="0">
                <a:sym typeface="+mn-ea"/>
              </a:rPr>
              <a:t>技术路线</a:t>
            </a:r>
            <a:endParaRPr lang="zh-CN" altLang="en-US" dirty="0"/>
          </a:p>
          <a:p>
            <a:r>
              <a:rPr lang="en-US" altLang="zh-CN" dirty="0"/>
              <a:t>P4</a:t>
            </a:r>
            <a:r>
              <a:rPr lang="zh-CN" altLang="en-US" dirty="0">
                <a:sym typeface="+mn-ea"/>
              </a:rPr>
              <a:t>课题研究内容及进度要求</a:t>
            </a:r>
            <a:endParaRPr lang="en-US" altLang="zh-CN"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本课题遵循“需求分析</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技术研究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设备系统研发”的技术研究路线。</a:t>
            </a:r>
            <a:r>
              <a:rPr lang="zh-CN" altLang="zh-CN" sz="1200" dirty="0">
                <a:latin typeface="微软雅黑" panose="020B0503020204020204" pitchFamily="34" charset="-122"/>
                <a:ea typeface="微软雅黑" panose="020B0503020204020204" pitchFamily="34" charset="-122"/>
              </a:rPr>
              <a:t>从能源互联网的业务承载、网络组网能力、业务接口适配和切片管理等多个维度分析融合型</a:t>
            </a:r>
            <a:r>
              <a:rPr lang="en-US" altLang="zh-CN" sz="1200" dirty="0" err="1">
                <a:latin typeface="微软雅黑" panose="020B0503020204020204" pitchFamily="34" charset="-122"/>
                <a:ea typeface="微软雅黑" panose="020B0503020204020204" pitchFamily="34" charset="-122"/>
              </a:rPr>
              <a:t>FlexE</a:t>
            </a:r>
            <a:r>
              <a:rPr lang="zh-CN" altLang="zh-CN" sz="1200" dirty="0">
                <a:latin typeface="微软雅黑" panose="020B0503020204020204" pitchFamily="34" charset="-122"/>
                <a:ea typeface="微软雅黑" panose="020B0503020204020204" pitchFamily="34" charset="-122"/>
              </a:rPr>
              <a:t>设备及管理工具研发的功能需求</a:t>
            </a:r>
            <a:r>
              <a:rPr lang="zh-CN" altLang="en-US"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结合指南中提出的最小切片粒度</a:t>
            </a:r>
            <a:r>
              <a:rPr lang="en-US" altLang="zh-CN" sz="1200" dirty="0">
                <a:latin typeface="微软雅黑" panose="020B0503020204020204" pitchFamily="34" charset="-122"/>
                <a:ea typeface="微软雅黑" panose="020B0503020204020204" pitchFamily="34" charset="-122"/>
              </a:rPr>
              <a:t>10M</a:t>
            </a:r>
            <a:r>
              <a:rPr lang="zh-CN" altLang="zh-CN" sz="1200" dirty="0">
                <a:latin typeface="微软雅黑" panose="020B0503020204020204" pitchFamily="34" charset="-122"/>
                <a:ea typeface="微软雅黑" panose="020B0503020204020204" pitchFamily="34" charset="-122"/>
              </a:rPr>
              <a:t>、业务开通和故障定位的指标需求</a:t>
            </a:r>
            <a:r>
              <a:rPr lang="zh-CN" altLang="en-US" sz="1200" dirty="0">
                <a:latin typeface="微软雅黑" panose="020B0503020204020204" pitchFamily="34" charset="-122"/>
                <a:ea typeface="微软雅黑" panose="020B0503020204020204" pitchFamily="34" charset="-122"/>
              </a:rPr>
              <a:t>提出设备和管理工具的性能需求；在此基础上提出</a:t>
            </a:r>
            <a:r>
              <a:rPr lang="zh-CN" altLang="zh-CN" sz="1200" dirty="0">
                <a:latin typeface="微软雅黑" panose="020B0503020204020204" pitchFamily="34" charset="-122"/>
                <a:ea typeface="微软雅黑" panose="020B0503020204020204" pitchFamily="34" charset="-122"/>
              </a:rPr>
              <a:t>开展融合</a:t>
            </a:r>
            <a:r>
              <a:rPr lang="en-US" altLang="zh-CN" sz="1200" dirty="0" err="1">
                <a:latin typeface="微软雅黑" panose="020B0503020204020204" pitchFamily="34" charset="-122"/>
                <a:ea typeface="微软雅黑" panose="020B0503020204020204" pitchFamily="34" charset="-122"/>
              </a:rPr>
              <a:t>FlexE</a:t>
            </a:r>
            <a:r>
              <a:rPr lang="zh-CN" altLang="zh-CN" sz="1200" dirty="0">
                <a:latin typeface="微软雅黑" panose="020B0503020204020204" pitchFamily="34" charset="-122"/>
                <a:ea typeface="微软雅黑" panose="020B0503020204020204" pitchFamily="34" charset="-122"/>
              </a:rPr>
              <a:t>设备控制面和管理面的功能</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性能需求</a:t>
            </a:r>
            <a:r>
              <a:rPr lang="zh-CN" altLang="en-US" sz="1200" dirty="0">
                <a:latin typeface="微软雅黑" panose="020B0503020204020204" pitchFamily="34" charset="-122"/>
                <a:ea typeface="微软雅黑" panose="020B0503020204020204" pitchFamily="34" charset="-122"/>
              </a:rPr>
              <a:t>；基于上述需求开展支撑融合</a:t>
            </a:r>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设备实现的关键技术和体系架构的研究，提出面向智能运维的网络切片全生命周期管理和快速开通机制及基于</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的智能运维等多个方面的技术实现方案，研发适配能源互联网业务的融合</a:t>
            </a:r>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设备装置和基于</a:t>
            </a:r>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的能源互联网业务切片网络端到端管理工具，定义</a:t>
            </a:r>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承载网接口交互标准。</a:t>
            </a:r>
          </a:p>
          <a:p>
            <a:endParaRPr lang="zh-CN" altLang="en-US" dirty="0"/>
          </a:p>
        </p:txBody>
      </p:sp>
    </p:spTree>
    <p:extLst>
      <p:ext uri="{BB962C8B-B14F-4D97-AF65-F5344CB8AC3E}">
        <p14:creationId xmlns:p14="http://schemas.microsoft.com/office/powerpoint/2010/main" val="247323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技术研究路线及工作计划</a:t>
            </a:r>
          </a:p>
          <a:p>
            <a:endParaRPr lang="zh-CN" altLang="en-US"/>
          </a:p>
        </p:txBody>
      </p:sp>
    </p:spTree>
    <p:extLst>
      <p:ext uri="{BB962C8B-B14F-4D97-AF65-F5344CB8AC3E}">
        <p14:creationId xmlns:p14="http://schemas.microsoft.com/office/powerpoint/2010/main" val="199186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技术研究路线及工作计划</a:t>
            </a:r>
          </a:p>
          <a:p>
            <a:endParaRPr lang="zh-CN" altLang="en-US"/>
          </a:p>
        </p:txBody>
      </p:sp>
    </p:spTree>
    <p:extLst>
      <p:ext uri="{BB962C8B-B14F-4D97-AF65-F5344CB8AC3E}">
        <p14:creationId xmlns:p14="http://schemas.microsoft.com/office/powerpoint/2010/main" val="633158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200" dirty="0">
              <a:latin typeface="微软雅黑" panose="020B0503020204020204" pitchFamily="34" charset="-122"/>
              <a:ea typeface="微软雅黑" panose="020B0503020204020204" pitchFamily="34" charset="-122"/>
            </a:endParaRPr>
          </a:p>
          <a:p>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 通道和</a:t>
            </a:r>
            <a:r>
              <a:rPr lang="en-US" altLang="zh-CN" sz="1200" dirty="0">
                <a:latin typeface="微软雅黑" panose="020B0503020204020204" pitchFamily="34" charset="-122"/>
                <a:ea typeface="微软雅黑" panose="020B0503020204020204" pitchFamily="34" charset="-122"/>
              </a:rPr>
              <a:t>MTN</a:t>
            </a:r>
            <a:r>
              <a:rPr lang="zh-CN" altLang="en-US" sz="1200" dirty="0">
                <a:latin typeface="微软雅黑" panose="020B0503020204020204" pitchFamily="34" charset="-122"/>
                <a:ea typeface="微软雅黑" panose="020B0503020204020204" pitchFamily="34" charset="-122"/>
              </a:rPr>
              <a:t>通道的配置和监视</a:t>
            </a:r>
            <a:r>
              <a:rPr lang="en-US" altLang="zh-CN" sz="1200" dirty="0" err="1">
                <a:latin typeface="微软雅黑" panose="020B0503020204020204" pitchFamily="34" charset="-122"/>
                <a:ea typeface="微软雅黑" panose="020B0503020204020204" pitchFamily="34" charset="-122"/>
              </a:rPr>
              <a:t>FlexE</a:t>
            </a:r>
            <a:r>
              <a:rPr lang="zh-CN" altLang="en-US" sz="1200" dirty="0">
                <a:latin typeface="微软雅黑" panose="020B0503020204020204" pitchFamily="34" charset="-122"/>
                <a:ea typeface="微软雅黑" panose="020B0503020204020204" pitchFamily="34" charset="-122"/>
              </a:rPr>
              <a:t> 通道和</a:t>
            </a:r>
            <a:r>
              <a:rPr lang="en-US" altLang="zh-CN" sz="1200" dirty="0">
                <a:latin typeface="微软雅黑" panose="020B0503020204020204" pitchFamily="34" charset="-122"/>
                <a:ea typeface="微软雅黑" panose="020B0503020204020204" pitchFamily="34" charset="-122"/>
              </a:rPr>
              <a:t>MTN</a:t>
            </a:r>
            <a:r>
              <a:rPr lang="zh-CN" altLang="en-US" sz="1200" dirty="0">
                <a:latin typeface="微软雅黑" panose="020B0503020204020204" pitchFamily="34" charset="-122"/>
                <a:ea typeface="微软雅黑" panose="020B0503020204020204" pitchFamily="34" charset="-122"/>
              </a:rPr>
              <a:t>通道的配置和监视</a:t>
            </a:r>
            <a:r>
              <a:rPr lang="zh-CN" altLang="en-US" dirty="0"/>
              <a:t>技术研究路线及工作路线</a:t>
            </a:r>
          </a:p>
        </p:txBody>
      </p:sp>
    </p:spTree>
    <p:extLst>
      <p:ext uri="{BB962C8B-B14F-4D97-AF65-F5344CB8AC3E}">
        <p14:creationId xmlns:p14="http://schemas.microsoft.com/office/powerpoint/2010/main" val="16033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566A84B0-8F69-4030-9145-F620A118AE74}" type="datetime1">
              <a:rPr lang="en-US" altLang="zh-CN" smtClean="0"/>
              <a:t>10/19/2021</a:t>
            </a:fld>
            <a:endParaRPr lang="en-US" altLang="zh-CN"/>
          </a:p>
        </p:txBody>
      </p:sp>
      <p:sp>
        <p:nvSpPr>
          <p:cNvPr id="5"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6"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
        <p:nvSpPr>
          <p:cNvPr id="7" name="标题 1"/>
          <p:cNvSpPr txBox="1"/>
          <p:nvPr userDrawn="1"/>
        </p:nvSpPr>
        <p:spPr>
          <a:xfrm>
            <a:off x="914400" y="2130471"/>
            <a:ext cx="10363200" cy="1470025"/>
          </a:xfrm>
          <a:prstGeom prst="rect">
            <a:avLst/>
          </a:prstGeom>
        </p:spPr>
        <p:txBody>
          <a:bodyPr/>
          <a:lstStyle>
            <a:lvl1pPr algn="ctr" defTabSz="914400" rtl="0" eaLnBrk="1" latinLnBrk="0" hangingPunct="1">
              <a:spcBef>
                <a:spcPct val="0"/>
              </a:spcBef>
              <a:buNone/>
              <a:defRPr sz="8800" kern="1200">
                <a:solidFill>
                  <a:schemeClr val="tx1"/>
                </a:solidFill>
                <a:latin typeface="+mj-lt"/>
                <a:ea typeface="+mj-ea"/>
                <a:cs typeface="+mj-cs"/>
              </a:defRPr>
            </a:lvl1pPr>
          </a:lstStyle>
          <a:p>
            <a:r>
              <a:rPr lang="zh-CN" altLang="en-US" sz="4400" b="1">
                <a:solidFill>
                  <a:srgbClr val="002060"/>
                </a:solidFill>
                <a:latin typeface="黑体" panose="02010609060101010101" pitchFamily="49" charset="-122"/>
                <a:ea typeface="黑体" panose="02010609060101010101" pitchFamily="49" charset="-122"/>
              </a:rPr>
              <a:t>单击此处编辑母版标题样式</a:t>
            </a:r>
          </a:p>
        </p:txBody>
      </p:sp>
      <p:sp>
        <p:nvSpPr>
          <p:cNvPr id="8" name="副标题 2"/>
          <p:cNvSpPr>
            <a:spLocks noGrp="1"/>
          </p:cNvSpPr>
          <p:nvPr>
            <p:ph type="subTitle" idx="1"/>
          </p:nvPr>
        </p:nvSpPr>
        <p:spPr>
          <a:xfrm>
            <a:off x="1828800" y="3886200"/>
            <a:ext cx="8534400" cy="1752600"/>
          </a:xfrm>
          <a:prstGeom prst="rect">
            <a:avLst/>
          </a:prstGeom>
        </p:spPr>
        <p:txBody>
          <a:bodyPr/>
          <a:lstStyle>
            <a:lvl1pPr marL="0" indent="0" algn="ctr">
              <a:buNone/>
              <a:defRPr sz="3200">
                <a:solidFill>
                  <a:schemeClr val="tx1">
                    <a:tint val="75000"/>
                  </a:schemeClr>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61" y="273019"/>
            <a:ext cx="4011351" cy="1161915"/>
          </a:xfrm>
          <a:prstGeom prst="rect">
            <a:avLst/>
          </a:prstGeom>
        </p:spPr>
        <p:txBody>
          <a:bodyPr anchor="b"/>
          <a:lstStyle>
            <a:lvl1pPr algn="ctr">
              <a:defRPr sz="20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766952" y="273019"/>
            <a:ext cx="6815488" cy="5853229"/>
          </a:xfrm>
          <a:prstGeom prst="rect">
            <a:avLst/>
          </a:prstGeom>
        </p:spPr>
        <p:txBody>
          <a:bodyPr/>
          <a:lstStyle>
            <a:lvl1pPr>
              <a:defRPr sz="3200">
                <a:latin typeface="黑体" panose="02010609060101010101" pitchFamily="49" charset="-122"/>
                <a:ea typeface="黑体" panose="02010609060101010101" pitchFamily="49" charset="-122"/>
              </a:defRPr>
            </a:lvl1pPr>
            <a:lvl2pPr>
              <a:defRPr sz="2700">
                <a:latin typeface="黑体" panose="02010609060101010101" pitchFamily="49" charset="-122"/>
                <a:ea typeface="黑体" panose="02010609060101010101" pitchFamily="49" charset="-122"/>
              </a:defRPr>
            </a:lvl2pPr>
            <a:lvl3pPr>
              <a:defRPr sz="2400">
                <a:latin typeface="黑体" panose="02010609060101010101" pitchFamily="49" charset="-122"/>
                <a:ea typeface="黑体" panose="02010609060101010101" pitchFamily="49" charset="-122"/>
              </a:defRPr>
            </a:lvl3pPr>
            <a:lvl4pPr>
              <a:defRPr sz="2200">
                <a:latin typeface="黑体" panose="02010609060101010101" pitchFamily="49" charset="-122"/>
                <a:ea typeface="黑体" panose="02010609060101010101" pitchFamily="49" charset="-122"/>
              </a:defRPr>
            </a:lvl4pPr>
            <a:lvl5pPr>
              <a:defRPr sz="2000">
                <a:latin typeface="黑体" panose="02010609060101010101" pitchFamily="49" charset="-122"/>
                <a:ea typeface="黑体" panose="02010609060101010101" pitchFamily="49" charset="-122"/>
              </a:defRPr>
            </a:lvl5pPr>
            <a:lvl6pPr>
              <a:defRPr sz="1000"/>
            </a:lvl6pPr>
            <a:lvl7pPr>
              <a:defRPr sz="1000"/>
            </a:lvl7pPr>
            <a:lvl8pPr>
              <a:defRPr sz="1000"/>
            </a:lvl8pPr>
            <a:lvl9pPr>
              <a:defRPr sz="1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61" y="1434934"/>
            <a:ext cx="4011351" cy="4691313"/>
          </a:xfrm>
          <a:prstGeom prst="rect">
            <a:avLst/>
          </a:prstGeom>
        </p:spPr>
        <p:txBody>
          <a:bodyPr/>
          <a:lstStyle>
            <a:lvl1pPr marL="0" indent="0">
              <a:buNone/>
              <a:defRPr sz="1400">
                <a:latin typeface="黑体" panose="02010609060101010101" pitchFamily="49" charset="-122"/>
                <a:ea typeface="黑体" panose="02010609060101010101" pitchFamily="49" charset="-122"/>
              </a:defRPr>
            </a:lvl1pPr>
            <a:lvl2pPr marL="228600" indent="0">
              <a:buNone/>
              <a:defRPr sz="600"/>
            </a:lvl2pPr>
            <a:lvl3pPr marL="457200" indent="0">
              <a:buNone/>
              <a:defRPr sz="500"/>
            </a:lvl3pPr>
            <a:lvl4pPr marL="685800" indent="0">
              <a:buNone/>
              <a:defRPr sz="450"/>
            </a:lvl4pPr>
            <a:lvl5pPr marL="914400" indent="0">
              <a:buNone/>
              <a:defRPr sz="450"/>
            </a:lvl5pPr>
            <a:lvl6pPr marL="1143000" indent="0">
              <a:buNone/>
              <a:defRPr sz="450"/>
            </a:lvl6pPr>
            <a:lvl7pPr marL="1371600" indent="0">
              <a:buNone/>
              <a:defRPr sz="450"/>
            </a:lvl7pPr>
            <a:lvl8pPr marL="1599565" indent="0">
              <a:buNone/>
              <a:defRPr sz="450"/>
            </a:lvl8pPr>
            <a:lvl9pPr marL="1828165" indent="0">
              <a:buNone/>
              <a:defRPr sz="450"/>
            </a:lvl9pPr>
          </a:lstStyle>
          <a:p>
            <a:pPr lvl="0"/>
            <a:r>
              <a:rPr lang="zh-CN" altLang="en-US"/>
              <a:t>单击此处编辑母版文本样式</a:t>
            </a:r>
          </a:p>
        </p:txBody>
      </p:sp>
      <p:sp>
        <p:nvSpPr>
          <p:cNvPr id="8"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0E30A8DE-90C5-4D7F-AA8A-FB26CF0A1CF8}" type="datetime1">
              <a:rPr lang="en-US" altLang="zh-CN" smtClean="0"/>
              <a:t>10/19/2021</a:t>
            </a:fld>
            <a:endParaRPr lang="en-US" altLang="zh-CN"/>
          </a:p>
        </p:txBody>
      </p:sp>
      <p:sp>
        <p:nvSpPr>
          <p:cNvPr id="9"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1"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4" name="标题 1"/>
          <p:cNvSpPr>
            <a:spLocks noGrp="1"/>
          </p:cNvSpPr>
          <p:nvPr>
            <p:ph type="title"/>
          </p:nvPr>
        </p:nvSpPr>
        <p:spPr>
          <a:xfrm>
            <a:off x="2389717" y="4800600"/>
            <a:ext cx="7315200" cy="566738"/>
          </a:xfrm>
          <a:prstGeom prst="rect">
            <a:avLst/>
          </a:prstGeom>
        </p:spPr>
        <p:txBody>
          <a:bodyPr anchor="b"/>
          <a:lstStyle>
            <a:lvl1pPr algn="l" rtl="0" eaLnBrk="1" fontAlgn="base" hangingPunct="1">
              <a:spcBef>
                <a:spcPct val="0"/>
              </a:spcBef>
              <a:spcAft>
                <a:spcPct val="0"/>
              </a:spcAft>
              <a:defRPr lang="zh-CN" altLang="en-US" sz="2000" b="1" kern="1200" dirty="0">
                <a:solidFill>
                  <a:srgbClr val="002060"/>
                </a:solidFill>
                <a:latin typeface="黑体" panose="02010609060101010101" pitchFamily="49" charset="-122"/>
                <a:ea typeface="黑体" panose="02010609060101010101" pitchFamily="49" charset="-122"/>
                <a:cs typeface="+mj-cs"/>
              </a:defRPr>
            </a:lvl1pPr>
          </a:lstStyle>
          <a:p>
            <a:r>
              <a:rPr lang="zh-CN" altLang="en-US"/>
              <a:t>单击此处编辑母版标题样式</a:t>
            </a:r>
          </a:p>
        </p:txBody>
      </p:sp>
      <p:sp>
        <p:nvSpPr>
          <p:cNvPr id="15" name="图片占位符 2"/>
          <p:cNvSpPr>
            <a:spLocks noGrp="1"/>
          </p:cNvSpPr>
          <p:nvPr>
            <p:ph type="pic" idx="1"/>
          </p:nvPr>
        </p:nvSpPr>
        <p:spPr>
          <a:xfrm>
            <a:off x="2389717" y="1052779"/>
            <a:ext cx="7315200" cy="3674839"/>
          </a:xfrm>
          <a:prstGeom prst="rect">
            <a:avLst/>
          </a:prstGeom>
        </p:spPr>
        <p:txBody>
          <a:bodyPr rtlCol="0">
            <a:normAutofit/>
          </a:bodyPr>
          <a:lstStyle>
            <a:lvl1pPr marL="0" indent="0">
              <a:buNone/>
              <a:defRPr sz="3200">
                <a:ea typeface="黑体" panose="02010609060101010101"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199765" indent="0">
              <a:buNone/>
              <a:defRPr sz="2000"/>
            </a:lvl8pPr>
            <a:lvl9pPr marL="3656965" indent="0">
              <a:buNone/>
              <a:defRPr sz="2000"/>
            </a:lvl9pPr>
          </a:lstStyle>
          <a:p>
            <a:pPr lvl="0"/>
            <a:r>
              <a:rPr lang="zh-CN" altLang="en-US" noProof="0" dirty="0"/>
              <a:t>单击图标添加图片</a:t>
            </a:r>
          </a:p>
        </p:txBody>
      </p:sp>
      <p:sp>
        <p:nvSpPr>
          <p:cNvPr id="16"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ea typeface="黑体" panose="02010609060101010101"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199765" indent="0">
              <a:buNone/>
              <a:defRPr sz="900"/>
            </a:lvl8pPr>
            <a:lvl9pPr marL="3656965" indent="0">
              <a:buNone/>
              <a:defRPr sz="900"/>
            </a:lvl9pPr>
          </a:lstStyle>
          <a:p>
            <a:pPr lvl="0"/>
            <a:r>
              <a:rPr lang="zh-CN" altLang="en-US" dirty="0"/>
              <a:t>单击此处编辑母版文本样式</a:t>
            </a:r>
          </a:p>
        </p:txBody>
      </p:sp>
      <p:sp>
        <p:nvSpPr>
          <p:cNvPr id="20"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DC32BDE1-C9A8-4D07-A31D-B6DE17689E32}" type="datetime1">
              <a:rPr lang="en-US" altLang="zh-CN" smtClean="0"/>
              <a:t>10/19/2021</a:t>
            </a:fld>
            <a:endParaRPr lang="en-US" altLang="zh-CN"/>
          </a:p>
        </p:txBody>
      </p:sp>
      <p:sp>
        <p:nvSpPr>
          <p:cNvPr id="21"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609561" y="1600015"/>
            <a:ext cx="10972879" cy="4526232"/>
          </a:xfrm>
          <a:prstGeom prst="rect">
            <a:avLst/>
          </a:prstGeom>
        </p:spPr>
        <p:txBody>
          <a:bodyPr vert="eaVert"/>
          <a:lstStyle>
            <a:lvl1pPr>
              <a:defRPr sz="3200">
                <a:latin typeface="黑体" panose="02010609060101010101" pitchFamily="49" charset="-122"/>
                <a:ea typeface="黑体" panose="02010609060101010101" pitchFamily="49" charset="-122"/>
              </a:defRPr>
            </a:lvl1pPr>
            <a:lvl2pPr>
              <a:defRPr sz="27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400">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1"/>
          <p:cNvSpPr>
            <a:spLocks noGrp="1"/>
          </p:cNvSpPr>
          <p:nvPr>
            <p:ph type="title"/>
          </p:nvPr>
        </p:nvSpPr>
        <p:spPr>
          <a:xfrm>
            <a:off x="2734735" y="115888"/>
            <a:ext cx="8847666" cy="850900"/>
          </a:xfrm>
          <a:prstGeom prst="rect">
            <a:avLst/>
          </a:prstGeom>
        </p:spPr>
        <p:txBody>
          <a:bodyPr/>
          <a:lstStyle>
            <a:lvl1pPr algn="r" rtl="0" eaLnBrk="1" fontAlgn="base" hangingPunct="1">
              <a:spcBef>
                <a:spcPct val="0"/>
              </a:spcBef>
              <a:spcAft>
                <a:spcPct val="0"/>
              </a:spcAft>
              <a:defRPr lang="zh-CN" altLang="en-US" sz="3600" b="1" kern="1200" dirty="0">
                <a:solidFill>
                  <a:srgbClr val="002060"/>
                </a:solidFill>
                <a:latin typeface="黑体" panose="02010609060101010101" pitchFamily="49" charset="-122"/>
                <a:ea typeface="黑体" panose="02010609060101010101" pitchFamily="49" charset="-122"/>
                <a:cs typeface="+mj-cs"/>
              </a:defRPr>
            </a:lvl1pPr>
          </a:lstStyle>
          <a:p>
            <a:r>
              <a:rPr lang="zh-CN" altLang="en-US"/>
              <a:t>单击此处编辑母版标题样式</a:t>
            </a:r>
          </a:p>
        </p:txBody>
      </p:sp>
      <p:sp>
        <p:nvSpPr>
          <p:cNvPr id="8"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5C2F495C-3BFB-46E7-AEDD-42BBBDA55536}" type="datetime1">
              <a:rPr lang="en-US" altLang="zh-CN" smtClean="0"/>
              <a:t>10/19/2021</a:t>
            </a:fld>
            <a:endParaRPr lang="en-US" altLang="zh-CN"/>
          </a:p>
        </p:txBody>
      </p:sp>
      <p:sp>
        <p:nvSpPr>
          <p:cNvPr id="9"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1"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419" y="274605"/>
            <a:ext cx="2743021" cy="5851642"/>
          </a:xfrm>
          <a:prstGeom prst="rect">
            <a:avLst/>
          </a:prstGeom>
        </p:spPr>
        <p:txBody>
          <a:bodyPr vert="eaVert"/>
          <a:lstStyle>
            <a:lvl1pPr algn="r" rtl="0" eaLnBrk="1" fontAlgn="base" hangingPunct="1">
              <a:spcBef>
                <a:spcPct val="0"/>
              </a:spcBef>
              <a:spcAft>
                <a:spcPct val="0"/>
              </a:spcAft>
              <a:defRPr lang="zh-CN" altLang="en-US" sz="3600" b="1" kern="1200" dirty="0">
                <a:solidFill>
                  <a:srgbClr val="002060"/>
                </a:solidFill>
                <a:latin typeface="黑体" panose="02010609060101010101" pitchFamily="49" charset="-122"/>
                <a:ea typeface="黑体" panose="02010609060101010101" pitchFamily="49" charset="-122"/>
                <a:cs typeface="+mj-cs"/>
              </a:defRPr>
            </a:lvl1pPr>
          </a:lstStyle>
          <a:p>
            <a:pPr marL="342900" lvl="0" indent="-342900" algn="l" rtl="0" eaLnBrk="1" fontAlgn="base" hangingPunct="1">
              <a:spcBef>
                <a:spcPct val="20000"/>
              </a:spcBef>
              <a:spcAft>
                <a:spcPct val="0"/>
              </a:spcAft>
              <a:buFont typeface="Arial" panose="020B0604020202020204" pitchFamily="34" charset="0"/>
              <a:buChar char="•"/>
            </a:pPr>
            <a:r>
              <a:rPr lang="zh-CN" altLang="en-US"/>
              <a:t>单击此处编辑母版标题样式</a:t>
            </a:r>
          </a:p>
        </p:txBody>
      </p:sp>
      <p:sp>
        <p:nvSpPr>
          <p:cNvPr id="3" name="竖排文字占位符 2"/>
          <p:cNvSpPr>
            <a:spLocks noGrp="1"/>
          </p:cNvSpPr>
          <p:nvPr>
            <p:ph type="body" orient="vert" idx="1"/>
          </p:nvPr>
        </p:nvSpPr>
        <p:spPr>
          <a:xfrm>
            <a:off x="609560" y="274605"/>
            <a:ext cx="8153663" cy="5851642"/>
          </a:xfrm>
          <a:prstGeom prst="rect">
            <a:avLst/>
          </a:prstGeom>
        </p:spPr>
        <p:txBody>
          <a:bodyPr vert="eaVert"/>
          <a:lstStyle>
            <a:lvl1pPr>
              <a:defRPr sz="27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400">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7D92ECED-BB40-4CB4-8DB2-3EDDDA4E0493}" type="datetime1">
              <a:rPr lang="en-US" altLang="zh-CN" smtClean="0"/>
              <a:t>10/19/2021</a:t>
            </a:fld>
            <a:endParaRPr lang="en-US" altLang="zh-CN"/>
          </a:p>
        </p:txBody>
      </p:sp>
      <p:sp>
        <p:nvSpPr>
          <p:cNvPr id="8"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0"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4_仅标题">
    <p:spTree>
      <p:nvGrpSpPr>
        <p:cNvPr id="1" name=""/>
        <p:cNvGrpSpPr/>
        <p:nvPr/>
      </p:nvGrpSpPr>
      <p:grpSpPr>
        <a:xfrm>
          <a:off x="0" y="0"/>
          <a:ext cx="0" cy="0"/>
          <a:chOff x="0" y="0"/>
          <a:chExt cx="0" cy="0"/>
        </a:xfrm>
      </p:grpSpPr>
      <p:sp>
        <p:nvSpPr>
          <p:cNvPr id="10" name="TextBox 10"/>
          <p:cNvSpPr txBox="1">
            <a:spLocks noChangeArrowheads="1"/>
          </p:cNvSpPr>
          <p:nvPr userDrawn="1"/>
        </p:nvSpPr>
        <p:spPr bwMode="auto">
          <a:xfrm>
            <a:off x="10781930" y="6581001"/>
            <a:ext cx="10912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fontAlgn="base">
              <a:spcBef>
                <a:spcPct val="0"/>
              </a:spcBef>
              <a:spcAft>
                <a:spcPct val="0"/>
              </a:spcAft>
              <a:buFont typeface="Arial" panose="020B0604020202020204" pitchFamily="34" charset="0"/>
              <a:buNone/>
            </a:pPr>
            <a:r>
              <a:rPr lang="en-US" altLang="zh-CN" sz="1200" dirty="0">
                <a:solidFill>
                  <a:srgbClr val="FFFFFF"/>
                </a:solidFill>
                <a:latin typeface="Arial" panose="020B0604020202020204" pitchFamily="34" charset="0"/>
                <a:ea typeface="黑体" panose="02010609060101010101" pitchFamily="49" charset="-122"/>
              </a:rPr>
              <a:t>PAGE  </a:t>
            </a:r>
            <a:fld id="{C7B20FC9-72B0-4FBE-8FBD-D0E3F2A48D4A}" type="slidenum">
              <a:rPr lang="zh-CN" altLang="en-US" sz="1200" dirty="0" smtClean="0">
                <a:solidFill>
                  <a:srgbClr val="FFFFFF"/>
                </a:solidFill>
                <a:latin typeface="Arial" panose="020B0604020202020204" pitchFamily="34" charset="0"/>
                <a:ea typeface="黑体" panose="02010609060101010101" pitchFamily="49" charset="-122"/>
              </a:rPr>
              <a:t>‹#›</a:t>
            </a:fld>
            <a:endParaRPr lang="zh-CN" altLang="en-US" sz="1200" dirty="0">
              <a:solidFill>
                <a:srgbClr val="FFFFFF"/>
              </a:solidFill>
              <a:latin typeface="Arial" panose="020B0604020202020204" pitchFamily="34" charset="0"/>
              <a:ea typeface="黑体" panose="02010609060101010101" pitchFamily="49" charset="-122"/>
            </a:endParaRPr>
          </a:p>
        </p:txBody>
      </p:sp>
      <p:cxnSp>
        <p:nvCxnSpPr>
          <p:cNvPr id="66" name="直接连接符 65"/>
          <p:cNvCxnSpPr/>
          <p:nvPr userDrawn="1"/>
        </p:nvCxnSpPr>
        <p:spPr>
          <a:xfrm>
            <a:off x="0" y="708925"/>
            <a:ext cx="12192000" cy="0"/>
          </a:xfrm>
          <a:prstGeom prst="line">
            <a:avLst/>
          </a:prstGeom>
          <a:ln>
            <a:solidFill>
              <a:srgbClr val="0074C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71191B2-71D0-4E6B-953F-E33B3D7F429F}" type="datetimeFigureOut">
              <a:rPr lang="zh-CN" altLang="en-US" smtClean="0"/>
              <a:t>2021/10/19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140E9E-EEA0-40F3-BA11-87A5B2C0333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18913" y="274606"/>
            <a:ext cx="5263527" cy="571555"/>
          </a:xfrm>
          <a:prstGeom prst="rect">
            <a:avLst/>
          </a:prstGeom>
        </p:spPr>
        <p:txBody>
          <a:bodyPr/>
          <a:lstStyle>
            <a:lvl1pPr algn="r">
              <a:defRPr sz="3200" b="1">
                <a:solidFill>
                  <a:schemeClr val="tx1"/>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609561" y="996287"/>
            <a:ext cx="10972879" cy="5129960"/>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atin typeface="黑体" panose="02010609060101010101" pitchFamily="49" charset="-122"/>
                <a:ea typeface="黑体" panose="02010609060101010101" pitchFamily="49" charset="-122"/>
              </a:defRPr>
            </a:lvl4pPr>
            <a:lvl5pPr>
              <a:defRPr sz="1600">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81B03868-EB72-41D8-AEDF-994F983C9A16}" type="datetime1">
              <a:rPr lang="en-US" altLang="zh-CN" smtClean="0"/>
              <a:t>10/19/2021</a:t>
            </a:fld>
            <a:endParaRPr lang="en-US" altLang="zh-CN"/>
          </a:p>
        </p:txBody>
      </p:sp>
      <p:sp>
        <p:nvSpPr>
          <p:cNvPr id="8"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0"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cxnSp>
        <p:nvCxnSpPr>
          <p:cNvPr id="5" name="直接连接符 4"/>
          <p:cNvCxnSpPr/>
          <p:nvPr userDrawn="1"/>
        </p:nvCxnSpPr>
        <p:spPr>
          <a:xfrm flipH="1">
            <a:off x="382137" y="928048"/>
            <a:ext cx="11218461" cy="0"/>
          </a:xfrm>
          <a:prstGeom prst="line">
            <a:avLst/>
          </a:prstGeom>
          <a:ln w="28575">
            <a:solidFill>
              <a:srgbClr val="2C558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18913" y="274606"/>
            <a:ext cx="5263527" cy="571555"/>
          </a:xfrm>
          <a:prstGeom prst="rect">
            <a:avLst/>
          </a:prstGeom>
        </p:spPr>
        <p:txBody>
          <a:bodyPr/>
          <a:lstStyle>
            <a:lvl1pPr algn="r">
              <a:defRPr sz="3200" b="1">
                <a:solidFill>
                  <a:schemeClr val="accent1">
                    <a:lumMod val="50000"/>
                  </a:schemeClr>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7"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9CA01F2C-C3BE-495E-9478-F3DC571B62A8}" type="datetime1">
              <a:rPr lang="en-US" altLang="zh-CN" smtClean="0"/>
              <a:t>10/19/2021</a:t>
            </a:fld>
            <a:endParaRPr lang="en-US" altLang="zh-CN"/>
          </a:p>
        </p:txBody>
      </p:sp>
      <p:sp>
        <p:nvSpPr>
          <p:cNvPr id="8"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0"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cxnSp>
        <p:nvCxnSpPr>
          <p:cNvPr id="5" name="直接连接符 4"/>
          <p:cNvCxnSpPr/>
          <p:nvPr userDrawn="1"/>
        </p:nvCxnSpPr>
        <p:spPr>
          <a:xfrm flipH="1">
            <a:off x="382137" y="928048"/>
            <a:ext cx="11218461" cy="0"/>
          </a:xfrm>
          <a:prstGeom prst="line">
            <a:avLst/>
          </a:prstGeom>
          <a:ln w="28575">
            <a:solidFill>
              <a:srgbClr val="2C5588"/>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756" y="4407184"/>
            <a:ext cx="10363319" cy="1361917"/>
          </a:xfrm>
          <a:prstGeom prst="rect">
            <a:avLst/>
          </a:prstGeom>
        </p:spPr>
        <p:txBody>
          <a:bodyPr anchor="t"/>
          <a:lstStyle>
            <a:lvl1pPr algn="ctr">
              <a:defRPr sz="4000" b="1" cap="all">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962756" y="2906376"/>
            <a:ext cx="10363319" cy="1500808"/>
          </a:xfrm>
          <a:prstGeom prst="rect">
            <a:avLst/>
          </a:prstGeom>
        </p:spPr>
        <p:txBody>
          <a:bodyPr anchor="b"/>
          <a:lstStyle>
            <a:lvl1pPr marL="0" indent="0" algn="ctr">
              <a:buNone/>
              <a:defRPr sz="2000">
                <a:solidFill>
                  <a:schemeClr val="tx1">
                    <a:tint val="75000"/>
                  </a:schemeClr>
                </a:solidFill>
                <a:latin typeface="黑体" panose="02010609060101010101" pitchFamily="49" charset="-122"/>
                <a:ea typeface="黑体" panose="02010609060101010101" pitchFamily="49" charset="-122"/>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599565" indent="0">
              <a:buNone/>
              <a:defRPr sz="700">
                <a:solidFill>
                  <a:schemeClr val="tx1">
                    <a:tint val="75000"/>
                  </a:schemeClr>
                </a:solidFill>
              </a:defRPr>
            </a:lvl8pPr>
            <a:lvl9pPr marL="1828165" indent="0">
              <a:buNone/>
              <a:defRPr sz="700">
                <a:solidFill>
                  <a:schemeClr val="tx1">
                    <a:tint val="75000"/>
                  </a:schemeClr>
                </a:solidFill>
              </a:defRPr>
            </a:lvl9pPr>
          </a:lstStyle>
          <a:p>
            <a:pPr lvl="0"/>
            <a:r>
              <a:rPr lang="zh-CN" altLang="en-US"/>
              <a:t>单击此处编辑母版文本样式</a:t>
            </a:r>
          </a:p>
        </p:txBody>
      </p:sp>
      <p:sp>
        <p:nvSpPr>
          <p:cNvPr id="10"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99DAB909-D01D-43CA-9224-864CCDA62BD4}" type="datetime1">
              <a:rPr lang="en-US" altLang="zh-CN" smtClean="0"/>
              <a:t>10/19/2021</a:t>
            </a:fld>
            <a:endParaRPr lang="en-US" altLang="zh-CN"/>
          </a:p>
        </p:txBody>
      </p:sp>
      <p:sp>
        <p:nvSpPr>
          <p:cNvPr id="11"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7"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61" y="274606"/>
            <a:ext cx="10972879" cy="1142868"/>
          </a:xfrm>
          <a:prstGeom prst="rect">
            <a:avLst/>
          </a:prstGeom>
        </p:spPr>
        <p:txBody>
          <a:bodyP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sz="half" idx="1"/>
          </p:nvPr>
        </p:nvSpPr>
        <p:spPr>
          <a:xfrm>
            <a:off x="609560" y="1600015"/>
            <a:ext cx="5447945"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33701" y="1600015"/>
            <a:ext cx="5448739"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45D5E376-CFE3-4765-9748-595B0866EFD2}" type="datetime1">
              <a:rPr lang="en-US" altLang="zh-CN" smtClean="0"/>
              <a:t>10/19/2021</a:t>
            </a:fld>
            <a:endParaRPr lang="en-US" altLang="zh-CN"/>
          </a:p>
        </p:txBody>
      </p:sp>
      <p:sp>
        <p:nvSpPr>
          <p:cNvPr id="17"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61" y="274606"/>
            <a:ext cx="10972879" cy="1142868"/>
          </a:xfrm>
          <a:prstGeom prst="rect">
            <a:avLst/>
          </a:prstGeom>
        </p:spPr>
        <p:txBody>
          <a:bodyP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sz="half" idx="1"/>
          </p:nvPr>
        </p:nvSpPr>
        <p:spPr>
          <a:xfrm>
            <a:off x="609560" y="1600015"/>
            <a:ext cx="5447945"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33701" y="1600015"/>
            <a:ext cx="5448739"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3290CC80-89D6-4E63-8425-C8CEC5AA8DF9}" type="datetime1">
              <a:rPr lang="en-US" altLang="zh-CN" smtClean="0"/>
              <a:t>10/19/2021</a:t>
            </a:fld>
            <a:endParaRPr lang="en-US" altLang="zh-CN"/>
          </a:p>
        </p:txBody>
      </p:sp>
      <p:sp>
        <p:nvSpPr>
          <p:cNvPr id="9"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11"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0" name="标题 1"/>
          <p:cNvSpPr>
            <a:spLocks noGrp="1"/>
          </p:cNvSpPr>
          <p:nvPr>
            <p:ph type="title"/>
          </p:nvPr>
        </p:nvSpPr>
        <p:spPr>
          <a:xfrm>
            <a:off x="609561" y="274606"/>
            <a:ext cx="10972879" cy="1142868"/>
          </a:xfrm>
          <a:prstGeom prst="rect">
            <a:avLst/>
          </a:prstGeom>
        </p:spPr>
        <p:txBody>
          <a:bodyP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11" name="内容占位符 2"/>
          <p:cNvSpPr>
            <a:spLocks noGrp="1"/>
          </p:cNvSpPr>
          <p:nvPr>
            <p:ph sz="half" idx="1"/>
          </p:nvPr>
        </p:nvSpPr>
        <p:spPr>
          <a:xfrm>
            <a:off x="609560" y="1600015"/>
            <a:ext cx="5447945"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内容占位符 3"/>
          <p:cNvSpPr>
            <a:spLocks noGrp="1"/>
          </p:cNvSpPr>
          <p:nvPr>
            <p:ph sz="half" idx="2"/>
          </p:nvPr>
        </p:nvSpPr>
        <p:spPr>
          <a:xfrm>
            <a:off x="6133701" y="1600015"/>
            <a:ext cx="5448739" cy="4526232"/>
          </a:xfrm>
          <a:prstGeom prst="rect">
            <a:avLst/>
          </a:prstGeo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200">
                <a:latin typeface="黑体" panose="02010609060101010101" pitchFamily="49" charset="-122"/>
                <a:ea typeface="黑体" panose="02010609060101010101" pitchFamily="49" charset="-122"/>
              </a:defRPr>
            </a:lvl3pPr>
            <a:lvl4pPr>
              <a:defRPr sz="2000">
                <a:latin typeface="黑体" panose="02010609060101010101" pitchFamily="49" charset="-122"/>
                <a:ea typeface="黑体" panose="02010609060101010101" pitchFamily="49" charset="-122"/>
              </a:defRPr>
            </a:lvl4pPr>
            <a:lvl5pPr>
              <a:defRPr sz="1800">
                <a:latin typeface="黑体" panose="02010609060101010101" pitchFamily="49" charset="-122"/>
                <a:ea typeface="黑体" panose="02010609060101010101" pitchFamily="49" charset="-122"/>
              </a:defRPr>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E838196E-4669-4A78-83E5-4E07F66D1F49}" type="datetime1">
              <a:rPr lang="en-US" altLang="zh-CN" smtClean="0"/>
              <a:t>10/19/2021</a:t>
            </a:fld>
            <a:endParaRPr lang="en-US" altLang="zh-CN"/>
          </a:p>
        </p:txBody>
      </p:sp>
      <p:sp>
        <p:nvSpPr>
          <p:cNvPr id="14"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561" y="274606"/>
            <a:ext cx="10972879" cy="1142868"/>
          </a:xfrm>
          <a:prstGeom prst="rect">
            <a:avLst/>
          </a:prstGeom>
        </p:spPr>
        <p:txBody>
          <a:bodyPr anchor="ctr"/>
          <a:lstStyle>
            <a:lvl1pPr algn="r">
              <a:defRPr sz="3600" b="1">
                <a:solidFill>
                  <a:srgbClr val="002060"/>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6"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4F82CA61-FEF3-4732-AC1A-C5EC95E6E9B1}" type="datetime1">
              <a:rPr lang="en-US" altLang="zh-CN" smtClean="0"/>
              <a:t>10/19/2021</a:t>
            </a:fld>
            <a:endParaRPr lang="en-US" altLang="zh-CN"/>
          </a:p>
        </p:txBody>
      </p:sp>
      <p:sp>
        <p:nvSpPr>
          <p:cNvPr id="7"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9"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3"/>
          <p:cNvSpPr>
            <a:spLocks noGrp="1"/>
          </p:cNvSpPr>
          <p:nvPr>
            <p:ph type="dt" sz="half" idx="10"/>
          </p:nvPr>
        </p:nvSpPr>
        <p:spPr>
          <a:xfrm>
            <a:off x="609560" y="6356408"/>
            <a:ext cx="2844615" cy="365083"/>
          </a:xfrm>
          <a:prstGeom prst="rect">
            <a:avLst/>
          </a:prstGeom>
        </p:spPr>
        <p:txBody>
          <a:bodyPr anchor="ctr"/>
          <a:lstStyle>
            <a:lvl1pPr algn="ctr">
              <a:defRPr lang="zh-CN" altLang="en-US" sz="1200" kern="1200" smtClean="0">
                <a:solidFill>
                  <a:schemeClr val="tx1">
                    <a:tint val="75000"/>
                  </a:schemeClr>
                </a:solidFill>
                <a:latin typeface="黑体" panose="02010609060101010101" pitchFamily="49" charset="-122"/>
                <a:ea typeface="黑体" panose="02010609060101010101" pitchFamily="49" charset="-122"/>
                <a:cs typeface="+mn-cs"/>
              </a:defRPr>
            </a:lvl1pPr>
          </a:lstStyle>
          <a:p>
            <a:fld id="{366C8DC5-522D-42F3-A50B-1DA3E60052AF}" type="datetime1">
              <a:rPr lang="en-US" altLang="zh-CN" smtClean="0"/>
              <a:t>10/19/2021</a:t>
            </a:fld>
            <a:endParaRPr lang="en-US" altLang="zh-CN"/>
          </a:p>
        </p:txBody>
      </p:sp>
      <p:sp>
        <p:nvSpPr>
          <p:cNvPr id="6" name="页脚占位符 4"/>
          <p:cNvSpPr>
            <a:spLocks noGrp="1"/>
          </p:cNvSpPr>
          <p:nvPr>
            <p:ph type="ftr" sz="quarter" idx="11"/>
          </p:nvPr>
        </p:nvSpPr>
        <p:spPr>
          <a:xfrm>
            <a:off x="4165329" y="6356408"/>
            <a:ext cx="3861343" cy="365083"/>
          </a:xfrm>
          <a:prstGeom prst="rect">
            <a:avLst/>
          </a:prstGeom>
        </p:spPr>
        <p:txBody>
          <a:bodyPr anchor="ctr"/>
          <a:lstStyle>
            <a:lvl1pPr>
              <a:defRPr lang="zh-CN" altLang="en-US" sz="1200">
                <a:solidFill>
                  <a:schemeClr val="tx1">
                    <a:tint val="75000"/>
                  </a:schemeClr>
                </a:solidFill>
                <a:latin typeface="黑体" panose="02010609060101010101" pitchFamily="49" charset="-122"/>
                <a:ea typeface="黑体" panose="02010609060101010101" pitchFamily="49" charset="-122"/>
              </a:defRPr>
            </a:lvl1pPr>
          </a:lstStyle>
          <a:p>
            <a:pPr algn="ctr"/>
            <a:endParaRPr lang="zh-CN" altLang="en-US"/>
          </a:p>
        </p:txBody>
      </p:sp>
      <p:sp>
        <p:nvSpPr>
          <p:cNvPr id="8" name="灯片编号占位符 5"/>
          <p:cNvSpPr>
            <a:spLocks noGrp="1"/>
          </p:cNvSpPr>
          <p:nvPr>
            <p:ph type="sldNum" sz="quarter" idx="12"/>
          </p:nvPr>
        </p:nvSpPr>
        <p:spPr>
          <a:xfrm>
            <a:off x="10523720" y="6483901"/>
            <a:ext cx="2844615" cy="365083"/>
          </a:xfrm>
          <a:prstGeom prst="rect">
            <a:avLst/>
          </a:prstGeom>
        </p:spPr>
        <p:txBody>
          <a:bodyPr anchor="ctr"/>
          <a:lstStyle>
            <a:lvl1pPr>
              <a:defRPr lang="zh-CN" altLang="en-US" sz="1200" smtClean="0">
                <a:solidFill>
                  <a:schemeClr val="tx1">
                    <a:tint val="75000"/>
                  </a:schemeClr>
                </a:solidFill>
                <a:latin typeface="黑体" panose="02010609060101010101" pitchFamily="49" charset="-122"/>
                <a:ea typeface="黑体" panose="02010609060101010101" pitchFamily="49" charset="-122"/>
              </a:defRPr>
            </a:lvl1pPr>
          </a:lstStyle>
          <a:p>
            <a:pPr algn="ctr"/>
            <a:fld id="{86FA3181-1FCE-4552-BB5A-AB7BEDF0545D}"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p:cNvSpPr txBox="1"/>
          <p:nvPr userDrawn="1"/>
        </p:nvSpPr>
        <p:spPr>
          <a:xfrm>
            <a:off x="1557338" y="150019"/>
            <a:ext cx="111918" cy="200055"/>
          </a:xfrm>
          <a:prstGeom prst="rect">
            <a:avLst/>
          </a:prstGeom>
          <a:solidFill>
            <a:schemeClr val="bg1"/>
          </a:solidFill>
        </p:spPr>
        <p:txBody>
          <a:bodyPr wrap="square" rtlCol="0">
            <a:spAutoFit/>
          </a:bodyPr>
          <a:lstStyle/>
          <a:p>
            <a:pPr algn="ctr"/>
            <a:endParaRPr lang="zh-CN" altLang="en-US" sz="700" dirty="0">
              <a:latin typeface="黑体" panose="02010609060101010101" pitchFamily="49" charset="-122"/>
              <a:ea typeface="黑体" panose="02010609060101010101" pitchFamily="49" charset="-122"/>
            </a:endParaRPr>
          </a:p>
        </p:txBody>
      </p:sp>
      <p:pic>
        <p:nvPicPr>
          <p:cNvPr id="86019" name="Picture 3" descr="C:\Users\W.Trisin\Desktop\未标题-1 拷贝.jp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354830" y="308102"/>
            <a:ext cx="3600000" cy="44244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defTabSz="456565" rtl="0" eaLnBrk="1" latinLnBrk="0" hangingPunct="1">
        <a:spcBef>
          <a:spcPct val="0"/>
        </a:spcBef>
        <a:buNone/>
        <a:defRPr sz="2200" kern="1200">
          <a:solidFill>
            <a:schemeClr val="tx1"/>
          </a:solidFill>
          <a:latin typeface="+mj-lt"/>
          <a:ea typeface="+mj-ea"/>
          <a:cs typeface="+mj-cs"/>
        </a:defRPr>
      </a:lvl1pPr>
    </p:titleStyle>
    <p:bodyStyle>
      <a:lvl1pPr marL="171450" indent="-171450" algn="l" defTabSz="45656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371475" indent="-142875" algn="l" defTabSz="456565"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571500" indent="-114300" algn="l" defTabSz="45656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8001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4pPr>
      <a:lvl5pPr marL="10287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5pPr>
      <a:lvl6pPr marL="12573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6pPr>
      <a:lvl7pPr marL="1485900"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7pPr>
      <a:lvl8pPr marL="1713865"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8pPr>
      <a:lvl9pPr marL="1942465" indent="-114300" algn="l" defTabSz="456565" rtl="0" eaLnBrk="1" latinLnBrk="0" hangingPunct="1">
        <a:spcBef>
          <a:spcPct val="20000"/>
        </a:spcBef>
        <a:buFont typeface="Arial" panose="020B0604020202020204" pitchFamily="34" charset="0"/>
        <a:buChar char="•"/>
        <a:defRPr sz="1000" kern="1200">
          <a:solidFill>
            <a:schemeClr val="tx1"/>
          </a:solidFill>
          <a:latin typeface="+mn-lt"/>
          <a:ea typeface="+mn-ea"/>
          <a:cs typeface="+mn-cs"/>
        </a:defRPr>
      </a:lvl9pPr>
    </p:bodyStyle>
    <p:otherStyle>
      <a:defPPr>
        <a:defRPr lang="zh-CN"/>
      </a:defPPr>
      <a:lvl1pPr marL="0" algn="l" defTabSz="456565" rtl="0" eaLnBrk="1" latinLnBrk="0" hangingPunct="1">
        <a:defRPr sz="900" kern="1200">
          <a:solidFill>
            <a:schemeClr val="tx1"/>
          </a:solidFill>
          <a:latin typeface="+mn-lt"/>
          <a:ea typeface="+mn-ea"/>
          <a:cs typeface="+mn-cs"/>
        </a:defRPr>
      </a:lvl1pPr>
      <a:lvl2pPr marL="228600" algn="l" defTabSz="456565" rtl="0" eaLnBrk="1" latinLnBrk="0" hangingPunct="1">
        <a:defRPr sz="900" kern="1200">
          <a:solidFill>
            <a:schemeClr val="tx1"/>
          </a:solidFill>
          <a:latin typeface="+mn-lt"/>
          <a:ea typeface="+mn-ea"/>
          <a:cs typeface="+mn-cs"/>
        </a:defRPr>
      </a:lvl2pPr>
      <a:lvl3pPr marL="457200" algn="l" defTabSz="456565" rtl="0" eaLnBrk="1" latinLnBrk="0" hangingPunct="1">
        <a:defRPr sz="900" kern="1200">
          <a:solidFill>
            <a:schemeClr val="tx1"/>
          </a:solidFill>
          <a:latin typeface="+mn-lt"/>
          <a:ea typeface="+mn-ea"/>
          <a:cs typeface="+mn-cs"/>
        </a:defRPr>
      </a:lvl3pPr>
      <a:lvl4pPr marL="685800" algn="l" defTabSz="456565" rtl="0" eaLnBrk="1" latinLnBrk="0" hangingPunct="1">
        <a:defRPr sz="900" kern="1200">
          <a:solidFill>
            <a:schemeClr val="tx1"/>
          </a:solidFill>
          <a:latin typeface="+mn-lt"/>
          <a:ea typeface="+mn-ea"/>
          <a:cs typeface="+mn-cs"/>
        </a:defRPr>
      </a:lvl4pPr>
      <a:lvl5pPr marL="914400" algn="l" defTabSz="456565" rtl="0" eaLnBrk="1" latinLnBrk="0" hangingPunct="1">
        <a:defRPr sz="900" kern="1200">
          <a:solidFill>
            <a:schemeClr val="tx1"/>
          </a:solidFill>
          <a:latin typeface="+mn-lt"/>
          <a:ea typeface="+mn-ea"/>
          <a:cs typeface="+mn-cs"/>
        </a:defRPr>
      </a:lvl5pPr>
      <a:lvl6pPr marL="1143000" algn="l" defTabSz="456565" rtl="0" eaLnBrk="1" latinLnBrk="0" hangingPunct="1">
        <a:defRPr sz="900" kern="1200">
          <a:solidFill>
            <a:schemeClr val="tx1"/>
          </a:solidFill>
          <a:latin typeface="+mn-lt"/>
          <a:ea typeface="+mn-ea"/>
          <a:cs typeface="+mn-cs"/>
        </a:defRPr>
      </a:lvl6pPr>
      <a:lvl7pPr marL="1371600" algn="l" defTabSz="456565" rtl="0" eaLnBrk="1" latinLnBrk="0" hangingPunct="1">
        <a:defRPr sz="900" kern="1200">
          <a:solidFill>
            <a:schemeClr val="tx1"/>
          </a:solidFill>
          <a:latin typeface="+mn-lt"/>
          <a:ea typeface="+mn-ea"/>
          <a:cs typeface="+mn-cs"/>
        </a:defRPr>
      </a:lvl7pPr>
      <a:lvl8pPr marL="1599565" algn="l" defTabSz="456565" rtl="0" eaLnBrk="1" latinLnBrk="0" hangingPunct="1">
        <a:defRPr sz="900" kern="1200">
          <a:solidFill>
            <a:schemeClr val="tx1"/>
          </a:solidFill>
          <a:latin typeface="+mn-lt"/>
          <a:ea typeface="+mn-ea"/>
          <a:cs typeface="+mn-cs"/>
        </a:defRPr>
      </a:lvl8pPr>
      <a:lvl9pPr marL="1828165" algn="l" defTabSz="456565"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slideLayout" Target="../slideLayouts/slideLayout3.xml"/><Relationship Id="rId7" Type="http://schemas.openxmlformats.org/officeDocument/2006/relationships/image" Target="../media/image9.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8.svg"/><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17.xml"/><Relationship Id="rId7" Type="http://schemas.openxmlformats.org/officeDocument/2006/relationships/slideLayout" Target="../slideLayouts/slideLayout9.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23.xml"/><Relationship Id="rId7" Type="http://schemas.openxmlformats.org/officeDocument/2006/relationships/slideLayout" Target="../slideLayouts/slideLayout9.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29.xml"/><Relationship Id="rId7" Type="http://schemas.openxmlformats.org/officeDocument/2006/relationships/slideLayout" Target="../slideLayouts/slideLayout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3.xml"/><Relationship Id="rId7" Type="http://schemas.openxmlformats.org/officeDocument/2006/relationships/diagramQuickStyle" Target="../diagrams/quickStyle1.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16.xml"/><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871980"/>
            <a:ext cx="12192000" cy="2700020"/>
          </a:xfrm>
          <a:prstGeom prst="rect">
            <a:avLst/>
          </a:prstGeom>
          <a:solidFill>
            <a:srgbClr val="024179"/>
          </a:solidFill>
        </p:spPr>
        <p:style>
          <a:lnRef idx="2">
            <a:schemeClr val="accent1">
              <a:shade val="50000"/>
            </a:schemeClr>
          </a:lnRef>
          <a:fillRef idx="1">
            <a:schemeClr val="accent1"/>
          </a:fillRef>
          <a:effectRef idx="0">
            <a:schemeClr val="accent1"/>
          </a:effectRef>
          <a:fontRef idx="minor">
            <a:schemeClr val="lt1"/>
          </a:fontRef>
        </p:style>
        <p:txBody>
          <a:bodyPr lIns="45711" tIns="22855" rIns="45711" bIns="22855" rtlCol="0" anchor="ctr"/>
          <a:lstStyle/>
          <a:p>
            <a:pPr algn="ctr"/>
            <a:endParaRPr lang="zh-CN" altLang="en-US" dirty="0">
              <a:ea typeface="黑体" panose="02010609060101010101" pitchFamily="49" charset="-122"/>
            </a:endParaRPr>
          </a:p>
        </p:txBody>
      </p:sp>
      <p:sp>
        <p:nvSpPr>
          <p:cNvPr id="4" name="Rectangle 2"/>
          <p:cNvSpPr txBox="1">
            <a:spLocks noChangeArrowheads="1"/>
          </p:cNvSpPr>
          <p:nvPr/>
        </p:nvSpPr>
        <p:spPr bwMode="auto">
          <a:xfrm>
            <a:off x="66040" y="1935480"/>
            <a:ext cx="12036425" cy="2411730"/>
          </a:xfrm>
          <a:prstGeom prst="rect">
            <a:avLst/>
          </a:prstGeom>
          <a:noFill/>
          <a:ln w="9525" algn="ctr">
            <a:noFill/>
            <a:miter lim="800000"/>
          </a:ln>
        </p:spPr>
        <p:txBody>
          <a:bodyPr lIns="45711" tIns="22855" rIns="45711" bIns="22855" anchor="ctr"/>
          <a:lstStyle/>
          <a:p>
            <a:pPr algn="ctr" defTabSz="456565">
              <a:defRPr/>
            </a:pPr>
            <a:endParaRPr lang="en-US" altLang="zh-CN" sz="4800" kern="0" spc="3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anose="02010609060101010101" pitchFamily="49" charset="-122"/>
              <a:ea typeface="黑体" panose="02010609060101010101" pitchFamily="49" charset="-122"/>
              <a:cs typeface="+mj-cs"/>
            </a:endParaRPr>
          </a:p>
        </p:txBody>
      </p:sp>
      <p:sp>
        <p:nvSpPr>
          <p:cNvPr id="5" name="Rectangle 3"/>
          <p:cNvSpPr txBox="1">
            <a:spLocks noChangeArrowheads="1"/>
          </p:cNvSpPr>
          <p:nvPr/>
        </p:nvSpPr>
        <p:spPr bwMode="auto">
          <a:xfrm>
            <a:off x="2819717" y="5104796"/>
            <a:ext cx="655256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071" tIns="23035" rIns="46071" bIns="23035" anchor="ctr" anchorCtr="1"/>
          <a:lstStyle>
            <a:lvl1pPr>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800">
                <a:solidFill>
                  <a:schemeClr val="tx1"/>
                </a:solidFill>
                <a:latin typeface="Arial" panose="020B0604020202020204" pitchFamily="34" charset="0"/>
              </a:defRPr>
            </a:lvl1pPr>
            <a:lvl2pPr marL="742950" indent="-28575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2pPr>
            <a:lvl3pPr marL="1143000" indent="-22860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3pPr>
            <a:lvl4pPr marL="1600200" indent="-22860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4pPr>
            <a:lvl5pPr marL="2057400" indent="-228600">
              <a:spcBef>
                <a:spcPct val="20000"/>
              </a:spcBef>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sz="2000">
                <a:solidFill>
                  <a:schemeClr val="tx1"/>
                </a:solidFill>
                <a:latin typeface="Arial" panose="020B0604020202020204" pitchFamily="34" charset="0"/>
              </a:defRPr>
            </a:lvl9pPr>
          </a:lstStyle>
          <a:p>
            <a:pPr algn="ctr" defTabSz="456565">
              <a:lnSpc>
                <a:spcPct val="60000"/>
              </a:lnSpc>
              <a:spcBef>
                <a:spcPct val="0"/>
              </a:spcBef>
              <a:buNone/>
            </a:pPr>
            <a:r>
              <a:rPr lang="zh-CN" altLang="en-US" sz="2400" b="1" dirty="0">
                <a:solidFill>
                  <a:srgbClr val="024179"/>
                </a:solidFill>
                <a:latin typeface="黑体" panose="02010609060101010101" pitchFamily="49" charset="-122"/>
                <a:ea typeface="黑体" panose="02010609060101010101" pitchFamily="49" charset="-122"/>
              </a:rPr>
              <a:t>国网信息通信产业集团有限公司</a:t>
            </a:r>
            <a:endParaRPr lang="en-US" altLang="zh-CN" sz="2400" b="1" dirty="0">
              <a:solidFill>
                <a:srgbClr val="024179"/>
              </a:solidFill>
              <a:latin typeface="黑体" panose="02010609060101010101" pitchFamily="49" charset="-122"/>
              <a:ea typeface="黑体" panose="02010609060101010101" pitchFamily="49" charset="-122"/>
            </a:endParaRPr>
          </a:p>
          <a:p>
            <a:pPr algn="ctr" defTabSz="456565">
              <a:lnSpc>
                <a:spcPct val="60000"/>
              </a:lnSpc>
              <a:spcBef>
                <a:spcPct val="0"/>
              </a:spcBef>
              <a:buNone/>
            </a:pPr>
            <a:endParaRPr lang="en-US" altLang="zh-CN" sz="2400" b="1" dirty="0">
              <a:solidFill>
                <a:srgbClr val="024179"/>
              </a:solidFill>
              <a:latin typeface="黑体" panose="02010609060101010101" pitchFamily="49" charset="-122"/>
              <a:ea typeface="黑体" panose="02010609060101010101" pitchFamily="49" charset="-122"/>
            </a:endParaRPr>
          </a:p>
          <a:p>
            <a:pPr algn="ctr" defTabSz="456565">
              <a:lnSpc>
                <a:spcPct val="60000"/>
              </a:lnSpc>
              <a:spcBef>
                <a:spcPct val="0"/>
              </a:spcBef>
              <a:buNone/>
            </a:pPr>
            <a:r>
              <a:rPr lang="en-US" altLang="zh-CN" sz="2400" b="1" dirty="0">
                <a:solidFill>
                  <a:srgbClr val="024179"/>
                </a:solidFill>
                <a:latin typeface="黑体" panose="02010609060101010101" pitchFamily="49" charset="-122"/>
                <a:ea typeface="黑体" panose="02010609060101010101" pitchFamily="49" charset="-122"/>
              </a:rPr>
              <a:t>2021</a:t>
            </a:r>
            <a:r>
              <a:rPr lang="zh-CN" altLang="en-US" sz="2400" b="1" dirty="0">
                <a:solidFill>
                  <a:srgbClr val="024179"/>
                </a:solidFill>
                <a:latin typeface="黑体" panose="02010609060101010101" pitchFamily="49" charset="-122"/>
                <a:ea typeface="黑体" panose="02010609060101010101" pitchFamily="49" charset="-122"/>
              </a:rPr>
              <a:t>年</a:t>
            </a:r>
            <a:r>
              <a:rPr lang="en-US" altLang="zh-CN" sz="2400" b="1" dirty="0">
                <a:solidFill>
                  <a:srgbClr val="024179"/>
                </a:solidFill>
                <a:latin typeface="黑体" panose="02010609060101010101" pitchFamily="49" charset="-122"/>
                <a:ea typeface="黑体" panose="02010609060101010101" pitchFamily="49" charset="-122"/>
              </a:rPr>
              <a:t>10</a:t>
            </a:r>
            <a:r>
              <a:rPr lang="zh-CN" altLang="en-US" sz="2400" b="1" dirty="0">
                <a:solidFill>
                  <a:srgbClr val="024179"/>
                </a:solidFill>
                <a:latin typeface="黑体" panose="02010609060101010101" pitchFamily="49" charset="-122"/>
                <a:ea typeface="黑体" panose="02010609060101010101" pitchFamily="49" charset="-122"/>
              </a:rPr>
              <a:t>月</a:t>
            </a:r>
            <a:endParaRPr lang="zh-CN" altLang="zh-CN" sz="2400" b="1" dirty="0">
              <a:solidFill>
                <a:srgbClr val="024179"/>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845649" y="2178980"/>
            <a:ext cx="586827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503102" y="4250442"/>
            <a:ext cx="5760265"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2"/>
          <p:cNvSpPr txBox="1">
            <a:spLocks noChangeArrowheads="1"/>
          </p:cNvSpPr>
          <p:nvPr/>
        </p:nvSpPr>
        <p:spPr bwMode="auto">
          <a:xfrm>
            <a:off x="23546" y="2011680"/>
            <a:ext cx="12168505" cy="2411730"/>
          </a:xfrm>
          <a:prstGeom prst="rect">
            <a:avLst/>
          </a:prstGeom>
          <a:noFill/>
          <a:ln w="9525" algn="ctr">
            <a:noFill/>
            <a:miter lim="800000"/>
          </a:ln>
        </p:spPr>
        <p:txBody>
          <a:bodyPr lIns="45711" tIns="22855" rIns="45711" bIns="22855" anchor="ctr"/>
          <a:lstStyle/>
          <a:p>
            <a:pPr algn="ctr" defTabSz="456565">
              <a:lnSpc>
                <a:spcPct val="150000"/>
              </a:lnSpc>
              <a:defRPr/>
            </a:pPr>
            <a:r>
              <a:rPr lang="en-US" altLang="zh-CN" sz="4000" dirty="0" err="1">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lear Sans Light" pitchFamily="34" charset="0"/>
                <a:sym typeface="+mn-ea"/>
              </a:rPr>
              <a:t>FlexE</a:t>
            </a:r>
            <a:r>
              <a:rPr lang="zh-CN" altLang="en-US" sz="40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Clear Sans Light" pitchFamily="34" charset="0"/>
                <a:sym typeface="+mn-ea"/>
              </a:rPr>
              <a:t>柔性以太网技术在能源互联网中应用的关键技术</a:t>
            </a:r>
            <a:r>
              <a:rPr lang="zh-CN" altLang="en-US" sz="2800" dirty="0">
                <a:solidFill>
                  <a:schemeClr val="bg1"/>
                </a:solidFill>
                <a:latin typeface="微软雅黑" panose="020B0503020204020204" pitchFamily="34" charset="-122"/>
                <a:ea typeface="微软雅黑" panose="020B0503020204020204" pitchFamily="34" charset="-122"/>
                <a:sym typeface="+mn-ea"/>
              </a:rPr>
              <a:t>项目启动会工作汇报</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10</a:t>
            </a:fld>
            <a:endParaRPr lang="en-US" altLang="zh-CN"/>
          </a:p>
        </p:txBody>
      </p:sp>
      <p:sp>
        <p:nvSpPr>
          <p:cNvPr id="4" name="矩形 3"/>
          <p:cNvSpPr/>
          <p:nvPr>
            <p:custDataLst>
              <p:tags r:id="rId1"/>
            </p:custDataLst>
          </p:nvPr>
        </p:nvSpPr>
        <p:spPr bwMode="auto">
          <a:xfrm>
            <a:off x="398527" y="1073014"/>
            <a:ext cx="8264705"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625033" y="1149500"/>
            <a:ext cx="80381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2</a:t>
            </a:r>
            <a:r>
              <a:rPr lang="zh-CN" altLang="en-US" dirty="0">
                <a:sym typeface="Arial" panose="020B0604020202020204" pitchFamily="34" charset="0"/>
              </a:rPr>
              <a:t>：</a:t>
            </a:r>
            <a:r>
              <a:rPr lang="zh-CN" altLang="en-US" dirty="0"/>
              <a:t>研究</a:t>
            </a:r>
            <a:r>
              <a:rPr lang="en-US" altLang="zh-CN" dirty="0" err="1"/>
              <a:t>FlexE</a:t>
            </a:r>
            <a:r>
              <a:rPr lang="zh-CN" altLang="en-US" dirty="0"/>
              <a:t>承载网的管控需求及交互接口标准化技术</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8452337" y="1051801"/>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graphicFrame>
        <p:nvGraphicFramePr>
          <p:cNvPr id="17" name="表格 16"/>
          <p:cNvGraphicFramePr>
            <a:graphicFrameLocks noGrp="1"/>
          </p:cNvGraphicFramePr>
          <p:nvPr/>
        </p:nvGraphicFramePr>
        <p:xfrm>
          <a:off x="338624" y="3692873"/>
          <a:ext cx="5972966" cy="2975556"/>
        </p:xfrm>
        <a:graphic>
          <a:graphicData uri="http://schemas.openxmlformats.org/drawingml/2006/table">
            <a:tbl>
              <a:tblPr firstRow="1" bandRow="1">
                <a:tableStyleId>{5C22544A-7EE6-4342-B048-85BDC9FD1C3A}</a:tableStyleId>
              </a:tblPr>
              <a:tblGrid>
                <a:gridCol w="1471088">
                  <a:extLst>
                    <a:ext uri="{9D8B030D-6E8A-4147-A177-3AD203B41FA5}">
                      <a16:colId xmlns:a16="http://schemas.microsoft.com/office/drawing/2014/main" xmlns="" val="20000"/>
                    </a:ext>
                  </a:extLst>
                </a:gridCol>
                <a:gridCol w="4501878">
                  <a:extLst>
                    <a:ext uri="{9D8B030D-6E8A-4147-A177-3AD203B41FA5}">
                      <a16:colId xmlns:a16="http://schemas.microsoft.com/office/drawing/2014/main" xmlns="" val="20001"/>
                    </a:ext>
                  </a:extLst>
                </a:gridCol>
              </a:tblGrid>
              <a:tr h="347233">
                <a:tc>
                  <a:txBody>
                    <a:bodyPr/>
                    <a:lstStyle/>
                    <a:p>
                      <a:pPr algn="ctr"/>
                      <a:r>
                        <a:rPr lang="zh-CN" altLang="en-US" sz="1100" dirty="0">
                          <a:latin typeface="微软雅黑" panose="020B0503020204020204" pitchFamily="34" charset="-122"/>
                          <a:ea typeface="微软雅黑" panose="020B0503020204020204" pitchFamily="34" charset="-122"/>
                        </a:rPr>
                        <a:t>管控需求</a:t>
                      </a:r>
                    </a:p>
                  </a:txBody>
                  <a:tcPr anchor="ctr"/>
                </a:tc>
                <a:tc>
                  <a:txBody>
                    <a:bodyPr/>
                    <a:lstStyle/>
                    <a:p>
                      <a:pPr algn="ctr"/>
                      <a:r>
                        <a:rPr lang="zh-CN" altLang="en-US" sz="1100" dirty="0">
                          <a:latin typeface="微软雅黑" panose="020B0503020204020204" pitchFamily="34" charset="-122"/>
                          <a:ea typeface="微软雅黑" panose="020B0503020204020204" pitchFamily="34" charset="-122"/>
                        </a:rPr>
                        <a:t>功能描述</a:t>
                      </a:r>
                    </a:p>
                  </a:txBody>
                  <a:tcPr anchor="ctr"/>
                </a:tc>
                <a:extLst>
                  <a:ext uri="{0D108BD9-81ED-4DB2-BD59-A6C34878D82A}">
                    <a16:rowId xmlns:a16="http://schemas.microsoft.com/office/drawing/2014/main" xmlns="" val="10000"/>
                  </a:ext>
                </a:extLst>
              </a:tr>
              <a:tr h="386084">
                <a:tc>
                  <a:txBody>
                    <a:bodyPr/>
                    <a:lstStyle/>
                    <a:p>
                      <a:pPr algn="ctr"/>
                      <a:r>
                        <a:rPr lang="zh-CN" altLang="en-US" sz="1100" dirty="0">
                          <a:latin typeface="微软雅黑" panose="020B0503020204020204" pitchFamily="34" charset="-122"/>
                          <a:ea typeface="微软雅黑" panose="020B0503020204020204" pitchFamily="34" charset="-122"/>
                        </a:rPr>
                        <a:t>切片管理</a:t>
                      </a:r>
                    </a:p>
                  </a:txBody>
                  <a:tcPr anchor="ctr"/>
                </a:tc>
                <a:tc>
                  <a:txBody>
                    <a:bodyPr/>
                    <a:lstStyle/>
                    <a:p>
                      <a:pPr algn="just">
                        <a:lnSpc>
                          <a:spcPct val="150000"/>
                        </a:lnSpc>
                      </a:pPr>
                      <a:r>
                        <a:rPr lang="zh-CN" altLang="en-US" sz="1100" dirty="0">
                          <a:latin typeface="微软雅黑" panose="020B0503020204020204" pitchFamily="34" charset="-122"/>
                          <a:ea typeface="微软雅黑" panose="020B0503020204020204" pitchFamily="34" charset="-122"/>
                        </a:rPr>
                        <a:t>切片规划管理、切片生命周期管理、</a:t>
                      </a:r>
                      <a:r>
                        <a:rPr lang="en-GB" altLang="zh-CN" sz="1100" dirty="0">
                          <a:latin typeface="微软雅黑" panose="020B0503020204020204" pitchFamily="34" charset="-122"/>
                          <a:ea typeface="微软雅黑" panose="020B0503020204020204" pitchFamily="34" charset="-122"/>
                        </a:rPr>
                        <a:t> </a:t>
                      </a:r>
                      <a:r>
                        <a:rPr lang="zh-CN" altLang="en-US" sz="1100" dirty="0">
                          <a:latin typeface="微软雅黑" panose="020B0503020204020204" pitchFamily="34" charset="-122"/>
                          <a:ea typeface="微软雅黑" panose="020B0503020204020204" pitchFamily="34" charset="-122"/>
                        </a:rPr>
                        <a:t>切片性能管理、切片告警管理</a:t>
                      </a:r>
                    </a:p>
                  </a:txBody>
                  <a:tcPr anchor="ctr"/>
                </a:tc>
                <a:extLst>
                  <a:ext uri="{0D108BD9-81ED-4DB2-BD59-A6C34878D82A}">
                    <a16:rowId xmlns:a16="http://schemas.microsoft.com/office/drawing/2014/main" xmlns="" val="10001"/>
                  </a:ext>
                </a:extLst>
              </a:tr>
              <a:tr h="412595">
                <a:tc>
                  <a:txBody>
                    <a:bodyPr/>
                    <a:lstStyle/>
                    <a:p>
                      <a:pPr algn="ctr"/>
                      <a:r>
                        <a:rPr lang="en-US" altLang="zh-CN" sz="1100" dirty="0" err="1">
                          <a:latin typeface="微软雅黑" panose="020B0503020204020204" pitchFamily="34" charset="-122"/>
                          <a:ea typeface="微软雅黑" panose="020B0503020204020204" pitchFamily="34" charset="-122"/>
                        </a:rPr>
                        <a:t>FlexE</a:t>
                      </a:r>
                      <a:r>
                        <a:rPr lang="zh-CN" altLang="en-US" sz="1100" dirty="0">
                          <a:latin typeface="微软雅黑" panose="020B0503020204020204" pitchFamily="34" charset="-122"/>
                          <a:ea typeface="微软雅黑" panose="020B0503020204020204" pitchFamily="34" charset="-122"/>
                        </a:rPr>
                        <a:t>设备管理</a:t>
                      </a:r>
                    </a:p>
                  </a:txBody>
                  <a:tcPr anchor="ctr"/>
                </a:tc>
                <a:tc>
                  <a:txBody>
                    <a:bodyPr/>
                    <a:lstStyle/>
                    <a:p>
                      <a:pPr marL="0" marR="0" lvl="0" indent="0" algn="just" defTabSz="456565" rtl="0" eaLnBrk="1" fontAlgn="auto" latinLnBrk="0" hangingPunct="1">
                        <a:lnSpc>
                          <a:spcPct val="150000"/>
                        </a:lnSpc>
                        <a:spcBef>
                          <a:spcPts val="0"/>
                        </a:spcBef>
                        <a:spcAft>
                          <a:spcPts val="0"/>
                        </a:spcAft>
                        <a:buClrTx/>
                        <a:buSzTx/>
                        <a:buFontTx/>
                        <a:buNone/>
                        <a:defRPr/>
                      </a:pPr>
                      <a:r>
                        <a:rPr lang="en-US" altLang="zh-CN" sz="1100" dirty="0" err="1">
                          <a:latin typeface="微软雅黑" panose="020B0503020204020204" pitchFamily="34" charset="-122"/>
                          <a:ea typeface="微软雅黑" panose="020B0503020204020204" pitchFamily="34" charset="-122"/>
                        </a:rPr>
                        <a:t>FlexE</a:t>
                      </a:r>
                      <a:r>
                        <a:rPr lang="zh-CN" altLang="en-US" sz="1100" dirty="0">
                          <a:latin typeface="微软雅黑" panose="020B0503020204020204" pitchFamily="34" charset="-122"/>
                          <a:ea typeface="微软雅黑" panose="020B0503020204020204" pitchFamily="34" charset="-122"/>
                        </a:rPr>
                        <a:t>设备、端口、时隙等资源的配置和监视</a:t>
                      </a:r>
                      <a:endParaRPr lang="zh-CN" altLang="zh-CN" sz="11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xmlns="" val="10002"/>
                  </a:ext>
                </a:extLst>
              </a:tr>
              <a:tr h="411585">
                <a:tc>
                  <a:txBody>
                    <a:bodyPr/>
                    <a:lstStyle/>
                    <a:p>
                      <a:pPr algn="ctr"/>
                      <a:r>
                        <a:rPr lang="zh-CN" altLang="en-US" sz="1100" dirty="0">
                          <a:latin typeface="微软雅黑" panose="020B0503020204020204" pitchFamily="34" charset="-122"/>
                          <a:ea typeface="微软雅黑" panose="020B0503020204020204" pitchFamily="34" charset="-122"/>
                        </a:rPr>
                        <a:t>通道管理</a:t>
                      </a:r>
                    </a:p>
                  </a:txBody>
                  <a:tcPr anchor="ctr"/>
                </a:tc>
                <a:tc>
                  <a:txBody>
                    <a:bodyPr/>
                    <a:lstStyle/>
                    <a:p>
                      <a:pPr algn="just">
                        <a:lnSpc>
                          <a:spcPct val="150000"/>
                        </a:lnSpc>
                      </a:pPr>
                      <a:r>
                        <a:rPr lang="en-US" altLang="zh-CN" sz="1100" dirty="0" err="1">
                          <a:latin typeface="微软雅黑" panose="020B0503020204020204" pitchFamily="34" charset="-122"/>
                          <a:ea typeface="微软雅黑" panose="020B0503020204020204" pitchFamily="34" charset="-122"/>
                        </a:rPr>
                        <a:t>FlexE</a:t>
                      </a:r>
                      <a:r>
                        <a:rPr lang="zh-CN" altLang="en-US" sz="1100" dirty="0">
                          <a:latin typeface="微软雅黑" panose="020B0503020204020204" pitchFamily="34" charset="-122"/>
                          <a:ea typeface="微软雅黑" panose="020B0503020204020204" pitchFamily="34" charset="-122"/>
                        </a:rPr>
                        <a:t> 通道和</a:t>
                      </a:r>
                      <a:r>
                        <a:rPr lang="en-US" altLang="zh-CN" sz="1100" dirty="0">
                          <a:latin typeface="微软雅黑" panose="020B0503020204020204" pitchFamily="34" charset="-122"/>
                          <a:ea typeface="微软雅黑" panose="020B0503020204020204" pitchFamily="34" charset="-122"/>
                        </a:rPr>
                        <a:t>MTN</a:t>
                      </a:r>
                      <a:r>
                        <a:rPr lang="zh-CN" altLang="en-US" sz="1100" dirty="0">
                          <a:latin typeface="微软雅黑" panose="020B0503020204020204" pitchFamily="34" charset="-122"/>
                          <a:ea typeface="微软雅黑" panose="020B0503020204020204" pitchFamily="34" charset="-122"/>
                        </a:rPr>
                        <a:t>通道的配置和监视</a:t>
                      </a:r>
                    </a:p>
                  </a:txBody>
                  <a:tcPr anchor="ctr"/>
                </a:tc>
                <a:extLst>
                  <a:ext uri="{0D108BD9-81ED-4DB2-BD59-A6C34878D82A}">
                    <a16:rowId xmlns:a16="http://schemas.microsoft.com/office/drawing/2014/main" xmlns="" val="10003"/>
                  </a:ext>
                </a:extLst>
              </a:tr>
              <a:tr h="1418059">
                <a:tc>
                  <a:txBody>
                    <a:bodyPr/>
                    <a:lstStyle/>
                    <a:p>
                      <a:pPr algn="ctr"/>
                      <a:r>
                        <a:rPr lang="zh-CN" altLang="en-US" sz="1100" dirty="0">
                          <a:solidFill>
                            <a:schemeClr val="tx1"/>
                          </a:solidFill>
                          <a:latin typeface="微软雅黑" panose="020B0503020204020204" pitchFamily="34" charset="-122"/>
                          <a:ea typeface="微软雅黑" panose="020B0503020204020204" pitchFamily="34" charset="-122"/>
                        </a:rPr>
                        <a:t>拓扑管理</a:t>
                      </a:r>
                    </a:p>
                  </a:txBody>
                  <a:tcPr anchor="ctr"/>
                </a:tc>
                <a:tc>
                  <a:txBody>
                    <a:bodyPr/>
                    <a:lstStyle/>
                    <a:p>
                      <a:pPr algn="just">
                        <a:lnSpc>
                          <a:spcPct val="150000"/>
                        </a:lnSpc>
                      </a:pPr>
                      <a:r>
                        <a:rPr lang="zh-CN" altLang="en-US" sz="1100" dirty="0">
                          <a:solidFill>
                            <a:schemeClr val="tx1"/>
                          </a:solidFill>
                          <a:latin typeface="微软雅黑" panose="020B0503020204020204" pitchFamily="34" charset="-122"/>
                          <a:ea typeface="微软雅黑" panose="020B0503020204020204" pitchFamily="34" charset="-122"/>
                        </a:rPr>
                        <a:t>拓扑管理用于构造并管理整个</a:t>
                      </a:r>
                      <a:r>
                        <a:rPr lang="en-US" altLang="zh-CN" sz="1100" dirty="0" err="1">
                          <a:solidFill>
                            <a:schemeClr val="tx1"/>
                          </a:solidFill>
                          <a:latin typeface="微软雅黑" panose="020B0503020204020204" pitchFamily="34" charset="-122"/>
                          <a:ea typeface="微软雅黑" panose="020B0503020204020204" pitchFamily="34" charset="-122"/>
                        </a:rPr>
                        <a:t>FlexE</a:t>
                      </a:r>
                      <a:r>
                        <a:rPr lang="en-US" altLang="zh-CN" sz="1100" dirty="0">
                          <a:solidFill>
                            <a:schemeClr val="tx1"/>
                          </a:solidFill>
                          <a:latin typeface="微软雅黑" panose="020B0503020204020204" pitchFamily="34" charset="-122"/>
                          <a:ea typeface="微软雅黑" panose="020B0503020204020204" pitchFamily="34" charset="-122"/>
                        </a:rPr>
                        <a:t> </a:t>
                      </a:r>
                      <a:r>
                        <a:rPr lang="zh-CN" altLang="en-US" sz="1100" dirty="0">
                          <a:solidFill>
                            <a:schemeClr val="tx1"/>
                          </a:solidFill>
                          <a:latin typeface="微软雅黑" panose="020B0503020204020204" pitchFamily="34" charset="-122"/>
                          <a:ea typeface="微软雅黑" panose="020B0503020204020204" pitchFamily="34" charset="-122"/>
                        </a:rPr>
                        <a:t>网络拓扑结构。用户应可以通过查询网络拓扑视 图实时了解和 监控整个网络的运行情况。网络拓扑视图包括对象显示和实时告警显示，各视图之间可无障碍切换，支持拓扑搜索方式建立网络拓扑视图，并对拓扑对象进行管理。</a:t>
                      </a:r>
                    </a:p>
                  </a:txBody>
                  <a:tcPr anchor="ctr"/>
                </a:tc>
                <a:extLst>
                  <a:ext uri="{0D108BD9-81ED-4DB2-BD59-A6C34878D82A}">
                    <a16:rowId xmlns:a16="http://schemas.microsoft.com/office/drawing/2014/main" xmlns="" val="10004"/>
                  </a:ext>
                </a:extLst>
              </a:tr>
            </a:tbl>
          </a:graphicData>
        </a:graphic>
      </p:graphicFrame>
      <p:sp>
        <p:nvSpPr>
          <p:cNvPr id="12" name="矩形 11"/>
          <p:cNvSpPr/>
          <p:nvPr/>
        </p:nvSpPr>
        <p:spPr>
          <a:xfrm>
            <a:off x="367382" y="1890235"/>
            <a:ext cx="5951531" cy="170300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57497" y="1876216"/>
            <a:ext cx="5951531" cy="1670073"/>
          </a:xfrm>
          <a:prstGeom prst="rect">
            <a:avLst/>
          </a:prstGeom>
          <a:noFill/>
        </p:spPr>
        <p:txBody>
          <a:bodyPr wrap="square" rtlCol="0">
            <a:spAutoFit/>
          </a:bodyPr>
          <a:lstStyle/>
          <a:p>
            <a:pPr marL="285750" lvl="0" indent="-285750">
              <a:lnSpc>
                <a:spcPct val="150000"/>
              </a:lnSpc>
              <a:buFont typeface="Wingdings" pitchFamily="2" charset="2"/>
              <a:buChar char="Ø"/>
            </a:pPr>
            <a:r>
              <a:rPr lang="zh-CN" altLang="en-US" sz="1400" dirty="0">
                <a:latin typeface="微软雅黑" panose="020B0503020204020204" pitchFamily="34" charset="-122"/>
                <a:ea typeface="微软雅黑" panose="020B0503020204020204" pitchFamily="34" charset="-122"/>
              </a:rPr>
              <a:t>参照相关国际和行业标准制定管控需求；</a:t>
            </a:r>
            <a:r>
              <a:rPr lang="zh-CN" altLang="zh-CN" sz="1400" dirty="0">
                <a:latin typeface="微软雅黑" panose="020B0503020204020204" pitchFamily="34" charset="-122"/>
                <a:ea typeface="微软雅黑" panose="020B0503020204020204" pitchFamily="34" charset="-122"/>
              </a:rPr>
              <a:t>范围</a:t>
            </a:r>
            <a:r>
              <a:rPr lang="zh-CN" altLang="en-US" sz="1400" dirty="0">
                <a:latin typeface="微软雅黑" panose="020B0503020204020204" pitchFamily="34" charset="-122"/>
                <a:ea typeface="微软雅黑" panose="020B0503020204020204" pitchFamily="34" charset="-122"/>
              </a:rPr>
              <a:t>涵盖</a:t>
            </a:r>
            <a:r>
              <a:rPr lang="zh-CN" altLang="zh-CN" sz="1400" dirty="0">
                <a:latin typeface="微软雅黑" panose="020B0503020204020204" pitchFamily="34" charset="-122"/>
                <a:ea typeface="微软雅黑" panose="020B0503020204020204" pitchFamily="34" charset="-122"/>
              </a:rPr>
              <a:t>切片管理、</a:t>
            </a: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设备和业务的</a:t>
            </a:r>
            <a:r>
              <a:rPr lang="zh-CN" altLang="zh-CN" sz="1400" dirty="0">
                <a:latin typeface="微软雅黑" panose="020B0503020204020204" pitchFamily="34" charset="-122"/>
                <a:ea typeface="微软雅黑" panose="020B0503020204020204" pitchFamily="34" charset="-122"/>
              </a:rPr>
              <a:t>配置</a:t>
            </a:r>
            <a:r>
              <a:rPr lang="zh-CN" altLang="en-US" sz="1400" dirty="0">
                <a:latin typeface="微软雅黑" panose="020B0503020204020204" pitchFamily="34" charset="-122"/>
                <a:ea typeface="微软雅黑" panose="020B0503020204020204" pitchFamily="34" charset="-122"/>
              </a:rPr>
              <a:t>性能故障</a:t>
            </a:r>
            <a:r>
              <a:rPr lang="zh-CN" altLang="zh-CN" sz="1400" dirty="0">
                <a:latin typeface="微软雅黑" panose="020B0503020204020204" pitchFamily="34" charset="-122"/>
                <a:ea typeface="微软雅黑" panose="020B0503020204020204" pitchFamily="34" charset="-122"/>
              </a:rPr>
              <a:t>管理</a:t>
            </a:r>
            <a:r>
              <a:rPr lang="zh-CN" altLang="en-US" sz="1400" dirty="0">
                <a:latin typeface="微软雅黑" panose="020B0503020204020204" pitchFamily="34" charset="-122"/>
                <a:ea typeface="微软雅黑" panose="020B0503020204020204" pitchFamily="34" charset="-122"/>
              </a:rPr>
              <a:t>等，内容与管控接口标准保持一致</a:t>
            </a:r>
          </a:p>
          <a:p>
            <a:pPr marL="285750" lvl="0" indent="-285750">
              <a:lnSpc>
                <a:spcPct val="150000"/>
              </a:lnSpc>
              <a:buFont typeface="Wingdings" pitchFamily="2" charset="2"/>
              <a:buChar char="Ø"/>
            </a:pPr>
            <a:r>
              <a:rPr lang="zh-CN" altLang="en-US" sz="1400" dirty="0">
                <a:latin typeface="微软雅黑" panose="020B0503020204020204" pitchFamily="34" charset="-122"/>
                <a:ea typeface="微软雅黑" panose="020B0503020204020204" pitchFamily="34" charset="-122"/>
              </a:rPr>
              <a:t>开展交互接口规范研究，基于关键技术完成设备标准草案，并与设备研制相协同；基于管控需求完成管控接口草案，与设备网管接口对接，并支持端到端管理工具的接口研发</a:t>
            </a:r>
          </a:p>
        </p:txBody>
      </p:sp>
      <p:pic>
        <p:nvPicPr>
          <p:cNvPr id="10" name="图片 9">
            <a:extLst>
              <a:ext uri="{FF2B5EF4-FFF2-40B4-BE49-F238E27FC236}">
                <a16:creationId xmlns:a16="http://schemas.microsoft.com/office/drawing/2014/main" xmlns="" id="{4ED8D02B-9D0B-D84A-ADBB-31760046260C}"/>
              </a:ext>
            </a:extLst>
          </p:cNvPr>
          <p:cNvPicPr>
            <a:picLocks noChangeAspect="1"/>
          </p:cNvPicPr>
          <p:nvPr/>
        </p:nvPicPr>
        <p:blipFill>
          <a:blip r:embed="rId5"/>
          <a:stretch>
            <a:fillRect/>
          </a:stretch>
        </p:blipFill>
        <p:spPr>
          <a:xfrm>
            <a:off x="6532703" y="2092933"/>
            <a:ext cx="2287006" cy="2891452"/>
          </a:xfrm>
          <a:prstGeom prst="rect">
            <a:avLst/>
          </a:prstGeom>
        </p:spPr>
      </p:pic>
      <p:sp>
        <p:nvSpPr>
          <p:cNvPr id="14" name="文本框 13">
            <a:extLst>
              <a:ext uri="{FF2B5EF4-FFF2-40B4-BE49-F238E27FC236}">
                <a16:creationId xmlns:a16="http://schemas.microsoft.com/office/drawing/2014/main" xmlns="" id="{6B1E8EB5-1A65-1645-8BBD-AA24285C3AA1}"/>
              </a:ext>
            </a:extLst>
          </p:cNvPr>
          <p:cNvSpPr txBox="1"/>
          <p:nvPr/>
        </p:nvSpPr>
        <p:spPr>
          <a:xfrm>
            <a:off x="6689181" y="5201140"/>
            <a:ext cx="1974051" cy="11676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管控系统架构</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接口协议要求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北向接口要求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kumimoji="1" lang="zh-CN" altLang="en-US" sz="1200" dirty="0">
                <a:latin typeface="微软雅黑" panose="020B0503020204020204" pitchFamily="34" charset="-122"/>
                <a:ea typeface="微软雅黑" panose="020B0503020204020204" pitchFamily="34" charset="-122"/>
              </a:rPr>
              <a:t>切片管控接口要求</a:t>
            </a:r>
          </a:p>
        </p:txBody>
      </p:sp>
      <p:pic>
        <p:nvPicPr>
          <p:cNvPr id="16" name="图片 15">
            <a:extLst>
              <a:ext uri="{FF2B5EF4-FFF2-40B4-BE49-F238E27FC236}">
                <a16:creationId xmlns:a16="http://schemas.microsoft.com/office/drawing/2014/main" xmlns="" id="{1BB17E99-E810-924A-B1F5-3ABA9A1FD94E}"/>
              </a:ext>
            </a:extLst>
          </p:cNvPr>
          <p:cNvPicPr>
            <a:picLocks noChangeAspect="1"/>
          </p:cNvPicPr>
          <p:nvPr/>
        </p:nvPicPr>
        <p:blipFill>
          <a:blip r:embed="rId6"/>
          <a:stretch>
            <a:fillRect/>
          </a:stretch>
        </p:blipFill>
        <p:spPr>
          <a:xfrm>
            <a:off x="9459606" y="1949242"/>
            <a:ext cx="2365012" cy="2996659"/>
          </a:xfrm>
          <a:prstGeom prst="rect">
            <a:avLst/>
          </a:prstGeom>
        </p:spPr>
      </p:pic>
      <p:sp>
        <p:nvSpPr>
          <p:cNvPr id="18" name="矩形 17">
            <a:extLst>
              <a:ext uri="{FF2B5EF4-FFF2-40B4-BE49-F238E27FC236}">
                <a16:creationId xmlns:a16="http://schemas.microsoft.com/office/drawing/2014/main" xmlns="" id="{3DD05126-5B43-0045-BFE7-FB70F195825E}"/>
              </a:ext>
            </a:extLst>
          </p:cNvPr>
          <p:cNvSpPr/>
          <p:nvPr/>
        </p:nvSpPr>
        <p:spPr>
          <a:xfrm>
            <a:off x="6411916" y="1889801"/>
            <a:ext cx="2605222" cy="477862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xmlns="" id="{66F93C6A-93D3-944B-B73C-23E0B8A0D16A}"/>
              </a:ext>
            </a:extLst>
          </p:cNvPr>
          <p:cNvSpPr/>
          <p:nvPr/>
        </p:nvSpPr>
        <p:spPr>
          <a:xfrm>
            <a:off x="9126665" y="1889801"/>
            <a:ext cx="2972408" cy="477862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xmlns="" id="{9ECE361D-DEBA-244B-B70A-B79E6A054F33}"/>
              </a:ext>
            </a:extLst>
          </p:cNvPr>
          <p:cNvSpPr txBox="1"/>
          <p:nvPr/>
        </p:nvSpPr>
        <p:spPr>
          <a:xfrm>
            <a:off x="9110141" y="5005341"/>
            <a:ext cx="3081859" cy="151394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设备的多业务承载能力要求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设备的</a:t>
            </a:r>
            <a:r>
              <a:rPr kumimoji="1" lang="en-US" altLang="zh-CN" sz="1200" dirty="0">
                <a:latin typeface="微软雅黑" panose="020B0503020204020204" pitchFamily="34" charset="-122"/>
                <a:ea typeface="微软雅黑" panose="020B0503020204020204" pitchFamily="34" charset="-122"/>
              </a:rPr>
              <a:t>OAM</a:t>
            </a:r>
            <a:r>
              <a:rPr kumimoji="1" lang="zh-CN" altLang="zh-CN" sz="1200" dirty="0">
                <a:latin typeface="微软雅黑" panose="020B0503020204020204" pitchFamily="34" charset="-122"/>
                <a:ea typeface="微软雅黑" panose="020B0503020204020204" pitchFamily="34" charset="-122"/>
              </a:rPr>
              <a:t>能力要求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设备和网络保护及恢复能力要求</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kumimoji="1" lang="en-US" altLang="zh-CN" sz="1200" dirty="0" err="1">
                <a:latin typeface="微软雅黑" panose="020B0503020204020204" pitchFamily="34" charset="-122"/>
                <a:ea typeface="微软雅黑" panose="020B0503020204020204" pitchFamily="34" charset="-122"/>
              </a:rPr>
              <a:t>FlexE</a:t>
            </a:r>
            <a:r>
              <a:rPr kumimoji="1" lang="zh-CN" altLang="zh-CN" sz="1200" dirty="0">
                <a:latin typeface="微软雅黑" panose="020B0503020204020204" pitchFamily="34" charset="-122"/>
                <a:ea typeface="微软雅黑" panose="020B0503020204020204" pitchFamily="34" charset="-122"/>
              </a:rPr>
              <a:t>设备的同步技术要求</a:t>
            </a:r>
            <a:endParaRPr kumimoji="1"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014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54061"/>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11</a:t>
            </a:fld>
            <a:endParaRPr lang="en-US" altLang="zh-CN"/>
          </a:p>
        </p:txBody>
      </p:sp>
      <p:sp>
        <p:nvSpPr>
          <p:cNvPr id="4" name="矩形 3"/>
          <p:cNvSpPr/>
          <p:nvPr>
            <p:custDataLst>
              <p:tags r:id="rId1"/>
            </p:custDataLst>
          </p:nvPr>
        </p:nvSpPr>
        <p:spPr bwMode="auto">
          <a:xfrm>
            <a:off x="398527" y="1073014"/>
            <a:ext cx="8799464"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405648" y="1122122"/>
            <a:ext cx="87923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3</a:t>
            </a:r>
            <a:r>
              <a:rPr lang="zh-CN" altLang="en-US" dirty="0">
                <a:sym typeface="Arial" panose="020B0604020202020204" pitchFamily="34" charset="0"/>
              </a:rPr>
              <a:t>：</a:t>
            </a:r>
            <a:r>
              <a:rPr lang="zh-CN" altLang="en-US" dirty="0"/>
              <a:t>研发基于</a:t>
            </a:r>
            <a:r>
              <a:rPr lang="en-US" altLang="zh-CN" dirty="0" err="1"/>
              <a:t>FlexE</a:t>
            </a:r>
            <a:r>
              <a:rPr lang="zh-CN" altLang="en-US" dirty="0"/>
              <a:t>的能源互联网业务切片网络端到端管理工具</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8994217" y="1043412"/>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grpSp>
        <p:nvGrpSpPr>
          <p:cNvPr id="42" name="组合 41">
            <a:extLst>
              <a:ext uri="{FF2B5EF4-FFF2-40B4-BE49-F238E27FC236}">
                <a16:creationId xmlns:a16="http://schemas.microsoft.com/office/drawing/2014/main" xmlns="" id="{0A5E90C7-5236-4DC0-BF1A-A188E266A912}"/>
              </a:ext>
            </a:extLst>
          </p:cNvPr>
          <p:cNvGrpSpPr/>
          <p:nvPr/>
        </p:nvGrpSpPr>
        <p:grpSpPr>
          <a:xfrm>
            <a:off x="6870521" y="1286539"/>
            <a:ext cx="4711919" cy="5571461"/>
            <a:chOff x="5131518" y="1277524"/>
            <a:chExt cx="4711919" cy="5571461"/>
          </a:xfrm>
        </p:grpSpPr>
        <p:pic>
          <p:nvPicPr>
            <p:cNvPr id="12" name="图形 11" descr="浏览器窗口">
              <a:extLst>
                <a:ext uri="{FF2B5EF4-FFF2-40B4-BE49-F238E27FC236}">
                  <a16:creationId xmlns:a16="http://schemas.microsoft.com/office/drawing/2014/main" xmlns="" id="{3B882037-62AD-4731-BDED-8762E3BD451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019875" y="1277524"/>
              <a:ext cx="851286" cy="851286"/>
            </a:xfrm>
            <a:prstGeom prst="rect">
              <a:avLst/>
            </a:prstGeom>
          </p:spPr>
        </p:pic>
        <p:sp>
          <p:nvSpPr>
            <p:cNvPr id="13" name="箭头: 上下 12">
              <a:extLst>
                <a:ext uri="{FF2B5EF4-FFF2-40B4-BE49-F238E27FC236}">
                  <a16:creationId xmlns:a16="http://schemas.microsoft.com/office/drawing/2014/main" xmlns="" id="{DB7A0CA1-D39B-4539-BE76-F91A4476F622}"/>
                </a:ext>
              </a:extLst>
            </p:cNvPr>
            <p:cNvSpPr/>
            <p:nvPr/>
          </p:nvSpPr>
          <p:spPr>
            <a:xfrm>
              <a:off x="7410534" y="1911499"/>
              <a:ext cx="172282" cy="25368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C342FA1A-5E20-4268-B070-47934BE0F95D}"/>
                </a:ext>
              </a:extLst>
            </p:cNvPr>
            <p:cNvSpPr/>
            <p:nvPr/>
          </p:nvSpPr>
          <p:spPr>
            <a:xfrm>
              <a:off x="5180605" y="2166736"/>
              <a:ext cx="4559743" cy="59634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切片网络端到端管理工具</a:t>
              </a:r>
            </a:p>
          </p:txBody>
        </p:sp>
        <p:sp>
          <p:nvSpPr>
            <p:cNvPr id="17" name="矩形 16">
              <a:extLst>
                <a:ext uri="{FF2B5EF4-FFF2-40B4-BE49-F238E27FC236}">
                  <a16:creationId xmlns:a16="http://schemas.microsoft.com/office/drawing/2014/main" xmlns="" id="{AEBC4901-162B-48BD-BF81-4F6EF7C10397}"/>
                </a:ext>
              </a:extLst>
            </p:cNvPr>
            <p:cNvSpPr/>
            <p:nvPr/>
          </p:nvSpPr>
          <p:spPr>
            <a:xfrm>
              <a:off x="5180605" y="3061257"/>
              <a:ext cx="4559743" cy="173364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仿宋_GB2312" panose="02010609030101010101" pitchFamily="49" charset="-122"/>
                <a:ea typeface="仿宋_GB2312" panose="02010609030101010101" pitchFamily="49" charset="-122"/>
              </a:endParaRPr>
            </a:p>
          </p:txBody>
        </p:sp>
        <p:sp>
          <p:nvSpPr>
            <p:cNvPr id="19" name="矩形 18">
              <a:extLst>
                <a:ext uri="{FF2B5EF4-FFF2-40B4-BE49-F238E27FC236}">
                  <a16:creationId xmlns:a16="http://schemas.microsoft.com/office/drawing/2014/main" xmlns="" id="{C8165E39-2C40-4DB1-80AD-85515278D1BB}"/>
                </a:ext>
              </a:extLst>
            </p:cNvPr>
            <p:cNvSpPr/>
            <p:nvPr/>
          </p:nvSpPr>
          <p:spPr>
            <a:xfrm>
              <a:off x="5317104" y="3170854"/>
              <a:ext cx="1255974" cy="40326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系统后端</a:t>
              </a:r>
            </a:p>
          </p:txBody>
        </p:sp>
        <p:pic>
          <p:nvPicPr>
            <p:cNvPr id="21" name="图形 20" descr="数据库">
              <a:extLst>
                <a:ext uri="{FF2B5EF4-FFF2-40B4-BE49-F238E27FC236}">
                  <a16:creationId xmlns:a16="http://schemas.microsoft.com/office/drawing/2014/main" xmlns="" id="{34AD28C5-7177-417F-8ED1-F767D502645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434033" y="3659364"/>
              <a:ext cx="755704" cy="755704"/>
            </a:xfrm>
            <a:prstGeom prst="rect">
              <a:avLst/>
            </a:prstGeom>
          </p:spPr>
        </p:pic>
        <p:sp>
          <p:nvSpPr>
            <p:cNvPr id="23" name="文本框 22">
              <a:extLst>
                <a:ext uri="{FF2B5EF4-FFF2-40B4-BE49-F238E27FC236}">
                  <a16:creationId xmlns:a16="http://schemas.microsoft.com/office/drawing/2014/main" xmlns="" id="{864284BD-F35E-4BCB-A950-90CD1C81F7E0}"/>
                </a:ext>
              </a:extLst>
            </p:cNvPr>
            <p:cNvSpPr txBox="1"/>
            <p:nvPr/>
          </p:nvSpPr>
          <p:spPr>
            <a:xfrm>
              <a:off x="5334333" y="4316016"/>
              <a:ext cx="914400" cy="307777"/>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数据库</a:t>
              </a:r>
            </a:p>
          </p:txBody>
        </p:sp>
        <p:sp>
          <p:nvSpPr>
            <p:cNvPr id="24" name="矩形 23">
              <a:extLst>
                <a:ext uri="{FF2B5EF4-FFF2-40B4-BE49-F238E27FC236}">
                  <a16:creationId xmlns:a16="http://schemas.microsoft.com/office/drawing/2014/main" xmlns="" id="{96CF7B60-09F9-4CDE-9E5F-3A6737BEC7CB}"/>
                </a:ext>
              </a:extLst>
            </p:cNvPr>
            <p:cNvSpPr/>
            <p:nvPr/>
          </p:nvSpPr>
          <p:spPr>
            <a:xfrm>
              <a:off x="6878873" y="3213881"/>
              <a:ext cx="1255974" cy="40326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切片管理</a:t>
              </a:r>
            </a:p>
          </p:txBody>
        </p:sp>
        <p:sp>
          <p:nvSpPr>
            <p:cNvPr id="25" name="矩形 24">
              <a:extLst>
                <a:ext uri="{FF2B5EF4-FFF2-40B4-BE49-F238E27FC236}">
                  <a16:creationId xmlns:a16="http://schemas.microsoft.com/office/drawing/2014/main" xmlns="" id="{85CE0D2C-ADDA-48B1-95E6-401D90C54EB3}"/>
                </a:ext>
              </a:extLst>
            </p:cNvPr>
            <p:cNvSpPr/>
            <p:nvPr/>
          </p:nvSpPr>
          <p:spPr>
            <a:xfrm>
              <a:off x="8253964" y="3213880"/>
              <a:ext cx="1255974" cy="40326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网络资源管理</a:t>
              </a:r>
            </a:p>
          </p:txBody>
        </p:sp>
        <p:sp>
          <p:nvSpPr>
            <p:cNvPr id="26" name="矩形 25">
              <a:extLst>
                <a:ext uri="{FF2B5EF4-FFF2-40B4-BE49-F238E27FC236}">
                  <a16:creationId xmlns:a16="http://schemas.microsoft.com/office/drawing/2014/main" xmlns="" id="{B75CC101-6C86-453B-9116-A8347C50D068}"/>
                </a:ext>
              </a:extLst>
            </p:cNvPr>
            <p:cNvSpPr/>
            <p:nvPr/>
          </p:nvSpPr>
          <p:spPr>
            <a:xfrm>
              <a:off x="8253964" y="3713688"/>
              <a:ext cx="1255974" cy="40326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网络告警管理</a:t>
              </a:r>
            </a:p>
          </p:txBody>
        </p:sp>
        <p:sp>
          <p:nvSpPr>
            <p:cNvPr id="27" name="矩形 26">
              <a:extLst>
                <a:ext uri="{FF2B5EF4-FFF2-40B4-BE49-F238E27FC236}">
                  <a16:creationId xmlns:a16="http://schemas.microsoft.com/office/drawing/2014/main" xmlns="" id="{84892BAE-A1E7-40C5-8F2F-829A946B6555}"/>
                </a:ext>
              </a:extLst>
            </p:cNvPr>
            <p:cNvSpPr/>
            <p:nvPr/>
          </p:nvSpPr>
          <p:spPr>
            <a:xfrm>
              <a:off x="6878873" y="3694105"/>
              <a:ext cx="1255974" cy="40326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网络性能管理</a:t>
              </a:r>
            </a:p>
          </p:txBody>
        </p:sp>
        <p:sp>
          <p:nvSpPr>
            <p:cNvPr id="28" name="矩形 27">
              <a:extLst>
                <a:ext uri="{FF2B5EF4-FFF2-40B4-BE49-F238E27FC236}">
                  <a16:creationId xmlns:a16="http://schemas.microsoft.com/office/drawing/2014/main" xmlns="" id="{5FB0E53A-0953-48AA-AA60-105984FF928F}"/>
                </a:ext>
              </a:extLst>
            </p:cNvPr>
            <p:cNvSpPr/>
            <p:nvPr/>
          </p:nvSpPr>
          <p:spPr>
            <a:xfrm>
              <a:off x="6878873" y="4271072"/>
              <a:ext cx="2658986" cy="46601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设备访问控制接口模块</a:t>
              </a:r>
            </a:p>
          </p:txBody>
        </p:sp>
        <p:sp>
          <p:nvSpPr>
            <p:cNvPr id="29" name="矩形 28">
              <a:extLst>
                <a:ext uri="{FF2B5EF4-FFF2-40B4-BE49-F238E27FC236}">
                  <a16:creationId xmlns:a16="http://schemas.microsoft.com/office/drawing/2014/main" xmlns="" id="{4D6A6655-F650-4758-BE53-2B59350A7CB4}"/>
                </a:ext>
              </a:extLst>
            </p:cNvPr>
            <p:cNvSpPr/>
            <p:nvPr/>
          </p:nvSpPr>
          <p:spPr>
            <a:xfrm>
              <a:off x="6377857" y="5098829"/>
              <a:ext cx="2391520" cy="40335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en-US" altLang="zh-CN" sz="1400" dirty="0">
                  <a:solidFill>
                    <a:schemeClr val="tx1"/>
                  </a:solidFill>
                  <a:latin typeface="仿宋_GB2312" panose="02010609030101010101" pitchFamily="49" charset="-122"/>
                  <a:ea typeface="仿宋_GB2312" panose="02010609030101010101" pitchFamily="49" charset="-122"/>
                </a:rPr>
                <a:t> EMS</a:t>
              </a:r>
              <a:endParaRPr lang="zh-CN" altLang="en-US" sz="1400" dirty="0">
                <a:solidFill>
                  <a:schemeClr val="tx1"/>
                </a:solidFill>
                <a:latin typeface="仿宋_GB2312" panose="02010609030101010101" pitchFamily="49" charset="-122"/>
                <a:ea typeface="仿宋_GB2312" panose="02010609030101010101" pitchFamily="49" charset="-122"/>
              </a:endParaRPr>
            </a:p>
          </p:txBody>
        </p:sp>
        <p:sp>
          <p:nvSpPr>
            <p:cNvPr id="30" name="矩形: 圆角 29">
              <a:extLst>
                <a:ext uri="{FF2B5EF4-FFF2-40B4-BE49-F238E27FC236}">
                  <a16:creationId xmlns:a16="http://schemas.microsoft.com/office/drawing/2014/main" xmlns="" id="{C55F0691-18C8-489C-B39C-1955D29589AA}"/>
                </a:ext>
              </a:extLst>
            </p:cNvPr>
            <p:cNvSpPr/>
            <p:nvPr/>
          </p:nvSpPr>
          <p:spPr>
            <a:xfrm>
              <a:off x="5180605" y="5811598"/>
              <a:ext cx="4559743" cy="265422"/>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仿宋_GB2312" panose="02010609030101010101" pitchFamily="49" charset="-122"/>
                  <a:ea typeface="仿宋_GB2312" panose="02010609030101010101" pitchFamily="49" charset="-122"/>
                </a:rPr>
                <a:t>网络</a:t>
              </a:r>
            </a:p>
          </p:txBody>
        </p:sp>
        <p:sp>
          <p:nvSpPr>
            <p:cNvPr id="32" name="矩形 31">
              <a:extLst>
                <a:ext uri="{FF2B5EF4-FFF2-40B4-BE49-F238E27FC236}">
                  <a16:creationId xmlns:a16="http://schemas.microsoft.com/office/drawing/2014/main" xmlns="" id="{ECBF3D29-F008-465D-AC00-7841FDE2FDF5}"/>
                </a:ext>
              </a:extLst>
            </p:cNvPr>
            <p:cNvSpPr/>
            <p:nvPr/>
          </p:nvSpPr>
          <p:spPr>
            <a:xfrm>
              <a:off x="6822384" y="6373976"/>
              <a:ext cx="1312463" cy="3734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zh-CN" altLang="en-US" sz="1400" dirty="0">
                  <a:solidFill>
                    <a:schemeClr val="tx1"/>
                  </a:solidFill>
                  <a:latin typeface="仿宋_GB2312" panose="02010609030101010101" pitchFamily="49" charset="-122"/>
                  <a:ea typeface="仿宋_GB2312" panose="02010609030101010101" pitchFamily="49" charset="-122"/>
                </a:rPr>
                <a:t>设备</a:t>
              </a:r>
            </a:p>
          </p:txBody>
        </p:sp>
        <p:sp>
          <p:nvSpPr>
            <p:cNvPr id="34" name="文本框 33">
              <a:extLst>
                <a:ext uri="{FF2B5EF4-FFF2-40B4-BE49-F238E27FC236}">
                  <a16:creationId xmlns:a16="http://schemas.microsoft.com/office/drawing/2014/main" xmlns="" id="{724370E2-0AFF-432E-A864-627A9C95416A}"/>
                </a:ext>
              </a:extLst>
            </p:cNvPr>
            <p:cNvSpPr txBox="1"/>
            <p:nvPr/>
          </p:nvSpPr>
          <p:spPr>
            <a:xfrm>
              <a:off x="7009936" y="1592859"/>
              <a:ext cx="914400" cy="307777"/>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浏览器</a:t>
              </a:r>
            </a:p>
          </p:txBody>
        </p:sp>
        <p:sp>
          <p:nvSpPr>
            <p:cNvPr id="35" name="箭头: 上下 34">
              <a:extLst>
                <a:ext uri="{FF2B5EF4-FFF2-40B4-BE49-F238E27FC236}">
                  <a16:creationId xmlns:a16="http://schemas.microsoft.com/office/drawing/2014/main" xmlns="" id="{6B65D483-8304-4A0F-85CB-7D7CD1FFA65A}"/>
                </a:ext>
              </a:extLst>
            </p:cNvPr>
            <p:cNvSpPr/>
            <p:nvPr/>
          </p:nvSpPr>
          <p:spPr>
            <a:xfrm>
              <a:off x="7447722" y="2775501"/>
              <a:ext cx="172280" cy="2659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上下 35">
              <a:extLst>
                <a:ext uri="{FF2B5EF4-FFF2-40B4-BE49-F238E27FC236}">
                  <a16:creationId xmlns:a16="http://schemas.microsoft.com/office/drawing/2014/main" xmlns="" id="{CA0975F7-B395-4BCC-811D-E81B4C974319}"/>
                </a:ext>
              </a:extLst>
            </p:cNvPr>
            <p:cNvSpPr/>
            <p:nvPr/>
          </p:nvSpPr>
          <p:spPr>
            <a:xfrm>
              <a:off x="7458102" y="4805767"/>
              <a:ext cx="172281" cy="27313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上下 36">
              <a:extLst>
                <a:ext uri="{FF2B5EF4-FFF2-40B4-BE49-F238E27FC236}">
                  <a16:creationId xmlns:a16="http://schemas.microsoft.com/office/drawing/2014/main" xmlns="" id="{83A3C885-F4B3-4B88-A6C6-1E0917ADD8BE}"/>
                </a:ext>
              </a:extLst>
            </p:cNvPr>
            <p:cNvSpPr/>
            <p:nvPr/>
          </p:nvSpPr>
          <p:spPr>
            <a:xfrm>
              <a:off x="7458102" y="5514640"/>
              <a:ext cx="172281" cy="276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xmlns="" id="{BAF3E8CC-E756-4DCD-86B0-C3F2C38443AA}"/>
                </a:ext>
              </a:extLst>
            </p:cNvPr>
            <p:cNvSpPr/>
            <p:nvPr/>
          </p:nvSpPr>
          <p:spPr>
            <a:xfrm>
              <a:off x="5155653" y="6385140"/>
              <a:ext cx="1312463" cy="37347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zh-CN" altLang="en-US" sz="1400" dirty="0">
                  <a:solidFill>
                    <a:schemeClr val="tx1"/>
                  </a:solidFill>
                  <a:latin typeface="仿宋_GB2312" panose="02010609030101010101" pitchFamily="49" charset="-122"/>
                  <a:ea typeface="仿宋_GB2312" panose="02010609030101010101" pitchFamily="49" charset="-122"/>
                </a:rPr>
                <a:t>设备</a:t>
              </a:r>
            </a:p>
          </p:txBody>
        </p:sp>
        <p:sp>
          <p:nvSpPr>
            <p:cNvPr id="39" name="矩形 38">
              <a:extLst>
                <a:ext uri="{FF2B5EF4-FFF2-40B4-BE49-F238E27FC236}">
                  <a16:creationId xmlns:a16="http://schemas.microsoft.com/office/drawing/2014/main" xmlns="" id="{4561922E-45D9-4589-9F0D-D4B717DA655B}"/>
                </a:ext>
              </a:extLst>
            </p:cNvPr>
            <p:cNvSpPr/>
            <p:nvPr/>
          </p:nvSpPr>
          <p:spPr>
            <a:xfrm>
              <a:off x="8381018" y="6373977"/>
              <a:ext cx="1312463" cy="38463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仿宋_GB2312" panose="02010609030101010101" pitchFamily="49" charset="-122"/>
                  <a:ea typeface="仿宋_GB2312" panose="02010609030101010101" pitchFamily="49" charset="-122"/>
                </a:rPr>
                <a:t>FlexE</a:t>
              </a:r>
              <a:r>
                <a:rPr lang="zh-CN" altLang="en-US" sz="1400" dirty="0">
                  <a:solidFill>
                    <a:schemeClr val="tx1"/>
                  </a:solidFill>
                  <a:latin typeface="仿宋_GB2312" panose="02010609030101010101" pitchFamily="49" charset="-122"/>
                  <a:ea typeface="仿宋_GB2312" panose="02010609030101010101" pitchFamily="49" charset="-122"/>
                </a:rPr>
                <a:t>设备</a:t>
              </a:r>
            </a:p>
          </p:txBody>
        </p:sp>
        <p:sp>
          <p:nvSpPr>
            <p:cNvPr id="40" name="矩形 39">
              <a:extLst>
                <a:ext uri="{FF2B5EF4-FFF2-40B4-BE49-F238E27FC236}">
                  <a16:creationId xmlns:a16="http://schemas.microsoft.com/office/drawing/2014/main" xmlns="" id="{D0050973-1C0C-46E2-B3A4-0074E8B1E7AA}"/>
                </a:ext>
              </a:extLst>
            </p:cNvPr>
            <p:cNvSpPr/>
            <p:nvPr/>
          </p:nvSpPr>
          <p:spPr>
            <a:xfrm>
              <a:off x="5131518" y="6285221"/>
              <a:ext cx="4711919" cy="56376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latin typeface="仿宋_GB2312" panose="02010609030101010101" pitchFamily="49" charset="-122"/>
                <a:ea typeface="仿宋_GB2312" panose="02010609030101010101" pitchFamily="49" charset="-122"/>
              </a:endParaRPr>
            </a:p>
          </p:txBody>
        </p:sp>
        <p:sp>
          <p:nvSpPr>
            <p:cNvPr id="41" name="箭头: 上下 40">
              <a:extLst>
                <a:ext uri="{FF2B5EF4-FFF2-40B4-BE49-F238E27FC236}">
                  <a16:creationId xmlns:a16="http://schemas.microsoft.com/office/drawing/2014/main" xmlns="" id="{6216242F-D97D-41EC-B4FB-DF1115277A3C}"/>
                </a:ext>
              </a:extLst>
            </p:cNvPr>
            <p:cNvSpPr/>
            <p:nvPr/>
          </p:nvSpPr>
          <p:spPr>
            <a:xfrm>
              <a:off x="7478615" y="6077019"/>
              <a:ext cx="172281" cy="27618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54602" y="1920514"/>
            <a:ext cx="5709913" cy="469434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基于</a:t>
            </a:r>
            <a:r>
              <a:rPr lang="en-GB" altLang="en-US" dirty="0" err="1">
                <a:solidFill>
                  <a:schemeClr val="tx1"/>
                </a:solidFill>
                <a:latin typeface="微软雅黑" panose="020B0503020204020204" pitchFamily="34" charset="-122"/>
                <a:ea typeface="微软雅黑" panose="020B0503020204020204" pitchFamily="34" charset="-122"/>
              </a:rPr>
              <a:t>Sprin</a:t>
            </a:r>
            <a:r>
              <a:rPr lang="en-US" altLang="zh-CN" dirty="0">
                <a:solidFill>
                  <a:schemeClr val="tx1"/>
                </a:solidFill>
                <a:latin typeface="微软雅黑" panose="020B0503020204020204" pitchFamily="34" charset="-122"/>
                <a:ea typeface="微软雅黑" panose="020B0503020204020204" pitchFamily="34" charset="-122"/>
              </a:rPr>
              <a:t>g</a:t>
            </a:r>
            <a:r>
              <a:rPr lang="en-GB" altLang="en-US" dirty="0" err="1">
                <a:solidFill>
                  <a:schemeClr val="tx1"/>
                </a:solidFill>
                <a:latin typeface="微软雅黑" panose="020B0503020204020204" pitchFamily="34" charset="-122"/>
                <a:ea typeface="微软雅黑" panose="020B0503020204020204" pitchFamily="34" charset="-122"/>
              </a:rPr>
              <a:t>Boot+MyBatis</a:t>
            </a:r>
            <a:r>
              <a:rPr lang="zh-CN" altLang="en-US" dirty="0">
                <a:solidFill>
                  <a:schemeClr val="tx1"/>
                </a:solidFill>
                <a:latin typeface="微软雅黑" panose="020B0503020204020204" pitchFamily="34" charset="-122"/>
                <a:ea typeface="微软雅黑" panose="020B0503020204020204" pitchFamily="34" charset="-122"/>
              </a:rPr>
              <a:t>的后台开发框架和</a:t>
            </a:r>
            <a:r>
              <a:rPr lang="en-GB" altLang="en-US" dirty="0">
                <a:solidFill>
                  <a:schemeClr val="tx1"/>
                </a:solidFill>
                <a:latin typeface="微软雅黑" panose="020B0503020204020204" pitchFamily="34" charset="-122"/>
                <a:ea typeface="微软雅黑" panose="020B0503020204020204" pitchFamily="34" charset="-122"/>
              </a:rPr>
              <a:t>React</a:t>
            </a:r>
            <a:r>
              <a:rPr lang="zh-CN" altLang="en-US" dirty="0">
                <a:solidFill>
                  <a:schemeClr val="tx1"/>
                </a:solidFill>
                <a:latin typeface="微软雅黑" panose="020B0503020204020204" pitchFamily="34" charset="-122"/>
                <a:ea typeface="微软雅黑" panose="020B0503020204020204" pitchFamily="34" charset="-122"/>
              </a:rPr>
              <a:t>的前台开发框架，采用</a:t>
            </a:r>
            <a:r>
              <a:rPr lang="en-GB" altLang="en-US" dirty="0">
                <a:solidFill>
                  <a:schemeClr val="tx1"/>
                </a:solidFill>
                <a:latin typeface="微软雅黑" panose="020B0503020204020204" pitchFamily="34" charset="-122"/>
                <a:ea typeface="微软雅黑" panose="020B0503020204020204" pitchFamily="34" charset="-122"/>
              </a:rPr>
              <a:t>MySQL</a:t>
            </a:r>
            <a:r>
              <a:rPr lang="zh-CN" altLang="en-US" dirty="0">
                <a:solidFill>
                  <a:schemeClr val="tx1"/>
                </a:solidFill>
                <a:latin typeface="微软雅黑" panose="020B0503020204020204" pitchFamily="34" charset="-122"/>
                <a:ea typeface="微软雅黑" panose="020B0503020204020204" pitchFamily="34" charset="-122"/>
              </a:rPr>
              <a:t>数据库，北向支持</a:t>
            </a:r>
            <a:r>
              <a:rPr lang="en-GB" altLang="en-US" dirty="0">
                <a:solidFill>
                  <a:schemeClr val="tx1"/>
                </a:solidFill>
                <a:latin typeface="微软雅黑" panose="020B0503020204020204" pitchFamily="34" charset="-122"/>
                <a:ea typeface="微软雅黑" panose="020B0503020204020204" pitchFamily="34" charset="-122"/>
              </a:rPr>
              <a:t>RESTful</a:t>
            </a:r>
            <a:r>
              <a:rPr lang="zh-CN" altLang="en-US" dirty="0">
                <a:solidFill>
                  <a:schemeClr val="tx1"/>
                </a:solidFill>
                <a:latin typeface="微软雅黑" panose="020B0503020204020204" pitchFamily="34" charset="-122"/>
                <a:ea typeface="微软雅黑" panose="020B0503020204020204" pitchFamily="34" charset="-122"/>
              </a:rPr>
              <a:t>接口，南向支持</a:t>
            </a:r>
            <a:r>
              <a:rPr lang="en-GB" altLang="en-US" dirty="0">
                <a:solidFill>
                  <a:schemeClr val="tx1"/>
                </a:solidFill>
                <a:latin typeface="微软雅黑" panose="020B0503020204020204" pitchFamily="34" charset="-122"/>
                <a:ea typeface="微软雅黑" panose="020B0503020204020204" pitchFamily="34" charset="-122"/>
              </a:rPr>
              <a:t>RESTful</a:t>
            </a:r>
            <a:r>
              <a:rPr lang="zh-CN" altLang="en-US" dirty="0">
                <a:solidFill>
                  <a:schemeClr val="tx1"/>
                </a:solidFill>
                <a:latin typeface="微软雅黑" panose="020B0503020204020204" pitchFamily="34" charset="-122"/>
                <a:ea typeface="微软雅黑" panose="020B0503020204020204" pitchFamily="34" charset="-122"/>
              </a:rPr>
              <a:t>和</a:t>
            </a:r>
            <a:r>
              <a:rPr lang="en-GB" altLang="en-US" dirty="0" err="1">
                <a:solidFill>
                  <a:schemeClr val="tx1"/>
                </a:solidFill>
                <a:latin typeface="微软雅黑" panose="020B0503020204020204" pitchFamily="34" charset="-122"/>
                <a:ea typeface="微软雅黑" panose="020B0503020204020204" pitchFamily="34" charset="-122"/>
              </a:rPr>
              <a:t>WebService</a:t>
            </a:r>
            <a:r>
              <a:rPr lang="zh-CN" altLang="en-US" dirty="0">
                <a:solidFill>
                  <a:schemeClr val="tx1"/>
                </a:solidFill>
                <a:latin typeface="微软雅黑" panose="020B0503020204020204" pitchFamily="34" charset="-122"/>
                <a:ea typeface="微软雅黑" panose="020B0503020204020204" pitchFamily="34" charset="-122"/>
              </a:rPr>
              <a:t>接口</a:t>
            </a:r>
          </a:p>
          <a:p>
            <a:pPr marL="28575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基于模型驱动（</a:t>
            </a:r>
            <a:r>
              <a:rPr lang="en-GB" altLang="en-US" dirty="0">
                <a:solidFill>
                  <a:schemeClr val="tx1"/>
                </a:solidFill>
                <a:latin typeface="微软雅黑" panose="020B0503020204020204" pitchFamily="34" charset="-122"/>
                <a:ea typeface="微软雅黑" panose="020B0503020204020204" pitchFamily="34" charset="-122"/>
              </a:rPr>
              <a:t>MDA</a:t>
            </a:r>
            <a:r>
              <a:rPr lang="zh-CN" altLang="en-US" dirty="0">
                <a:solidFill>
                  <a:schemeClr val="tx1"/>
                </a:solidFill>
                <a:latin typeface="微软雅黑" panose="020B0503020204020204" pitchFamily="34" charset="-122"/>
                <a:ea typeface="微软雅黑" panose="020B0503020204020204" pitchFamily="34" charset="-122"/>
              </a:rPr>
              <a:t>）的软件开发思想，轻量级的前后台开发框架，支持应用系统的模块化定制开发、迭代式软件升级维护、以及快速灵活的系统部署</a:t>
            </a:r>
          </a:p>
          <a:p>
            <a:pPr marL="285750" lvl="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基于承载网络的管理功能以及控制功能，研究面向多颗粒切片业务全生命周期管理技术</a:t>
            </a:r>
          </a:p>
          <a:p>
            <a:pPr marL="285750" lvl="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sym typeface="+mn-ea"/>
              </a:rPr>
              <a:t>管理工具支持切片的全生命周期管理以及</a:t>
            </a:r>
            <a:r>
              <a:rPr lang="en-US" altLang="zh-CN" dirty="0" err="1">
                <a:solidFill>
                  <a:schemeClr val="tx1"/>
                </a:solidFill>
                <a:latin typeface="微软雅黑" panose="020B0503020204020204" pitchFamily="34" charset="-122"/>
                <a:ea typeface="微软雅黑" panose="020B0503020204020204" pitchFamily="34" charset="-122"/>
                <a:sym typeface="+mn-ea"/>
              </a:rPr>
              <a:t>FlexE</a:t>
            </a:r>
            <a:r>
              <a:rPr lang="zh-CN" altLang="en-US" dirty="0">
                <a:solidFill>
                  <a:schemeClr val="tx1"/>
                </a:solidFill>
                <a:latin typeface="微软雅黑" panose="020B0503020204020204" pitchFamily="34" charset="-122"/>
                <a:ea typeface="微软雅黑" panose="020B0503020204020204" pitchFamily="34" charset="-122"/>
                <a:sym typeface="+mn-ea"/>
              </a:rPr>
              <a:t>通道设备的配置故障性能管理</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685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3766645" y="3465481"/>
            <a:ext cx="4922427" cy="706428"/>
          </a:xfrm>
          <a:prstGeom prst="rect">
            <a:avLst/>
          </a:prstGeom>
          <a:noFill/>
        </p:spPr>
        <p:txBody>
          <a:bodyPr wrap="square" lIns="55706" tIns="27853" rIns="55706" bIns="27853" rtlCol="0">
            <a:spAutoFit/>
          </a:bodyPr>
          <a:lstStyle/>
          <a:p>
            <a:pPr algn="dist">
              <a:lnSpc>
                <a:spcPct val="130000"/>
              </a:lnSpc>
            </a:pPr>
            <a:r>
              <a:rPr lang="zh-CN" altLang="en-US" sz="3250" dirty="0" smtClean="0">
                <a:solidFill>
                  <a:schemeClr val="tx2">
                    <a:lumMod val="75000"/>
                  </a:schemeClr>
                </a:solidFill>
                <a:latin typeface="方正正粗黑简体" panose="02000000000000000000" pitchFamily="2" charset="-122"/>
                <a:ea typeface="方正正粗黑简体" panose="02000000000000000000" pitchFamily="2" charset="-122"/>
              </a:rPr>
              <a:t>工作</a:t>
            </a: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计划</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3</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lgn="ctr"/>
            <a:fld id="{86FA3181-1FCE-4552-BB5A-AB7BEDF0545D}" type="slidenum">
              <a:rPr lang="en-US" altLang="zh-CN" smtClean="0"/>
              <a:t>13</a:t>
            </a:fld>
            <a:endParaRPr lang="en-US" altLang="zh-CN"/>
          </a:p>
        </p:txBody>
      </p:sp>
      <p:sp>
        <p:nvSpPr>
          <p:cNvPr id="7" name="文本框 6"/>
          <p:cNvSpPr txBox="1"/>
          <p:nvPr/>
        </p:nvSpPr>
        <p:spPr>
          <a:xfrm>
            <a:off x="450528" y="3859768"/>
            <a:ext cx="11169880" cy="29892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a:p>
            <a:pPr marL="285750" lvl="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工作计划</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2021</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月落实设备原型装置</a:t>
            </a:r>
            <a:r>
              <a:rPr lang="zh-CN" altLang="en-US" dirty="0" smtClean="0">
                <a:solidFill>
                  <a:schemeClr val="tx1"/>
                </a:solidFill>
                <a:latin typeface="微软雅黑" panose="020B0503020204020204" pitchFamily="34" charset="-122"/>
                <a:ea typeface="微软雅黑" panose="020B0503020204020204" pitchFamily="34" charset="-122"/>
              </a:rPr>
              <a:t>的厂商</a:t>
            </a:r>
            <a:r>
              <a:rPr lang="zh-CN" altLang="en-US" dirty="0">
                <a:solidFill>
                  <a:schemeClr val="tx1"/>
                </a:solidFill>
                <a:latin typeface="微软雅黑" panose="020B0503020204020204" pitchFamily="34" charset="-122"/>
                <a:ea typeface="微软雅黑" panose="020B0503020204020204" pitchFamily="34" charset="-122"/>
              </a:rPr>
              <a:t>；基于课题</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的承载架构和</a:t>
            </a:r>
            <a:r>
              <a:rPr lang="zh-CN" altLang="zh-CN" dirty="0">
                <a:solidFill>
                  <a:schemeClr val="tx1"/>
                </a:solidFill>
                <a:latin typeface="微软雅黑" panose="020B0503020204020204" pitchFamily="34" charset="-122"/>
                <a:ea typeface="微软雅黑" panose="020B0503020204020204" pitchFamily="34" charset="-122"/>
              </a:rPr>
              <a:t>多颗粒度帧结构及时隙交叉技术</a:t>
            </a:r>
            <a:r>
              <a:rPr lang="zh-CN" altLang="en-US" dirty="0">
                <a:solidFill>
                  <a:schemeClr val="tx1"/>
                </a:solidFill>
                <a:latin typeface="微软雅黑" panose="020B0503020204020204" pitchFamily="34" charset="-122"/>
                <a:ea typeface="微软雅黑" panose="020B0503020204020204" pitchFamily="34" charset="-122"/>
              </a:rPr>
              <a:t>，提出硬件设备的需求</a:t>
            </a: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基于课题</a:t>
            </a: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的安全隔离和切片调度关键技术提出硬件设备需求</a:t>
            </a: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4</a:t>
            </a:r>
            <a:r>
              <a:rPr lang="zh-CN" altLang="zh-CN"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6</a:t>
            </a:r>
            <a:r>
              <a:rPr lang="zh-CN" altLang="zh-CN" dirty="0">
                <a:solidFill>
                  <a:schemeClr val="tx1"/>
                </a:solidFill>
                <a:latin typeface="微软雅黑" panose="020B0503020204020204" pitchFamily="34" charset="-122"/>
                <a:ea typeface="微软雅黑" panose="020B0503020204020204" pitchFamily="34" charset="-122"/>
              </a:rPr>
              <a:t>月研发基于</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的设备原型装置</a:t>
            </a:r>
            <a:endParaRPr lang="zh-CN" altLang="en-US"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7</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en-US" dirty="0">
                <a:solidFill>
                  <a:schemeClr val="tx1"/>
                </a:solidFill>
                <a:latin typeface="微软雅黑" panose="020B0503020204020204" pitchFamily="34" charset="-122"/>
                <a:ea typeface="微软雅黑" panose="020B0503020204020204" pitchFamily="34" charset="-122"/>
              </a:rPr>
              <a:t>月配合课题</a:t>
            </a:r>
            <a:r>
              <a:rPr lang="en-US" altLang="zh-CN" dirty="0">
                <a:solidFill>
                  <a:schemeClr val="tx1"/>
                </a:solidFill>
                <a:latin typeface="微软雅黑" panose="020B0503020204020204" pitchFamily="34" charset="-122"/>
                <a:ea typeface="微软雅黑" panose="020B0503020204020204" pitchFamily="34" charset="-122"/>
              </a:rPr>
              <a:t>4</a:t>
            </a:r>
            <a:r>
              <a:rPr lang="zh-CN" altLang="en-US" dirty="0">
                <a:solidFill>
                  <a:schemeClr val="tx1"/>
                </a:solidFill>
                <a:latin typeface="微软雅黑" panose="020B0503020204020204" pitchFamily="34" charset="-122"/>
                <a:ea typeface="微软雅黑" panose="020B0503020204020204" pitchFamily="34" charset="-122"/>
              </a:rPr>
              <a:t>典型场景</a:t>
            </a:r>
            <a:r>
              <a:rPr lang="en-US" altLang="zh-CN" dirty="0">
                <a:solidFill>
                  <a:schemeClr val="tx1"/>
                </a:solidFill>
                <a:latin typeface="微软雅黑" panose="020B0503020204020204" pitchFamily="34" charset="-122"/>
                <a:ea typeface="微软雅黑" panose="020B0503020204020204" pitchFamily="34" charset="-122"/>
              </a:rPr>
              <a:t>s</a:t>
            </a:r>
            <a:r>
              <a:rPr lang="zh-CN" altLang="en-US" dirty="0">
                <a:solidFill>
                  <a:schemeClr val="tx1"/>
                </a:solidFill>
                <a:latin typeface="微软雅黑" panose="020B0503020204020204" pitchFamily="34" charset="-122"/>
                <a:ea typeface="微软雅黑" panose="020B0503020204020204" pitchFamily="34" charset="-122"/>
              </a:rPr>
              <a:t>试点验证开展部署和测试</a:t>
            </a:r>
          </a:p>
          <a:p>
            <a:pPr marL="28575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当前进展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设备厂商初步调研</a:t>
            </a: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与课题</a:t>
            </a: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课题</a:t>
            </a: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参研单位进行初步沟通</a:t>
            </a:r>
            <a:endParaRPr lang="en-US" altLang="zh-CN" dirty="0">
              <a:solidFill>
                <a:schemeClr val="tx1"/>
              </a:solidFill>
              <a:latin typeface="微软雅黑" panose="020B0503020204020204" pitchFamily="34" charset="-122"/>
              <a:ea typeface="微软雅黑" panose="020B0503020204020204" pitchFamily="34" charset="-122"/>
            </a:endParaRPr>
          </a:p>
          <a:p>
            <a:pPr indent="45720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custDataLst>
              <p:tags r:id="rId1"/>
            </p:custDataLst>
          </p:nvPr>
        </p:nvSpPr>
        <p:spPr bwMode="auto">
          <a:xfrm>
            <a:off x="418933" y="3289155"/>
            <a:ext cx="2583890" cy="3850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9" name="object 3"/>
          <p:cNvSpPr txBox="1">
            <a:spLocks noChangeArrowheads="1"/>
          </p:cNvSpPr>
          <p:nvPr/>
        </p:nvSpPr>
        <p:spPr bwMode="auto">
          <a:xfrm>
            <a:off x="245038" y="3366406"/>
            <a:ext cx="2847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工作计划与当前进展</a:t>
            </a:r>
          </a:p>
        </p:txBody>
      </p:sp>
      <p:sp>
        <p:nvSpPr>
          <p:cNvPr id="10" name="燕尾形 17"/>
          <p:cNvSpPr/>
          <p:nvPr>
            <p:custDataLst>
              <p:tags r:id="rId2"/>
            </p:custDataLst>
          </p:nvPr>
        </p:nvSpPr>
        <p:spPr bwMode="auto">
          <a:xfrm>
            <a:off x="2881870" y="3297800"/>
            <a:ext cx="421790" cy="361869"/>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fontScale="92500" lnSpcReduction="20000"/>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2" name="文本框 11"/>
          <p:cNvSpPr txBox="1"/>
          <p:nvPr/>
        </p:nvSpPr>
        <p:spPr>
          <a:xfrm>
            <a:off x="450528" y="1966558"/>
            <a:ext cx="11169880" cy="113701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lnSpc>
                <a:spcPts val="2500"/>
              </a:lnSpc>
            </a:pPr>
            <a:r>
              <a:rPr lang="zh-CN" altLang="en-US" dirty="0" smtClean="0">
                <a:solidFill>
                  <a:schemeClr val="tx1"/>
                </a:solidFill>
                <a:latin typeface="微软雅黑" panose="020B0503020204020204" pitchFamily="34" charset="-122"/>
                <a:ea typeface="微软雅黑" panose="020B0503020204020204" pitchFamily="34" charset="-122"/>
              </a:rPr>
              <a:t>    研发</a:t>
            </a:r>
            <a:r>
              <a:rPr lang="zh-CN" altLang="zh-CN" dirty="0">
                <a:solidFill>
                  <a:schemeClr val="tx1"/>
                </a:solidFill>
                <a:latin typeface="微软雅黑" panose="020B0503020204020204" pitchFamily="34" charset="-122"/>
                <a:ea typeface="微软雅黑" panose="020B0503020204020204" pitchFamily="34" charset="-122"/>
              </a:rPr>
              <a:t>基于</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技术的</a:t>
            </a:r>
            <a:r>
              <a:rPr lang="en-US" altLang="zh-CN" dirty="0">
                <a:solidFill>
                  <a:schemeClr val="tx1"/>
                </a:solidFill>
                <a:latin typeface="微软雅黑" panose="020B0503020204020204" pitchFamily="34" charset="-122"/>
                <a:ea typeface="微软雅黑" panose="020B0503020204020204" pitchFamily="34" charset="-122"/>
              </a:rPr>
              <a:t> IP+</a:t>
            </a:r>
            <a:r>
              <a:rPr lang="zh-CN" altLang="zh-CN" dirty="0">
                <a:solidFill>
                  <a:schemeClr val="tx1"/>
                </a:solidFill>
                <a:latin typeface="微软雅黑" panose="020B0503020204020204" pitchFamily="34" charset="-122"/>
                <a:ea typeface="微软雅黑" panose="020B0503020204020204" pitchFamily="34" charset="-122"/>
              </a:rPr>
              <a:t>光融合原型设备</a:t>
            </a:r>
            <a:r>
              <a:rPr lang="en-US" altLang="zh-CN" dirty="0">
                <a:solidFill>
                  <a:schemeClr val="tx1"/>
                </a:solidFill>
                <a:latin typeface="微软雅黑" panose="020B0503020204020204" pitchFamily="34" charset="-122"/>
                <a:ea typeface="微软雅黑" panose="020B0503020204020204" pitchFamily="34" charset="-122"/>
              </a:rPr>
              <a:t>1</a:t>
            </a:r>
            <a:r>
              <a:rPr lang="zh-CN" altLang="zh-CN" dirty="0">
                <a:solidFill>
                  <a:schemeClr val="tx1"/>
                </a:solidFill>
                <a:latin typeface="微软雅黑" panose="020B0503020204020204" pitchFamily="34" charset="-122"/>
                <a:ea typeface="微软雅黑" panose="020B0503020204020204" pitchFamily="34" charset="-122"/>
              </a:rPr>
              <a:t>个</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适配电力存量各类业务设备以太网、</a:t>
            </a:r>
            <a:r>
              <a:rPr lang="en-US" altLang="zh-CN" dirty="0">
                <a:solidFill>
                  <a:schemeClr val="tx1"/>
                </a:solidFill>
                <a:latin typeface="微软雅黑" panose="020B0503020204020204" pitchFamily="34" charset="-122"/>
                <a:ea typeface="微软雅黑" panose="020B0503020204020204" pitchFamily="34" charset="-122"/>
              </a:rPr>
              <a:t>2M </a:t>
            </a:r>
            <a:r>
              <a:rPr lang="zh-CN" altLang="zh-CN" dirty="0">
                <a:solidFill>
                  <a:schemeClr val="tx1"/>
                </a:solidFill>
                <a:latin typeface="微软雅黑" panose="020B0503020204020204" pitchFamily="34" charset="-122"/>
                <a:ea typeface="微软雅黑" panose="020B0503020204020204" pitchFamily="34" charset="-122"/>
              </a:rPr>
              <a:t>等光</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电标准接口</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最小时隙配置颗粒度达到</a:t>
            </a:r>
            <a:r>
              <a:rPr lang="en-US" altLang="zh-CN" dirty="0">
                <a:solidFill>
                  <a:schemeClr val="tx1"/>
                </a:solidFill>
                <a:latin typeface="微软雅黑" panose="020B0503020204020204" pitchFamily="34" charset="-122"/>
                <a:ea typeface="微软雅黑" panose="020B0503020204020204" pitchFamily="34" charset="-122"/>
              </a:rPr>
              <a:t> 10M</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custDataLst>
              <p:tags r:id="rId3"/>
            </p:custDataLst>
          </p:nvPr>
        </p:nvSpPr>
        <p:spPr bwMode="auto">
          <a:xfrm>
            <a:off x="388953" y="1382499"/>
            <a:ext cx="2372995" cy="3725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10000"/>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4" name="object 3"/>
          <p:cNvSpPr txBox="1">
            <a:spLocks noChangeArrowheads="1"/>
          </p:cNvSpPr>
          <p:nvPr/>
        </p:nvSpPr>
        <p:spPr bwMode="auto">
          <a:xfrm>
            <a:off x="418933" y="1409167"/>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预期目标</a:t>
            </a:r>
          </a:p>
        </p:txBody>
      </p:sp>
      <p:sp>
        <p:nvSpPr>
          <p:cNvPr id="16" name="矩形 15"/>
          <p:cNvSpPr/>
          <p:nvPr/>
        </p:nvSpPr>
        <p:spPr>
          <a:xfrm>
            <a:off x="5062655" y="90546"/>
            <a:ext cx="7129346" cy="615553"/>
          </a:xfrm>
          <a:prstGeom prst="rect">
            <a:avLst/>
          </a:prstGeom>
        </p:spPr>
        <p:txBody>
          <a:bodyPr vert="horz" lIns="121920" tIns="60960" rIns="121920" bIns="60960" rtlCol="0" anchor="ctr">
            <a:noAutofit/>
          </a:bodyPr>
          <a:lstStyle/>
          <a:p>
            <a:pPr algn="r" defTabSz="456565">
              <a:spcBef>
                <a:spcPct val="0"/>
              </a:spcBef>
            </a:pPr>
            <a:r>
              <a:rPr lang="zh-CN" altLang="en-US" sz="3200" b="1" dirty="0">
                <a:solidFill>
                  <a:srgbClr val="17375E"/>
                </a:solidFill>
                <a:latin typeface="黑体" panose="02010609060101010101" pitchFamily="49" charset="-122"/>
                <a:ea typeface="黑体" panose="02010609060101010101" pitchFamily="49" charset="-122"/>
                <a:cs typeface="+mj-cs"/>
              </a:rPr>
              <a:t>三</a:t>
            </a:r>
            <a:r>
              <a:rPr lang="zh-CN" altLang="en-US" sz="3200" b="1" dirty="0" smtClean="0">
                <a:solidFill>
                  <a:srgbClr val="17375E"/>
                </a:solidFill>
                <a:latin typeface="黑体" panose="02010609060101010101" pitchFamily="49" charset="-122"/>
                <a:ea typeface="黑体" panose="02010609060101010101" pitchFamily="49" charset="-122"/>
                <a:cs typeface="+mj-cs"/>
              </a:rPr>
              <a:t>、工作</a:t>
            </a:r>
            <a:r>
              <a:rPr lang="zh-CN" altLang="en-US" sz="3200" b="1" dirty="0">
                <a:solidFill>
                  <a:srgbClr val="17375E"/>
                </a:solidFill>
                <a:latin typeface="黑体" panose="02010609060101010101" pitchFamily="49" charset="-122"/>
                <a:ea typeface="黑体" panose="02010609060101010101" pitchFamily="49" charset="-122"/>
                <a:cs typeface="+mj-cs"/>
              </a:rPr>
              <a:t>计划</a:t>
            </a:r>
          </a:p>
        </p:txBody>
      </p:sp>
      <p:sp>
        <p:nvSpPr>
          <p:cNvPr id="17" name="矩形 16"/>
          <p:cNvSpPr/>
          <p:nvPr>
            <p:custDataLst>
              <p:tags r:id="rId4"/>
            </p:custDataLst>
          </p:nvPr>
        </p:nvSpPr>
        <p:spPr bwMode="auto">
          <a:xfrm>
            <a:off x="368047" y="741711"/>
            <a:ext cx="8891283" cy="447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8" name="燕尾形 17"/>
          <p:cNvSpPr/>
          <p:nvPr>
            <p:custDataLst>
              <p:tags r:id="rId5"/>
            </p:custDataLst>
          </p:nvPr>
        </p:nvSpPr>
        <p:spPr bwMode="auto">
          <a:xfrm>
            <a:off x="9204482" y="736310"/>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9" name="object 3"/>
          <p:cNvSpPr txBox="1">
            <a:spLocks noChangeArrowheads="1"/>
          </p:cNvSpPr>
          <p:nvPr/>
        </p:nvSpPr>
        <p:spPr bwMode="auto">
          <a:xfrm>
            <a:off x="625033" y="818197"/>
            <a:ext cx="87442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1</a:t>
            </a:r>
            <a:r>
              <a:rPr lang="zh-CN" altLang="en-US" dirty="0">
                <a:sym typeface="Arial" panose="020B0604020202020204" pitchFamily="34" charset="0"/>
              </a:rPr>
              <a:t>：</a:t>
            </a:r>
            <a:r>
              <a:rPr lang="zh-CN" altLang="en-US" dirty="0"/>
              <a:t>适配能源互联网业务的融合</a:t>
            </a:r>
            <a:r>
              <a:rPr lang="en-US" altLang="zh-CN" dirty="0" err="1"/>
              <a:t>FlexE</a:t>
            </a:r>
            <a:r>
              <a:rPr lang="zh-CN" altLang="en-US" dirty="0"/>
              <a:t>设备装置</a:t>
            </a:r>
            <a:endParaRPr lang="zh-CN" altLang="en-US" dirty="0">
              <a:sym typeface="Arial" panose="020B0604020202020204" pitchFamily="34" charset="0"/>
            </a:endParaRPr>
          </a:p>
        </p:txBody>
      </p:sp>
      <p:sp>
        <p:nvSpPr>
          <p:cNvPr id="20" name="燕尾形 17"/>
          <p:cNvSpPr/>
          <p:nvPr>
            <p:custDataLst>
              <p:tags r:id="rId6"/>
            </p:custDataLst>
          </p:nvPr>
        </p:nvSpPr>
        <p:spPr bwMode="auto">
          <a:xfrm>
            <a:off x="2581033" y="1369836"/>
            <a:ext cx="421790" cy="372508"/>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fontScale="92500" lnSpcReduction="20000"/>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lgn="ctr"/>
            <a:fld id="{86FA3181-1FCE-4552-BB5A-AB7BEDF0545D}" type="slidenum">
              <a:rPr lang="en-US" altLang="zh-CN" smtClean="0"/>
              <a:t>14</a:t>
            </a:fld>
            <a:endParaRPr lang="en-US" altLang="zh-CN"/>
          </a:p>
        </p:txBody>
      </p:sp>
      <p:sp>
        <p:nvSpPr>
          <p:cNvPr id="7" name="文本框 6"/>
          <p:cNvSpPr txBox="1"/>
          <p:nvPr/>
        </p:nvSpPr>
        <p:spPr>
          <a:xfrm>
            <a:off x="368047" y="4168499"/>
            <a:ext cx="11169880" cy="243070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a:p>
            <a:pPr marL="285750" lvl="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工作计划</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2021</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a:t>
            </a:r>
            <a:r>
              <a:rPr lang="zh-CN" altLang="zh-CN"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2021</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12</a:t>
            </a:r>
            <a:r>
              <a:rPr lang="zh-CN" altLang="zh-CN" dirty="0">
                <a:solidFill>
                  <a:schemeClr val="tx1"/>
                </a:solidFill>
                <a:latin typeface="微软雅黑" panose="020B0503020204020204" pitchFamily="34" charset="-122"/>
                <a:ea typeface="微软雅黑" panose="020B0503020204020204" pitchFamily="34" charset="-122"/>
              </a:rPr>
              <a:t>月</a:t>
            </a:r>
            <a:r>
              <a:rPr lang="zh-CN" altLang="en-US" dirty="0">
                <a:solidFill>
                  <a:schemeClr val="tx1"/>
                </a:solidFill>
                <a:latin typeface="微软雅黑" panose="020B0503020204020204" pitchFamily="34" charset="-122"/>
                <a:ea typeface="微软雅黑" panose="020B0503020204020204" pitchFamily="34" charset="-122"/>
              </a:rPr>
              <a:t>完成需求文档撰写</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a:t>
            </a:r>
            <a:r>
              <a:rPr lang="zh-CN" altLang="zh-CN"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2022</a:t>
            </a:r>
            <a:r>
              <a:rPr lang="zh-CN" altLang="zh-CN"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3</a:t>
            </a:r>
            <a:r>
              <a:rPr lang="zh-CN" altLang="zh-CN" dirty="0">
                <a:solidFill>
                  <a:schemeClr val="tx1"/>
                </a:solidFill>
                <a:latin typeface="微软雅黑" panose="020B0503020204020204" pitchFamily="34" charset="-122"/>
                <a:ea typeface="微软雅黑" panose="020B0503020204020204" pitchFamily="34" charset="-122"/>
              </a:rPr>
              <a:t>月完成</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 </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标准草案的撰写和提交</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当前进展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管控需求调研和文献阅读</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撰写标准初稿</a:t>
            </a:r>
            <a:endParaRPr lang="en-US" altLang="zh-CN" dirty="0">
              <a:solidFill>
                <a:schemeClr val="tx1"/>
              </a:solidFill>
              <a:latin typeface="微软雅黑" panose="020B0503020204020204" pitchFamily="34" charset="-122"/>
              <a:ea typeface="微软雅黑" panose="020B0503020204020204" pitchFamily="34" charset="-122"/>
            </a:endParaRPr>
          </a:p>
          <a:p>
            <a:pPr indent="45720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custDataLst>
              <p:tags r:id="rId1"/>
            </p:custDataLst>
          </p:nvPr>
        </p:nvSpPr>
        <p:spPr bwMode="auto">
          <a:xfrm>
            <a:off x="339035" y="3620183"/>
            <a:ext cx="2499939" cy="462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9" name="object 3"/>
          <p:cNvSpPr txBox="1">
            <a:spLocks noChangeArrowheads="1"/>
          </p:cNvSpPr>
          <p:nvPr/>
        </p:nvSpPr>
        <p:spPr bwMode="auto">
          <a:xfrm>
            <a:off x="165140" y="3697434"/>
            <a:ext cx="2847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工作计划与当前进展</a:t>
            </a:r>
          </a:p>
        </p:txBody>
      </p:sp>
      <p:sp>
        <p:nvSpPr>
          <p:cNvPr id="10" name="燕尾形 17"/>
          <p:cNvSpPr/>
          <p:nvPr>
            <p:custDataLst>
              <p:tags r:id="rId2"/>
            </p:custDataLst>
          </p:nvPr>
        </p:nvSpPr>
        <p:spPr bwMode="auto">
          <a:xfrm>
            <a:off x="2678739" y="3626053"/>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2" name="文本框 11"/>
          <p:cNvSpPr txBox="1"/>
          <p:nvPr/>
        </p:nvSpPr>
        <p:spPr>
          <a:xfrm>
            <a:off x="339035" y="1929563"/>
            <a:ext cx="11169880" cy="97887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lvl="0" indent="-285750" algn="l">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完成</a:t>
            </a:r>
            <a:r>
              <a:rPr lang="zh-CN" altLang="zh-CN" dirty="0">
                <a:solidFill>
                  <a:schemeClr val="tx1"/>
                </a:solidFill>
                <a:latin typeface="微软雅黑" panose="020B0503020204020204" pitchFamily="34" charset="-122"/>
                <a:ea typeface="微软雅黑" panose="020B0503020204020204" pitchFamily="34" charset="-122"/>
              </a:rPr>
              <a:t>《能源互联网</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承载网的管</a:t>
            </a:r>
            <a:r>
              <a:rPr lang="zh-CN" altLang="en-US" dirty="0">
                <a:solidFill>
                  <a:schemeClr val="tx1"/>
                </a:solidFill>
                <a:latin typeface="微软雅黑" panose="020B0503020204020204" pitchFamily="34" charset="-122"/>
                <a:ea typeface="微软雅黑" panose="020B0503020204020204" pitchFamily="34" charset="-122"/>
              </a:rPr>
              <a:t>控需</a:t>
            </a:r>
            <a:r>
              <a:rPr lang="zh-CN" altLang="zh-CN" dirty="0">
                <a:solidFill>
                  <a:schemeClr val="tx1"/>
                </a:solidFill>
                <a:latin typeface="微软雅黑" panose="020B0503020204020204" pitchFamily="34" charset="-122"/>
                <a:ea typeface="微软雅黑" panose="020B0503020204020204" pitchFamily="34" charset="-122"/>
              </a:rPr>
              <a:t>求》</a:t>
            </a:r>
            <a:endParaRPr lang="zh-CN" altLang="en-US" dirty="0">
              <a:solidFill>
                <a:schemeClr val="tx1"/>
              </a:solidFill>
              <a:latin typeface="微软雅黑" panose="020B0503020204020204" pitchFamily="34" charset="-122"/>
              <a:ea typeface="微软雅黑" panose="020B0503020204020204" pitchFamily="34" charset="-122"/>
            </a:endParaRPr>
          </a:p>
          <a:p>
            <a:pPr marL="285750" lvl="0" indent="-285750" algn="l">
              <a:lnSpc>
                <a:spcPct val="150000"/>
              </a:lnSpc>
              <a:buFont typeface="Arial" panose="020B0604020202020204" pitchFamily="34" charset="0"/>
              <a:buChar char="•"/>
            </a:pPr>
            <a:r>
              <a:rPr lang="zh-CN" altLang="zh-CN" dirty="0">
                <a:solidFill>
                  <a:schemeClr val="tx1"/>
                </a:solidFill>
                <a:latin typeface="微软雅黑" panose="020B0503020204020204" pitchFamily="34" charset="-122"/>
                <a:ea typeface="微软雅黑" panose="020B0503020204020204" pitchFamily="34" charset="-122"/>
              </a:rPr>
              <a:t>制定《能源互联网</a:t>
            </a:r>
            <a:r>
              <a:rPr lang="en-US" altLang="zh-CN" dirty="0" err="1">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承载网的管控接口》</a:t>
            </a:r>
            <a:r>
              <a:rPr lang="zh-CN" altLang="en-US" dirty="0">
                <a:solidFill>
                  <a:schemeClr val="tx1"/>
                </a:solidFill>
                <a:latin typeface="微软雅黑" panose="020B0503020204020204" pitchFamily="34" charset="-122"/>
                <a:ea typeface="微软雅黑" panose="020B0503020204020204" pitchFamily="34" charset="-122"/>
              </a:rPr>
              <a:t>和</a:t>
            </a:r>
            <a:r>
              <a:rPr lang="en-US" altLang="zh-CN" dirty="0">
                <a:solidFill>
                  <a:schemeClr val="tx1"/>
                </a:solidFill>
                <a:latin typeface="微软雅黑" panose="020B0503020204020204" pitchFamily="34" charset="-122"/>
                <a:ea typeface="微软雅黑" panose="020B0503020204020204" pitchFamily="34" charset="-122"/>
              </a:rPr>
              <a:t>《</a:t>
            </a:r>
            <a:r>
              <a:rPr lang="zh-CN" altLang="zh-CN" dirty="0">
                <a:solidFill>
                  <a:schemeClr val="tx1"/>
                </a:solidFill>
                <a:latin typeface="微软雅黑" panose="020B0503020204020204" pitchFamily="34" charset="-122"/>
                <a:ea typeface="微软雅黑" panose="020B0503020204020204" pitchFamily="34" charset="-122"/>
              </a:rPr>
              <a:t>适配能源互联网接口的</a:t>
            </a: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FlexE</a:t>
            </a:r>
            <a:r>
              <a:rPr lang="en-US" altLang="zh-CN" dirty="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设备技术</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标准草案</a:t>
            </a:r>
          </a:p>
        </p:txBody>
      </p:sp>
      <p:sp>
        <p:nvSpPr>
          <p:cNvPr id="13" name="矩形 12"/>
          <p:cNvSpPr/>
          <p:nvPr>
            <p:custDataLst>
              <p:tags r:id="rId3"/>
            </p:custDataLst>
          </p:nvPr>
        </p:nvSpPr>
        <p:spPr bwMode="auto">
          <a:xfrm>
            <a:off x="368047" y="1291516"/>
            <a:ext cx="2370923" cy="514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4" name="object 3"/>
          <p:cNvSpPr txBox="1">
            <a:spLocks noChangeArrowheads="1"/>
          </p:cNvSpPr>
          <p:nvPr/>
        </p:nvSpPr>
        <p:spPr bwMode="auto">
          <a:xfrm>
            <a:off x="368047" y="1368986"/>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预期目标</a:t>
            </a:r>
          </a:p>
        </p:txBody>
      </p:sp>
      <p:sp>
        <p:nvSpPr>
          <p:cNvPr id="17" name="矩形 16"/>
          <p:cNvSpPr/>
          <p:nvPr>
            <p:custDataLst>
              <p:tags r:id="rId4"/>
            </p:custDataLst>
          </p:nvPr>
        </p:nvSpPr>
        <p:spPr bwMode="auto">
          <a:xfrm>
            <a:off x="368047" y="741711"/>
            <a:ext cx="8345211"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8" name="燕尾形 17"/>
          <p:cNvSpPr/>
          <p:nvPr>
            <p:custDataLst>
              <p:tags r:id="rId5"/>
            </p:custDataLst>
          </p:nvPr>
        </p:nvSpPr>
        <p:spPr bwMode="auto">
          <a:xfrm>
            <a:off x="8535275" y="714631"/>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9" name="object 3"/>
          <p:cNvSpPr txBox="1">
            <a:spLocks noChangeArrowheads="1"/>
          </p:cNvSpPr>
          <p:nvPr/>
        </p:nvSpPr>
        <p:spPr bwMode="auto">
          <a:xfrm>
            <a:off x="625034" y="818197"/>
            <a:ext cx="80882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2</a:t>
            </a:r>
            <a:r>
              <a:rPr lang="zh-CN" altLang="en-US" dirty="0">
                <a:sym typeface="Arial" panose="020B0604020202020204" pitchFamily="34" charset="0"/>
              </a:rPr>
              <a:t>：</a:t>
            </a:r>
            <a:r>
              <a:rPr lang="zh-CN" altLang="en-US" dirty="0"/>
              <a:t>研究</a:t>
            </a:r>
            <a:r>
              <a:rPr lang="en-US" altLang="zh-CN" dirty="0" err="1"/>
              <a:t>FlexE</a:t>
            </a:r>
            <a:r>
              <a:rPr lang="zh-CN" altLang="en-US" dirty="0"/>
              <a:t>承载网的管控需求及交互接口标准化技术</a:t>
            </a:r>
            <a:endParaRPr lang="zh-CN" altLang="en-US" dirty="0">
              <a:sym typeface="Arial" panose="020B0604020202020204" pitchFamily="34" charset="0"/>
            </a:endParaRPr>
          </a:p>
        </p:txBody>
      </p:sp>
      <p:sp>
        <p:nvSpPr>
          <p:cNvPr id="20" name="燕尾形 17"/>
          <p:cNvSpPr/>
          <p:nvPr>
            <p:custDataLst>
              <p:tags r:id="rId6"/>
            </p:custDataLst>
          </p:nvPr>
        </p:nvSpPr>
        <p:spPr bwMode="auto">
          <a:xfrm>
            <a:off x="2618346" y="1300906"/>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21" name="矩形 20"/>
          <p:cNvSpPr/>
          <p:nvPr/>
        </p:nvSpPr>
        <p:spPr>
          <a:xfrm>
            <a:off x="5062655" y="90546"/>
            <a:ext cx="7129346" cy="615553"/>
          </a:xfrm>
          <a:prstGeom prst="rect">
            <a:avLst/>
          </a:prstGeom>
        </p:spPr>
        <p:txBody>
          <a:bodyPr vert="horz" lIns="121920" tIns="60960" rIns="121920" bIns="60960" rtlCol="0" anchor="ctr">
            <a:noAutofit/>
          </a:bodyPr>
          <a:lstStyle/>
          <a:p>
            <a:pPr algn="r" defTabSz="456565">
              <a:spcBef>
                <a:spcPct val="0"/>
              </a:spcBef>
            </a:pPr>
            <a:r>
              <a:rPr lang="zh-CN" altLang="en-US" sz="3200" b="1" dirty="0">
                <a:solidFill>
                  <a:srgbClr val="17375E"/>
                </a:solidFill>
                <a:latin typeface="黑体" panose="02010609060101010101" pitchFamily="49" charset="-122"/>
                <a:ea typeface="黑体" panose="02010609060101010101" pitchFamily="49" charset="-122"/>
                <a:cs typeface="+mj-cs"/>
              </a:rPr>
              <a:t>三</a:t>
            </a:r>
            <a:r>
              <a:rPr lang="zh-CN" altLang="en-US" sz="3200" b="1" dirty="0" smtClean="0">
                <a:solidFill>
                  <a:srgbClr val="17375E"/>
                </a:solidFill>
                <a:latin typeface="黑体" panose="02010609060101010101" pitchFamily="49" charset="-122"/>
                <a:ea typeface="黑体" panose="02010609060101010101" pitchFamily="49" charset="-122"/>
                <a:cs typeface="+mj-cs"/>
              </a:rPr>
              <a:t>、工作</a:t>
            </a:r>
            <a:r>
              <a:rPr lang="zh-CN" altLang="en-US" sz="3200" b="1" dirty="0">
                <a:solidFill>
                  <a:srgbClr val="17375E"/>
                </a:solidFill>
                <a:latin typeface="黑体" panose="02010609060101010101" pitchFamily="49" charset="-122"/>
                <a:ea typeface="黑体" panose="02010609060101010101" pitchFamily="49" charset="-122"/>
                <a:cs typeface="+mj-cs"/>
              </a:rPr>
              <a:t>计划</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lgn="ctr"/>
            <a:fld id="{86FA3181-1FCE-4552-BB5A-AB7BEDF0545D}" type="slidenum">
              <a:rPr lang="en-US" altLang="zh-CN" smtClean="0"/>
              <a:t>15</a:t>
            </a:fld>
            <a:endParaRPr lang="en-US" altLang="zh-CN"/>
          </a:p>
        </p:txBody>
      </p:sp>
      <p:sp>
        <p:nvSpPr>
          <p:cNvPr id="7" name="文本框 6"/>
          <p:cNvSpPr txBox="1"/>
          <p:nvPr/>
        </p:nvSpPr>
        <p:spPr>
          <a:xfrm>
            <a:off x="511060" y="4160783"/>
            <a:ext cx="11169880" cy="236987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a:p>
            <a:pPr marL="285750" lvl="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工作计划</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2021</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10-12</a:t>
            </a:r>
            <a:r>
              <a:rPr lang="zh-CN" altLang="en-US" dirty="0">
                <a:solidFill>
                  <a:schemeClr val="tx1"/>
                </a:solidFill>
                <a:latin typeface="微软雅黑" panose="020B0503020204020204" pitchFamily="34" charset="-122"/>
                <a:ea typeface="微软雅黑" panose="020B0503020204020204" pitchFamily="34" charset="-122"/>
              </a:rPr>
              <a:t>月，开展系统需求分析和概要设计工作</a:t>
            </a: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1-3</a:t>
            </a:r>
            <a:r>
              <a:rPr lang="zh-CN" altLang="en-US" dirty="0">
                <a:solidFill>
                  <a:schemeClr val="tx1"/>
                </a:solidFill>
                <a:latin typeface="微软雅黑" panose="020B0503020204020204" pitchFamily="34" charset="-122"/>
                <a:ea typeface="微软雅黑" panose="020B0503020204020204" pitchFamily="34" charset="-122"/>
              </a:rPr>
              <a:t>月，完成系统详细设计</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4-6</a:t>
            </a:r>
            <a:r>
              <a:rPr lang="zh-CN" altLang="en-US" dirty="0">
                <a:solidFill>
                  <a:schemeClr val="tx1"/>
                </a:solidFill>
                <a:latin typeface="微软雅黑" panose="020B0503020204020204" pitchFamily="34" charset="-122"/>
                <a:ea typeface="微软雅黑" panose="020B0503020204020204" pitchFamily="34" charset="-122"/>
              </a:rPr>
              <a:t>月，完成软件开发和系统调试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en-US" altLang="zh-CN" dirty="0">
                <a:solidFill>
                  <a:schemeClr val="tx1"/>
                </a:solidFill>
                <a:latin typeface="微软雅黑" panose="020B0503020204020204" pitchFamily="34" charset="-122"/>
                <a:ea typeface="微软雅黑" panose="020B0503020204020204" pitchFamily="34" charset="-122"/>
              </a:rPr>
              <a:t>2022</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7-10</a:t>
            </a:r>
            <a:r>
              <a:rPr lang="zh-CN" altLang="en-US" dirty="0">
                <a:solidFill>
                  <a:schemeClr val="tx1"/>
                </a:solidFill>
                <a:latin typeface="微软雅黑" panose="020B0503020204020204" pitchFamily="34" charset="-122"/>
                <a:ea typeface="微软雅黑" panose="020B0503020204020204" pitchFamily="34" charset="-122"/>
              </a:rPr>
              <a:t>月，完成系统集成和测试</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当前进展</a:t>
            </a:r>
            <a:endParaRPr lang="en-US" altLang="zh-CN" dirty="0">
              <a:solidFill>
                <a:schemeClr val="tx1"/>
              </a:solidFill>
              <a:latin typeface="微软雅黑" panose="020B0503020204020204" pitchFamily="34" charset="-122"/>
              <a:ea typeface="微软雅黑" panose="020B0503020204020204" pitchFamily="34" charset="-122"/>
            </a:endParaRPr>
          </a:p>
          <a:p>
            <a:pPr marL="742950" lvl="1" indent="-285750">
              <a:lnSpc>
                <a:spcPts val="2500"/>
              </a:lnSpc>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与设备商以及课题内部初步沟通了管理工具的定位以及当前的接口现状</a:t>
            </a:r>
            <a:endParaRPr lang="en-US" altLang="zh-CN" dirty="0">
              <a:solidFill>
                <a:schemeClr val="tx1"/>
              </a:solidFill>
              <a:latin typeface="微软雅黑" panose="020B0503020204020204" pitchFamily="34" charset="-122"/>
              <a:ea typeface="微软雅黑" panose="020B0503020204020204" pitchFamily="34" charset="-122"/>
            </a:endParaRPr>
          </a:p>
          <a:p>
            <a:pPr indent="457200" algn="l">
              <a:lnSpc>
                <a:spcPts val="2500"/>
              </a:lnSpc>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511060" y="2049241"/>
            <a:ext cx="11169880" cy="143618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lnSpc>
                <a:spcPts val="2500"/>
              </a:lnSpc>
            </a:pP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err="1" smtClean="0">
                <a:solidFill>
                  <a:schemeClr val="tx1"/>
                </a:solidFill>
                <a:latin typeface="微软雅黑" panose="020B0503020204020204" pitchFamily="34" charset="-122"/>
                <a:ea typeface="微软雅黑" panose="020B0503020204020204" pitchFamily="34" charset="-122"/>
              </a:rPr>
              <a:t>FlexE</a:t>
            </a:r>
            <a:r>
              <a:rPr lang="zh-CN" altLang="zh-CN" dirty="0">
                <a:solidFill>
                  <a:schemeClr val="tx1"/>
                </a:solidFill>
                <a:latin typeface="微软雅黑" panose="020B0503020204020204" pitchFamily="34" charset="-122"/>
                <a:ea typeface="微软雅黑" panose="020B0503020204020204" pitchFamily="34" charset="-122"/>
              </a:rPr>
              <a:t>设备网络管理</a:t>
            </a:r>
            <a:r>
              <a:rPr lang="zh-CN" altLang="zh-CN" dirty="0" smtClean="0">
                <a:solidFill>
                  <a:schemeClr val="tx1"/>
                </a:solidFill>
                <a:latin typeface="微软雅黑" panose="020B0503020204020204" pitchFamily="34" charset="-122"/>
                <a:ea typeface="微软雅黑" panose="020B0503020204020204" pitchFamily="34" charset="-122"/>
              </a:rPr>
              <a:t>工具</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en-US" altLang="zh-CN" dirty="0" err="1" smtClean="0">
                <a:solidFill>
                  <a:schemeClr val="tx1"/>
                </a:solidFill>
                <a:latin typeface="微软雅黑" panose="020B0503020204020204" pitchFamily="34" charset="-122"/>
                <a:ea typeface="微软雅黑" panose="020B0503020204020204" pitchFamily="34" charset="-122"/>
              </a:rPr>
              <a:t>FlexE</a:t>
            </a: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zh-CN" dirty="0">
                <a:solidFill>
                  <a:schemeClr val="tx1"/>
                </a:solidFill>
                <a:latin typeface="微软雅黑" panose="020B0503020204020204" pitchFamily="34" charset="-122"/>
                <a:ea typeface="微软雅黑" panose="020B0503020204020204" pitchFamily="34" charset="-122"/>
              </a:rPr>
              <a:t>网络故障定位定界时延</a:t>
            </a:r>
            <a:r>
              <a:rPr lang="en-US" altLang="zh-CN" dirty="0">
                <a:solidFill>
                  <a:schemeClr val="tx1"/>
                </a:solidFill>
                <a:latin typeface="微软雅黑" panose="020B0503020204020204" pitchFamily="34" charset="-122"/>
                <a:ea typeface="微软雅黑" panose="020B0503020204020204" pitchFamily="34" charset="-122"/>
              </a:rPr>
              <a:t>&lt;3 </a:t>
            </a:r>
            <a:r>
              <a:rPr lang="zh-CN" altLang="zh-CN" dirty="0" smtClean="0">
                <a:solidFill>
                  <a:schemeClr val="tx1"/>
                </a:solidFill>
                <a:latin typeface="微软雅黑" panose="020B0503020204020204" pitchFamily="34" charset="-122"/>
                <a:ea typeface="微软雅黑" panose="020B0503020204020204" pitchFamily="34" charset="-122"/>
              </a:rPr>
              <a:t>分钟</a:t>
            </a:r>
            <a:endParaRPr lang="en-US" altLang="zh-CN" dirty="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zh-CN" dirty="0" smtClean="0">
                <a:solidFill>
                  <a:schemeClr val="tx1"/>
                </a:solidFill>
                <a:latin typeface="微软雅黑" panose="020B0503020204020204" pitchFamily="34" charset="-122"/>
                <a:ea typeface="微软雅黑" panose="020B0503020204020204" pitchFamily="34" charset="-122"/>
              </a:rPr>
              <a:t>业务</a:t>
            </a:r>
            <a:r>
              <a:rPr lang="zh-CN" altLang="zh-CN" dirty="0">
                <a:solidFill>
                  <a:schemeClr val="tx1"/>
                </a:solidFill>
                <a:latin typeface="微软雅黑" panose="020B0503020204020204" pitchFamily="34" charset="-122"/>
                <a:ea typeface="微软雅黑" panose="020B0503020204020204" pitchFamily="34" charset="-122"/>
              </a:rPr>
              <a:t>配置开通时延处于分钟</a:t>
            </a:r>
            <a:r>
              <a:rPr lang="zh-CN" altLang="zh-CN" dirty="0" smtClean="0">
                <a:solidFill>
                  <a:schemeClr val="tx1"/>
                </a:solidFill>
                <a:latin typeface="微软雅黑" panose="020B0503020204020204" pitchFamily="34" charset="-122"/>
                <a:ea typeface="微软雅黑" panose="020B0503020204020204" pitchFamily="34" charset="-122"/>
              </a:rPr>
              <a:t>级</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285750" algn="l">
              <a:lnSpc>
                <a:spcPts val="2500"/>
              </a:lnSpc>
              <a:buFont typeface="Arial" panose="020B0604020202020204" pitchFamily="34" charset="0"/>
              <a:buChar char="•"/>
            </a:pPr>
            <a:r>
              <a:rPr lang="zh-CN" altLang="zh-CN" dirty="0" smtClean="0">
                <a:solidFill>
                  <a:schemeClr val="tx1"/>
                </a:solidFill>
                <a:latin typeface="微软雅黑" panose="020B0503020204020204" pitchFamily="34" charset="-122"/>
                <a:ea typeface="微软雅黑" panose="020B0503020204020204" pitchFamily="34" charset="-122"/>
              </a:rPr>
              <a:t>具备</a:t>
            </a:r>
            <a:r>
              <a:rPr lang="zh-CN" altLang="zh-CN" dirty="0">
                <a:solidFill>
                  <a:schemeClr val="tx1"/>
                </a:solidFill>
                <a:latin typeface="微软雅黑" panose="020B0503020204020204" pitchFamily="34" charset="-122"/>
                <a:ea typeface="微软雅黑" panose="020B0503020204020204" pitchFamily="34" charset="-122"/>
              </a:rPr>
              <a:t>不少于</a:t>
            </a:r>
            <a:r>
              <a:rPr lang="en-US" altLang="zh-CN" dirty="0">
                <a:solidFill>
                  <a:schemeClr val="tx1"/>
                </a:solidFill>
                <a:latin typeface="微软雅黑" panose="020B0503020204020204" pitchFamily="34" charset="-122"/>
                <a:ea typeface="微软雅黑" panose="020B0503020204020204" pitchFamily="34" charset="-122"/>
              </a:rPr>
              <a:t> 50 </a:t>
            </a:r>
            <a:r>
              <a:rPr lang="zh-CN" altLang="zh-CN" dirty="0">
                <a:solidFill>
                  <a:schemeClr val="tx1"/>
                </a:solidFill>
                <a:latin typeface="微软雅黑" panose="020B0503020204020204" pitchFamily="34" charset="-122"/>
                <a:ea typeface="微软雅黑" panose="020B0503020204020204" pitchFamily="34" charset="-122"/>
              </a:rPr>
              <a:t>个节点的管理能力</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custDataLst>
              <p:tags r:id="rId1"/>
            </p:custDataLst>
          </p:nvPr>
        </p:nvSpPr>
        <p:spPr bwMode="auto">
          <a:xfrm>
            <a:off x="522742" y="1567304"/>
            <a:ext cx="2372995" cy="4205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4" name="object 3"/>
          <p:cNvSpPr txBox="1">
            <a:spLocks noChangeArrowheads="1"/>
          </p:cNvSpPr>
          <p:nvPr/>
        </p:nvSpPr>
        <p:spPr bwMode="auto">
          <a:xfrm>
            <a:off x="522742" y="1638872"/>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预期目标</a:t>
            </a:r>
          </a:p>
        </p:txBody>
      </p:sp>
      <p:sp>
        <p:nvSpPr>
          <p:cNvPr id="15" name="燕尾形 17"/>
          <p:cNvSpPr/>
          <p:nvPr>
            <p:custDataLst>
              <p:tags r:id="rId2"/>
            </p:custDataLst>
          </p:nvPr>
        </p:nvSpPr>
        <p:spPr bwMode="auto">
          <a:xfrm>
            <a:off x="2675392" y="1577533"/>
            <a:ext cx="344420" cy="420598"/>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lnSpcReduction="10000"/>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7" name="矩形 16"/>
          <p:cNvSpPr/>
          <p:nvPr>
            <p:custDataLst>
              <p:tags r:id="rId3"/>
            </p:custDataLst>
          </p:nvPr>
        </p:nvSpPr>
        <p:spPr bwMode="auto">
          <a:xfrm>
            <a:off x="368047" y="741711"/>
            <a:ext cx="9245853" cy="4205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8" name="燕尾形 17"/>
          <p:cNvSpPr/>
          <p:nvPr>
            <p:custDataLst>
              <p:tags r:id="rId4"/>
            </p:custDataLst>
          </p:nvPr>
        </p:nvSpPr>
        <p:spPr bwMode="auto">
          <a:xfrm>
            <a:off x="9545328" y="737808"/>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19" name="object 3"/>
          <p:cNvSpPr txBox="1">
            <a:spLocks noChangeArrowheads="1"/>
          </p:cNvSpPr>
          <p:nvPr/>
        </p:nvSpPr>
        <p:spPr bwMode="auto">
          <a:xfrm>
            <a:off x="625034" y="818197"/>
            <a:ext cx="87348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3</a:t>
            </a:r>
            <a:r>
              <a:rPr lang="zh-CN" altLang="en-US" dirty="0">
                <a:sym typeface="Arial" panose="020B0604020202020204" pitchFamily="34" charset="0"/>
              </a:rPr>
              <a:t>：</a:t>
            </a:r>
            <a:r>
              <a:rPr lang="zh-CN" altLang="en-US" dirty="0"/>
              <a:t>研发基于</a:t>
            </a:r>
            <a:r>
              <a:rPr lang="en-US" altLang="zh-CN" dirty="0" err="1"/>
              <a:t>FlexE</a:t>
            </a:r>
            <a:r>
              <a:rPr lang="zh-CN" altLang="en-US" dirty="0"/>
              <a:t>的能源互联网业务切片网络端到端管理工具</a:t>
            </a:r>
            <a:endParaRPr lang="zh-CN" altLang="en-US" dirty="0">
              <a:sym typeface="Arial" panose="020B0604020202020204" pitchFamily="34" charset="0"/>
            </a:endParaRPr>
          </a:p>
        </p:txBody>
      </p:sp>
      <p:sp>
        <p:nvSpPr>
          <p:cNvPr id="22" name="矩形 21"/>
          <p:cNvSpPr/>
          <p:nvPr/>
        </p:nvSpPr>
        <p:spPr>
          <a:xfrm>
            <a:off x="5062655" y="90546"/>
            <a:ext cx="7129346" cy="615553"/>
          </a:xfrm>
          <a:prstGeom prst="rect">
            <a:avLst/>
          </a:prstGeom>
        </p:spPr>
        <p:txBody>
          <a:bodyPr vert="horz" lIns="121920" tIns="60960" rIns="121920" bIns="60960" rtlCol="0" anchor="ctr">
            <a:noAutofit/>
          </a:bodyPr>
          <a:lstStyle/>
          <a:p>
            <a:pPr algn="r" defTabSz="456565">
              <a:spcBef>
                <a:spcPct val="0"/>
              </a:spcBef>
            </a:pPr>
            <a:r>
              <a:rPr lang="zh-CN" altLang="en-US" sz="3200" b="1" dirty="0">
                <a:solidFill>
                  <a:srgbClr val="17375E"/>
                </a:solidFill>
                <a:latin typeface="黑体" panose="02010609060101010101" pitchFamily="49" charset="-122"/>
                <a:ea typeface="黑体" panose="02010609060101010101" pitchFamily="49" charset="-122"/>
                <a:cs typeface="+mj-cs"/>
              </a:rPr>
              <a:t>三</a:t>
            </a:r>
            <a:r>
              <a:rPr lang="zh-CN" altLang="en-US" sz="3200" b="1" dirty="0" smtClean="0">
                <a:solidFill>
                  <a:srgbClr val="17375E"/>
                </a:solidFill>
                <a:latin typeface="黑体" panose="02010609060101010101" pitchFamily="49" charset="-122"/>
                <a:ea typeface="黑体" panose="02010609060101010101" pitchFamily="49" charset="-122"/>
                <a:cs typeface="+mj-cs"/>
              </a:rPr>
              <a:t>、工作</a:t>
            </a:r>
            <a:r>
              <a:rPr lang="zh-CN" altLang="en-US" sz="3200" b="1" dirty="0">
                <a:solidFill>
                  <a:srgbClr val="17375E"/>
                </a:solidFill>
                <a:latin typeface="黑体" panose="02010609060101010101" pitchFamily="49" charset="-122"/>
                <a:ea typeface="黑体" panose="02010609060101010101" pitchFamily="49" charset="-122"/>
                <a:cs typeface="+mj-cs"/>
              </a:rPr>
              <a:t>计划</a:t>
            </a:r>
          </a:p>
        </p:txBody>
      </p:sp>
      <p:sp>
        <p:nvSpPr>
          <p:cNvPr id="23" name="矩形 22">
            <a:extLst>
              <a:ext uri="{FF2B5EF4-FFF2-40B4-BE49-F238E27FC236}">
                <a16:creationId xmlns:a16="http://schemas.microsoft.com/office/drawing/2014/main" xmlns="" id="{E3F38C47-9AAC-41EA-BAC4-A208775768B2}"/>
              </a:ext>
            </a:extLst>
          </p:cNvPr>
          <p:cNvSpPr/>
          <p:nvPr>
            <p:custDataLst>
              <p:tags r:id="rId5"/>
            </p:custDataLst>
          </p:nvPr>
        </p:nvSpPr>
        <p:spPr bwMode="auto">
          <a:xfrm>
            <a:off x="519873" y="3634517"/>
            <a:ext cx="2499939" cy="462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24" name="object 3">
            <a:extLst>
              <a:ext uri="{FF2B5EF4-FFF2-40B4-BE49-F238E27FC236}">
                <a16:creationId xmlns:a16="http://schemas.microsoft.com/office/drawing/2014/main" xmlns="" id="{27B68788-9F13-467C-91CD-14E66CBF4CC5}"/>
              </a:ext>
            </a:extLst>
          </p:cNvPr>
          <p:cNvSpPr txBox="1">
            <a:spLocks noChangeArrowheads="1"/>
          </p:cNvSpPr>
          <p:nvPr/>
        </p:nvSpPr>
        <p:spPr bwMode="auto">
          <a:xfrm>
            <a:off x="345978" y="3711768"/>
            <a:ext cx="28477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工作计划与当前进展</a:t>
            </a:r>
          </a:p>
        </p:txBody>
      </p:sp>
      <p:sp>
        <p:nvSpPr>
          <p:cNvPr id="25" name="燕尾形 17">
            <a:extLst>
              <a:ext uri="{FF2B5EF4-FFF2-40B4-BE49-F238E27FC236}">
                <a16:creationId xmlns:a16="http://schemas.microsoft.com/office/drawing/2014/main" xmlns="" id="{24DC2B2B-E822-4D1D-B350-D7CC90917B45}"/>
              </a:ext>
            </a:extLst>
          </p:cNvPr>
          <p:cNvSpPr/>
          <p:nvPr>
            <p:custDataLst>
              <p:tags r:id="rId6"/>
            </p:custDataLst>
          </p:nvPr>
        </p:nvSpPr>
        <p:spPr bwMode="auto">
          <a:xfrm>
            <a:off x="2859577" y="3640387"/>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4377690" y="3491866"/>
            <a:ext cx="3684270" cy="643077"/>
          </a:xfrm>
          <a:prstGeom prst="rect">
            <a:avLst/>
          </a:prstGeom>
          <a:noFill/>
        </p:spPr>
        <p:txBody>
          <a:bodyPr wrap="square" lIns="55706" tIns="27853" rIns="55706" bIns="27853" rtlCol="0">
            <a:spAutoFit/>
          </a:bodyPr>
          <a:lstStyle/>
          <a:p>
            <a:pPr algn="dist">
              <a:lnSpc>
                <a:spcPct val="130000"/>
              </a:lnSpc>
            </a:pP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关键问题分析</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4</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1"/>
            </p:custDataLst>
          </p:nvPr>
        </p:nvSpPr>
        <p:spPr bwMode="auto">
          <a:xfrm>
            <a:off x="418934" y="1010943"/>
            <a:ext cx="2372995" cy="4622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object 3"/>
          <p:cNvSpPr txBox="1">
            <a:spLocks noChangeArrowheads="1"/>
          </p:cNvSpPr>
          <p:nvPr/>
        </p:nvSpPr>
        <p:spPr bwMode="auto">
          <a:xfrm>
            <a:off x="336760" y="1088413"/>
            <a:ext cx="215265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sz="2400" b="1">
                <a:solidFill>
                  <a:schemeClr val="tx1"/>
                </a:solidFill>
                <a:latin typeface="Arial" panose="020B0604020202020204" pitchFamily="34" charset="0"/>
                <a:ea typeface="黑体" panose="02010609060101010101" pitchFamily="49" charset="-122"/>
              </a:defRPr>
            </a:lvl1pPr>
            <a:lvl2pPr>
              <a:defRPr sz="2400" b="1">
                <a:solidFill>
                  <a:schemeClr val="tx1"/>
                </a:solidFill>
                <a:latin typeface="Arial" panose="020B0604020202020204" pitchFamily="34" charset="0"/>
                <a:ea typeface="黑体" panose="02010609060101010101" pitchFamily="49" charset="-122"/>
              </a:defRPr>
            </a:lvl2pPr>
            <a:lvl3pPr>
              <a:defRPr sz="2400" b="1">
                <a:solidFill>
                  <a:schemeClr val="tx1"/>
                </a:solidFill>
                <a:latin typeface="Arial" panose="020B0604020202020204" pitchFamily="34" charset="0"/>
                <a:ea typeface="黑体" panose="02010609060101010101" pitchFamily="49" charset="-122"/>
              </a:defRPr>
            </a:lvl3pPr>
            <a:lvl4pPr>
              <a:defRPr sz="2400" b="1">
                <a:solidFill>
                  <a:schemeClr val="tx1"/>
                </a:solidFill>
                <a:latin typeface="Arial" panose="020B0604020202020204" pitchFamily="34" charset="0"/>
                <a:ea typeface="黑体" panose="02010609060101010101" pitchFamily="49" charset="-122"/>
              </a:defRPr>
            </a:lvl4pPr>
            <a:lvl5pPr>
              <a:defRPr sz="2400" b="1">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solidFill>
                  <a:schemeClr val="tx1"/>
                </a:solidFill>
                <a:latin typeface="Arial" panose="020B0604020202020204" pitchFamily="34" charset="0"/>
                <a:ea typeface="黑体" panose="02010609060101010101" pitchFamily="49" charset="-122"/>
              </a:defRPr>
            </a:lvl9pPr>
          </a:lstStyle>
          <a:p>
            <a:pPr algn="ctr" eaLnBrk="0" fontAlgn="base" hangingPunct="0">
              <a:spcBef>
                <a:spcPct val="0"/>
              </a:spcBef>
              <a:spcAft>
                <a:spcPct val="0"/>
              </a:spcAft>
              <a:defRPr/>
            </a:pPr>
            <a:r>
              <a:rPr lang="zh-CN" altLang="en-US" sz="2000" dirty="0">
                <a:solidFill>
                  <a:schemeClr val="accent1">
                    <a:lumMod val="50000"/>
                  </a:schemeClr>
                </a:solidFill>
                <a:latin typeface="微软雅黑" panose="020B0503020204020204" pitchFamily="34" charset="-122"/>
                <a:ea typeface="微软雅黑" panose="020B0503020204020204" pitchFamily="34" charset="-122"/>
                <a:sym typeface="Arial" panose="020B0604020202020204" pitchFamily="34" charset="0"/>
              </a:rPr>
              <a:t>关键问题分析</a:t>
            </a:r>
          </a:p>
        </p:txBody>
      </p:sp>
      <p:sp>
        <p:nvSpPr>
          <p:cNvPr id="18" name="燕尾形 17"/>
          <p:cNvSpPr/>
          <p:nvPr>
            <p:custDataLst>
              <p:tags r:id="rId2"/>
            </p:custDataLst>
          </p:nvPr>
        </p:nvSpPr>
        <p:spPr bwMode="auto">
          <a:xfrm>
            <a:off x="2596475" y="1011146"/>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标题 1"/>
          <p:cNvSpPr>
            <a:spLocks noGrp="1" noChangeArrowheads="1"/>
          </p:cNvSpPr>
          <p:nvPr/>
        </p:nvSpPr>
        <p:spPr>
          <a:xfrm>
            <a:off x="4166473" y="214497"/>
            <a:ext cx="7553325" cy="1143000"/>
          </a:xfrm>
          <a:prstGeom prst="rect">
            <a:avLst/>
          </a:prstGeom>
        </p:spPr>
        <p:txBody>
          <a:bodyPr/>
          <a:lstStyle>
            <a:lvl1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9pPr>
          </a:lstStyle>
          <a:p>
            <a:pPr algn="r" defTabSz="456565"/>
            <a:r>
              <a:rPr lang="zh-CN" altLang="en-US" dirty="0">
                <a:solidFill>
                  <a:srgbClr val="254061"/>
                </a:solidFill>
              </a:rPr>
              <a:t>四、关键问题分析</a:t>
            </a:r>
          </a:p>
        </p:txBody>
      </p:sp>
      <p:sp>
        <p:nvSpPr>
          <p:cNvPr id="51" name="灯片编号占位符 3"/>
          <p:cNvSpPr>
            <a:spLocks noGrp="1"/>
          </p:cNvSpPr>
          <p:nvPr>
            <p:ph type="sldNum" sz="quarter" idx="12"/>
          </p:nvPr>
        </p:nvSpPr>
        <p:spPr>
          <a:xfrm>
            <a:off x="9258609" y="6444673"/>
            <a:ext cx="2844615" cy="365083"/>
          </a:xfrm>
        </p:spPr>
        <p:txBody>
          <a:bodyPr/>
          <a:lstStyle/>
          <a:p>
            <a:pPr algn="r"/>
            <a:fld id="{A1140E9E-EEA0-40F3-BA11-87A5B2C0333D}" type="slidenum">
              <a:rPr lang="zh-CN" altLang="en-US" smtClean="0">
                <a:latin typeface="微软雅黑" panose="020B0503020204020204" pitchFamily="34" charset="-122"/>
                <a:ea typeface="微软雅黑" panose="020B0503020204020204" pitchFamily="34" charset="-122"/>
              </a:rPr>
              <a:t>17</a:t>
            </a:fld>
            <a:endParaRPr lang="zh-CN" altLang="en-US">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419100" y="1690370"/>
          <a:ext cx="11057255" cy="27743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4" name="组合 13"/>
          <p:cNvGrpSpPr/>
          <p:nvPr/>
        </p:nvGrpSpPr>
        <p:grpSpPr>
          <a:xfrm>
            <a:off x="4217274" y="4678683"/>
            <a:ext cx="7118016" cy="1898070"/>
            <a:chOff x="3397691" y="550698"/>
            <a:chExt cx="7076767" cy="1898070"/>
          </a:xfrm>
        </p:grpSpPr>
        <p:sp>
          <p:nvSpPr>
            <p:cNvPr id="15" name="同侧圆角矩形 14"/>
            <p:cNvSpPr/>
            <p:nvPr/>
          </p:nvSpPr>
          <p:spPr>
            <a:xfrm rot="5400000">
              <a:off x="5987039" y="-2038651"/>
              <a:ext cx="1898070" cy="7076767"/>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同侧圆角矩形 4"/>
            <p:cNvSpPr txBox="1"/>
            <p:nvPr/>
          </p:nvSpPr>
          <p:spPr>
            <a:xfrm>
              <a:off x="3439357" y="734797"/>
              <a:ext cx="6994035" cy="152929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32385" rIns="64770" bIns="32385" numCol="1" spcCol="1270" anchor="ctr" anchorCtr="0">
              <a:noAutofit/>
            </a:bodyPr>
            <a:lstStyle/>
            <a:p>
              <a:pPr marL="171450" lvl="1" indent="-171450" algn="l" defTabSz="755650">
                <a:lnSpc>
                  <a:spcPct val="125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管理接口确定</a:t>
              </a:r>
              <a:r>
                <a:rPr lang="zh-CN" sz="1700" kern="1200" dirty="0">
                  <a:latin typeface="微软雅黑" panose="020B0503020204020204" pitchFamily="34" charset="-122"/>
                  <a:ea typeface="微软雅黑" panose="020B0503020204020204" pitchFamily="34" charset="-122"/>
                </a:rPr>
                <a:t>（定义层面和实现层面）</a:t>
              </a:r>
              <a:endParaRPr lang="zh-CN" altLang="en-US" sz="1700" kern="1200" dirty="0">
                <a:latin typeface="微软雅黑" panose="020B0503020204020204" pitchFamily="34" charset="-122"/>
                <a:ea typeface="微软雅黑" panose="020B0503020204020204" pitchFamily="34" charset="-122"/>
              </a:endParaRPr>
            </a:p>
            <a:p>
              <a:pPr marL="171450" lvl="1" indent="-171450" algn="l" defTabSz="755650">
                <a:lnSpc>
                  <a:spcPct val="125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管</a:t>
              </a:r>
              <a:r>
                <a:rPr lang="zh-CN" sz="1700" kern="1200" dirty="0">
                  <a:latin typeface="微软雅黑" panose="020B0503020204020204" pitchFamily="34" charset="-122"/>
                  <a:ea typeface="微软雅黑" panose="020B0503020204020204" pitchFamily="34" charset="-122"/>
                </a:rPr>
                <a:t>理规模指标支持（支持</a:t>
              </a:r>
              <a:r>
                <a:rPr lang="en-US" sz="1700" kern="1200" dirty="0">
                  <a:latin typeface="微软雅黑" panose="020B0503020204020204" pitchFamily="34" charset="-122"/>
                  <a:ea typeface="微软雅黑" panose="020B0503020204020204" pitchFamily="34" charset="-122"/>
                </a:rPr>
                <a:t>50</a:t>
              </a:r>
              <a:r>
                <a:rPr lang="zh-CN" sz="1700" kern="1200" dirty="0">
                  <a:latin typeface="微软雅黑" panose="020B0503020204020204" pitchFamily="34" charset="-122"/>
                  <a:ea typeface="微软雅黑" panose="020B0503020204020204" pitchFamily="34" charset="-122"/>
                </a:rPr>
                <a:t>个节点的实验拓扑设计，搭建</a:t>
              </a:r>
              <a:r>
                <a:rPr lang="zh-CN" altLang="en-US" sz="1700" kern="1200" dirty="0">
                  <a:latin typeface="微软雅黑" panose="020B0503020204020204" pitchFamily="34" charset="-122"/>
                  <a:ea typeface="微软雅黑" panose="020B0503020204020204" pitchFamily="34" charset="-122"/>
                </a:rPr>
                <a:t>和</a:t>
              </a:r>
              <a:r>
                <a:rPr lang="zh-CN" sz="1700" kern="1200" dirty="0">
                  <a:latin typeface="微软雅黑" panose="020B0503020204020204" pitchFamily="34" charset="-122"/>
                  <a:ea typeface="微软雅黑" panose="020B0503020204020204" pitchFamily="34" charset="-122"/>
                </a:rPr>
                <a:t>落实）</a:t>
              </a:r>
              <a:endParaRPr lang="zh-CN" altLang="en-US" sz="1700" kern="1200" dirty="0">
                <a:latin typeface="微软雅黑" panose="020B0503020204020204" pitchFamily="34" charset="-122"/>
                <a:ea typeface="微软雅黑" panose="020B0503020204020204" pitchFamily="34" charset="-122"/>
              </a:endParaRPr>
            </a:p>
            <a:p>
              <a:pPr marL="171450" lvl="1" indent="-171450" algn="l" defTabSz="755650">
                <a:lnSpc>
                  <a:spcPct val="125000"/>
                </a:lnSpc>
                <a:spcBef>
                  <a:spcPct val="0"/>
                </a:spcBef>
                <a:spcAft>
                  <a:spcPct val="15000"/>
                </a:spcAft>
                <a:buChar char="•"/>
              </a:pPr>
              <a:r>
                <a:rPr lang="zh-CN" altLang="en-US" sz="1700" kern="1200" dirty="0">
                  <a:latin typeface="微软雅黑" panose="020B0503020204020204" pitchFamily="34" charset="-122"/>
                  <a:ea typeface="微软雅黑" panose="020B0503020204020204" pitchFamily="34" charset="-122"/>
                </a:rPr>
                <a:t>故</a:t>
              </a:r>
              <a:r>
                <a:rPr lang="zh-CN" sz="1700" kern="1200" dirty="0">
                  <a:latin typeface="微软雅黑" panose="020B0503020204020204" pitchFamily="34" charset="-122"/>
                  <a:ea typeface="微软雅黑" panose="020B0503020204020204" pitchFamily="34" charset="-122"/>
                </a:rPr>
                <a:t>障管理指标的支持</a:t>
              </a:r>
              <a:endParaRPr lang="zh-CN" altLang="en-US" sz="1700" kern="1200" dirty="0">
                <a:latin typeface="微软雅黑" panose="020B0503020204020204" pitchFamily="34" charset="-122"/>
                <a:ea typeface="微软雅黑" panose="020B0503020204020204" pitchFamily="34" charset="-122"/>
              </a:endParaRPr>
            </a:p>
            <a:p>
              <a:pPr marL="171450" lvl="1" indent="-171450" algn="l" defTabSz="755650">
                <a:lnSpc>
                  <a:spcPct val="125000"/>
                </a:lnSpc>
                <a:spcBef>
                  <a:spcPct val="0"/>
                </a:spcBef>
                <a:spcAft>
                  <a:spcPct val="15000"/>
                </a:spcAft>
                <a:buChar char="•"/>
              </a:pPr>
              <a:r>
                <a:rPr lang="zh-CN" sz="1700" kern="1200" dirty="0">
                  <a:latin typeface="微软雅黑" panose="020B0503020204020204" pitchFamily="34" charset="-122"/>
                  <a:ea typeface="微软雅黑" panose="020B0503020204020204" pitchFamily="34" charset="-122"/>
                </a:rPr>
                <a:t>业务场景的支持，</a:t>
              </a:r>
              <a:r>
                <a:rPr lang="en-US" sz="1700" kern="1200" dirty="0">
                  <a:latin typeface="微软雅黑" panose="020B0503020204020204" pitchFamily="34" charset="-122"/>
                  <a:ea typeface="微软雅黑" panose="020B0503020204020204" pitchFamily="34" charset="-122"/>
                </a:rPr>
                <a:t>4</a:t>
              </a:r>
              <a:r>
                <a:rPr lang="zh-CN" sz="1700" kern="1200" dirty="0">
                  <a:latin typeface="微软雅黑" panose="020B0503020204020204" pitchFamily="34" charset="-122"/>
                  <a:ea typeface="微软雅黑" panose="020B0503020204020204" pitchFamily="34" charset="-122"/>
                </a:rPr>
                <a:t>个业务场景，相应技术指标如何体现在管理系统中业务和设备的配置</a:t>
              </a:r>
              <a:endParaRPr lang="zh-CN" altLang="en-US" sz="1700" kern="1200"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57250" y="5008245"/>
            <a:ext cx="3009265" cy="1238885"/>
            <a:chOff x="349882" y="372438"/>
            <a:chExt cx="2814700" cy="1906801"/>
          </a:xfrm>
        </p:grpSpPr>
        <p:sp>
          <p:nvSpPr>
            <p:cNvPr id="21" name="圆角矩形 20"/>
            <p:cNvSpPr/>
            <p:nvPr/>
          </p:nvSpPr>
          <p:spPr>
            <a:xfrm>
              <a:off x="349882" y="372438"/>
              <a:ext cx="2814700" cy="190680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p:cNvSpPr txBox="1"/>
            <p:nvPr/>
          </p:nvSpPr>
          <p:spPr>
            <a:xfrm>
              <a:off x="442964" y="465520"/>
              <a:ext cx="2628536" cy="17206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altLang="zh-CN" sz="2400" kern="1200" dirty="0">
                  <a:latin typeface="微软雅黑" panose="020B0503020204020204" pitchFamily="34" charset="-122"/>
                  <a:ea typeface="微软雅黑" panose="020B0503020204020204" pitchFamily="34" charset="-122"/>
                </a:rPr>
                <a:t> </a:t>
              </a:r>
              <a:r>
                <a:rPr lang="zh-CN" altLang="en-US" sz="2400" kern="1200" dirty="0">
                  <a:latin typeface="微软雅黑" panose="020B0503020204020204" pitchFamily="34" charset="-122"/>
                  <a:ea typeface="微软雅黑" panose="020B0503020204020204" pitchFamily="34" charset="-122"/>
                </a:rPr>
                <a:t>任务</a:t>
              </a:r>
              <a:r>
                <a:rPr lang="en-US" altLang="zh-CN" sz="2400" kern="1200" dirty="0">
                  <a:latin typeface="微软雅黑" panose="020B0503020204020204" pitchFamily="34" charset="-122"/>
                  <a:ea typeface="微软雅黑" panose="020B0503020204020204" pitchFamily="34" charset="-122"/>
                </a:rPr>
                <a:t>3</a:t>
              </a:r>
              <a:r>
                <a:rPr lang="zh-CN" altLang="en-US" sz="2400" kern="1200" dirty="0">
                  <a:latin typeface="微软雅黑" panose="020B0503020204020204" pitchFamily="34" charset="-122"/>
                  <a:ea typeface="微软雅黑" panose="020B0503020204020204" pitchFamily="34" charset="-122"/>
                </a:rPr>
                <a:t>：管理工具研发</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735" y="2245995"/>
            <a:ext cx="12153900" cy="2731770"/>
          </a:xfrm>
          <a:prstGeom prst="rect">
            <a:avLst/>
          </a:prstGeom>
          <a:solidFill>
            <a:srgbClr val="024179"/>
          </a:solidFill>
        </p:spPr>
        <p:style>
          <a:lnRef idx="2">
            <a:schemeClr val="accent1">
              <a:shade val="50000"/>
            </a:schemeClr>
          </a:lnRef>
          <a:fillRef idx="1">
            <a:schemeClr val="accent1"/>
          </a:fillRef>
          <a:effectRef idx="0">
            <a:schemeClr val="accent1"/>
          </a:effectRef>
          <a:fontRef idx="minor">
            <a:schemeClr val="lt1"/>
          </a:fontRef>
        </p:style>
        <p:txBody>
          <a:bodyPr lIns="91399" tIns="45696" rIns="91399" bIns="45696" rtlCol="0" anchor="ctr"/>
          <a:lstStyle/>
          <a:p>
            <a:pPr algn="ctr"/>
            <a:endParaRPr lang="zh-CN" altLang="en-US"/>
          </a:p>
        </p:txBody>
      </p:sp>
      <p:sp>
        <p:nvSpPr>
          <p:cNvPr id="6" name="Rectangle 2"/>
          <p:cNvSpPr txBox="1">
            <a:spLocks noChangeArrowheads="1"/>
          </p:cNvSpPr>
          <p:nvPr/>
        </p:nvSpPr>
        <p:spPr bwMode="auto">
          <a:xfrm>
            <a:off x="0" y="2123440"/>
            <a:ext cx="11998960" cy="2722245"/>
          </a:xfrm>
          <a:prstGeom prst="rect">
            <a:avLst/>
          </a:prstGeom>
          <a:noFill/>
          <a:ln w="9525" algn="ctr">
            <a:noFill/>
            <a:miter lim="800000"/>
          </a:ln>
        </p:spPr>
        <p:txBody>
          <a:bodyPr lIns="91399" tIns="45696" rIns="91399" bIns="45696" anchor="ctr"/>
          <a:lstStyle/>
          <a:p>
            <a:pPr algn="ctr" defTabSz="913765">
              <a:defRPr/>
            </a:pPr>
            <a:r>
              <a:rPr lang="zh-CN" altLang="en-US" sz="5400" kern="0" spc="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mj-cs"/>
              </a:rPr>
              <a:t>谢谢聆听！</a:t>
            </a:r>
          </a:p>
        </p:txBody>
      </p:sp>
      <p:cxnSp>
        <p:nvCxnSpPr>
          <p:cNvPr id="10" name="直接连接符 9"/>
          <p:cNvCxnSpPr/>
          <p:nvPr/>
        </p:nvCxnSpPr>
        <p:spPr>
          <a:xfrm>
            <a:off x="241935" y="1701800"/>
            <a:ext cx="19050" cy="65405"/>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994621" y="4651228"/>
            <a:ext cx="57404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326986" y="2648438"/>
            <a:ext cx="5740400"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3"/>
          <p:cNvSpPr>
            <a:spLocks noChangeArrowheads="1"/>
          </p:cNvSpPr>
          <p:nvPr/>
        </p:nvSpPr>
        <p:spPr bwMode="auto">
          <a:xfrm>
            <a:off x="3688019" y="1410970"/>
            <a:ext cx="31432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nchor="ctr"/>
          <a:lstStyle/>
          <a:p>
            <a:pPr eaLnBrk="0" hangingPunct="0"/>
            <a:r>
              <a:rPr lang="zh-CN" altLang="zh-CN" sz="2800" b="1" dirty="0">
                <a:solidFill>
                  <a:srgbClr val="A5A5A5"/>
                </a:solidFill>
                <a:ea typeface="黑体" panose="02010609060101010101" pitchFamily="49" charset="-122"/>
                <a:sym typeface="Arial" panose="020B0604020202020204" pitchFamily="34" charset="0"/>
              </a:rPr>
              <a:t>CONTENTS</a:t>
            </a:r>
          </a:p>
        </p:txBody>
      </p:sp>
      <p:sp>
        <p:nvSpPr>
          <p:cNvPr id="5" name="直接连接符 8"/>
          <p:cNvSpPr>
            <a:spLocks noChangeShapeType="1"/>
          </p:cNvSpPr>
          <p:nvPr/>
        </p:nvSpPr>
        <p:spPr bwMode="auto">
          <a:xfrm>
            <a:off x="3687890" y="1854017"/>
            <a:ext cx="0" cy="4572000"/>
          </a:xfrm>
          <a:prstGeom prst="line">
            <a:avLst/>
          </a:prstGeom>
          <a:noFill/>
          <a:ln w="9525">
            <a:solidFill>
              <a:srgbClr val="006666"/>
            </a:solidFill>
            <a:bevel/>
          </a:ln>
          <a:extLst>
            <a:ext uri="{909E8E84-426E-40DD-AFC4-6F175D3DCCD1}">
              <a14:hiddenFill xmlns:a14="http://schemas.microsoft.com/office/drawing/2010/main">
                <a:noFill/>
              </a14:hiddenFill>
            </a:ext>
          </a:extLst>
        </p:spPr>
        <p:txBody>
          <a:bodyPr/>
          <a:lstStyle/>
          <a:p>
            <a:endParaRPr lang="zh-CN" altLang="en-US" dirty="0">
              <a:ea typeface="黑体" panose="02010609060101010101" pitchFamily="49" charset="-122"/>
            </a:endParaRPr>
          </a:p>
        </p:txBody>
      </p:sp>
      <p:grpSp>
        <p:nvGrpSpPr>
          <p:cNvPr id="20" name="组合 23"/>
          <p:cNvGrpSpPr/>
          <p:nvPr/>
        </p:nvGrpSpPr>
        <p:grpSpPr bwMode="auto">
          <a:xfrm>
            <a:off x="4061399" y="3403679"/>
            <a:ext cx="5882640" cy="858906"/>
            <a:chOff x="0" y="0"/>
            <a:chExt cx="3315091" cy="487680"/>
          </a:xfrm>
          <a:solidFill>
            <a:srgbClr val="338985"/>
          </a:solidFill>
        </p:grpSpPr>
        <p:sp>
          <p:nvSpPr>
            <p:cNvPr id="21" name="矩形 1"/>
            <p:cNvSpPr>
              <a:spLocks noChangeArrowheads="1"/>
            </p:cNvSpPr>
            <p:nvPr/>
          </p:nvSpPr>
          <p:spPr bwMode="auto">
            <a:xfrm>
              <a:off x="609600" y="0"/>
              <a:ext cx="2705100" cy="487680"/>
            </a:xfrm>
            <a:prstGeom prst="rect">
              <a:avLst/>
            </a:prstGeom>
            <a:solidFill>
              <a:srgbClr val="006C67"/>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解决方案</a:t>
              </a:r>
            </a:p>
          </p:txBody>
        </p:sp>
        <p:sp>
          <p:nvSpPr>
            <p:cNvPr id="7" name="矩形 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fontAlgn="base">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2</a:t>
              </a:r>
            </a:p>
          </p:txBody>
        </p:sp>
        <p:sp>
          <p:nvSpPr>
            <p:cNvPr id="12" name="等腰三角形 13"/>
            <p:cNvSpPr>
              <a:spLocks noChangeAspect="1" noChangeArrowheads="1"/>
            </p:cNvSpPr>
            <p:nvPr/>
          </p:nvSpPr>
          <p:spPr bwMode="auto">
            <a:xfrm rot="5400000">
              <a:off x="599121" y="178353"/>
              <a:ext cx="151927" cy="130971"/>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13" name="矩形 1"/>
            <p:cNvSpPr>
              <a:spLocks noChangeArrowheads="1"/>
            </p:cNvSpPr>
            <p:nvPr/>
          </p:nvSpPr>
          <p:spPr bwMode="auto">
            <a:xfrm>
              <a:off x="609991" y="0"/>
              <a:ext cx="2705100" cy="487680"/>
            </a:xfrm>
            <a:prstGeom prst="rect">
              <a:avLst/>
            </a:prstGeom>
            <a:solidFill>
              <a:srgbClr val="034278"/>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研究内容</a:t>
              </a:r>
            </a:p>
          </p:txBody>
        </p:sp>
      </p:grpSp>
      <p:grpSp>
        <p:nvGrpSpPr>
          <p:cNvPr id="14" name="组合 13"/>
          <p:cNvGrpSpPr/>
          <p:nvPr/>
        </p:nvGrpSpPr>
        <p:grpSpPr bwMode="auto">
          <a:xfrm>
            <a:off x="4060705" y="4389012"/>
            <a:ext cx="5882640" cy="867042"/>
            <a:chOff x="0" y="0"/>
            <a:chExt cx="3315091" cy="487680"/>
          </a:xfrm>
          <a:solidFill>
            <a:srgbClr val="338985"/>
          </a:solidFill>
        </p:grpSpPr>
        <p:sp>
          <p:nvSpPr>
            <p:cNvPr id="25" name="矩形 1"/>
            <p:cNvSpPr>
              <a:spLocks noChangeArrowheads="1"/>
            </p:cNvSpPr>
            <p:nvPr/>
          </p:nvSpPr>
          <p:spPr bwMode="auto">
            <a:xfrm>
              <a:off x="609600" y="0"/>
              <a:ext cx="2705100" cy="487680"/>
            </a:xfrm>
            <a:prstGeom prst="rect">
              <a:avLst/>
            </a:prstGeom>
            <a:solidFill>
              <a:srgbClr val="006C67"/>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建设计划</a:t>
              </a:r>
            </a:p>
          </p:txBody>
        </p:sp>
        <p:sp>
          <p:nvSpPr>
            <p:cNvPr id="15" name="矩形 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3</a:t>
              </a:r>
            </a:p>
          </p:txBody>
        </p:sp>
        <p:sp>
          <p:nvSpPr>
            <p:cNvPr id="27" name="等腰三角形 13"/>
            <p:cNvSpPr>
              <a:spLocks noChangeAspect="1" noChangeArrowheads="1"/>
            </p:cNvSpPr>
            <p:nvPr/>
          </p:nvSpPr>
          <p:spPr bwMode="auto">
            <a:xfrm rot="5400000">
              <a:off x="599121" y="178353"/>
              <a:ext cx="151927" cy="130971"/>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18" name="矩形 1"/>
            <p:cNvSpPr>
              <a:spLocks noChangeArrowheads="1"/>
            </p:cNvSpPr>
            <p:nvPr/>
          </p:nvSpPr>
          <p:spPr bwMode="auto">
            <a:xfrm>
              <a:off x="609991" y="0"/>
              <a:ext cx="2705100" cy="487680"/>
            </a:xfrm>
            <a:prstGeom prst="rect">
              <a:avLst/>
            </a:prstGeom>
            <a:solidFill>
              <a:srgbClr val="034278"/>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lnSpc>
                  <a:spcPct val="130000"/>
                </a:lnSpc>
                <a:spcBef>
                  <a:spcPct val="0"/>
                </a:spcBef>
                <a:spcAft>
                  <a:spcPct val="0"/>
                </a:spcAft>
              </a:pPr>
              <a:r>
                <a:rPr lang="zh-CN" altLang="en-US" sz="2400" dirty="0" smtClean="0">
                  <a:solidFill>
                    <a:schemeClr val="bg1"/>
                  </a:solidFill>
                  <a:latin typeface="微软雅黑" panose="020B0503020204020204" pitchFamily="34" charset="-122"/>
                  <a:ea typeface="微软雅黑" panose="020B0503020204020204" pitchFamily="34" charset="-122"/>
                  <a:cs typeface="+mn-ea"/>
                </a:rPr>
                <a:t>工作</a:t>
              </a:r>
              <a:r>
                <a:rPr lang="zh-CN" altLang="en-US" sz="2400" dirty="0">
                  <a:solidFill>
                    <a:schemeClr val="bg1"/>
                  </a:solidFill>
                  <a:latin typeface="微软雅黑" panose="020B0503020204020204" pitchFamily="34" charset="-122"/>
                  <a:ea typeface="微软雅黑" panose="020B0503020204020204" pitchFamily="34" charset="-122"/>
                  <a:cs typeface="+mn-ea"/>
                </a:rPr>
                <a:t>计划</a:t>
              </a:r>
            </a:p>
          </p:txBody>
        </p:sp>
      </p:grpSp>
      <p:grpSp>
        <p:nvGrpSpPr>
          <p:cNvPr id="3" name="组合 2"/>
          <p:cNvGrpSpPr/>
          <p:nvPr/>
        </p:nvGrpSpPr>
        <p:grpSpPr>
          <a:xfrm>
            <a:off x="4070924" y="2436108"/>
            <a:ext cx="5873115" cy="858906"/>
            <a:chOff x="3707130" y="2062480"/>
            <a:chExt cx="5873115" cy="858906"/>
          </a:xfrm>
        </p:grpSpPr>
        <p:sp>
          <p:nvSpPr>
            <p:cNvPr id="6" name="矩形 1"/>
            <p:cNvSpPr>
              <a:spLocks noChangeArrowheads="1"/>
            </p:cNvSpPr>
            <p:nvPr/>
          </p:nvSpPr>
          <p:spPr bwMode="auto">
            <a:xfrm>
              <a:off x="4780915" y="2067560"/>
              <a:ext cx="4799330" cy="840310"/>
            </a:xfrm>
            <a:prstGeom prst="rect">
              <a:avLst/>
            </a:prstGeom>
            <a:solidFill>
              <a:srgbClr val="006C67"/>
            </a:solidFill>
            <a:ln>
              <a:noFill/>
            </a:ln>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建设背景</a:t>
              </a:r>
            </a:p>
          </p:txBody>
        </p:sp>
        <p:sp>
          <p:nvSpPr>
            <p:cNvPr id="59" name="矩形 4"/>
            <p:cNvSpPr>
              <a:spLocks noChangeArrowheads="1"/>
            </p:cNvSpPr>
            <p:nvPr/>
          </p:nvSpPr>
          <p:spPr bwMode="auto">
            <a:xfrm>
              <a:off x="3707130" y="2062480"/>
              <a:ext cx="1076325" cy="858906"/>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1</a:t>
              </a:r>
            </a:p>
          </p:txBody>
        </p:sp>
        <p:sp>
          <p:nvSpPr>
            <p:cNvPr id="60" name="等腰三角形 13"/>
            <p:cNvSpPr>
              <a:spLocks noChangeAspect="1" noChangeArrowheads="1"/>
            </p:cNvSpPr>
            <p:nvPr/>
          </p:nvSpPr>
          <p:spPr bwMode="auto">
            <a:xfrm rot="5400000">
              <a:off x="4765735" y="2242758"/>
              <a:ext cx="268481" cy="231775"/>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30" name="矩形 1"/>
            <p:cNvSpPr>
              <a:spLocks noChangeArrowheads="1"/>
            </p:cNvSpPr>
            <p:nvPr/>
          </p:nvSpPr>
          <p:spPr bwMode="auto">
            <a:xfrm>
              <a:off x="4780915" y="2067560"/>
              <a:ext cx="4799330" cy="853826"/>
            </a:xfrm>
            <a:prstGeom prst="rect">
              <a:avLst/>
            </a:prstGeom>
            <a:solidFill>
              <a:srgbClr val="034278"/>
            </a:solidFill>
            <a:ln>
              <a:noFill/>
            </a:ln>
          </p:spPr>
          <p:txBody>
            <a:bodyPr anchor="ctr"/>
            <a:lstStyle/>
            <a:p>
              <a:pPr indent="457200" algn="l"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任务分工</a:t>
              </a:r>
            </a:p>
          </p:txBody>
        </p:sp>
      </p:grpSp>
      <p:sp>
        <p:nvSpPr>
          <p:cNvPr id="32" name="Title 13"/>
          <p:cNvSpPr>
            <a:spLocks noChangeArrowheads="1"/>
          </p:cNvSpPr>
          <p:nvPr/>
        </p:nvSpPr>
        <p:spPr bwMode="auto">
          <a:xfrm>
            <a:off x="2130682" y="1149668"/>
            <a:ext cx="14097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2" tIns="45711" rIns="91422" bIns="45711" anchor="ctr"/>
          <a:lstStyle/>
          <a:p>
            <a:pPr algn="r" eaLnBrk="0" hangingPunct="0"/>
            <a:r>
              <a:rPr lang="zh-CN" altLang="en-US" sz="3200" b="1" dirty="0">
                <a:solidFill>
                  <a:schemeClr val="accent1">
                    <a:lumMod val="50000"/>
                  </a:schemeClr>
                </a:solidFill>
                <a:ea typeface="黑体" panose="02010609060101010101" pitchFamily="49" charset="-122"/>
                <a:sym typeface="Times New Roman" panose="02020603050405020304" pitchFamily="18" charset="0"/>
              </a:rPr>
              <a:t>目录</a:t>
            </a:r>
          </a:p>
        </p:txBody>
      </p:sp>
      <p:grpSp>
        <p:nvGrpSpPr>
          <p:cNvPr id="22" name="组合 21"/>
          <p:cNvGrpSpPr/>
          <p:nvPr/>
        </p:nvGrpSpPr>
        <p:grpSpPr bwMode="auto">
          <a:xfrm>
            <a:off x="4060011" y="5378860"/>
            <a:ext cx="5882640" cy="867042"/>
            <a:chOff x="0" y="0"/>
            <a:chExt cx="3315091" cy="487680"/>
          </a:xfrm>
          <a:solidFill>
            <a:srgbClr val="338985"/>
          </a:solidFill>
        </p:grpSpPr>
        <p:sp>
          <p:nvSpPr>
            <p:cNvPr id="23" name="矩形 1"/>
            <p:cNvSpPr>
              <a:spLocks noChangeArrowheads="1"/>
            </p:cNvSpPr>
            <p:nvPr/>
          </p:nvSpPr>
          <p:spPr bwMode="auto">
            <a:xfrm>
              <a:off x="609600" y="0"/>
              <a:ext cx="2705100" cy="487680"/>
            </a:xfrm>
            <a:prstGeom prst="rect">
              <a:avLst/>
            </a:prstGeom>
            <a:solidFill>
              <a:srgbClr val="006C67"/>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建设计划</a:t>
              </a:r>
            </a:p>
          </p:txBody>
        </p:sp>
        <p:sp>
          <p:nvSpPr>
            <p:cNvPr id="24" name="矩形 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r>
                <a:rPr lang="en-US" altLang="zh-CN" sz="2400" dirty="0">
                  <a:solidFill>
                    <a:srgbClr val="FFFFFF"/>
                  </a:solidFill>
                  <a:latin typeface="微软雅黑" panose="020B0503020204020204" pitchFamily="34" charset="-122"/>
                  <a:ea typeface="微软雅黑" panose="020B0503020204020204" pitchFamily="34" charset="-122"/>
                  <a:cs typeface="+mn-ea"/>
                  <a:sym typeface="+mn-lt"/>
                </a:rPr>
                <a:t>4</a:t>
              </a:r>
            </a:p>
          </p:txBody>
        </p:sp>
        <p:sp>
          <p:nvSpPr>
            <p:cNvPr id="26" name="等腰三角形 13"/>
            <p:cNvSpPr>
              <a:spLocks noChangeAspect="1" noChangeArrowheads="1"/>
            </p:cNvSpPr>
            <p:nvPr/>
          </p:nvSpPr>
          <p:spPr bwMode="auto">
            <a:xfrm rot="5400000">
              <a:off x="599121" y="178353"/>
              <a:ext cx="151927" cy="130971"/>
            </a:xfrm>
            <a:prstGeom prst="triangle">
              <a:avLst>
                <a:gd name="adj" fmla="val 50000"/>
              </a:avLst>
            </a:prstGeom>
            <a:solidFill>
              <a:schemeClr val="bg1">
                <a:lumMod val="5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buFont typeface="Arial" panose="020B0604020202020204" pitchFamily="34" charset="0"/>
                <a:buNone/>
              </a:pPr>
              <a:endParaRPr lang="zh-CN" altLang="zh-CN" sz="2400">
                <a:solidFill>
                  <a:srgbClr val="FFFFFF"/>
                </a:solidFill>
                <a:latin typeface="+mn-lt"/>
                <a:ea typeface="+mn-ea"/>
                <a:cs typeface="+mn-ea"/>
                <a:sym typeface="+mn-lt"/>
              </a:endParaRPr>
            </a:p>
          </p:txBody>
        </p:sp>
        <p:sp>
          <p:nvSpPr>
            <p:cNvPr id="28" name="矩形 1"/>
            <p:cNvSpPr>
              <a:spLocks noChangeArrowheads="1"/>
            </p:cNvSpPr>
            <p:nvPr/>
          </p:nvSpPr>
          <p:spPr bwMode="auto">
            <a:xfrm>
              <a:off x="609991" y="0"/>
              <a:ext cx="2705100" cy="487680"/>
            </a:xfrm>
            <a:prstGeom prst="rect">
              <a:avLst/>
            </a:prstGeom>
            <a:solidFill>
              <a:srgbClr val="034278"/>
            </a:solidFill>
            <a:ln>
              <a:noFill/>
            </a:ln>
            <a:extLst>
              <a:ext uri="{91240B29-F687-4F45-9708-019B960494DF}">
                <a14:hiddenLine xmlns:a14="http://schemas.microsoft.com/office/drawing/2010/main" w="12700">
                  <a:solidFill>
                    <a:srgbClr val="42719B"/>
                  </a:solidFill>
                  <a:bevel/>
                </a14:hiddenLine>
              </a:ext>
            </a:extLst>
          </p:spPr>
          <p:txBody>
            <a:bodyPr anchor="ctr"/>
            <a:lstStyle/>
            <a:p>
              <a:pPr indent="457200" fontAlgn="base">
                <a:spcBef>
                  <a:spcPct val="0"/>
                </a:spcBef>
                <a:spcAft>
                  <a:spcPct val="0"/>
                </a:spcAft>
                <a:buFont typeface="Arial" panose="020B0604020202020204" pitchFamily="34" charset="0"/>
                <a:buNone/>
              </a:pP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关键问题分析</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4377690" y="3491866"/>
            <a:ext cx="3684270" cy="643077"/>
          </a:xfrm>
          <a:prstGeom prst="rect">
            <a:avLst/>
          </a:prstGeom>
          <a:noFill/>
        </p:spPr>
        <p:txBody>
          <a:bodyPr wrap="square" lIns="55706" tIns="27853" rIns="55706" bIns="27853" rtlCol="0">
            <a:spAutoFit/>
          </a:bodyPr>
          <a:lstStyle/>
          <a:p>
            <a:pPr algn="dist">
              <a:lnSpc>
                <a:spcPct val="130000"/>
              </a:lnSpc>
            </a:pP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任务分工</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1</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238"/>
          <p:cNvSpPr/>
          <p:nvPr/>
        </p:nvSpPr>
        <p:spPr>
          <a:xfrm rot="1800000">
            <a:off x="6770345" y="4650631"/>
            <a:ext cx="1566862" cy="852487"/>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1" fmla="*/ 0 w 1567809"/>
              <a:gd name="connsiteY0-2" fmla="*/ 0 h 854014"/>
              <a:gd name="connsiteX1-3" fmla="*/ 394263 w 1567809"/>
              <a:gd name="connsiteY1-4" fmla="*/ 4093 h 854014"/>
              <a:gd name="connsiteX2-5" fmla="*/ 1567809 w 1567809"/>
              <a:gd name="connsiteY2-6" fmla="*/ 0 h 854014"/>
              <a:gd name="connsiteX3-7" fmla="*/ 1567809 w 1567809"/>
              <a:gd name="connsiteY3-8" fmla="*/ 854014 h 854014"/>
              <a:gd name="connsiteX4-9" fmla="*/ 0 w 1567809"/>
              <a:gd name="connsiteY4-10" fmla="*/ 854014 h 854014"/>
              <a:gd name="connsiteX5" fmla="*/ 0 w 1567809"/>
              <a:gd name="connsiteY5" fmla="*/ 0 h 854014"/>
              <a:gd name="connsiteX0-11" fmla="*/ 0 w 1567809"/>
              <a:gd name="connsiteY0-12" fmla="*/ 854014 h 854014"/>
              <a:gd name="connsiteX1-13" fmla="*/ 394263 w 1567809"/>
              <a:gd name="connsiteY1-14" fmla="*/ 4093 h 854014"/>
              <a:gd name="connsiteX2-15" fmla="*/ 1567809 w 1567809"/>
              <a:gd name="connsiteY2-16" fmla="*/ 0 h 854014"/>
              <a:gd name="connsiteX3-17" fmla="*/ 1567809 w 1567809"/>
              <a:gd name="connsiteY3-18" fmla="*/ 854014 h 854014"/>
              <a:gd name="connsiteX4-19" fmla="*/ 0 w 1567809"/>
              <a:gd name="connsiteY4-20" fmla="*/ 854014 h 8540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33794" name="标题 1"/>
          <p:cNvSpPr>
            <a:spLocks noGrp="1" noChangeArrowheads="1"/>
          </p:cNvSpPr>
          <p:nvPr/>
        </p:nvSpPr>
        <p:spPr>
          <a:xfrm>
            <a:off x="4166473" y="214497"/>
            <a:ext cx="7553325" cy="1143000"/>
          </a:xfrm>
          <a:prstGeom prst="rect">
            <a:avLst/>
          </a:prstGeom>
        </p:spPr>
        <p:txBody>
          <a:bodyPr/>
          <a:lstStyle>
            <a:lvl1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kumimoji="1" sz="3200" b="1">
                <a:solidFill>
                  <a:srgbClr val="008080"/>
                </a:solidFill>
                <a:latin typeface="黑体" panose="02010609060101010101" pitchFamily="49" charset="-122"/>
                <a:ea typeface="黑体" panose="02010609060101010101" pitchFamily="49" charset="-122"/>
              </a:defRPr>
            </a:lvl5pPr>
            <a:lvl6pPr marL="4572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3200" b="1">
                <a:solidFill>
                  <a:srgbClr val="008080"/>
                </a:solidFill>
                <a:latin typeface="Times New Roman" panose="02020603050405020304" pitchFamily="18" charset="0"/>
                <a:ea typeface="黑体" panose="02010609060101010101" pitchFamily="49" charset="-122"/>
              </a:defRPr>
            </a:lvl9pPr>
          </a:lstStyle>
          <a:p>
            <a:pPr algn="r" defTabSz="456565"/>
            <a:r>
              <a:rPr lang="zh-CN" altLang="en-US" dirty="0">
                <a:solidFill>
                  <a:schemeClr val="accent1">
                    <a:lumMod val="50000"/>
                  </a:schemeClr>
                </a:solidFill>
                <a:latin typeface="Times New Roman" panose="02020603050405020304" pitchFamily="18" charset="0"/>
                <a:cs typeface="Times New Roman" panose="02020603050405020304" pitchFamily="18" charset="0"/>
              </a:rPr>
              <a:t>一、任务分工</a:t>
            </a:r>
          </a:p>
        </p:txBody>
      </p:sp>
      <p:sp>
        <p:nvSpPr>
          <p:cNvPr id="10" name="灯片编号占位符 3"/>
          <p:cNvSpPr>
            <a:spLocks noGrp="1"/>
          </p:cNvSpPr>
          <p:nvPr>
            <p:ph type="sldNum" sz="quarter" idx="12"/>
          </p:nvPr>
        </p:nvSpPr>
        <p:spPr>
          <a:xfrm>
            <a:off x="9258609" y="6444673"/>
            <a:ext cx="2844615" cy="365083"/>
          </a:xfrm>
        </p:spPr>
        <p:txBody>
          <a:bodyPr/>
          <a:lstStyle/>
          <a:p>
            <a:pPr algn="r"/>
            <a:fld id="{A1140E9E-EEA0-40F3-BA11-87A5B2C0333D}" type="slidenum">
              <a:rPr lang="zh-CN" altLang="en-US" smtClean="0">
                <a:latin typeface="Times New Roman" panose="02020603050405020304" pitchFamily="18" charset="0"/>
                <a:ea typeface="微软雅黑" panose="020B0503020204020204" pitchFamily="34" charset="-122"/>
                <a:cs typeface="Times New Roman" panose="02020603050405020304" pitchFamily="18" charset="0"/>
              </a:rPr>
              <a:t>4</a:t>
            </a:fld>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custDataLst>
              <p:tags r:id="rId1"/>
            </p:custDataLst>
          </p:nvPr>
        </p:nvSpPr>
        <p:spPr bwMode="auto">
          <a:xfrm>
            <a:off x="398528" y="1073014"/>
            <a:ext cx="3616882"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6" name="object 3"/>
          <p:cNvSpPr txBox="1">
            <a:spLocks noChangeArrowheads="1"/>
          </p:cNvSpPr>
          <p:nvPr/>
        </p:nvSpPr>
        <p:spPr bwMode="auto">
          <a:xfrm>
            <a:off x="625034" y="1149501"/>
            <a:ext cx="42153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latin typeface="Times New Roman" panose="02020603050405020304" pitchFamily="18" charset="0"/>
                <a:cs typeface="Times New Roman" panose="02020603050405020304" pitchFamily="18" charset="0"/>
                <a:sym typeface="Arial" panose="020B0604020202020204" pitchFamily="34" charset="0"/>
              </a:rPr>
              <a:t>课题任务、指标及成果形式</a:t>
            </a:r>
          </a:p>
        </p:txBody>
      </p:sp>
      <p:sp>
        <p:nvSpPr>
          <p:cNvPr id="7" name="燕尾形 17"/>
          <p:cNvSpPr/>
          <p:nvPr>
            <p:custDataLst>
              <p:tags r:id="rId2"/>
            </p:custDataLst>
          </p:nvPr>
        </p:nvSpPr>
        <p:spPr bwMode="auto">
          <a:xfrm>
            <a:off x="3804515" y="1053814"/>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8" name="矩形 238"/>
          <p:cNvSpPr/>
          <p:nvPr/>
        </p:nvSpPr>
        <p:spPr>
          <a:xfrm rot="1800000">
            <a:off x="915604" y="2110276"/>
            <a:ext cx="1566863" cy="854075"/>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1" fmla="*/ 0 w 1567809"/>
              <a:gd name="connsiteY0-2" fmla="*/ 0 h 854014"/>
              <a:gd name="connsiteX1-3" fmla="*/ 394263 w 1567809"/>
              <a:gd name="connsiteY1-4" fmla="*/ 4093 h 854014"/>
              <a:gd name="connsiteX2-5" fmla="*/ 1567809 w 1567809"/>
              <a:gd name="connsiteY2-6" fmla="*/ 0 h 854014"/>
              <a:gd name="connsiteX3-7" fmla="*/ 1567809 w 1567809"/>
              <a:gd name="connsiteY3-8" fmla="*/ 854014 h 854014"/>
              <a:gd name="connsiteX4-9" fmla="*/ 0 w 1567809"/>
              <a:gd name="connsiteY4-10" fmla="*/ 854014 h 854014"/>
              <a:gd name="connsiteX5" fmla="*/ 0 w 1567809"/>
              <a:gd name="connsiteY5" fmla="*/ 0 h 854014"/>
              <a:gd name="connsiteX0-11" fmla="*/ 0 w 1567809"/>
              <a:gd name="connsiteY0-12" fmla="*/ 854014 h 854014"/>
              <a:gd name="connsiteX1-13" fmla="*/ 394263 w 1567809"/>
              <a:gd name="connsiteY1-14" fmla="*/ 4093 h 854014"/>
              <a:gd name="connsiteX2-15" fmla="*/ 1567809 w 1567809"/>
              <a:gd name="connsiteY2-16" fmla="*/ 0 h 854014"/>
              <a:gd name="connsiteX3-17" fmla="*/ 1567809 w 1567809"/>
              <a:gd name="connsiteY3-18" fmla="*/ 854014 h 854014"/>
              <a:gd name="connsiteX4-19" fmla="*/ 0 w 1567809"/>
              <a:gd name="connsiteY4-20" fmla="*/ 854014 h 8540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9" name="矩形 238"/>
          <p:cNvSpPr/>
          <p:nvPr/>
        </p:nvSpPr>
        <p:spPr>
          <a:xfrm rot="1800000">
            <a:off x="883344" y="4739349"/>
            <a:ext cx="1566862" cy="852487"/>
          </a:xfrm>
          <a:custGeom>
            <a:avLst/>
            <a:gdLst>
              <a:gd name="connsiteX0" fmla="*/ 0 w 1567809"/>
              <a:gd name="connsiteY0" fmla="*/ 0 h 854014"/>
              <a:gd name="connsiteX1" fmla="*/ 1567809 w 1567809"/>
              <a:gd name="connsiteY1" fmla="*/ 0 h 854014"/>
              <a:gd name="connsiteX2" fmla="*/ 1567809 w 1567809"/>
              <a:gd name="connsiteY2" fmla="*/ 854014 h 854014"/>
              <a:gd name="connsiteX3" fmla="*/ 0 w 1567809"/>
              <a:gd name="connsiteY3" fmla="*/ 854014 h 854014"/>
              <a:gd name="connsiteX4" fmla="*/ 0 w 1567809"/>
              <a:gd name="connsiteY4" fmla="*/ 0 h 854014"/>
              <a:gd name="connsiteX0-1" fmla="*/ 0 w 1567809"/>
              <a:gd name="connsiteY0-2" fmla="*/ 0 h 854014"/>
              <a:gd name="connsiteX1-3" fmla="*/ 394263 w 1567809"/>
              <a:gd name="connsiteY1-4" fmla="*/ 4093 h 854014"/>
              <a:gd name="connsiteX2-5" fmla="*/ 1567809 w 1567809"/>
              <a:gd name="connsiteY2-6" fmla="*/ 0 h 854014"/>
              <a:gd name="connsiteX3-7" fmla="*/ 1567809 w 1567809"/>
              <a:gd name="connsiteY3-8" fmla="*/ 854014 h 854014"/>
              <a:gd name="connsiteX4-9" fmla="*/ 0 w 1567809"/>
              <a:gd name="connsiteY4-10" fmla="*/ 854014 h 854014"/>
              <a:gd name="connsiteX5" fmla="*/ 0 w 1567809"/>
              <a:gd name="connsiteY5" fmla="*/ 0 h 854014"/>
              <a:gd name="connsiteX0-11" fmla="*/ 0 w 1567809"/>
              <a:gd name="connsiteY0-12" fmla="*/ 854014 h 854014"/>
              <a:gd name="connsiteX1-13" fmla="*/ 394263 w 1567809"/>
              <a:gd name="connsiteY1-14" fmla="*/ 4093 h 854014"/>
              <a:gd name="connsiteX2-15" fmla="*/ 1567809 w 1567809"/>
              <a:gd name="connsiteY2-16" fmla="*/ 0 h 854014"/>
              <a:gd name="connsiteX3-17" fmla="*/ 1567809 w 1567809"/>
              <a:gd name="connsiteY3-18" fmla="*/ 854014 h 854014"/>
              <a:gd name="connsiteX4-19" fmla="*/ 0 w 1567809"/>
              <a:gd name="connsiteY4-20" fmla="*/ 854014 h 8540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67809" h="854014">
                <a:moveTo>
                  <a:pt x="0" y="854014"/>
                </a:moveTo>
                <a:lnTo>
                  <a:pt x="394263" y="4093"/>
                </a:lnTo>
                <a:lnTo>
                  <a:pt x="1567809" y="0"/>
                </a:lnTo>
                <a:lnTo>
                  <a:pt x="1567809" y="854014"/>
                </a:lnTo>
                <a:lnTo>
                  <a:pt x="0" y="854014"/>
                </a:lnTo>
                <a:close/>
              </a:path>
            </a:pathLst>
          </a:custGeom>
          <a:gradFill flip="none" rotWithShape="0">
            <a:gsLst>
              <a:gs pos="0">
                <a:schemeClr val="tx1">
                  <a:alpha val="20000"/>
                </a:schemeClr>
              </a:gs>
              <a:gs pos="61000">
                <a:schemeClr val="bg1">
                  <a:lumMod val="95000"/>
                  <a:alpha val="34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25">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1" name="六边形 10"/>
          <p:cNvSpPr/>
          <p:nvPr/>
        </p:nvSpPr>
        <p:spPr>
          <a:xfrm rot="5400000">
            <a:off x="717166" y="1840402"/>
            <a:ext cx="925513" cy="798512"/>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2" name="六边形 11"/>
          <p:cNvSpPr/>
          <p:nvPr/>
        </p:nvSpPr>
        <p:spPr>
          <a:xfrm rot="5400000">
            <a:off x="737394" y="4481773"/>
            <a:ext cx="927100" cy="798512"/>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3" name="六边形 223"/>
          <p:cNvSpPr/>
          <p:nvPr/>
        </p:nvSpPr>
        <p:spPr>
          <a:xfrm>
            <a:off x="983867" y="2083289"/>
            <a:ext cx="392112" cy="390525"/>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14" name="六边形 224"/>
          <p:cNvSpPr/>
          <p:nvPr/>
        </p:nvSpPr>
        <p:spPr>
          <a:xfrm>
            <a:off x="1011238" y="4685767"/>
            <a:ext cx="379412" cy="390525"/>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grpSp>
        <p:nvGrpSpPr>
          <p:cNvPr id="15" name="组合 14"/>
          <p:cNvGrpSpPr/>
          <p:nvPr/>
        </p:nvGrpSpPr>
        <p:grpSpPr bwMode="auto">
          <a:xfrm>
            <a:off x="1769678" y="1694411"/>
            <a:ext cx="4449290" cy="1790602"/>
            <a:chOff x="7545389" y="3542953"/>
            <a:chExt cx="3776871" cy="1789451"/>
          </a:xfrm>
        </p:grpSpPr>
        <p:sp>
          <p:nvSpPr>
            <p:cNvPr id="16" name="矩形 15"/>
            <p:cNvSpPr/>
            <p:nvPr/>
          </p:nvSpPr>
          <p:spPr>
            <a:xfrm>
              <a:off x="7906649" y="3989951"/>
              <a:ext cx="3415611" cy="134245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ts val="2500"/>
                </a:lnSpc>
                <a:defRPr/>
              </a:pP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基于</a:t>
              </a:r>
              <a:r>
                <a:rPr lang="en-US" altLang="zh-CN" sz="1600" kern="1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技术的</a:t>
              </a:r>
              <a:r>
                <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IP+</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光融合原型设备</a:t>
              </a:r>
              <a:r>
                <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 </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个</a:t>
              </a:r>
              <a:r>
                <a:rPr lang="zh-CN" altLang="en-US"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ts val="2500"/>
                </a:lnSpc>
                <a:buFont typeface="Wingdings" panose="05000000000000000000" pitchFamily="2" charset="2"/>
                <a:buChar char="Ø"/>
                <a:defRPr/>
              </a:pP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适配电力存量各类业务设备以太网、</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2M </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等光</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电标准接口</a:t>
              </a:r>
              <a:endPar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a:p>
              <a:pPr marL="285750" indent="-285750" algn="just">
                <a:lnSpc>
                  <a:spcPts val="2500"/>
                </a:lnSpc>
                <a:buFont typeface="Wingdings" panose="05000000000000000000" pitchFamily="2" charset="2"/>
                <a:buChar char="Ø"/>
                <a:defRPr/>
              </a:pPr>
              <a:r>
                <a:rPr lang="en-US" altLang="zh-CN" sz="16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最小时隙配置颗粒度达到</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10M</a:t>
              </a:r>
              <a:r>
                <a:rPr lang="zh-CN" altLang="en-US" sz="16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p>
          </p:txBody>
        </p:sp>
        <p:sp>
          <p:nvSpPr>
            <p:cNvPr id="17" name="矩形 16"/>
            <p:cNvSpPr/>
            <p:nvPr/>
          </p:nvSpPr>
          <p:spPr>
            <a:xfrm>
              <a:off x="7545389" y="3542953"/>
              <a:ext cx="2050552" cy="397738"/>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设备系统</a:t>
              </a:r>
            </a:p>
          </p:txBody>
        </p:sp>
      </p:grpSp>
      <p:grpSp>
        <p:nvGrpSpPr>
          <p:cNvPr id="18" name="组合 17"/>
          <p:cNvGrpSpPr/>
          <p:nvPr/>
        </p:nvGrpSpPr>
        <p:grpSpPr bwMode="auto">
          <a:xfrm>
            <a:off x="1769678" y="4292529"/>
            <a:ext cx="4373946" cy="832442"/>
            <a:chOff x="7469298" y="3264289"/>
            <a:chExt cx="3301160" cy="832366"/>
          </a:xfrm>
        </p:grpSpPr>
        <p:sp>
          <p:nvSpPr>
            <p:cNvPr id="19" name="矩形 18"/>
            <p:cNvSpPr/>
            <p:nvPr/>
          </p:nvSpPr>
          <p:spPr>
            <a:xfrm>
              <a:off x="7469298" y="3708892"/>
              <a:ext cx="3301160" cy="38776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能源互联网</a:t>
              </a:r>
              <a:r>
                <a:rPr lang="en-US" altLang="zh-CN" sz="1600" b="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承载网的管控接口</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p>
          </p:txBody>
        </p:sp>
        <p:sp>
          <p:nvSpPr>
            <p:cNvPr id="20" name="矩形 19"/>
            <p:cNvSpPr/>
            <p:nvPr/>
          </p:nvSpPr>
          <p:spPr>
            <a:xfrm>
              <a:off x="7490423" y="3264289"/>
              <a:ext cx="2050552" cy="397958"/>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标准</a:t>
              </a:r>
            </a:p>
          </p:txBody>
        </p:sp>
      </p:grpSp>
      <p:sp>
        <p:nvSpPr>
          <p:cNvPr id="21" name="椭圆 20"/>
          <p:cNvSpPr/>
          <p:nvPr/>
        </p:nvSpPr>
        <p:spPr>
          <a:xfrm>
            <a:off x="1883979" y="2163444"/>
            <a:ext cx="300038"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01</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22" name="椭圆 21"/>
          <p:cNvSpPr/>
          <p:nvPr/>
        </p:nvSpPr>
        <p:spPr>
          <a:xfrm>
            <a:off x="6816172" y="2048131"/>
            <a:ext cx="301625"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02</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23" name="六边形 22"/>
          <p:cNvSpPr/>
          <p:nvPr/>
        </p:nvSpPr>
        <p:spPr>
          <a:xfrm rot="5400000">
            <a:off x="6598684" y="4395979"/>
            <a:ext cx="925513" cy="798512"/>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24" name="六边形 225"/>
          <p:cNvSpPr/>
          <p:nvPr/>
        </p:nvSpPr>
        <p:spPr>
          <a:xfrm>
            <a:off x="6865385" y="4649978"/>
            <a:ext cx="392112" cy="290513"/>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grpSp>
        <p:nvGrpSpPr>
          <p:cNvPr id="25" name="组合 24"/>
          <p:cNvGrpSpPr/>
          <p:nvPr/>
        </p:nvGrpSpPr>
        <p:grpSpPr bwMode="auto">
          <a:xfrm>
            <a:off x="7651197" y="4217854"/>
            <a:ext cx="6308448" cy="843206"/>
            <a:chOff x="7483989" y="3234432"/>
            <a:chExt cx="6308632" cy="843314"/>
          </a:xfrm>
        </p:grpSpPr>
        <p:sp>
          <p:nvSpPr>
            <p:cNvPr id="26" name="矩形 25"/>
            <p:cNvSpPr/>
            <p:nvPr/>
          </p:nvSpPr>
          <p:spPr>
            <a:xfrm>
              <a:off x="8010778" y="3713625"/>
              <a:ext cx="5781843" cy="364121"/>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发表核心期刊或者三大检索论文</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篇</a:t>
              </a:r>
            </a:p>
          </p:txBody>
        </p:sp>
        <p:sp>
          <p:nvSpPr>
            <p:cNvPr id="27" name="矩形 26"/>
            <p:cNvSpPr/>
            <p:nvPr/>
          </p:nvSpPr>
          <p:spPr>
            <a:xfrm>
              <a:off x="7483989" y="3234432"/>
              <a:ext cx="2050552" cy="398045"/>
            </a:xfrm>
            <a:prstGeom prst="rect">
              <a:avLst/>
            </a:prstGeom>
            <a:ln>
              <a:noFill/>
            </a:ln>
          </p:spPr>
          <p:txBody>
            <a:bodyPr>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论文专利</a:t>
              </a:r>
            </a:p>
          </p:txBody>
        </p:sp>
      </p:grpSp>
      <p:sp>
        <p:nvSpPr>
          <p:cNvPr id="30" name="文本框 29"/>
          <p:cNvSpPr txBox="1"/>
          <p:nvPr/>
        </p:nvSpPr>
        <p:spPr>
          <a:xfrm>
            <a:off x="7117797" y="2002888"/>
            <a:ext cx="5973624" cy="1343316"/>
          </a:xfrm>
          <a:prstGeom prst="rect">
            <a:avLst/>
          </a:prstGeom>
          <a:ln>
            <a:noFill/>
          </a:ln>
        </p:spPr>
        <p:txBody>
          <a:bodyPr wrap="square">
            <a:spAutoFit/>
            <a:scene3d>
              <a:camera prst="orthographicFront"/>
              <a:lightRig rig="threePt" dir="t"/>
            </a:scene3d>
            <a:sp3d contourW="12700"/>
          </a:bodyPr>
          <a:lstStyle>
            <a:defPPr>
              <a:defRPr lang="zh-CN"/>
            </a:defPPr>
            <a:lvl1pPr algn="just">
              <a:lnSpc>
                <a:spcPct val="120000"/>
              </a:lnSpc>
              <a:defRPr sz="1200" kern="1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1800">
                <a:latin typeface="+mn-lt"/>
                <a:ea typeface="+mn-ea"/>
              </a:defRPr>
            </a:lvl2pPr>
            <a:lvl3pPr>
              <a:defRPr sz="1800">
                <a:latin typeface="+mn-lt"/>
                <a:ea typeface="+mn-ea"/>
              </a:defRPr>
            </a:lvl3pPr>
            <a:lvl4pPr>
              <a:defRPr sz="1800">
                <a:latin typeface="+mn-lt"/>
                <a:ea typeface="+mn-ea"/>
              </a:defRPr>
            </a:lvl4pPr>
            <a:lvl5pPr>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pPr>
              <a:lnSpc>
                <a:spcPts val="2500"/>
              </a:lnSpc>
            </a:pPr>
            <a:r>
              <a:rPr lang="en-US" altLang="zh-CN" sz="1600" dirty="0" err="1">
                <a:latin typeface="Times New Roman" panose="02020603050405020304" pitchFamily="18" charset="0"/>
                <a:cs typeface="Times New Roman" panose="02020603050405020304" pitchFamily="18" charset="0"/>
              </a:rPr>
              <a:t>FlexE</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设备网络管理工具。</a:t>
            </a:r>
            <a:endParaRPr lang="en-US" altLang="zh-CN" sz="1600" dirty="0">
              <a:latin typeface="Times New Roman" panose="02020603050405020304" pitchFamily="18" charset="0"/>
              <a:cs typeface="Times New Roman" panose="02020603050405020304" pitchFamily="18" charset="0"/>
            </a:endParaRPr>
          </a:p>
          <a:p>
            <a:pPr marL="285750" indent="-285750">
              <a:lnSpc>
                <a:spcPts val="2500"/>
              </a:lnSpc>
              <a:buFont typeface="Wingdings" panose="05000000000000000000" pitchFamily="2" charset="2"/>
              <a:buChar char="Ø"/>
            </a:pPr>
            <a:r>
              <a:rPr lang="en-US" altLang="zh-CN" sz="1600" dirty="0" err="1">
                <a:latin typeface="Times New Roman" panose="02020603050405020304" pitchFamily="18" charset="0"/>
                <a:cs typeface="Times New Roman" panose="02020603050405020304" pitchFamily="18" charset="0"/>
                <a:sym typeface="微软雅黑 Light" panose="020B0502040204020203" pitchFamily="34" charset="-122"/>
              </a:rPr>
              <a:t>FlexE</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 </a:t>
            </a: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网络故障定位定界时延</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&lt;3 </a:t>
            </a: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分钟</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a:t>
            </a:r>
          </a:p>
          <a:p>
            <a:pPr marL="285750" indent="-285750">
              <a:lnSpc>
                <a:spcPts val="2500"/>
              </a:lnSpc>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业务配置开通时延处于分钟级，</a:t>
            </a:r>
            <a:endPar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endParaRPr>
          </a:p>
          <a:p>
            <a:pPr marL="285750" indent="-285750">
              <a:lnSpc>
                <a:spcPts val="2500"/>
              </a:lnSpc>
              <a:buFont typeface="Wingdings" panose="05000000000000000000" pitchFamily="2" charset="2"/>
              <a:buChar char="Ø"/>
            </a:pP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具备不少于</a:t>
            </a:r>
            <a:r>
              <a:rPr lang="en-US" altLang="zh-CN" sz="1600" dirty="0">
                <a:latin typeface="Times New Roman" panose="02020603050405020304" pitchFamily="18" charset="0"/>
                <a:cs typeface="Times New Roman" panose="02020603050405020304" pitchFamily="18" charset="0"/>
                <a:sym typeface="微软雅黑 Light" panose="020B0502040204020203" pitchFamily="34" charset="-122"/>
              </a:rPr>
              <a:t>50 </a:t>
            </a:r>
            <a:r>
              <a:rPr lang="zh-CN" altLang="en-US" sz="1600" dirty="0">
                <a:latin typeface="Times New Roman" panose="02020603050405020304" pitchFamily="18" charset="0"/>
                <a:cs typeface="Times New Roman" panose="02020603050405020304" pitchFamily="18" charset="0"/>
                <a:sym typeface="微软雅黑 Light" panose="020B0502040204020203" pitchFamily="34" charset="-122"/>
              </a:rPr>
              <a:t>个节点的管理能力；</a:t>
            </a:r>
          </a:p>
        </p:txBody>
      </p:sp>
      <p:sp>
        <p:nvSpPr>
          <p:cNvPr id="32" name="椭圆 31"/>
          <p:cNvSpPr/>
          <p:nvPr/>
        </p:nvSpPr>
        <p:spPr>
          <a:xfrm>
            <a:off x="1866692" y="4786023"/>
            <a:ext cx="300038"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01</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3" name="椭圆 32"/>
          <p:cNvSpPr/>
          <p:nvPr/>
        </p:nvSpPr>
        <p:spPr>
          <a:xfrm>
            <a:off x="1866692" y="5296957"/>
            <a:ext cx="301625"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02</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4" name="椭圆 33"/>
          <p:cNvSpPr/>
          <p:nvPr/>
        </p:nvSpPr>
        <p:spPr>
          <a:xfrm>
            <a:off x="7729011" y="4738169"/>
            <a:ext cx="300038"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01</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5" name="椭圆 34"/>
          <p:cNvSpPr/>
          <p:nvPr/>
        </p:nvSpPr>
        <p:spPr>
          <a:xfrm>
            <a:off x="7730574" y="5142199"/>
            <a:ext cx="301625" cy="300038"/>
          </a:xfrm>
          <a:prstGeom prst="ellipse">
            <a:avLst/>
          </a:prstGeom>
          <a:noFill/>
          <a:ln>
            <a:solidFill>
              <a:srgbClr val="034278"/>
            </a:solidFill>
          </a:ln>
          <a:effectLst>
            <a:outerShdw blurRad="254000" dist="63500" dir="2700000" algn="tl" rotWithShape="0">
              <a:prstClr val="black">
                <a:alpha val="30000"/>
              </a:prstClr>
            </a:outerShdw>
          </a:effectLst>
        </p:spPr>
        <p:txBody>
          <a:bodyPr wrap="none" lIns="0" tIns="0" rIns="0" bIns="0" anchor="ctr"/>
          <a:lstStyle/>
          <a:p>
            <a:pPr algn="ctr">
              <a:defRPr/>
            </a:pPr>
            <a:r>
              <a:rPr lang="en-US" altLang="zh-CN"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rPr>
              <a:t>02</a:t>
            </a:r>
            <a:endParaRPr lang="zh-CN" altLang="en-US" sz="1600" dirty="0">
              <a:solidFill>
                <a:srgbClr val="034278"/>
              </a:solidFill>
              <a:latin typeface="Times New Roman" panose="02020603050405020304" pitchFamily="18" charset="0"/>
              <a:ea typeface="方正黑体简体" panose="02010601030101010101" pitchFamily="2" charset="-122"/>
              <a:cs typeface="Times New Roman" panose="02020603050405020304" pitchFamily="18" charset="0"/>
            </a:endParaRPr>
          </a:p>
        </p:txBody>
      </p:sp>
      <p:sp>
        <p:nvSpPr>
          <p:cNvPr id="36" name="矩形 35"/>
          <p:cNvSpPr/>
          <p:nvPr/>
        </p:nvSpPr>
        <p:spPr bwMode="auto">
          <a:xfrm>
            <a:off x="8177971" y="5082564"/>
            <a:ext cx="3389915" cy="68326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申请发明专利</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2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项，计划基于原型设备申请发明专利</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1</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项</a:t>
            </a:r>
          </a:p>
        </p:txBody>
      </p:sp>
      <p:sp>
        <p:nvSpPr>
          <p:cNvPr id="37" name="矩形 36"/>
          <p:cNvSpPr/>
          <p:nvPr/>
        </p:nvSpPr>
        <p:spPr bwMode="auto">
          <a:xfrm>
            <a:off x="2166730" y="5248338"/>
            <a:ext cx="4086307"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defRPr/>
            </a:pP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适配能源互联网接口的</a:t>
            </a:r>
            <a:r>
              <a:rPr lang="en-US" altLang="zh-CN" sz="1600" b="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FlexE</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 </a:t>
            </a:r>
            <a:r>
              <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设备技术</a:t>
            </a:r>
            <a:r>
              <a:rPr lang="en-US" altLang="zh-CN"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t>
            </a:r>
            <a:endParaRPr lang="zh-CN" altLang="en-US" sz="1600" b="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0" y="2821191"/>
            <a:ext cx="12192000" cy="3379694"/>
          </a:xfrm>
          <a:prstGeom prst="rect">
            <a:avLst/>
          </a:prstGeom>
        </p:spPr>
      </p:pic>
      <p:grpSp>
        <p:nvGrpSpPr>
          <p:cNvPr id="12" name="组合 11"/>
          <p:cNvGrpSpPr/>
          <p:nvPr/>
        </p:nvGrpSpPr>
        <p:grpSpPr>
          <a:xfrm>
            <a:off x="5629290" y="2063467"/>
            <a:ext cx="1233705" cy="1237593"/>
            <a:chOff x="6609209" y="790981"/>
            <a:chExt cx="2301875" cy="2308226"/>
          </a:xfrm>
        </p:grpSpPr>
        <p:sp>
          <p:nvSpPr>
            <p:cNvPr id="13" name="Oval 5"/>
            <p:cNvSpPr>
              <a:spLocks noChangeArrowheads="1"/>
            </p:cNvSpPr>
            <p:nvPr/>
          </p:nvSpPr>
          <p:spPr bwMode="auto">
            <a:xfrm>
              <a:off x="6609209" y="790981"/>
              <a:ext cx="2301875" cy="2308226"/>
            </a:xfrm>
            <a:prstGeom prst="ellipse">
              <a:avLst/>
            </a:prstGeom>
            <a:solidFill>
              <a:srgbClr val="FFFFFF"/>
            </a:solidFill>
            <a:ln w="9525">
              <a:noFill/>
              <a:round/>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sp>
          <p:nvSpPr>
            <p:cNvPr id="14"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accent1">
                <a:lumMod val="50000"/>
              </a:schemeClr>
            </a:solidFill>
            <a:ln>
              <a:noFill/>
            </a:ln>
          </p:spPr>
          <p:txBody>
            <a:bodyPr vert="horz" wrap="square" lIns="74295" tIns="37147" rIns="74295" bIns="37147" numCol="1" anchor="t" anchorCtr="0" compatLnSpc="1"/>
            <a:lstStyle/>
            <a:p>
              <a:pPr algn="ctr">
                <a:lnSpc>
                  <a:spcPct val="130000"/>
                </a:lnSpc>
              </a:pPr>
              <a:endParaRPr lang="zh-CN" altLang="en-US" sz="3575">
                <a:solidFill>
                  <a:schemeClr val="tx2">
                    <a:lumMod val="75000"/>
                  </a:schemeClr>
                </a:solidFill>
              </a:endParaRPr>
            </a:p>
          </p:txBody>
        </p:sp>
      </p:grpSp>
      <p:sp>
        <p:nvSpPr>
          <p:cNvPr id="22" name="TextBox 17"/>
          <p:cNvSpPr txBox="1"/>
          <p:nvPr/>
        </p:nvSpPr>
        <p:spPr>
          <a:xfrm>
            <a:off x="4377690" y="3491866"/>
            <a:ext cx="3684270" cy="643077"/>
          </a:xfrm>
          <a:prstGeom prst="rect">
            <a:avLst/>
          </a:prstGeom>
          <a:noFill/>
        </p:spPr>
        <p:txBody>
          <a:bodyPr wrap="square" lIns="55706" tIns="27853" rIns="55706" bIns="27853" rtlCol="0">
            <a:spAutoFit/>
          </a:bodyPr>
          <a:lstStyle/>
          <a:p>
            <a:pPr algn="dist">
              <a:lnSpc>
                <a:spcPct val="130000"/>
              </a:lnSpc>
            </a:pPr>
            <a:r>
              <a:rPr lang="zh-CN" altLang="en-US" sz="3250" dirty="0">
                <a:solidFill>
                  <a:schemeClr val="tx2">
                    <a:lumMod val="75000"/>
                  </a:schemeClr>
                </a:solidFill>
                <a:latin typeface="方正正粗黑简体" panose="02000000000000000000" pitchFamily="2" charset="-122"/>
                <a:ea typeface="方正正粗黑简体" panose="02000000000000000000" pitchFamily="2" charset="-122"/>
              </a:rPr>
              <a:t>研究内容</a:t>
            </a:r>
          </a:p>
        </p:txBody>
      </p:sp>
      <p:sp>
        <p:nvSpPr>
          <p:cNvPr id="24" name="TextBox 19"/>
          <p:cNvSpPr txBox="1"/>
          <p:nvPr/>
        </p:nvSpPr>
        <p:spPr>
          <a:xfrm>
            <a:off x="5969475" y="1945682"/>
            <a:ext cx="550698" cy="1237599"/>
          </a:xfrm>
          <a:prstGeom prst="rect">
            <a:avLst/>
          </a:prstGeom>
          <a:noFill/>
        </p:spPr>
        <p:txBody>
          <a:bodyPr wrap="none" lIns="66311" tIns="33155" rIns="66311" bIns="33155" rtlCol="0">
            <a:spAutoFit/>
          </a:bodyPr>
          <a:lstStyle/>
          <a:p>
            <a:pPr algn="ctr">
              <a:lnSpc>
                <a:spcPct val="130000"/>
              </a:lnSpc>
            </a:pPr>
            <a:r>
              <a:rPr lang="en-US" altLang="zh-CN" sz="6500" b="1" dirty="0">
                <a:solidFill>
                  <a:schemeClr val="tx2">
                    <a:lumMod val="75000"/>
                  </a:schemeClr>
                </a:solidFill>
                <a:latin typeface="Times New Roman" panose="02020603050405020304" pitchFamily="18" charset="0"/>
                <a:cs typeface="Times New Roman" panose="02020603050405020304" pitchFamily="18" charset="0"/>
              </a:rPr>
              <a:t>2</a:t>
            </a:r>
          </a:p>
        </p:txBody>
      </p:sp>
      <p:cxnSp>
        <p:nvCxnSpPr>
          <p:cNvPr id="20" name="直接连接符 46"/>
          <p:cNvCxnSpPr>
            <a:cxnSpLocks noChangeShapeType="1"/>
          </p:cNvCxnSpPr>
          <p:nvPr/>
        </p:nvCxnSpPr>
        <p:spPr bwMode="auto">
          <a:xfrm flipH="1">
            <a:off x="3549267" y="4196567"/>
            <a:ext cx="5357185" cy="0"/>
          </a:xfrm>
          <a:prstGeom prst="line">
            <a:avLst/>
          </a:prstGeom>
          <a:ln w="38100" cmpd="thickThin">
            <a:solidFill>
              <a:srgbClr val="CFDDED"/>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17375E"/>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6</a:t>
            </a:fld>
            <a:endParaRPr lang="en-US" altLang="zh-CN" dirty="0"/>
          </a:p>
        </p:txBody>
      </p:sp>
      <p:sp>
        <p:nvSpPr>
          <p:cNvPr id="4" name="矩形 3"/>
          <p:cNvSpPr/>
          <p:nvPr>
            <p:custDataLst>
              <p:tags r:id="rId1"/>
            </p:custDataLst>
          </p:nvPr>
        </p:nvSpPr>
        <p:spPr bwMode="auto">
          <a:xfrm>
            <a:off x="368047" y="1073014"/>
            <a:ext cx="10008405"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495827" y="1149500"/>
            <a:ext cx="113840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t>适配能源互联网业务的</a:t>
            </a:r>
            <a:r>
              <a:rPr lang="en-US" altLang="zh-CN" dirty="0" err="1"/>
              <a:t>FlexE</a:t>
            </a:r>
            <a:r>
              <a:rPr lang="zh-CN" altLang="en-US" dirty="0"/>
              <a:t>设备及管理工具研发</a:t>
            </a:r>
            <a:r>
              <a:rPr lang="en-US" altLang="zh-CN" dirty="0"/>
              <a:t>——</a:t>
            </a:r>
            <a:r>
              <a:rPr lang="zh-CN" altLang="en-US" dirty="0"/>
              <a:t>课题关系及分工协作需求</a:t>
            </a:r>
          </a:p>
        </p:txBody>
      </p:sp>
      <p:sp>
        <p:nvSpPr>
          <p:cNvPr id="6" name="燕尾形 17"/>
          <p:cNvSpPr/>
          <p:nvPr>
            <p:custDataLst>
              <p:tags r:id="rId2"/>
            </p:custDataLst>
          </p:nvPr>
        </p:nvSpPr>
        <p:spPr bwMode="auto">
          <a:xfrm>
            <a:off x="10165557" y="1049362"/>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7" name="矩形 6"/>
          <p:cNvSpPr/>
          <p:nvPr/>
        </p:nvSpPr>
        <p:spPr>
          <a:xfrm>
            <a:off x="368047" y="1541396"/>
            <a:ext cx="11319977" cy="112622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 name="文本框 7"/>
          <p:cNvSpPr txBox="1"/>
          <p:nvPr/>
        </p:nvSpPr>
        <p:spPr>
          <a:xfrm>
            <a:off x="368047" y="1514557"/>
            <a:ext cx="11214393" cy="1102994"/>
          </a:xfrm>
          <a:prstGeom prst="rect">
            <a:avLst/>
          </a:prstGeom>
          <a:noFill/>
        </p:spPr>
        <p:txBody>
          <a:bodyPr wrap="square">
            <a:spAutoFit/>
          </a:bodyPr>
          <a:lstStyle/>
          <a:p>
            <a:pPr indent="457200" algn="just">
              <a:lnSpc>
                <a:spcPts val="2000"/>
              </a:lnSpc>
            </a:pPr>
            <a:r>
              <a:rPr lang="zh-CN" altLang="en-US" sz="1600" dirty="0">
                <a:latin typeface="微软雅黑" panose="020B0503020204020204" pitchFamily="34" charset="-122"/>
                <a:ea typeface="微软雅黑" panose="020B0503020204020204" pitchFamily="34" charset="-122"/>
              </a:rPr>
              <a:t>基于课题</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和课题</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的研究成果，形成相应的硬件实现方案，支撑课题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的</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设备研发，为设备研发提供设备规格需求。借助课题</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和课题</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关于承载架构、组网模式和切片调度机制的技术研究，课题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提出</a:t>
            </a:r>
            <a:r>
              <a:rPr lang="en-US" altLang="zh-CN" sz="1600" dirty="0" err="1">
                <a:latin typeface="微软雅黑" panose="020B0503020204020204" pitchFamily="34" charset="-122"/>
                <a:ea typeface="微软雅黑" panose="020B0503020204020204" pitchFamily="34" charset="-122"/>
              </a:rPr>
              <a:t>FlexE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承载网的管控需求，基于对管控需求的分析，将指导课题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的网络管理工具的研发，同时服务于管控工具的接口标准化技术研究。课题</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的</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设备及管理工具配合课题</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的验证方案进行部署，支撑典型业务场景的试点验证工作开展。</a:t>
            </a:r>
            <a:endParaRPr lang="en-US" altLang="zh-CN" sz="1600" dirty="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57" name="组合 56"/>
          <p:cNvGrpSpPr/>
          <p:nvPr/>
        </p:nvGrpSpPr>
        <p:grpSpPr>
          <a:xfrm>
            <a:off x="460514" y="2715719"/>
            <a:ext cx="10720581" cy="4133265"/>
            <a:chOff x="54287" y="2223134"/>
            <a:chExt cx="10720581" cy="4504869"/>
          </a:xfrm>
        </p:grpSpPr>
        <p:sp>
          <p:nvSpPr>
            <p:cNvPr id="58" name="矩形: 圆角 57"/>
            <p:cNvSpPr/>
            <p:nvPr/>
          </p:nvSpPr>
          <p:spPr>
            <a:xfrm>
              <a:off x="142404" y="2223134"/>
              <a:ext cx="3409766" cy="2153591"/>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9" name="文本框 58"/>
            <p:cNvSpPr txBox="1"/>
            <p:nvPr/>
          </p:nvSpPr>
          <p:spPr>
            <a:xfrm>
              <a:off x="152183" y="2318199"/>
              <a:ext cx="3123445"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1</a:t>
              </a:r>
              <a:r>
                <a:rPr lang="zh-CN" altLang="en-US" sz="1400" dirty="0">
                  <a:latin typeface="仿宋_GB2312" panose="02010609030101010101" pitchFamily="49" charset="-122"/>
                  <a:ea typeface="仿宋_GB2312" panose="02010609030101010101" pitchFamily="49" charset="-122"/>
                </a:rPr>
                <a:t>：基于</a:t>
              </a:r>
              <a:r>
                <a:rPr lang="en-US" altLang="zh-CN" sz="1400" dirty="0" err="1">
                  <a:latin typeface="仿宋_GB2312" panose="02010609030101010101" pitchFamily="49" charset="-122"/>
                  <a:ea typeface="仿宋_GB2312" panose="02010609030101010101" pitchFamily="49" charset="-122"/>
                </a:rPr>
                <a:t>FlexE</a:t>
              </a:r>
              <a:r>
                <a:rPr lang="zh-CN" altLang="en-US" sz="1400" dirty="0">
                  <a:latin typeface="仿宋_GB2312" panose="02010609030101010101" pitchFamily="49" charset="-122"/>
                  <a:ea typeface="仿宋_GB2312" panose="02010609030101010101" pitchFamily="49" charset="-122"/>
                </a:rPr>
                <a:t>的能源互联网切片网络架构与组网模式研究</a:t>
              </a:r>
            </a:p>
          </p:txBody>
        </p:sp>
        <p:sp>
          <p:nvSpPr>
            <p:cNvPr id="60" name="矩形: 圆角 59"/>
            <p:cNvSpPr/>
            <p:nvPr/>
          </p:nvSpPr>
          <p:spPr>
            <a:xfrm>
              <a:off x="250833" y="2915547"/>
              <a:ext cx="3123445" cy="36693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网络承载架构</a:t>
              </a:r>
              <a:endParaRPr lang="zh-CN" altLang="en-US" sz="1400" dirty="0">
                <a:latin typeface="仿宋_GB2312" panose="02010609030101010101" pitchFamily="49" charset="-122"/>
                <a:ea typeface="仿宋_GB2312" panose="02010609030101010101" pitchFamily="49" charset="-122"/>
              </a:endParaRPr>
            </a:p>
          </p:txBody>
        </p:sp>
        <p:sp>
          <p:nvSpPr>
            <p:cNvPr id="81" name="矩形: 圆角 80"/>
            <p:cNvSpPr/>
            <p:nvPr/>
          </p:nvSpPr>
          <p:spPr>
            <a:xfrm>
              <a:off x="250833" y="3393346"/>
              <a:ext cx="3123445" cy="366938"/>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组网模型方案</a:t>
              </a:r>
              <a:endParaRPr lang="zh-CN" altLang="en-US" sz="1400" dirty="0">
                <a:latin typeface="仿宋_GB2312" panose="02010609030101010101" pitchFamily="49" charset="-122"/>
                <a:ea typeface="仿宋_GB2312" panose="02010609030101010101" pitchFamily="49" charset="-122"/>
              </a:endParaRPr>
            </a:p>
          </p:txBody>
        </p:sp>
        <p:sp>
          <p:nvSpPr>
            <p:cNvPr id="82" name="矩形: 圆角 81"/>
            <p:cNvSpPr/>
            <p:nvPr/>
          </p:nvSpPr>
          <p:spPr>
            <a:xfrm>
              <a:off x="250833" y="3879106"/>
              <a:ext cx="3123445" cy="33698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网络技术演进方案</a:t>
              </a:r>
              <a:endParaRPr lang="zh-CN" altLang="en-US" sz="1400" dirty="0">
                <a:latin typeface="仿宋_GB2312" panose="02010609030101010101" pitchFamily="49" charset="-122"/>
                <a:ea typeface="仿宋_GB2312" panose="02010609030101010101" pitchFamily="49" charset="-122"/>
              </a:endParaRPr>
            </a:p>
          </p:txBody>
        </p:sp>
        <p:sp>
          <p:nvSpPr>
            <p:cNvPr id="83" name="矩形: 圆角 82"/>
            <p:cNvSpPr/>
            <p:nvPr/>
          </p:nvSpPr>
          <p:spPr>
            <a:xfrm>
              <a:off x="54287" y="4662892"/>
              <a:ext cx="3485814" cy="2044158"/>
            </a:xfrm>
            <a:prstGeom prst="roundRect">
              <a:avLst/>
            </a:prstGeom>
            <a:solidFill>
              <a:srgbClr val="EBF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88" name="文本框 87"/>
            <p:cNvSpPr txBox="1"/>
            <p:nvPr/>
          </p:nvSpPr>
          <p:spPr>
            <a:xfrm>
              <a:off x="202915" y="4743079"/>
              <a:ext cx="3123445"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2</a:t>
              </a:r>
              <a:r>
                <a:rPr lang="zh-CN" altLang="en-US" sz="1400" dirty="0">
                  <a:latin typeface="仿宋_GB2312" panose="02010609030101010101" pitchFamily="49" charset="-122"/>
                  <a:ea typeface="仿宋_GB2312" panose="02010609030101010101" pitchFamily="49" charset="-122"/>
                </a:rPr>
                <a:t>：适配能源互联网业务的</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多颗粒度帧结构和切片调度机制研究</a:t>
              </a:r>
            </a:p>
          </p:txBody>
        </p:sp>
        <p:sp>
          <p:nvSpPr>
            <p:cNvPr id="96" name="矩形: 圆角 95"/>
            <p:cNvSpPr/>
            <p:nvPr/>
          </p:nvSpPr>
          <p:spPr>
            <a:xfrm>
              <a:off x="133355" y="5333169"/>
              <a:ext cx="3334993" cy="33432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多颗粒度帧结构及时隙交叉技术</a:t>
              </a:r>
              <a:endParaRPr lang="zh-CN" altLang="en-US" sz="1400" dirty="0">
                <a:latin typeface="仿宋_GB2312" panose="02010609030101010101" pitchFamily="49" charset="-122"/>
                <a:ea typeface="仿宋_GB2312" panose="02010609030101010101" pitchFamily="49" charset="-122"/>
              </a:endParaRPr>
            </a:p>
          </p:txBody>
        </p:sp>
        <p:sp>
          <p:nvSpPr>
            <p:cNvPr id="97" name="矩形: 圆角 96"/>
            <p:cNvSpPr/>
            <p:nvPr/>
          </p:nvSpPr>
          <p:spPr>
            <a:xfrm>
              <a:off x="133355" y="5767465"/>
              <a:ext cx="3334993" cy="342562"/>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切片安全隔离及性能评估技术</a:t>
              </a:r>
              <a:endParaRPr lang="zh-CN" altLang="en-US" sz="1400" dirty="0">
                <a:latin typeface="仿宋_GB2312" panose="02010609030101010101" pitchFamily="49" charset="-122"/>
                <a:ea typeface="仿宋_GB2312" panose="02010609030101010101" pitchFamily="49" charset="-122"/>
              </a:endParaRPr>
            </a:p>
          </p:txBody>
        </p:sp>
        <p:sp>
          <p:nvSpPr>
            <p:cNvPr id="98" name="矩形: 圆角 97"/>
            <p:cNvSpPr/>
            <p:nvPr/>
          </p:nvSpPr>
          <p:spPr>
            <a:xfrm>
              <a:off x="133354" y="6237276"/>
              <a:ext cx="3308489" cy="334323"/>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多颗粒切片调度机制</a:t>
              </a:r>
              <a:endParaRPr lang="zh-CN" altLang="en-US" sz="1400" dirty="0">
                <a:latin typeface="仿宋_GB2312" panose="02010609030101010101" pitchFamily="49" charset="-122"/>
                <a:ea typeface="仿宋_GB2312" panose="02010609030101010101" pitchFamily="49" charset="-122"/>
              </a:endParaRPr>
            </a:p>
          </p:txBody>
        </p:sp>
        <p:sp>
          <p:nvSpPr>
            <p:cNvPr id="99" name="矩形: 圆角 98"/>
            <p:cNvSpPr/>
            <p:nvPr/>
          </p:nvSpPr>
          <p:spPr>
            <a:xfrm>
              <a:off x="4070702" y="2263998"/>
              <a:ext cx="3409766" cy="446400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00" name="文本框 99"/>
            <p:cNvSpPr txBox="1"/>
            <p:nvPr/>
          </p:nvSpPr>
          <p:spPr>
            <a:xfrm>
              <a:off x="4104131" y="2377638"/>
              <a:ext cx="3334993"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3</a:t>
              </a:r>
              <a:r>
                <a:rPr lang="zh-CN" altLang="en-US" sz="1400" dirty="0">
                  <a:latin typeface="仿宋_GB2312" panose="02010609030101010101" pitchFamily="49" charset="-122"/>
                  <a:ea typeface="仿宋_GB2312" panose="02010609030101010101" pitchFamily="49" charset="-122"/>
                </a:rPr>
                <a:t>：适配能源互联网业务的</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设备及管理工具研发</a:t>
              </a:r>
            </a:p>
          </p:txBody>
        </p:sp>
        <p:sp>
          <p:nvSpPr>
            <p:cNvPr id="101" name="矩形: 圆角 100"/>
            <p:cNvSpPr/>
            <p:nvPr/>
          </p:nvSpPr>
          <p:spPr>
            <a:xfrm>
              <a:off x="4440453" y="2922132"/>
              <a:ext cx="2626826" cy="119120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仿宋_GB2312" panose="02010609030101010101" pitchFamily="49" charset="-122"/>
                <a:ea typeface="仿宋_GB2312" panose="02010609030101010101" pitchFamily="49" charset="-122"/>
              </a:endParaRPr>
            </a:p>
          </p:txBody>
        </p:sp>
        <p:sp>
          <p:nvSpPr>
            <p:cNvPr id="102" name="矩形: 圆角 101"/>
            <p:cNvSpPr/>
            <p:nvPr/>
          </p:nvSpPr>
          <p:spPr>
            <a:xfrm>
              <a:off x="4440453" y="4188302"/>
              <a:ext cx="2654960" cy="116107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仿宋_GB2312" panose="02010609030101010101" pitchFamily="49" charset="-122"/>
                <a:ea typeface="仿宋_GB2312" panose="02010609030101010101" pitchFamily="49" charset="-122"/>
              </a:endParaRPr>
            </a:p>
          </p:txBody>
        </p:sp>
        <p:sp>
          <p:nvSpPr>
            <p:cNvPr id="103" name="矩形: 圆角 102"/>
            <p:cNvSpPr/>
            <p:nvPr/>
          </p:nvSpPr>
          <p:spPr>
            <a:xfrm>
              <a:off x="4376178" y="5409487"/>
              <a:ext cx="2721819" cy="124341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latin typeface="仿宋_GB2312" panose="02010609030101010101" pitchFamily="49" charset="-122"/>
                <a:ea typeface="仿宋_GB2312" panose="02010609030101010101" pitchFamily="49" charset="-122"/>
              </a:endParaRPr>
            </a:p>
          </p:txBody>
        </p:sp>
        <p:sp>
          <p:nvSpPr>
            <p:cNvPr id="104" name="矩形: 圆角 103"/>
            <p:cNvSpPr/>
            <p:nvPr/>
          </p:nvSpPr>
          <p:spPr>
            <a:xfrm>
              <a:off x="7918902" y="2262393"/>
              <a:ext cx="2844614" cy="438897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05" name="文本框 104"/>
            <p:cNvSpPr txBox="1"/>
            <p:nvPr/>
          </p:nvSpPr>
          <p:spPr>
            <a:xfrm>
              <a:off x="8042348" y="2557398"/>
              <a:ext cx="2732520" cy="523220"/>
            </a:xfrm>
            <a:prstGeom prst="rect">
              <a:avLst/>
            </a:prstGeom>
            <a:noFill/>
          </p:spPr>
          <p:txBody>
            <a:bodyPr wrap="square" rtlCol="0">
              <a:spAutoFit/>
            </a:bodyPr>
            <a:lstStyle/>
            <a:p>
              <a:pPr algn="ctr"/>
              <a:r>
                <a:rPr lang="zh-CN" altLang="en-US" sz="1400" dirty="0">
                  <a:latin typeface="仿宋_GB2312" panose="02010609030101010101" pitchFamily="49" charset="-122"/>
                  <a:ea typeface="仿宋_GB2312" panose="02010609030101010101" pitchFamily="49" charset="-122"/>
                </a:rPr>
                <a:t>课题</a:t>
              </a:r>
              <a:r>
                <a:rPr lang="en-US" altLang="zh-CN" sz="1400" dirty="0">
                  <a:latin typeface="仿宋_GB2312" panose="02010609030101010101" pitchFamily="49" charset="-122"/>
                  <a:ea typeface="仿宋_GB2312" panose="02010609030101010101" pitchFamily="49" charset="-122"/>
                </a:rPr>
                <a:t>4</a:t>
              </a:r>
              <a:r>
                <a:rPr lang="zh-CN" altLang="en-US" sz="1400" dirty="0">
                  <a:latin typeface="仿宋_GB2312" panose="02010609030101010101" pitchFamily="49" charset="-122"/>
                  <a:ea typeface="仿宋_GB2312" panose="02010609030101010101" pitchFamily="49" charset="-122"/>
                </a:rPr>
                <a:t>：融合</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技术的能源互联网典型场景试点验证</a:t>
              </a:r>
            </a:p>
          </p:txBody>
        </p:sp>
        <p:sp>
          <p:nvSpPr>
            <p:cNvPr id="106" name="矩形: 圆角 105"/>
            <p:cNvSpPr/>
            <p:nvPr/>
          </p:nvSpPr>
          <p:spPr>
            <a:xfrm>
              <a:off x="8073008" y="3400124"/>
              <a:ext cx="2570779" cy="63491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0" i="0" u="none" strike="noStrike" baseline="0" dirty="0">
                  <a:latin typeface="仿宋_GB2312" panose="02010609030101010101" pitchFamily="49" charset="-122"/>
                  <a:ea typeface="仿宋_GB2312" panose="02010609030101010101" pitchFamily="49" charset="-122"/>
                </a:rPr>
                <a:t>基于</a:t>
              </a: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的切片网络性能及安全性验证</a:t>
              </a:r>
              <a:endParaRPr lang="zh-CN" altLang="en-US" sz="1400" dirty="0">
                <a:latin typeface="仿宋_GB2312" panose="02010609030101010101" pitchFamily="49" charset="-122"/>
                <a:ea typeface="仿宋_GB2312" panose="02010609030101010101" pitchFamily="49" charset="-122"/>
              </a:endParaRPr>
            </a:p>
          </p:txBody>
        </p:sp>
        <p:sp>
          <p:nvSpPr>
            <p:cNvPr id="107" name="矩形: 圆角 106"/>
            <p:cNvSpPr/>
            <p:nvPr/>
          </p:nvSpPr>
          <p:spPr>
            <a:xfrm>
              <a:off x="8080643" y="4492961"/>
              <a:ext cx="2570779" cy="62368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仿宋_GB2312" panose="02010609030101010101" pitchFamily="49" charset="-122"/>
                  <a:ea typeface="仿宋_GB2312" panose="02010609030101010101" pitchFamily="49" charset="-122"/>
                </a:rPr>
                <a:t>基于</a:t>
              </a:r>
              <a:r>
                <a:rPr lang="en-US" altLang="zh-CN" sz="1400" dirty="0" err="1">
                  <a:latin typeface="仿宋_GB2312" panose="02010609030101010101" pitchFamily="49" charset="-122"/>
                  <a:ea typeface="仿宋_GB2312" panose="02010609030101010101" pitchFamily="49" charset="-122"/>
                </a:rPr>
                <a:t>FlexE</a:t>
              </a:r>
              <a:r>
                <a:rPr lang="en-US" altLang="zh-CN" sz="1400" dirty="0">
                  <a:latin typeface="仿宋_GB2312" panose="02010609030101010101" pitchFamily="49" charset="-122"/>
                  <a:ea typeface="仿宋_GB2312" panose="02010609030101010101" pitchFamily="49" charset="-122"/>
                </a:rPr>
                <a:t> </a:t>
              </a:r>
              <a:r>
                <a:rPr lang="zh-CN" altLang="en-US" sz="1400" dirty="0">
                  <a:latin typeface="仿宋_GB2312" panose="02010609030101010101" pitchFamily="49" charset="-122"/>
                  <a:ea typeface="仿宋_GB2312" panose="02010609030101010101" pitchFamily="49" charset="-122"/>
                </a:rPr>
                <a:t>的切片管理及调度功能验证</a:t>
              </a:r>
            </a:p>
          </p:txBody>
        </p:sp>
        <p:sp>
          <p:nvSpPr>
            <p:cNvPr id="108" name="矩形: 圆角 107"/>
            <p:cNvSpPr/>
            <p:nvPr/>
          </p:nvSpPr>
          <p:spPr>
            <a:xfrm>
              <a:off x="8080642" y="5608388"/>
              <a:ext cx="2570779" cy="62197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0" i="0" u="none" strike="noStrike" baseline="0" dirty="0">
                  <a:latin typeface="仿宋_GB2312" panose="02010609030101010101" pitchFamily="49" charset="-122"/>
                  <a:ea typeface="仿宋_GB2312" panose="02010609030101010101" pitchFamily="49" charset="-122"/>
                </a:rPr>
                <a:t>基于</a:t>
              </a: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的网络切片承载能源互联网业务的可行性验证</a:t>
              </a:r>
              <a:endParaRPr lang="zh-CN" altLang="en-US" sz="1400" dirty="0">
                <a:latin typeface="仿宋_GB2312" panose="02010609030101010101" pitchFamily="49" charset="-122"/>
                <a:ea typeface="仿宋_GB2312" panose="02010609030101010101" pitchFamily="49" charset="-122"/>
              </a:endParaRPr>
            </a:p>
          </p:txBody>
        </p:sp>
        <p:sp>
          <p:nvSpPr>
            <p:cNvPr id="109" name="文本框 108"/>
            <p:cNvSpPr txBox="1"/>
            <p:nvPr/>
          </p:nvSpPr>
          <p:spPr>
            <a:xfrm>
              <a:off x="4468502" y="2902584"/>
              <a:ext cx="2483732" cy="307777"/>
            </a:xfrm>
            <a:prstGeom prst="rect">
              <a:avLst/>
            </a:prstGeom>
            <a:noFill/>
          </p:spPr>
          <p:txBody>
            <a:bodyPr wrap="square" rtlCol="0">
              <a:spAutoFit/>
            </a:bodyPr>
            <a:lstStyle/>
            <a:p>
              <a:pPr algn="ctr"/>
              <a:r>
                <a:rPr lang="zh-CN" altLang="en-US" sz="1400" b="0" i="0" u="none" strike="noStrike" baseline="0" dirty="0">
                  <a:latin typeface="仿宋_GB2312" panose="02010609030101010101" pitchFamily="49" charset="-122"/>
                  <a:ea typeface="仿宋_GB2312" panose="02010609030101010101" pitchFamily="49" charset="-122"/>
                </a:rPr>
                <a:t>融合</a:t>
              </a: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设备装置</a:t>
              </a:r>
              <a:endParaRPr lang="zh-CN" altLang="en-US" sz="1400" dirty="0">
                <a:latin typeface="仿宋_GB2312" panose="02010609030101010101" pitchFamily="49" charset="-122"/>
                <a:ea typeface="仿宋_GB2312" panose="02010609030101010101" pitchFamily="49" charset="-122"/>
              </a:endParaRPr>
            </a:p>
          </p:txBody>
        </p:sp>
        <p:sp>
          <p:nvSpPr>
            <p:cNvPr id="110" name="矩形 109"/>
            <p:cNvSpPr/>
            <p:nvPr/>
          </p:nvSpPr>
          <p:spPr>
            <a:xfrm>
              <a:off x="4570338" y="3187444"/>
              <a:ext cx="2249951" cy="2517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适配电力存量各类业务设备</a:t>
              </a:r>
            </a:p>
          </p:txBody>
        </p:sp>
        <p:sp>
          <p:nvSpPr>
            <p:cNvPr id="111" name="矩形 110"/>
            <p:cNvSpPr/>
            <p:nvPr/>
          </p:nvSpPr>
          <p:spPr>
            <a:xfrm>
              <a:off x="4560027" y="3481371"/>
              <a:ext cx="2249951" cy="23620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仿宋_GB2312" panose="02010609030101010101" pitchFamily="49" charset="-122"/>
                  <a:ea typeface="仿宋_GB2312" panose="02010609030101010101" pitchFamily="49" charset="-122"/>
                </a:rPr>
                <a:t>2M </a:t>
              </a:r>
              <a:r>
                <a:rPr lang="zh-CN" altLang="en-US" sz="1200" dirty="0">
                  <a:latin typeface="仿宋_GB2312" panose="02010609030101010101" pitchFamily="49" charset="-122"/>
                  <a:ea typeface="仿宋_GB2312" panose="02010609030101010101" pitchFamily="49" charset="-122"/>
                </a:rPr>
                <a:t>等光</a:t>
              </a:r>
              <a:r>
                <a:rPr lang="en-US" altLang="zh-CN" sz="1200" dirty="0">
                  <a:latin typeface="仿宋_GB2312" panose="02010609030101010101" pitchFamily="49" charset="-122"/>
                  <a:ea typeface="仿宋_GB2312" panose="02010609030101010101" pitchFamily="49" charset="-122"/>
                </a:rPr>
                <a:t>/</a:t>
              </a:r>
              <a:r>
                <a:rPr lang="zh-CN" altLang="en-US" sz="1200" dirty="0">
                  <a:latin typeface="仿宋_GB2312" panose="02010609030101010101" pitchFamily="49" charset="-122"/>
                  <a:ea typeface="仿宋_GB2312" panose="02010609030101010101" pitchFamily="49" charset="-122"/>
                </a:rPr>
                <a:t>电标准接口</a:t>
              </a:r>
            </a:p>
          </p:txBody>
        </p:sp>
        <p:sp>
          <p:nvSpPr>
            <p:cNvPr id="112" name="矩形 111"/>
            <p:cNvSpPr/>
            <p:nvPr/>
          </p:nvSpPr>
          <p:spPr>
            <a:xfrm>
              <a:off x="4550460" y="3775539"/>
              <a:ext cx="2248310" cy="2406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多颗粒能力</a:t>
              </a:r>
              <a:r>
                <a:rPr lang="en-US" altLang="zh-CN" sz="1200" dirty="0">
                  <a:latin typeface="仿宋_GB2312" panose="02010609030101010101" pitchFamily="49" charset="-122"/>
                  <a:ea typeface="仿宋_GB2312" panose="02010609030101010101" pitchFamily="49" charset="-122"/>
                </a:rPr>
                <a:t>:5G/1G/10M</a:t>
              </a:r>
              <a:endParaRPr lang="zh-CN" altLang="en-US" sz="1200" dirty="0">
                <a:latin typeface="仿宋_GB2312" panose="02010609030101010101" pitchFamily="49" charset="-122"/>
                <a:ea typeface="仿宋_GB2312" panose="02010609030101010101" pitchFamily="49" charset="-122"/>
              </a:endParaRPr>
            </a:p>
          </p:txBody>
        </p:sp>
        <p:sp>
          <p:nvSpPr>
            <p:cNvPr id="113" name="文本框 112"/>
            <p:cNvSpPr txBox="1"/>
            <p:nvPr/>
          </p:nvSpPr>
          <p:spPr>
            <a:xfrm>
              <a:off x="4512000" y="5396933"/>
              <a:ext cx="2483732" cy="307777"/>
            </a:xfrm>
            <a:prstGeom prst="rect">
              <a:avLst/>
            </a:prstGeom>
            <a:noFill/>
          </p:spPr>
          <p:txBody>
            <a:bodyPr wrap="square" rtlCol="0">
              <a:spAutoFit/>
            </a:bodyPr>
            <a:lstStyle/>
            <a:p>
              <a:pPr algn="ctr"/>
              <a:r>
                <a:rPr lang="zh-CN" altLang="en-US" sz="1400" b="0" i="0" u="none" strike="noStrike" baseline="0" dirty="0">
                  <a:latin typeface="仿宋_GB2312" panose="02010609030101010101" pitchFamily="49" charset="-122"/>
                  <a:ea typeface="仿宋_GB2312" panose="02010609030101010101" pitchFamily="49" charset="-122"/>
                </a:rPr>
                <a:t>网络管理工具</a:t>
              </a:r>
              <a:endParaRPr lang="zh-CN" altLang="en-US" sz="1400" dirty="0">
                <a:latin typeface="仿宋_GB2312" panose="02010609030101010101" pitchFamily="49" charset="-122"/>
                <a:ea typeface="仿宋_GB2312" panose="02010609030101010101" pitchFamily="49" charset="-122"/>
              </a:endParaRPr>
            </a:p>
          </p:txBody>
        </p:sp>
        <p:sp>
          <p:nvSpPr>
            <p:cNvPr id="114" name="矩形 113"/>
            <p:cNvSpPr/>
            <p:nvPr/>
          </p:nvSpPr>
          <p:spPr>
            <a:xfrm>
              <a:off x="4568757" y="5670340"/>
              <a:ext cx="2327459" cy="24638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故障定位定界时延</a:t>
              </a:r>
              <a:r>
                <a:rPr lang="en-US" altLang="zh-CN" sz="1200" dirty="0">
                  <a:latin typeface="仿宋_GB2312" panose="02010609030101010101" pitchFamily="49" charset="-122"/>
                  <a:ea typeface="仿宋_GB2312" panose="02010609030101010101" pitchFamily="49" charset="-122"/>
                </a:rPr>
                <a:t>&lt;3 </a:t>
              </a:r>
              <a:r>
                <a:rPr lang="zh-CN" altLang="en-US" sz="1200" dirty="0">
                  <a:latin typeface="仿宋_GB2312" panose="02010609030101010101" pitchFamily="49" charset="-122"/>
                  <a:ea typeface="仿宋_GB2312" panose="02010609030101010101" pitchFamily="49" charset="-122"/>
                </a:rPr>
                <a:t>分钟</a:t>
              </a:r>
            </a:p>
          </p:txBody>
        </p:sp>
        <p:sp>
          <p:nvSpPr>
            <p:cNvPr id="115" name="矩形 114"/>
            <p:cNvSpPr/>
            <p:nvPr/>
          </p:nvSpPr>
          <p:spPr>
            <a:xfrm>
              <a:off x="4567723" y="5980426"/>
              <a:ext cx="2327459" cy="2499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业务配置开通时延分钟级</a:t>
              </a:r>
            </a:p>
          </p:txBody>
        </p:sp>
        <p:sp>
          <p:nvSpPr>
            <p:cNvPr id="116" name="矩形 115"/>
            <p:cNvSpPr/>
            <p:nvPr/>
          </p:nvSpPr>
          <p:spPr>
            <a:xfrm>
              <a:off x="4561960" y="6297643"/>
              <a:ext cx="2327459" cy="2499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节点管理能力≥</a:t>
              </a:r>
              <a:r>
                <a:rPr lang="en-US" altLang="zh-CN" sz="1200" dirty="0">
                  <a:latin typeface="仿宋_GB2312" panose="02010609030101010101" pitchFamily="49" charset="-122"/>
                  <a:ea typeface="仿宋_GB2312" panose="02010609030101010101" pitchFamily="49" charset="-122"/>
                </a:rPr>
                <a:t>50</a:t>
              </a:r>
              <a:endParaRPr lang="zh-CN" altLang="en-US" sz="1200" dirty="0">
                <a:latin typeface="仿宋_GB2312" panose="02010609030101010101" pitchFamily="49" charset="-122"/>
                <a:ea typeface="仿宋_GB2312" panose="02010609030101010101" pitchFamily="49" charset="-122"/>
              </a:endParaRPr>
            </a:p>
          </p:txBody>
        </p:sp>
        <p:sp>
          <p:nvSpPr>
            <p:cNvPr id="117" name="文本框 116"/>
            <p:cNvSpPr txBox="1"/>
            <p:nvPr/>
          </p:nvSpPr>
          <p:spPr>
            <a:xfrm>
              <a:off x="5831910" y="4264836"/>
              <a:ext cx="1327881" cy="954107"/>
            </a:xfrm>
            <a:prstGeom prst="rect">
              <a:avLst/>
            </a:prstGeom>
            <a:noFill/>
          </p:spPr>
          <p:txBody>
            <a:bodyPr wrap="square" rtlCol="0">
              <a:spAutoFit/>
            </a:bodyPr>
            <a:lstStyle/>
            <a:p>
              <a:pPr algn="ctr"/>
              <a:r>
                <a:rPr lang="en-US" altLang="zh-CN" sz="1400" b="0" i="0" u="none" strike="noStrike" baseline="0" dirty="0" err="1">
                  <a:latin typeface="仿宋_GB2312" panose="02010609030101010101" pitchFamily="49" charset="-122"/>
                  <a:ea typeface="仿宋_GB2312" panose="02010609030101010101" pitchFamily="49" charset="-122"/>
                </a:rPr>
                <a:t>FlexE</a:t>
              </a:r>
              <a:r>
                <a:rPr lang="en-US" altLang="zh-CN" sz="1400" b="0" i="0" u="none" strike="noStrike" baseline="0" dirty="0">
                  <a:latin typeface="仿宋_GB2312" panose="02010609030101010101" pitchFamily="49" charset="-122"/>
                  <a:ea typeface="仿宋_GB2312" panose="02010609030101010101" pitchFamily="49" charset="-122"/>
                </a:rPr>
                <a:t> </a:t>
              </a:r>
              <a:r>
                <a:rPr lang="zh-CN" altLang="en-US" sz="1400" b="0" i="0" u="none" strike="noStrike" baseline="0" dirty="0">
                  <a:latin typeface="仿宋_GB2312" panose="02010609030101010101" pitchFamily="49" charset="-122"/>
                  <a:ea typeface="仿宋_GB2312" panose="02010609030101010101" pitchFamily="49" charset="-122"/>
                </a:rPr>
                <a:t>承载网的管控需求及交互接口标准化技术</a:t>
              </a:r>
              <a:endParaRPr lang="zh-CN" altLang="en-US" sz="1400" dirty="0">
                <a:latin typeface="仿宋_GB2312" panose="02010609030101010101" pitchFamily="49" charset="-122"/>
                <a:ea typeface="仿宋_GB2312" panose="02010609030101010101" pitchFamily="49" charset="-122"/>
              </a:endParaRPr>
            </a:p>
          </p:txBody>
        </p:sp>
        <p:sp>
          <p:nvSpPr>
            <p:cNvPr id="118" name="矩形 117"/>
            <p:cNvSpPr/>
            <p:nvPr/>
          </p:nvSpPr>
          <p:spPr>
            <a:xfrm>
              <a:off x="4526726" y="4657823"/>
              <a:ext cx="1327328" cy="2610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管控需求分析</a:t>
              </a:r>
            </a:p>
          </p:txBody>
        </p:sp>
        <p:sp>
          <p:nvSpPr>
            <p:cNvPr id="119" name="矩形 118"/>
            <p:cNvSpPr/>
            <p:nvPr/>
          </p:nvSpPr>
          <p:spPr>
            <a:xfrm>
              <a:off x="4524143" y="5062197"/>
              <a:ext cx="1322409" cy="2583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接口标准</a:t>
              </a:r>
            </a:p>
          </p:txBody>
        </p:sp>
        <p:sp>
          <p:nvSpPr>
            <p:cNvPr id="120" name="矩形 119"/>
            <p:cNvSpPr/>
            <p:nvPr/>
          </p:nvSpPr>
          <p:spPr>
            <a:xfrm>
              <a:off x="4524031" y="4270894"/>
              <a:ext cx="1327881" cy="2583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设备标准</a:t>
              </a:r>
            </a:p>
          </p:txBody>
        </p:sp>
        <p:cxnSp>
          <p:nvCxnSpPr>
            <p:cNvPr id="121" name="直接箭头连接符 120"/>
            <p:cNvCxnSpPr>
              <a:stCxn id="58" idx="3"/>
            </p:cNvCxnSpPr>
            <p:nvPr/>
          </p:nvCxnSpPr>
          <p:spPr>
            <a:xfrm flipV="1">
              <a:off x="3552363" y="3293297"/>
              <a:ext cx="880745" cy="6921"/>
            </a:xfrm>
            <a:prstGeom prst="straightConnector1">
              <a:avLst/>
            </a:prstGeom>
            <a:ln w="19050">
              <a:solidFill>
                <a:schemeClr val="accent3">
                  <a:lumMod val="75000"/>
                </a:schemeClr>
              </a:solidFill>
              <a:headEnd type="none" w="med" len="med"/>
              <a:tailEnd type="triangle" w="med" len="med"/>
            </a:ln>
          </p:spPr>
          <p:style>
            <a:lnRef idx="1">
              <a:schemeClr val="accent3"/>
            </a:lnRef>
            <a:fillRef idx="0">
              <a:schemeClr val="accent3"/>
            </a:fillRef>
            <a:effectRef idx="0">
              <a:schemeClr val="accent3"/>
            </a:effectRef>
            <a:fontRef idx="minor">
              <a:schemeClr val="tx1"/>
            </a:fontRef>
          </p:style>
        </p:cxnSp>
        <p:cxnSp>
          <p:nvCxnSpPr>
            <p:cNvPr id="122" name="连接符: 肘形 121"/>
            <p:cNvCxnSpPr>
              <a:endCxn id="120" idx="1"/>
            </p:cNvCxnSpPr>
            <p:nvPr/>
          </p:nvCxnSpPr>
          <p:spPr>
            <a:xfrm rot="16200000" flipH="1">
              <a:off x="3684316" y="3560360"/>
              <a:ext cx="1103728" cy="575701"/>
            </a:xfrm>
            <a:prstGeom prst="bentConnector2">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连接符: 肘形 122"/>
            <p:cNvCxnSpPr>
              <a:stCxn id="130" idx="1"/>
              <a:endCxn id="101" idx="1"/>
            </p:cNvCxnSpPr>
            <p:nvPr/>
          </p:nvCxnSpPr>
          <p:spPr>
            <a:xfrm rot="10800000" flipH="1">
              <a:off x="3516168" y="3517534"/>
              <a:ext cx="923925" cy="2293587"/>
            </a:xfrm>
            <a:prstGeom prst="bentConnector3">
              <a:avLst>
                <a:gd name="adj1" fmla="val 27903"/>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5205646" y="4051689"/>
              <a:ext cx="0" cy="263392"/>
            </a:xfrm>
            <a:prstGeom prst="straightConnector1">
              <a:avLst/>
            </a:prstGeom>
            <a:ln w="1905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H="1">
              <a:off x="5195287" y="4918853"/>
              <a:ext cx="5042" cy="143344"/>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连接符: 肘形 125"/>
            <p:cNvCxnSpPr>
              <a:endCxn id="103" idx="1"/>
            </p:cNvCxnSpPr>
            <p:nvPr/>
          </p:nvCxnSpPr>
          <p:spPr>
            <a:xfrm rot="5400000">
              <a:off x="3764258" y="5355000"/>
              <a:ext cx="1288117" cy="64275"/>
            </a:xfrm>
            <a:prstGeom prst="bentConnector4">
              <a:avLst>
                <a:gd name="adj1" fmla="val 1940"/>
                <a:gd name="adj2" fmla="val 39172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flipV="1">
              <a:off x="7067279" y="3558839"/>
              <a:ext cx="827741" cy="77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flipV="1">
              <a:off x="7095413" y="6075997"/>
              <a:ext cx="827741" cy="77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3573720" y="3138279"/>
              <a:ext cx="471501"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支撑</a:t>
              </a:r>
            </a:p>
          </p:txBody>
        </p:sp>
        <p:sp>
          <p:nvSpPr>
            <p:cNvPr id="130" name="文本框 129"/>
            <p:cNvSpPr txBox="1"/>
            <p:nvPr/>
          </p:nvSpPr>
          <p:spPr>
            <a:xfrm>
              <a:off x="3516914" y="5657381"/>
              <a:ext cx="594105"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支撑</a:t>
              </a:r>
            </a:p>
          </p:txBody>
        </p:sp>
      </p:grpSp>
      <p:sp>
        <p:nvSpPr>
          <p:cNvPr id="131" name="文本框 130"/>
          <p:cNvSpPr txBox="1"/>
          <p:nvPr/>
        </p:nvSpPr>
        <p:spPr>
          <a:xfrm>
            <a:off x="4487464" y="5338441"/>
            <a:ext cx="451694"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指导</a:t>
            </a:r>
          </a:p>
        </p:txBody>
      </p:sp>
      <p:cxnSp>
        <p:nvCxnSpPr>
          <p:cNvPr id="10" name="连接符: 肘形 122"/>
          <p:cNvCxnSpPr>
            <a:stCxn id="130" idx="1"/>
          </p:cNvCxnSpPr>
          <p:nvPr/>
        </p:nvCxnSpPr>
        <p:spPr>
          <a:xfrm rot="10800000" flipH="1">
            <a:off x="3922395" y="5055235"/>
            <a:ext cx="1045845" cy="951865"/>
          </a:xfrm>
          <a:prstGeom prst="bentConnector3">
            <a:avLst>
              <a:gd name="adj1" fmla="val 4420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693025" y="3687445"/>
            <a:ext cx="636270" cy="52197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提供设备</a:t>
            </a:r>
          </a:p>
        </p:txBody>
      </p:sp>
      <p:sp>
        <p:nvSpPr>
          <p:cNvPr id="13" name="文本框 12"/>
          <p:cNvSpPr txBox="1"/>
          <p:nvPr/>
        </p:nvSpPr>
        <p:spPr>
          <a:xfrm>
            <a:off x="7693025" y="5932170"/>
            <a:ext cx="636270" cy="737235"/>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提供管理工具</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6748568" y="1666493"/>
            <a:ext cx="1985066" cy="509983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 name="标题 1"/>
          <p:cNvSpPr>
            <a:spLocks noGrp="1"/>
          </p:cNvSpPr>
          <p:nvPr>
            <p:ph type="title"/>
          </p:nvPr>
        </p:nvSpPr>
        <p:spPr/>
        <p:txBody>
          <a:bodyPr/>
          <a:lstStyle/>
          <a:p>
            <a:r>
              <a:rPr lang="zh-CN" altLang="en-US" dirty="0">
                <a:solidFill>
                  <a:srgbClr val="17375E"/>
                </a:solidFill>
              </a:rPr>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7</a:t>
            </a:fld>
            <a:endParaRPr lang="en-US" altLang="zh-CN"/>
          </a:p>
        </p:txBody>
      </p:sp>
      <p:sp>
        <p:nvSpPr>
          <p:cNvPr id="4" name="矩形 3"/>
          <p:cNvSpPr/>
          <p:nvPr>
            <p:custDataLst>
              <p:tags r:id="rId1"/>
            </p:custDataLst>
          </p:nvPr>
        </p:nvSpPr>
        <p:spPr bwMode="auto">
          <a:xfrm>
            <a:off x="368047" y="1073014"/>
            <a:ext cx="8345211"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625034" y="1149500"/>
            <a:ext cx="113840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t>适配能源互联网业务的</a:t>
            </a:r>
            <a:r>
              <a:rPr lang="en-US" altLang="zh-CN" dirty="0" err="1"/>
              <a:t>FlexE</a:t>
            </a:r>
            <a:r>
              <a:rPr lang="zh-CN" altLang="en-US" dirty="0"/>
              <a:t>设备及管理工具研发</a:t>
            </a:r>
            <a:r>
              <a:rPr lang="en-US" altLang="zh-CN" dirty="0"/>
              <a:t>——</a:t>
            </a:r>
            <a:r>
              <a:rPr lang="zh-CN" altLang="en-US" dirty="0"/>
              <a:t>技术路线</a:t>
            </a:r>
          </a:p>
        </p:txBody>
      </p:sp>
      <p:sp>
        <p:nvSpPr>
          <p:cNvPr id="6" name="燕尾形 17"/>
          <p:cNvSpPr/>
          <p:nvPr>
            <p:custDataLst>
              <p:tags r:id="rId2"/>
            </p:custDataLst>
          </p:nvPr>
        </p:nvSpPr>
        <p:spPr bwMode="auto">
          <a:xfrm>
            <a:off x="8535275" y="1045934"/>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7" name="矩形 6"/>
          <p:cNvSpPr/>
          <p:nvPr/>
        </p:nvSpPr>
        <p:spPr>
          <a:xfrm>
            <a:off x="734556" y="1777382"/>
            <a:ext cx="4606320" cy="432147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3053" y="2005372"/>
            <a:ext cx="4369326" cy="3553460"/>
          </a:xfrm>
          <a:prstGeom prst="rect">
            <a:avLst/>
          </a:prstGeom>
          <a:noFill/>
        </p:spPr>
        <p:txBody>
          <a:bodyPr wrap="square">
            <a:spAutoFit/>
          </a:bodyPr>
          <a:lstStyle/>
          <a:p>
            <a:pPr indent="457200" algn="just">
              <a:lnSpc>
                <a:spcPts val="3000"/>
              </a:lnSpc>
            </a:pPr>
            <a:r>
              <a:rPr lang="zh-CN" altLang="en-US" sz="1400" dirty="0">
                <a:latin typeface="微软雅黑" panose="020B0503020204020204" pitchFamily="34" charset="-122"/>
                <a:ea typeface="微软雅黑" panose="020B0503020204020204" pitchFamily="34" charset="-122"/>
              </a:rPr>
              <a:t>本课题遵循“需求分析</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技术研究</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设备系统研发”的技术研究路线。</a:t>
            </a:r>
            <a:r>
              <a:rPr lang="zh-CN" altLang="zh-CN" sz="1400" dirty="0">
                <a:latin typeface="微软雅黑" panose="020B0503020204020204" pitchFamily="34" charset="-122"/>
                <a:ea typeface="微软雅黑" panose="020B0503020204020204" pitchFamily="34" charset="-122"/>
              </a:rPr>
              <a:t>从多个维度分析融合型</a:t>
            </a:r>
            <a:r>
              <a:rPr lang="en-US" altLang="zh-CN" sz="1400" dirty="0" err="1">
                <a:latin typeface="微软雅黑" panose="020B0503020204020204" pitchFamily="34" charset="-122"/>
                <a:ea typeface="微软雅黑" panose="020B0503020204020204" pitchFamily="34" charset="-122"/>
              </a:rPr>
              <a:t>FlexE</a:t>
            </a:r>
            <a:r>
              <a:rPr lang="zh-CN" altLang="zh-CN" sz="1400" dirty="0">
                <a:latin typeface="微软雅黑" panose="020B0503020204020204" pitchFamily="34" charset="-122"/>
                <a:ea typeface="微软雅黑" panose="020B0503020204020204" pitchFamily="34" charset="-122"/>
              </a:rPr>
              <a:t>设备及管理工具研发的功能需求</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结合指南中提出的指标需求</a:t>
            </a:r>
            <a:r>
              <a:rPr lang="zh-CN" altLang="en-US" sz="1400" dirty="0">
                <a:latin typeface="微软雅黑" panose="020B0503020204020204" pitchFamily="34" charset="-122"/>
                <a:ea typeface="微软雅黑" panose="020B0503020204020204" pitchFamily="34" charset="-122"/>
              </a:rPr>
              <a:t>提出设备和管理工具的性能需求；基于上述需求开展支撑融合</a:t>
            </a: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设备实现的关键技术和体系架构的研究，提出面向智能运维的网络切片全生命周期管理和快速开通机制，研发适配能源互联网业务的融合</a:t>
            </a: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设备装置和基于</a:t>
            </a: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的能源互联网业务切片网络端到端管理工具，定义</a:t>
            </a: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承载网接口交互标准。</a:t>
            </a:r>
          </a:p>
        </p:txBody>
      </p:sp>
      <p:sp>
        <p:nvSpPr>
          <p:cNvPr id="9"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9047595" y="1666493"/>
            <a:ext cx="2551298" cy="509983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5" name="矩形 14"/>
          <p:cNvSpPr/>
          <p:nvPr/>
        </p:nvSpPr>
        <p:spPr>
          <a:xfrm>
            <a:off x="9189085" y="5438968"/>
            <a:ext cx="2319655" cy="70124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6" name="矩形 15"/>
          <p:cNvSpPr/>
          <p:nvPr/>
        </p:nvSpPr>
        <p:spPr>
          <a:xfrm>
            <a:off x="9234376" y="5657641"/>
            <a:ext cx="1092641" cy="22424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配置管理</a:t>
            </a:r>
          </a:p>
        </p:txBody>
      </p:sp>
      <p:sp>
        <p:nvSpPr>
          <p:cNvPr id="17" name="矩形 16"/>
          <p:cNvSpPr/>
          <p:nvPr/>
        </p:nvSpPr>
        <p:spPr>
          <a:xfrm>
            <a:off x="9228552" y="5901630"/>
            <a:ext cx="1098465" cy="20099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性能管理</a:t>
            </a:r>
          </a:p>
        </p:txBody>
      </p:sp>
      <p:sp>
        <p:nvSpPr>
          <p:cNvPr id="18" name="矩形 17"/>
          <p:cNvSpPr/>
          <p:nvPr/>
        </p:nvSpPr>
        <p:spPr>
          <a:xfrm>
            <a:off x="10393592" y="5657642"/>
            <a:ext cx="1092641" cy="23807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告警管理</a:t>
            </a:r>
          </a:p>
        </p:txBody>
      </p:sp>
      <p:sp>
        <p:nvSpPr>
          <p:cNvPr id="19" name="矩形 18"/>
          <p:cNvSpPr/>
          <p:nvPr/>
        </p:nvSpPr>
        <p:spPr>
          <a:xfrm>
            <a:off x="10393592" y="5908206"/>
            <a:ext cx="1098466" cy="1922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拓扑管理</a:t>
            </a:r>
          </a:p>
        </p:txBody>
      </p:sp>
      <p:sp>
        <p:nvSpPr>
          <p:cNvPr id="20" name="矩形 19"/>
          <p:cNvSpPr/>
          <p:nvPr/>
        </p:nvSpPr>
        <p:spPr>
          <a:xfrm>
            <a:off x="9185592" y="6165197"/>
            <a:ext cx="2322513" cy="55481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1" name="文本框 20"/>
          <p:cNvSpPr txBox="1"/>
          <p:nvPr/>
        </p:nvSpPr>
        <p:spPr>
          <a:xfrm>
            <a:off x="8718517" y="5418946"/>
            <a:ext cx="3268960" cy="274723"/>
          </a:xfrm>
          <a:prstGeom prst="rect">
            <a:avLst/>
          </a:prstGeom>
          <a:noFill/>
          <a:ln>
            <a:noFill/>
          </a:ln>
        </p:spPr>
        <p:txBody>
          <a:bodyPr wrap="square" rtlCol="0">
            <a:spAutoFit/>
          </a:bodyPr>
          <a:lstStyle/>
          <a:p>
            <a:pPr algn="ctr"/>
            <a:r>
              <a:rPr lang="zh-CN" altLang="zh-CN" sz="1200" kern="100" dirty="0">
                <a:effectLst/>
                <a:ea typeface="仿宋_GB2312" panose="02010609030101010101" pitchFamily="49" charset="-122"/>
                <a:cs typeface="Times New Roman" panose="02020603050405020304" pitchFamily="18" charset="0"/>
              </a:rPr>
              <a:t>管控需求</a:t>
            </a:r>
            <a:r>
              <a:rPr lang="zh-CN" altLang="en-US" sz="1200" kern="100" dirty="0">
                <a:effectLst/>
                <a:ea typeface="仿宋_GB2312" panose="02010609030101010101" pitchFamily="49" charset="-122"/>
                <a:cs typeface="Times New Roman" panose="02020603050405020304" pitchFamily="18" charset="0"/>
              </a:rPr>
              <a:t>分析</a:t>
            </a:r>
            <a:endParaRPr lang="zh-CN" altLang="en-US" sz="1200" dirty="0"/>
          </a:p>
        </p:txBody>
      </p:sp>
      <p:sp>
        <p:nvSpPr>
          <p:cNvPr id="22" name="文本框 21"/>
          <p:cNvSpPr txBox="1"/>
          <p:nvPr/>
        </p:nvSpPr>
        <p:spPr>
          <a:xfrm>
            <a:off x="9582766" y="6184695"/>
            <a:ext cx="1589383" cy="277990"/>
          </a:xfrm>
          <a:prstGeom prst="rect">
            <a:avLst/>
          </a:prstGeom>
          <a:noFill/>
          <a:ln>
            <a:noFill/>
          </a:ln>
        </p:spPr>
        <p:txBody>
          <a:bodyPr wrap="square" rtlCol="0">
            <a:spAutoFit/>
          </a:bodyPr>
          <a:lstStyle/>
          <a:p>
            <a:pPr algn="ctr"/>
            <a:r>
              <a:rPr lang="zh-CN" altLang="en-US" sz="1200" kern="100" dirty="0">
                <a:effectLst/>
                <a:ea typeface="仿宋_GB2312" panose="02010609030101010101" pitchFamily="49" charset="-122"/>
                <a:cs typeface="Times New Roman" panose="02020603050405020304" pitchFamily="18" charset="0"/>
              </a:rPr>
              <a:t>交互接口规范</a:t>
            </a:r>
            <a:endParaRPr lang="zh-CN" altLang="en-US" sz="1200" dirty="0"/>
          </a:p>
        </p:txBody>
      </p:sp>
      <p:sp>
        <p:nvSpPr>
          <p:cNvPr id="23" name="矩形 22"/>
          <p:cNvSpPr/>
          <p:nvPr/>
        </p:nvSpPr>
        <p:spPr>
          <a:xfrm>
            <a:off x="9233477" y="6420887"/>
            <a:ext cx="1063723" cy="24001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设备标准</a:t>
            </a:r>
          </a:p>
        </p:txBody>
      </p:sp>
      <p:sp>
        <p:nvSpPr>
          <p:cNvPr id="24" name="矩形 23"/>
          <p:cNvSpPr/>
          <p:nvPr/>
        </p:nvSpPr>
        <p:spPr>
          <a:xfrm>
            <a:off x="10393592" y="6419162"/>
            <a:ext cx="1071501" cy="24001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接口标准</a:t>
            </a:r>
          </a:p>
        </p:txBody>
      </p:sp>
      <p:sp>
        <p:nvSpPr>
          <p:cNvPr id="27" name="矩形 26"/>
          <p:cNvSpPr/>
          <p:nvPr/>
        </p:nvSpPr>
        <p:spPr>
          <a:xfrm>
            <a:off x="9177781" y="1737620"/>
            <a:ext cx="2330583" cy="162248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8" name="矩形 27"/>
          <p:cNvSpPr/>
          <p:nvPr/>
        </p:nvSpPr>
        <p:spPr>
          <a:xfrm>
            <a:off x="9188806" y="3616745"/>
            <a:ext cx="2319559" cy="159733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kern="100" dirty="0">
              <a:solidFill>
                <a:schemeClr val="tx1"/>
              </a:solidFill>
              <a:ea typeface="仿宋_GB2312" panose="02010609030101010101" pitchFamily="49" charset="-122"/>
              <a:cs typeface="Times New Roman" panose="02020603050405020304" pitchFamily="18" charset="0"/>
            </a:endParaRPr>
          </a:p>
        </p:txBody>
      </p:sp>
      <p:sp>
        <p:nvSpPr>
          <p:cNvPr id="29" name="文本框 28"/>
          <p:cNvSpPr txBox="1"/>
          <p:nvPr/>
        </p:nvSpPr>
        <p:spPr>
          <a:xfrm>
            <a:off x="9281495" y="1867634"/>
            <a:ext cx="2125222" cy="274723"/>
          </a:xfrm>
          <a:prstGeom prst="rect">
            <a:avLst/>
          </a:prstGeom>
          <a:noFill/>
          <a:ln>
            <a:noFill/>
          </a:ln>
        </p:spPr>
        <p:txBody>
          <a:bodyPr wrap="square" rtlCol="0">
            <a:spAutoFit/>
          </a:bodyPr>
          <a:lstStyle/>
          <a:p>
            <a:pPr algn="ctr"/>
            <a:r>
              <a:rPr lang="zh-CN" altLang="en-US" sz="1200" kern="100" dirty="0">
                <a:ea typeface="仿宋_GB2312" panose="02010609030101010101" pitchFamily="49" charset="-122"/>
                <a:cs typeface="Times New Roman" panose="02020603050405020304" pitchFamily="18" charset="0"/>
              </a:rPr>
              <a:t>融合</a:t>
            </a:r>
            <a:r>
              <a:rPr lang="en-US" altLang="zh-CN" sz="1200" kern="100" dirty="0" err="1">
                <a:ea typeface="仿宋_GB2312" panose="02010609030101010101" pitchFamily="49" charset="-122"/>
                <a:cs typeface="Times New Roman" panose="02020603050405020304" pitchFamily="18" charset="0"/>
              </a:rPr>
              <a:t>FlexE</a:t>
            </a:r>
            <a:r>
              <a:rPr lang="zh-CN" altLang="en-US" sz="1200" kern="100" dirty="0">
                <a:ea typeface="仿宋_GB2312" panose="02010609030101010101" pitchFamily="49" charset="-122"/>
                <a:cs typeface="Times New Roman" panose="02020603050405020304" pitchFamily="18" charset="0"/>
              </a:rPr>
              <a:t>设备装置研发</a:t>
            </a:r>
          </a:p>
        </p:txBody>
      </p:sp>
      <p:sp>
        <p:nvSpPr>
          <p:cNvPr id="30" name="文本框 29"/>
          <p:cNvSpPr txBox="1"/>
          <p:nvPr/>
        </p:nvSpPr>
        <p:spPr>
          <a:xfrm>
            <a:off x="9243032" y="3614289"/>
            <a:ext cx="2125222" cy="274723"/>
          </a:xfrm>
          <a:prstGeom prst="rect">
            <a:avLst/>
          </a:prstGeom>
          <a:noFill/>
          <a:ln>
            <a:noFill/>
          </a:ln>
        </p:spPr>
        <p:txBody>
          <a:bodyPr wrap="square" rtlCol="0">
            <a:spAutoFit/>
          </a:bodyPr>
          <a:lstStyle/>
          <a:p>
            <a:pPr algn="ctr"/>
            <a:r>
              <a:rPr lang="zh-CN" altLang="en-US" sz="1200" kern="100" dirty="0">
                <a:solidFill>
                  <a:schemeClr val="tx1"/>
                </a:solidFill>
                <a:ea typeface="仿宋_GB2312" panose="02010609030101010101" pitchFamily="49" charset="-122"/>
                <a:cs typeface="Times New Roman" panose="02020603050405020304" pitchFamily="18" charset="0"/>
              </a:rPr>
              <a:t>网络端到端管理工具</a:t>
            </a:r>
          </a:p>
        </p:txBody>
      </p:sp>
      <p:sp>
        <p:nvSpPr>
          <p:cNvPr id="31" name="矩形 30"/>
          <p:cNvSpPr/>
          <p:nvPr/>
        </p:nvSpPr>
        <p:spPr>
          <a:xfrm>
            <a:off x="9263295" y="2114550"/>
            <a:ext cx="2170403" cy="3694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适配电力存量各类业务设备</a:t>
            </a:r>
          </a:p>
        </p:txBody>
      </p:sp>
      <p:sp>
        <p:nvSpPr>
          <p:cNvPr id="32" name="矩形 31"/>
          <p:cNvSpPr/>
          <p:nvPr/>
        </p:nvSpPr>
        <p:spPr>
          <a:xfrm>
            <a:off x="9263294" y="2538217"/>
            <a:ext cx="2170403" cy="36945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仿宋_GB2312" panose="02010609030101010101" pitchFamily="49" charset="-122"/>
                <a:ea typeface="仿宋_GB2312" panose="02010609030101010101" pitchFamily="49" charset="-122"/>
              </a:rPr>
              <a:t>2M </a:t>
            </a:r>
            <a:r>
              <a:rPr lang="zh-CN" altLang="en-US" sz="1200" dirty="0">
                <a:latin typeface="仿宋_GB2312" panose="02010609030101010101" pitchFamily="49" charset="-122"/>
                <a:ea typeface="仿宋_GB2312" panose="02010609030101010101" pitchFamily="49" charset="-122"/>
              </a:rPr>
              <a:t>等光</a:t>
            </a:r>
            <a:r>
              <a:rPr lang="en-US" altLang="zh-CN" sz="1200" dirty="0">
                <a:latin typeface="仿宋_GB2312" panose="02010609030101010101" pitchFamily="49" charset="-122"/>
                <a:ea typeface="仿宋_GB2312" panose="02010609030101010101" pitchFamily="49" charset="-122"/>
              </a:rPr>
              <a:t>/</a:t>
            </a:r>
            <a:r>
              <a:rPr lang="zh-CN" altLang="en-US" sz="1200" dirty="0">
                <a:latin typeface="仿宋_GB2312" panose="02010609030101010101" pitchFamily="49" charset="-122"/>
                <a:ea typeface="仿宋_GB2312" panose="02010609030101010101" pitchFamily="49" charset="-122"/>
              </a:rPr>
              <a:t>电标准接口</a:t>
            </a:r>
          </a:p>
        </p:txBody>
      </p:sp>
      <p:sp>
        <p:nvSpPr>
          <p:cNvPr id="33" name="矩形 32"/>
          <p:cNvSpPr/>
          <p:nvPr/>
        </p:nvSpPr>
        <p:spPr>
          <a:xfrm>
            <a:off x="9263879" y="2970169"/>
            <a:ext cx="2169818" cy="35317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 多颗粒能力</a:t>
            </a:r>
            <a:r>
              <a:rPr lang="en-US" altLang="zh-CN" sz="1200" dirty="0">
                <a:latin typeface="仿宋_GB2312" panose="02010609030101010101" pitchFamily="49" charset="-122"/>
                <a:ea typeface="仿宋_GB2312" panose="02010609030101010101" pitchFamily="49" charset="-122"/>
              </a:rPr>
              <a:t>:5G/1G/10M</a:t>
            </a:r>
            <a:endParaRPr lang="zh-CN" altLang="en-US" sz="1200" dirty="0">
              <a:latin typeface="仿宋_GB2312" panose="02010609030101010101" pitchFamily="49" charset="-122"/>
              <a:ea typeface="仿宋_GB2312" panose="02010609030101010101" pitchFamily="49" charset="-122"/>
            </a:endParaRPr>
          </a:p>
        </p:txBody>
      </p:sp>
      <p:sp>
        <p:nvSpPr>
          <p:cNvPr id="34" name="矩形 33"/>
          <p:cNvSpPr/>
          <p:nvPr/>
        </p:nvSpPr>
        <p:spPr>
          <a:xfrm>
            <a:off x="9263295" y="3879025"/>
            <a:ext cx="2170402" cy="3553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故障定位定界时延</a:t>
            </a:r>
            <a:r>
              <a:rPr lang="en-US" altLang="zh-CN" sz="1200" dirty="0">
                <a:latin typeface="仿宋_GB2312" panose="02010609030101010101" pitchFamily="49" charset="-122"/>
                <a:ea typeface="仿宋_GB2312" panose="02010609030101010101" pitchFamily="49" charset="-122"/>
              </a:rPr>
              <a:t>&lt;3 </a:t>
            </a:r>
            <a:r>
              <a:rPr lang="zh-CN" altLang="en-US" sz="1200" dirty="0">
                <a:latin typeface="仿宋_GB2312" panose="02010609030101010101" pitchFamily="49" charset="-122"/>
                <a:ea typeface="仿宋_GB2312" panose="02010609030101010101" pitchFamily="49" charset="-122"/>
              </a:rPr>
              <a:t>分钟</a:t>
            </a:r>
          </a:p>
        </p:txBody>
      </p:sp>
      <p:sp>
        <p:nvSpPr>
          <p:cNvPr id="35" name="矩形 34"/>
          <p:cNvSpPr/>
          <p:nvPr/>
        </p:nvSpPr>
        <p:spPr>
          <a:xfrm>
            <a:off x="9263295" y="4319261"/>
            <a:ext cx="2170402" cy="3553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业务配置开通时延分钟级</a:t>
            </a:r>
          </a:p>
        </p:txBody>
      </p:sp>
      <p:sp>
        <p:nvSpPr>
          <p:cNvPr id="36" name="矩形 35"/>
          <p:cNvSpPr/>
          <p:nvPr/>
        </p:nvSpPr>
        <p:spPr>
          <a:xfrm>
            <a:off x="9263295" y="4750187"/>
            <a:ext cx="2170402" cy="35530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节点管理能力≥</a:t>
            </a:r>
            <a:r>
              <a:rPr lang="en-US" altLang="zh-CN" sz="1200" dirty="0">
                <a:latin typeface="仿宋_GB2312" panose="02010609030101010101" pitchFamily="49" charset="-122"/>
                <a:ea typeface="仿宋_GB2312" panose="02010609030101010101" pitchFamily="49" charset="-122"/>
              </a:rPr>
              <a:t>50</a:t>
            </a:r>
            <a:endParaRPr lang="zh-CN" altLang="en-US" sz="1200" dirty="0">
              <a:latin typeface="仿宋_GB2312" panose="02010609030101010101" pitchFamily="49" charset="-122"/>
              <a:ea typeface="仿宋_GB2312" panose="02010609030101010101" pitchFamily="49" charset="-122"/>
            </a:endParaRPr>
          </a:p>
        </p:txBody>
      </p:sp>
      <p:sp>
        <p:nvSpPr>
          <p:cNvPr id="38" name="矩形 37"/>
          <p:cNvSpPr/>
          <p:nvPr/>
        </p:nvSpPr>
        <p:spPr>
          <a:xfrm>
            <a:off x="6879865" y="1937320"/>
            <a:ext cx="1693100" cy="469509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39" name="文本框 38"/>
          <p:cNvSpPr txBox="1"/>
          <p:nvPr/>
        </p:nvSpPr>
        <p:spPr>
          <a:xfrm>
            <a:off x="6748568" y="2023685"/>
            <a:ext cx="1964690" cy="461665"/>
          </a:xfrm>
          <a:prstGeom prst="rect">
            <a:avLst/>
          </a:prstGeom>
          <a:noFill/>
          <a:ln>
            <a:noFill/>
          </a:ln>
        </p:spPr>
        <p:txBody>
          <a:bodyPr wrap="square" rtlCol="0">
            <a:spAutoFit/>
          </a:bodyPr>
          <a:lstStyle/>
          <a:p>
            <a:pPr algn="ctr"/>
            <a:r>
              <a:rPr lang="zh-CN" altLang="zh-CN" sz="1200" kern="100" dirty="0">
                <a:effectLst/>
                <a:ea typeface="仿宋_GB2312" panose="02010609030101010101" pitchFamily="49" charset="-122"/>
                <a:cs typeface="Times New Roman" panose="02020603050405020304" pitchFamily="18" charset="0"/>
              </a:rPr>
              <a:t>需求</a:t>
            </a:r>
            <a:r>
              <a:rPr lang="zh-CN" altLang="en-US" sz="1200" kern="100" dirty="0">
                <a:effectLst/>
                <a:ea typeface="仿宋_GB2312" panose="02010609030101010101" pitchFamily="49" charset="-122"/>
                <a:cs typeface="Times New Roman" panose="02020603050405020304" pitchFamily="18" charset="0"/>
              </a:rPr>
              <a:t>分析</a:t>
            </a:r>
            <a:endParaRPr lang="en-US" altLang="zh-CN" sz="1200" kern="100" dirty="0">
              <a:effectLst/>
              <a:ea typeface="仿宋_GB2312" panose="02010609030101010101" pitchFamily="49" charset="-122"/>
              <a:cs typeface="Times New Roman" panose="02020603050405020304" pitchFamily="18" charset="0"/>
            </a:endParaRPr>
          </a:p>
          <a:p>
            <a:pPr algn="ctr"/>
            <a:r>
              <a:rPr lang="zh-CN" altLang="en-US" sz="1200" kern="100" dirty="0">
                <a:effectLst/>
                <a:ea typeface="仿宋_GB2312" panose="02010609030101010101" pitchFamily="49" charset="-122"/>
                <a:cs typeface="Times New Roman" panose="02020603050405020304" pitchFamily="18" charset="0"/>
              </a:rPr>
              <a:t>（课题</a:t>
            </a:r>
            <a:r>
              <a:rPr lang="en-US" altLang="zh-CN" sz="1200" kern="100" dirty="0">
                <a:effectLst/>
                <a:ea typeface="仿宋_GB2312" panose="02010609030101010101" pitchFamily="49" charset="-122"/>
                <a:cs typeface="Times New Roman" panose="02020603050405020304" pitchFamily="18" charset="0"/>
              </a:rPr>
              <a:t>1</a:t>
            </a:r>
            <a:r>
              <a:rPr lang="zh-CN" altLang="en-US" sz="1200" kern="100" dirty="0">
                <a:effectLst/>
                <a:ea typeface="仿宋_GB2312" panose="02010609030101010101" pitchFamily="49" charset="-122"/>
                <a:cs typeface="Times New Roman" panose="02020603050405020304" pitchFamily="18" charset="0"/>
              </a:rPr>
              <a:t>和课题</a:t>
            </a:r>
            <a:r>
              <a:rPr lang="en-US" altLang="zh-CN" sz="1200" kern="100" dirty="0">
                <a:effectLst/>
                <a:ea typeface="仿宋_GB2312" panose="02010609030101010101" pitchFamily="49" charset="-122"/>
                <a:cs typeface="Times New Roman" panose="02020603050405020304" pitchFamily="18" charset="0"/>
              </a:rPr>
              <a:t>2</a:t>
            </a:r>
            <a:r>
              <a:rPr lang="zh-CN" altLang="en-US" sz="1200" kern="100" dirty="0">
                <a:effectLst/>
                <a:ea typeface="仿宋_GB2312" panose="02010609030101010101" pitchFamily="49" charset="-122"/>
                <a:cs typeface="Times New Roman" panose="02020603050405020304" pitchFamily="18" charset="0"/>
              </a:rPr>
              <a:t>）</a:t>
            </a:r>
            <a:endParaRPr lang="zh-CN" altLang="en-US" sz="1200" dirty="0"/>
          </a:p>
        </p:txBody>
      </p:sp>
      <p:sp>
        <p:nvSpPr>
          <p:cNvPr id="40" name="矩形 39"/>
          <p:cNvSpPr/>
          <p:nvPr/>
        </p:nvSpPr>
        <p:spPr>
          <a:xfrm>
            <a:off x="7052663" y="4702682"/>
            <a:ext cx="1364565" cy="6996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典型能源互联网业务承载需求</a:t>
            </a:r>
          </a:p>
        </p:txBody>
      </p:sp>
      <p:sp>
        <p:nvSpPr>
          <p:cNvPr id="41" name="矩形 40"/>
          <p:cNvSpPr/>
          <p:nvPr/>
        </p:nvSpPr>
        <p:spPr>
          <a:xfrm>
            <a:off x="7070191" y="2647147"/>
            <a:ext cx="1364564" cy="69252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多粒度融合</a:t>
            </a:r>
            <a:r>
              <a:rPr lang="en-US" altLang="zh-CN" sz="1200" dirty="0" err="1">
                <a:latin typeface="仿宋_GB2312" panose="02010609030101010101" pitchFamily="49" charset="-122"/>
                <a:ea typeface="仿宋_GB2312" panose="02010609030101010101" pitchFamily="49" charset="-122"/>
              </a:rPr>
              <a:t>FlexE</a:t>
            </a:r>
            <a:r>
              <a:rPr lang="zh-CN" altLang="en-US" sz="1200" dirty="0">
                <a:latin typeface="仿宋_GB2312" panose="02010609030101010101" pitchFamily="49" charset="-122"/>
                <a:ea typeface="仿宋_GB2312" panose="02010609030101010101" pitchFamily="49" charset="-122"/>
              </a:rPr>
              <a:t>设备组网能力需求</a:t>
            </a:r>
          </a:p>
        </p:txBody>
      </p:sp>
      <p:sp>
        <p:nvSpPr>
          <p:cNvPr id="42" name="矩形 41"/>
          <p:cNvSpPr/>
          <p:nvPr/>
        </p:nvSpPr>
        <p:spPr>
          <a:xfrm>
            <a:off x="7052663" y="5742004"/>
            <a:ext cx="1364564" cy="6717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多粒度融合</a:t>
            </a:r>
            <a:r>
              <a:rPr lang="en-US" altLang="zh-CN" sz="1200" dirty="0" err="1">
                <a:latin typeface="仿宋_GB2312" panose="02010609030101010101" pitchFamily="49" charset="-122"/>
                <a:ea typeface="仿宋_GB2312" panose="02010609030101010101" pitchFamily="49" charset="-122"/>
              </a:rPr>
              <a:t>FlexE</a:t>
            </a:r>
            <a:r>
              <a:rPr lang="zh-CN" altLang="en-US" sz="1200" dirty="0">
                <a:latin typeface="仿宋_GB2312" panose="02010609030101010101" pitchFamily="49" charset="-122"/>
                <a:ea typeface="仿宋_GB2312" panose="02010609030101010101" pitchFamily="49" charset="-122"/>
              </a:rPr>
              <a:t>设备接口适配需求</a:t>
            </a:r>
          </a:p>
        </p:txBody>
      </p:sp>
      <p:sp>
        <p:nvSpPr>
          <p:cNvPr id="43" name="矩形 42"/>
          <p:cNvSpPr/>
          <p:nvPr/>
        </p:nvSpPr>
        <p:spPr>
          <a:xfrm>
            <a:off x="7060252" y="3686402"/>
            <a:ext cx="1370186" cy="699637"/>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多粒度融合</a:t>
            </a:r>
            <a:r>
              <a:rPr lang="en-US" altLang="zh-CN" sz="1200" dirty="0" err="1">
                <a:latin typeface="仿宋_GB2312" panose="02010609030101010101" pitchFamily="49" charset="-122"/>
                <a:ea typeface="仿宋_GB2312" panose="02010609030101010101" pitchFamily="49" charset="-122"/>
              </a:rPr>
              <a:t>FlexE</a:t>
            </a:r>
            <a:r>
              <a:rPr lang="zh-CN" altLang="en-US" sz="1200" dirty="0">
                <a:latin typeface="仿宋_GB2312" panose="02010609030101010101" pitchFamily="49" charset="-122"/>
                <a:ea typeface="仿宋_GB2312" panose="02010609030101010101" pitchFamily="49" charset="-122"/>
              </a:rPr>
              <a:t>设备切片管理和灵活调度需求</a:t>
            </a:r>
          </a:p>
        </p:txBody>
      </p:sp>
      <p:sp>
        <p:nvSpPr>
          <p:cNvPr id="49" name="箭头: 下 48"/>
          <p:cNvSpPr/>
          <p:nvPr/>
        </p:nvSpPr>
        <p:spPr>
          <a:xfrm rot="16200000">
            <a:off x="8863647" y="2513187"/>
            <a:ext cx="260399" cy="29003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下 50"/>
          <p:cNvSpPr/>
          <p:nvPr/>
        </p:nvSpPr>
        <p:spPr>
          <a:xfrm rot="16200000">
            <a:off x="8844842" y="4214122"/>
            <a:ext cx="260399" cy="29003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下 51"/>
          <p:cNvSpPr/>
          <p:nvPr/>
        </p:nvSpPr>
        <p:spPr>
          <a:xfrm rot="16200000">
            <a:off x="8820476" y="5957177"/>
            <a:ext cx="260399" cy="29003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9079865" y="5385656"/>
            <a:ext cx="2526664" cy="1406525"/>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p:cNvSpPr/>
          <p:nvPr/>
        </p:nvSpPr>
        <p:spPr>
          <a:xfrm>
            <a:off x="9095691" y="1582256"/>
            <a:ext cx="2486750" cy="1871367"/>
          </a:xfrm>
          <a:prstGeom prst="roundRect">
            <a:avLst/>
          </a:prstGeom>
          <a:noFill/>
          <a:ln>
            <a:solidFill>
              <a:srgbClr val="257E6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p:cNvSpPr/>
          <p:nvPr/>
        </p:nvSpPr>
        <p:spPr>
          <a:xfrm>
            <a:off x="9079869" y="3510813"/>
            <a:ext cx="2486750" cy="1770065"/>
          </a:xfrm>
          <a:prstGeom prst="round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p:cNvSpPr/>
          <p:nvPr/>
        </p:nvSpPr>
        <p:spPr>
          <a:xfrm>
            <a:off x="707710" y="6249443"/>
            <a:ext cx="1151483" cy="40599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任务</a:t>
            </a:r>
            <a:r>
              <a:rPr lang="en-US" altLang="zh-CN" sz="1400" dirty="0">
                <a:solidFill>
                  <a:schemeClr val="tx1"/>
                </a:solidFill>
              </a:rPr>
              <a:t>1</a:t>
            </a:r>
            <a:endParaRPr lang="zh-CN" altLang="en-US" sz="1400" dirty="0">
              <a:solidFill>
                <a:schemeClr val="tx1"/>
              </a:solidFill>
            </a:endParaRPr>
          </a:p>
        </p:txBody>
      </p:sp>
      <p:sp>
        <p:nvSpPr>
          <p:cNvPr id="55" name="矩形: 圆角 54"/>
          <p:cNvSpPr/>
          <p:nvPr/>
        </p:nvSpPr>
        <p:spPr>
          <a:xfrm>
            <a:off x="2430674" y="6249443"/>
            <a:ext cx="1151483" cy="405996"/>
          </a:xfrm>
          <a:prstGeom prst="roundRect">
            <a:avLst/>
          </a:prstGeom>
          <a:noFill/>
          <a:ln>
            <a:solidFill>
              <a:srgbClr val="257E6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任务</a:t>
            </a:r>
            <a:r>
              <a:rPr lang="en-US" altLang="zh-CN" sz="1400" dirty="0">
                <a:solidFill>
                  <a:schemeClr val="tx1"/>
                </a:solidFill>
              </a:rPr>
              <a:t>2</a:t>
            </a:r>
            <a:endParaRPr lang="zh-CN" altLang="en-US" sz="1400" dirty="0">
              <a:solidFill>
                <a:schemeClr val="tx1"/>
              </a:solidFill>
            </a:endParaRPr>
          </a:p>
        </p:txBody>
      </p:sp>
      <p:sp>
        <p:nvSpPr>
          <p:cNvPr id="56" name="矩形: 圆角 55"/>
          <p:cNvSpPr/>
          <p:nvPr/>
        </p:nvSpPr>
        <p:spPr>
          <a:xfrm>
            <a:off x="4203107" y="6249443"/>
            <a:ext cx="1151483" cy="405996"/>
          </a:xfrm>
          <a:prstGeom prst="round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任务</a:t>
            </a:r>
            <a:r>
              <a:rPr lang="en-US" altLang="zh-CN" sz="1400" dirty="0">
                <a:solidFill>
                  <a:schemeClr val="tx1"/>
                </a:solidFill>
              </a:rPr>
              <a:t>3</a:t>
            </a:r>
            <a:endParaRPr lang="zh-CN" altLang="en-US" sz="14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8</a:t>
            </a:fld>
            <a:endParaRPr lang="en-US" altLang="zh-CN"/>
          </a:p>
        </p:txBody>
      </p:sp>
      <p:sp>
        <p:nvSpPr>
          <p:cNvPr id="12" name="矩形 11"/>
          <p:cNvSpPr/>
          <p:nvPr>
            <p:custDataLst>
              <p:tags r:id="rId1"/>
            </p:custDataLst>
          </p:nvPr>
        </p:nvSpPr>
        <p:spPr bwMode="auto">
          <a:xfrm>
            <a:off x="411780" y="936115"/>
            <a:ext cx="8799464"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13" name="object 3"/>
          <p:cNvSpPr txBox="1">
            <a:spLocks noChangeArrowheads="1"/>
          </p:cNvSpPr>
          <p:nvPr/>
        </p:nvSpPr>
        <p:spPr bwMode="auto">
          <a:xfrm>
            <a:off x="418901" y="985223"/>
            <a:ext cx="87923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a:t>
            </a:r>
            <a:r>
              <a:rPr lang="zh-CN" altLang="en-US" dirty="0"/>
              <a:t>适配能源互联网业务的</a:t>
            </a:r>
            <a:r>
              <a:rPr lang="en-US" altLang="zh-CN" dirty="0" err="1"/>
              <a:t>FlexE</a:t>
            </a:r>
            <a:r>
              <a:rPr lang="zh-CN" altLang="en-US" dirty="0"/>
              <a:t>设备及管理工具研发</a:t>
            </a:r>
            <a:r>
              <a:rPr lang="en-US" altLang="zh-CN" dirty="0"/>
              <a:t>——</a:t>
            </a:r>
            <a:r>
              <a:rPr lang="zh-CN" altLang="en-US" dirty="0"/>
              <a:t>技术路线</a:t>
            </a:r>
            <a:endParaRPr lang="zh-CN" altLang="en-US" dirty="0">
              <a:sym typeface="Arial" panose="020B0604020202020204" pitchFamily="34" charset="0"/>
            </a:endParaRPr>
          </a:p>
        </p:txBody>
      </p:sp>
      <p:sp>
        <p:nvSpPr>
          <p:cNvPr id="14" name="燕尾形 17"/>
          <p:cNvSpPr/>
          <p:nvPr>
            <p:custDataLst>
              <p:tags r:id="rId2"/>
            </p:custDataLst>
          </p:nvPr>
        </p:nvSpPr>
        <p:spPr bwMode="auto">
          <a:xfrm>
            <a:off x="9007470" y="906513"/>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pic>
        <p:nvPicPr>
          <p:cNvPr id="15" name="图片 14"/>
          <p:cNvPicPr>
            <a:picLocks noChangeAspect="1"/>
          </p:cNvPicPr>
          <p:nvPr/>
        </p:nvPicPr>
        <p:blipFill>
          <a:blip r:embed="rId5"/>
          <a:stretch>
            <a:fillRect/>
          </a:stretch>
        </p:blipFill>
        <p:spPr>
          <a:xfrm>
            <a:off x="296545" y="1472565"/>
            <a:ext cx="4526915" cy="5095875"/>
          </a:xfrm>
          <a:prstGeom prst="rect">
            <a:avLst/>
          </a:prstGeom>
        </p:spPr>
      </p:pic>
      <p:sp>
        <p:nvSpPr>
          <p:cNvPr id="17" name="矩形 16"/>
          <p:cNvSpPr/>
          <p:nvPr/>
        </p:nvSpPr>
        <p:spPr>
          <a:xfrm>
            <a:off x="169093" y="1415189"/>
            <a:ext cx="4957543" cy="221158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750249" y="2042650"/>
            <a:ext cx="6412417" cy="1346907"/>
          </a:xfrm>
          <a:prstGeom prst="rect">
            <a:avLst/>
          </a:prstGeom>
          <a:noFill/>
        </p:spPr>
        <p:txBody>
          <a:bodyPr wrap="square">
            <a:spAutoFit/>
          </a:bodyPr>
          <a:lstStyle/>
          <a:p>
            <a:pPr algn="just">
              <a:lnSpc>
                <a:spcPct val="150000"/>
              </a:lnSpc>
            </a:pPr>
            <a:r>
              <a:rPr lang="zh-CN" altLang="en-GB" sz="1400" dirty="0">
                <a:latin typeface="微软雅黑" panose="020B0503020204020204" pitchFamily="34" charset="-122"/>
                <a:ea typeface="微软雅黑" panose="020B0503020204020204" pitchFamily="34" charset="-122"/>
              </a:rPr>
              <a:t>切片</a:t>
            </a:r>
            <a:r>
              <a:rPr lang="zh-CN" altLang="en-US" sz="1400" dirty="0">
                <a:latin typeface="微软雅黑" panose="020B0503020204020204" pitchFamily="34" charset="-122"/>
                <a:ea typeface="微软雅黑" panose="020B0503020204020204" pitchFamily="34" charset="-122"/>
              </a:rPr>
              <a:t>管理：切片规划管理、切片生命周期管理、</a:t>
            </a:r>
            <a:r>
              <a:rPr lang="en-GB"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切片性能管理、切片告警管理</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拓扑管理：切片拓扑、物理拓扑</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通道管理：</a:t>
            </a: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 通道和</a:t>
            </a:r>
            <a:r>
              <a:rPr lang="en-US" altLang="zh-CN" sz="1400" dirty="0">
                <a:latin typeface="微软雅黑" panose="020B0503020204020204" pitchFamily="34" charset="-122"/>
                <a:ea typeface="微软雅黑" panose="020B0503020204020204" pitchFamily="34" charset="-122"/>
              </a:rPr>
              <a:t>MTN</a:t>
            </a:r>
            <a:r>
              <a:rPr lang="zh-CN" altLang="en-US" sz="1400" dirty="0">
                <a:latin typeface="微软雅黑" panose="020B0503020204020204" pitchFamily="34" charset="-122"/>
                <a:ea typeface="微软雅黑" panose="020B0503020204020204" pitchFamily="34" charset="-122"/>
              </a:rPr>
              <a:t>通道的配置和监视</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设备管理：</a:t>
            </a:r>
            <a:r>
              <a:rPr lang="en-US" altLang="zh-CN" sz="1400" dirty="0" err="1">
                <a:latin typeface="微软雅黑" panose="020B0503020204020204" pitchFamily="34" charset="-122"/>
                <a:ea typeface="微软雅黑" panose="020B0503020204020204" pitchFamily="34" charset="-122"/>
              </a:rPr>
              <a:t>FlexE</a:t>
            </a:r>
            <a:r>
              <a:rPr lang="zh-CN" altLang="en-US" sz="1400" dirty="0">
                <a:latin typeface="微软雅黑" panose="020B0503020204020204" pitchFamily="34" charset="-122"/>
                <a:ea typeface="微软雅黑" panose="020B0503020204020204" pitchFamily="34" charset="-122"/>
              </a:rPr>
              <a:t>设备、端口、时隙等资源的配置和监视</a:t>
            </a:r>
            <a:endParaRPr lang="en-US" altLang="zh-CN" sz="14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5604140" y="1656369"/>
            <a:ext cx="1515225" cy="400110"/>
          </a:xfrm>
          <a:prstGeom prst="rect">
            <a:avLst/>
          </a:prstGeom>
          <a:noFill/>
        </p:spPr>
        <p:txBody>
          <a:bodyPr wrap="square" rtlCol="0">
            <a:spAutoFit/>
          </a:bodyPr>
          <a:lstStyle/>
          <a:p>
            <a:pPr algn="ctr"/>
            <a:r>
              <a:rPr kumimoji="1" lang="zh-CN" altLang="en-US" sz="2000" dirty="0">
                <a:latin typeface="微软雅黑" panose="020B0503020204020204" pitchFamily="34" charset="-122"/>
                <a:ea typeface="微软雅黑" panose="020B0503020204020204" pitchFamily="34" charset="-122"/>
              </a:rPr>
              <a:t>管控需求</a:t>
            </a:r>
          </a:p>
        </p:txBody>
      </p:sp>
      <p:sp>
        <p:nvSpPr>
          <p:cNvPr id="20" name="文本框 19"/>
          <p:cNvSpPr txBox="1"/>
          <p:nvPr/>
        </p:nvSpPr>
        <p:spPr>
          <a:xfrm>
            <a:off x="5604140" y="3817796"/>
            <a:ext cx="5292460" cy="499560"/>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能源互联网</a:t>
            </a:r>
            <a:r>
              <a:rPr lang="en-US" altLang="zh-CN" sz="2000" dirty="0" err="1">
                <a:latin typeface="微软雅黑" panose="020B0503020204020204" pitchFamily="34" charset="-122"/>
                <a:ea typeface="微软雅黑" panose="020B0503020204020204" pitchFamily="34" charset="-122"/>
              </a:rPr>
              <a:t>FlexE</a:t>
            </a:r>
            <a:r>
              <a:rPr lang="zh-CN" altLang="zh-CN" sz="2000" dirty="0">
                <a:latin typeface="微软雅黑" panose="020B0503020204020204" pitchFamily="34" charset="-122"/>
                <a:ea typeface="微软雅黑" panose="020B0503020204020204" pitchFamily="34" charset="-122"/>
              </a:rPr>
              <a:t>承载网的管控接口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草案</a:t>
            </a:r>
            <a:endParaRPr lang="en-US" altLang="zh-CN" sz="20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4720737" y="1495385"/>
            <a:ext cx="529653" cy="1884555"/>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管控工具</a:t>
            </a:r>
            <a:endParaRPr lang="en-US" altLang="zh-CN" sz="2000" dirty="0">
              <a:latin typeface="微软雅黑" panose="020B0503020204020204" pitchFamily="34" charset="-122"/>
              <a:ea typeface="微软雅黑" panose="020B0503020204020204" pitchFamily="34" charset="-122"/>
            </a:endParaRPr>
          </a:p>
        </p:txBody>
      </p:sp>
      <p:sp>
        <p:nvSpPr>
          <p:cNvPr id="22" name="矩形 21"/>
          <p:cNvSpPr/>
          <p:nvPr/>
        </p:nvSpPr>
        <p:spPr>
          <a:xfrm>
            <a:off x="3327400" y="5362575"/>
            <a:ext cx="1755775" cy="60706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FlexE</a:t>
            </a:r>
            <a:r>
              <a:rPr lang="zh-CN" altLang="en-US" dirty="0">
                <a:solidFill>
                  <a:schemeClr val="tx1"/>
                </a:solidFill>
              </a:rPr>
              <a:t>设备</a:t>
            </a:r>
          </a:p>
        </p:txBody>
      </p:sp>
      <p:sp>
        <p:nvSpPr>
          <p:cNvPr id="23" name="矩形 22"/>
          <p:cNvSpPr/>
          <p:nvPr/>
        </p:nvSpPr>
        <p:spPr>
          <a:xfrm>
            <a:off x="5604140" y="1400675"/>
            <a:ext cx="6558526" cy="221158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箭头 23"/>
          <p:cNvSpPr/>
          <p:nvPr/>
        </p:nvSpPr>
        <p:spPr>
          <a:xfrm>
            <a:off x="5126636" y="2263515"/>
            <a:ext cx="477504" cy="2548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5604140" y="3806961"/>
            <a:ext cx="6558526" cy="92189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左箭头 25"/>
          <p:cNvSpPr/>
          <p:nvPr/>
        </p:nvSpPr>
        <p:spPr>
          <a:xfrm>
            <a:off x="2701290" y="3668395"/>
            <a:ext cx="2902585" cy="2546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a:off x="5560420" y="5344682"/>
            <a:ext cx="5615580" cy="499560"/>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适配能源互联网接口的</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FlexE</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设备技术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草案</a:t>
            </a:r>
            <a:endParaRPr lang="en-US" altLang="zh-CN" sz="2000" dirty="0">
              <a:latin typeface="微软雅黑" panose="020B0503020204020204" pitchFamily="34" charset="-122"/>
              <a:ea typeface="微软雅黑" panose="020B0503020204020204" pitchFamily="34" charset="-122"/>
            </a:endParaRPr>
          </a:p>
        </p:txBody>
      </p:sp>
      <p:sp>
        <p:nvSpPr>
          <p:cNvPr id="28" name="矩形 27"/>
          <p:cNvSpPr/>
          <p:nvPr/>
        </p:nvSpPr>
        <p:spPr>
          <a:xfrm>
            <a:off x="5560420" y="5333847"/>
            <a:ext cx="6602246" cy="92189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左箭头 28"/>
          <p:cNvSpPr/>
          <p:nvPr/>
        </p:nvSpPr>
        <p:spPr>
          <a:xfrm>
            <a:off x="5082916" y="5536426"/>
            <a:ext cx="477504" cy="2548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二、研究内容</a:t>
            </a:r>
          </a:p>
        </p:txBody>
      </p:sp>
      <p:sp>
        <p:nvSpPr>
          <p:cNvPr id="3" name="灯片编号占位符 2"/>
          <p:cNvSpPr>
            <a:spLocks noGrp="1"/>
          </p:cNvSpPr>
          <p:nvPr>
            <p:ph type="sldNum" sz="quarter" idx="12"/>
          </p:nvPr>
        </p:nvSpPr>
        <p:spPr/>
        <p:txBody>
          <a:bodyPr/>
          <a:lstStyle/>
          <a:p>
            <a:pPr algn="ctr"/>
            <a:fld id="{86FA3181-1FCE-4552-BB5A-AB7BEDF0545D}" type="slidenum">
              <a:rPr lang="en-US" altLang="zh-CN" smtClean="0"/>
              <a:t>9</a:t>
            </a:fld>
            <a:endParaRPr lang="en-US" altLang="zh-CN"/>
          </a:p>
        </p:txBody>
      </p:sp>
      <p:sp>
        <p:nvSpPr>
          <p:cNvPr id="4" name="矩形 3"/>
          <p:cNvSpPr/>
          <p:nvPr>
            <p:custDataLst>
              <p:tags r:id="rId1"/>
            </p:custDataLst>
          </p:nvPr>
        </p:nvSpPr>
        <p:spPr bwMode="auto">
          <a:xfrm>
            <a:off x="398527" y="1073014"/>
            <a:ext cx="7770113" cy="4059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base">
              <a:spcBef>
                <a:spcPct val="0"/>
              </a:spcBef>
              <a:spcAft>
                <a:spcPct val="0"/>
              </a:spcAft>
              <a:defRPr/>
            </a:pPr>
            <a:endParaRPr lang="zh-CN" altLang="en-US" sz="2000" b="1" noProof="1">
              <a:solidFill>
                <a:srgbClr val="008080"/>
              </a:solidFill>
              <a:cs typeface="+mn-ea"/>
              <a:sym typeface="Arial" panose="020B0604020202020204" pitchFamily="34" charset="0"/>
            </a:endParaRPr>
          </a:p>
        </p:txBody>
      </p:sp>
      <p:sp>
        <p:nvSpPr>
          <p:cNvPr id="5" name="object 3"/>
          <p:cNvSpPr txBox="1">
            <a:spLocks noChangeArrowheads="1"/>
          </p:cNvSpPr>
          <p:nvPr/>
        </p:nvSpPr>
        <p:spPr bwMode="auto">
          <a:xfrm>
            <a:off x="625034" y="1149500"/>
            <a:ext cx="75436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marL="12700" eaLnBrk="0" fontAlgn="base" hangingPunct="0">
              <a:spcBef>
                <a:spcPct val="0"/>
              </a:spcBef>
              <a:spcAft>
                <a:spcPct val="0"/>
              </a:spcAft>
              <a:defRPr sz="2000" b="1">
                <a:solidFill>
                  <a:schemeClr val="tx2">
                    <a:lumMod val="75000"/>
                  </a:schemeClr>
                </a:solidFill>
                <a:latin typeface="微软雅黑" panose="020B0503020204020204" pitchFamily="34" charset="-122"/>
                <a:ea typeface="微软雅黑" panose="020B0503020204020204" pitchFamily="34" charset="-122"/>
              </a:defRPr>
            </a:lvl1pPr>
            <a:lvl2pPr>
              <a:defRPr sz="2400" b="1">
                <a:latin typeface="Arial" panose="020B0604020202020204" pitchFamily="34" charset="0"/>
                <a:ea typeface="黑体" panose="02010609060101010101" pitchFamily="49" charset="-122"/>
              </a:defRPr>
            </a:lvl2pPr>
            <a:lvl3pPr>
              <a:defRPr sz="2400" b="1">
                <a:latin typeface="Arial" panose="020B0604020202020204" pitchFamily="34" charset="0"/>
                <a:ea typeface="黑体" panose="02010609060101010101" pitchFamily="49" charset="-122"/>
              </a:defRPr>
            </a:lvl3pPr>
            <a:lvl4pPr>
              <a:defRPr sz="2400" b="1">
                <a:latin typeface="Arial" panose="020B0604020202020204" pitchFamily="34" charset="0"/>
                <a:ea typeface="黑体" panose="02010609060101010101" pitchFamily="49" charset="-122"/>
              </a:defRPr>
            </a:lvl4pPr>
            <a:lvl5pPr>
              <a:defRPr sz="2400" b="1">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sz="2400" b="1">
                <a:latin typeface="Arial" panose="020B0604020202020204" pitchFamily="34" charset="0"/>
                <a:ea typeface="黑体" panose="02010609060101010101" pitchFamily="49" charset="-122"/>
              </a:defRPr>
            </a:lvl9pPr>
          </a:lstStyle>
          <a:p>
            <a:r>
              <a:rPr lang="zh-CN" altLang="en-US" dirty="0">
                <a:sym typeface="Arial" panose="020B0604020202020204" pitchFamily="34" charset="0"/>
              </a:rPr>
              <a:t>课题</a:t>
            </a:r>
            <a:r>
              <a:rPr lang="en-US" altLang="zh-CN" dirty="0">
                <a:sym typeface="Arial" panose="020B0604020202020204" pitchFamily="34" charset="0"/>
              </a:rPr>
              <a:t>3 </a:t>
            </a:r>
            <a:r>
              <a:rPr lang="zh-CN" altLang="en-US" dirty="0">
                <a:sym typeface="Arial" panose="020B0604020202020204" pitchFamily="34" charset="0"/>
              </a:rPr>
              <a:t>研究内容</a:t>
            </a:r>
            <a:r>
              <a:rPr lang="en-US" altLang="zh-CN" dirty="0">
                <a:sym typeface="Arial" panose="020B0604020202020204" pitchFamily="34" charset="0"/>
              </a:rPr>
              <a:t>1</a:t>
            </a:r>
            <a:r>
              <a:rPr lang="zh-CN" altLang="en-US" dirty="0">
                <a:sym typeface="Arial" panose="020B0604020202020204" pitchFamily="34" charset="0"/>
              </a:rPr>
              <a:t>：</a:t>
            </a:r>
            <a:r>
              <a:rPr lang="zh-CN" altLang="en-US" dirty="0"/>
              <a:t>研制适配能源互联网业务的融合</a:t>
            </a:r>
            <a:r>
              <a:rPr lang="en-US" altLang="zh-CN" dirty="0" err="1"/>
              <a:t>FlexE</a:t>
            </a:r>
            <a:r>
              <a:rPr lang="zh-CN" altLang="en-US" dirty="0"/>
              <a:t>设备装置</a:t>
            </a:r>
            <a:endParaRPr lang="zh-CN" altLang="en-US" dirty="0">
              <a:sym typeface="Arial" panose="020B0604020202020204" pitchFamily="34" charset="0"/>
            </a:endParaRPr>
          </a:p>
        </p:txBody>
      </p:sp>
      <p:sp>
        <p:nvSpPr>
          <p:cNvPr id="6" name="燕尾形 17"/>
          <p:cNvSpPr/>
          <p:nvPr>
            <p:custDataLst>
              <p:tags r:id="rId2"/>
            </p:custDataLst>
          </p:nvPr>
        </p:nvSpPr>
        <p:spPr bwMode="auto">
          <a:xfrm>
            <a:off x="7973357" y="1047140"/>
            <a:ext cx="421790" cy="465195"/>
          </a:xfrm>
          <a:prstGeom prst="chevron">
            <a:avLst>
              <a:gd name="adj" fmla="val 45500"/>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36000" anchor="ctr">
            <a:normAutofit/>
          </a:bodyPr>
          <a:lstStyle/>
          <a:p>
            <a:pPr algn="r" fontAlgn="base">
              <a:spcBef>
                <a:spcPct val="0"/>
              </a:spcBef>
              <a:spcAft>
                <a:spcPct val="0"/>
              </a:spcAft>
              <a:defRPr/>
            </a:pPr>
            <a:endParaRPr lang="zh-CN" altLang="en-US" sz="2400" b="1" noProof="1">
              <a:solidFill>
                <a:srgbClr val="FFFFFF"/>
              </a:solidFill>
              <a:sym typeface="Arial" panose="020B0604020202020204" pitchFamily="34" charset="0"/>
            </a:endParaRPr>
          </a:p>
        </p:txBody>
      </p:sp>
      <p:sp>
        <p:nvSpPr>
          <p:cNvPr id="7" name="矩形 6"/>
          <p:cNvSpPr/>
          <p:nvPr/>
        </p:nvSpPr>
        <p:spPr>
          <a:xfrm>
            <a:off x="487979" y="1692654"/>
            <a:ext cx="5491907" cy="347269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5034" y="1705862"/>
            <a:ext cx="5022759" cy="337284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基于对融合型</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设备的功能和性能需求分析，研究支撑融合</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设备实现的关键技术和体系架构。</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基于多路径、多级复用机制实现</a:t>
            </a:r>
            <a:r>
              <a:rPr lang="en-US" altLang="zh-CN" sz="1600" dirty="0">
                <a:latin typeface="微软雅黑" panose="020B0503020204020204" pitchFamily="34" charset="-122"/>
                <a:ea typeface="微软雅黑" panose="020B0503020204020204" pitchFamily="34" charset="-122"/>
              </a:rPr>
              <a:t>5G/1G</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10M</a:t>
            </a:r>
            <a:r>
              <a:rPr lang="zh-CN" altLang="en-US" sz="1600" dirty="0">
                <a:latin typeface="微软雅黑" panose="020B0503020204020204" pitchFamily="34" charset="-122"/>
                <a:ea typeface="微软雅黑" panose="020B0503020204020204" pitchFamily="34" charset="-122"/>
              </a:rPr>
              <a:t>多粒度的端到端切片方案。</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研制适配能源互联网业务的融合</a:t>
            </a:r>
            <a:r>
              <a:rPr lang="en-US" altLang="zh-CN" sz="1600" dirty="0" err="1">
                <a:latin typeface="微软雅黑" panose="020B0503020204020204" pitchFamily="34" charset="-122"/>
                <a:ea typeface="微软雅黑" panose="020B0503020204020204" pitchFamily="34" charset="-122"/>
              </a:rPr>
              <a:t>FlexE</a:t>
            </a:r>
            <a:r>
              <a:rPr lang="zh-CN" altLang="en-US" sz="1600" dirty="0">
                <a:latin typeface="微软雅黑" panose="020B0503020204020204" pitchFamily="34" charset="-122"/>
                <a:ea typeface="微软雅黑" panose="020B0503020204020204" pitchFamily="34" charset="-122"/>
              </a:rPr>
              <a:t>设备装置，适配电力存量各类业务设备以太网、</a:t>
            </a:r>
            <a:r>
              <a:rPr lang="en-US" altLang="zh-CN" sz="1600" dirty="0">
                <a:latin typeface="微软雅黑" panose="020B0503020204020204" pitchFamily="34" charset="-122"/>
                <a:ea typeface="微软雅黑" panose="020B0503020204020204" pitchFamily="34" charset="-122"/>
              </a:rPr>
              <a:t>2M</a:t>
            </a:r>
            <a:r>
              <a:rPr lang="zh-CN" altLang="en-US" sz="1600" dirty="0">
                <a:latin typeface="微软雅黑" panose="020B0503020204020204" pitchFamily="34" charset="-122"/>
                <a:ea typeface="微软雅黑" panose="020B0503020204020204" pitchFamily="34" charset="-122"/>
              </a:rPr>
              <a:t>等光</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电标准接口，支持</a:t>
            </a:r>
            <a:r>
              <a:rPr lang="en-US" altLang="zh-CN" sz="1600" dirty="0">
                <a:latin typeface="微软雅黑" panose="020B0503020204020204" pitchFamily="34" charset="-122"/>
                <a:ea typeface="微软雅黑" panose="020B0503020204020204" pitchFamily="34" charset="-122"/>
              </a:rPr>
              <a:t>5G/1G</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10M</a:t>
            </a:r>
            <a:r>
              <a:rPr lang="zh-CN" altLang="en-US" sz="1600" dirty="0">
                <a:latin typeface="微软雅黑" panose="020B0503020204020204" pitchFamily="34" charset="-122"/>
                <a:ea typeface="微软雅黑" panose="020B0503020204020204" pitchFamily="34" charset="-122"/>
              </a:rPr>
              <a:t>小颗粒的端到端切片能力。</a:t>
            </a:r>
            <a:endParaRPr lang="en-US" altLang="zh-CN" sz="1600" dirty="0">
              <a:latin typeface="微软雅黑" panose="020B0503020204020204" pitchFamily="34" charset="-122"/>
              <a:ea typeface="微软雅黑" panose="020B0503020204020204" pitchFamily="34" charset="-122"/>
            </a:endParaRPr>
          </a:p>
        </p:txBody>
      </p:sp>
      <p:pic>
        <p:nvPicPr>
          <p:cNvPr id="2050" name="图片 3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35373" y="1569947"/>
            <a:ext cx="4478453" cy="394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图片 6175">
            <a:extLst>
              <a:ext uri="{FF2B5EF4-FFF2-40B4-BE49-F238E27FC236}">
                <a16:creationId xmlns:a16="http://schemas.microsoft.com/office/drawing/2014/main" xmlns="" id="{806E5E31-2466-463C-9A97-19BE0C9D7F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4702" y="5573636"/>
            <a:ext cx="4019550" cy="12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a:extLst>
              <a:ext uri="{FF2B5EF4-FFF2-40B4-BE49-F238E27FC236}">
                <a16:creationId xmlns:a16="http://schemas.microsoft.com/office/drawing/2014/main" xmlns="" id="{76E1450C-6583-418E-9196-FA87C3C5BEEC}"/>
              </a:ext>
            </a:extLst>
          </p:cNvPr>
          <p:cNvSpPr txBox="1"/>
          <p:nvPr/>
        </p:nvSpPr>
        <p:spPr>
          <a:xfrm>
            <a:off x="487979" y="5285912"/>
            <a:ext cx="5491907" cy="14858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lnSpc>
                <a:spcPct val="150000"/>
              </a:lnSpc>
              <a:spcBef>
                <a:spcPct val="0"/>
              </a:spcBef>
              <a:spcAft>
                <a:spcPct val="15000"/>
              </a:spcAft>
              <a:buFont typeface="Arial" panose="020B0604020202020204" pitchFamily="34" charset="0"/>
              <a:buChar char="•"/>
            </a:pPr>
            <a:r>
              <a:rPr lang="zh-CN" altLang="zh-CN" sz="1600" dirty="0">
                <a:solidFill>
                  <a:schemeClr val="tx1"/>
                </a:solidFill>
                <a:latin typeface="微软雅黑" panose="020B0503020204020204" pitchFamily="34" charset="-122"/>
                <a:ea typeface="微软雅黑" panose="020B0503020204020204" pitchFamily="34" charset="-122"/>
              </a:rPr>
              <a:t>协调课题</a:t>
            </a: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zh-CN" sz="1600" dirty="0">
                <a:solidFill>
                  <a:schemeClr val="tx1"/>
                </a:solidFill>
                <a:latin typeface="微软雅黑" panose="020B0503020204020204" pitchFamily="34" charset="-122"/>
                <a:ea typeface="微软雅黑" panose="020B0503020204020204" pitchFamily="34" charset="-122"/>
              </a:rPr>
              <a:t>和课题</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zh-CN" sz="1600" dirty="0">
                <a:solidFill>
                  <a:schemeClr val="tx1"/>
                </a:solidFill>
                <a:latin typeface="微软雅黑" panose="020B0503020204020204" pitchFamily="34" charset="-122"/>
                <a:ea typeface="微软雅黑" panose="020B0503020204020204" pitchFamily="34" charset="-122"/>
              </a:rPr>
              <a:t>参研方，</a:t>
            </a:r>
            <a:r>
              <a:rPr lang="zh-CN" altLang="zh-CN" sz="1600" dirty="0" smtClean="0">
                <a:solidFill>
                  <a:schemeClr val="tx1"/>
                </a:solidFill>
                <a:latin typeface="微软雅黑" panose="020B0503020204020204" pitchFamily="34" charset="-122"/>
                <a:ea typeface="微软雅黑" panose="020B0503020204020204" pitchFamily="34" charset="-122"/>
              </a:rPr>
              <a:t>基于</a:t>
            </a:r>
            <a:r>
              <a:rPr lang="zh-CN" altLang="en-US" sz="1600" dirty="0" smtClean="0">
                <a:solidFill>
                  <a:schemeClr val="tx1"/>
                </a:solidFill>
                <a:latin typeface="微软雅黑" panose="020B0503020204020204" pitchFamily="34" charset="-122"/>
                <a:ea typeface="微软雅黑" panose="020B0503020204020204" pitchFamily="34" charset="-122"/>
              </a:rPr>
              <a:t>课题</a:t>
            </a:r>
            <a:r>
              <a:rPr lang="en-US" altLang="zh-CN" sz="1600" dirty="0" smtClean="0">
                <a:solidFill>
                  <a:schemeClr val="tx1"/>
                </a:solidFill>
                <a:latin typeface="微软雅黑" panose="020B0503020204020204" pitchFamily="34" charset="-122"/>
                <a:ea typeface="微软雅黑" panose="020B0503020204020204" pitchFamily="34" charset="-122"/>
              </a:rPr>
              <a:t>1</a:t>
            </a:r>
            <a:r>
              <a:rPr lang="zh-CN" altLang="en-US" sz="1600" dirty="0" smtClean="0">
                <a:solidFill>
                  <a:schemeClr val="tx1"/>
                </a:solidFill>
                <a:latin typeface="微软雅黑" panose="020B0503020204020204" pitchFamily="34" charset="-122"/>
                <a:ea typeface="微软雅黑" panose="020B0503020204020204" pitchFamily="34" charset="-122"/>
              </a:rPr>
              <a:t>和课题</a:t>
            </a:r>
            <a:r>
              <a:rPr lang="en-US" altLang="zh-CN" sz="1600" dirty="0" smtClean="0">
                <a:solidFill>
                  <a:schemeClr val="tx1"/>
                </a:solidFill>
                <a:latin typeface="微软雅黑" panose="020B0503020204020204" pitchFamily="34" charset="-122"/>
                <a:ea typeface="微软雅黑" panose="020B0503020204020204" pitchFamily="34" charset="-122"/>
              </a:rPr>
              <a:t>2</a:t>
            </a:r>
            <a:r>
              <a:rPr lang="zh-CN" altLang="zh-CN" sz="1600" dirty="0" smtClean="0">
                <a:solidFill>
                  <a:schemeClr val="tx1"/>
                </a:solidFill>
                <a:latin typeface="微软雅黑" panose="020B0503020204020204" pitchFamily="34" charset="-122"/>
                <a:ea typeface="微软雅黑" panose="020B0503020204020204" pitchFamily="34" charset="-122"/>
              </a:rPr>
              <a:t>的</a:t>
            </a:r>
            <a:r>
              <a:rPr lang="zh-CN" altLang="zh-CN" sz="1600" dirty="0">
                <a:solidFill>
                  <a:schemeClr val="tx1"/>
                </a:solidFill>
                <a:latin typeface="微软雅黑" panose="020B0503020204020204" pitchFamily="34" charset="-122"/>
                <a:ea typeface="微软雅黑" panose="020B0503020204020204" pitchFamily="34" charset="-122"/>
              </a:rPr>
              <a:t>研究成果制定硬件实现方案</a:t>
            </a:r>
            <a:endParaRPr lang="zh-CN" altLang="en-US" sz="1600"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spcBef>
                <a:spcPct val="0"/>
              </a:spcBef>
              <a:spcAft>
                <a:spcPct val="15000"/>
              </a:spcAft>
              <a:buFont typeface="Arial" panose="020B0604020202020204" pitchFamily="34" charset="0"/>
              <a:buChar char="•"/>
            </a:pPr>
            <a:r>
              <a:rPr lang="zh-CN" altLang="zh-CN" sz="1600" dirty="0">
                <a:solidFill>
                  <a:schemeClr val="tx1"/>
                </a:solidFill>
                <a:latin typeface="微软雅黑" panose="020B0503020204020204" pitchFamily="34" charset="-122"/>
                <a:ea typeface="微软雅黑" panose="020B0503020204020204" pitchFamily="34" charset="-122"/>
              </a:rPr>
              <a:t>协调外委单位研制设备</a:t>
            </a:r>
            <a:endParaRPr lang="zh-CN" altLang="en-US" sz="1600" dirty="0">
              <a:solidFill>
                <a:schemeClr val="tx1"/>
              </a:solidFill>
              <a:latin typeface="微软雅黑" panose="020B0503020204020204" pitchFamily="34" charset="-122"/>
              <a:ea typeface="微软雅黑" panose="020B0503020204020204" pitchFamily="34" charset="-122"/>
            </a:endParaRPr>
          </a:p>
          <a:p>
            <a:pPr marL="285750" indent="-285750" algn="l">
              <a:lnSpc>
                <a:spcPct val="150000"/>
              </a:lnSpc>
              <a:spcBef>
                <a:spcPct val="0"/>
              </a:spcBef>
              <a:buFont typeface="Arial" panose="020B0604020202020204" pitchFamily="34" charset="0"/>
              <a:buChar char="•"/>
            </a:pPr>
            <a:r>
              <a:rPr lang="zh-CN" altLang="zh-CN" sz="1600" dirty="0">
                <a:solidFill>
                  <a:schemeClr val="tx1"/>
                </a:solidFill>
                <a:latin typeface="微软雅黑" panose="020B0503020204020204" pitchFamily="34" charset="-122"/>
                <a:ea typeface="微软雅黑" panose="020B0503020204020204" pitchFamily="34" charset="-122"/>
              </a:rPr>
              <a:t>与任务</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zh-CN" sz="1600" dirty="0">
                <a:solidFill>
                  <a:schemeClr val="tx1"/>
                </a:solidFill>
                <a:latin typeface="微软雅黑" panose="020B0503020204020204" pitchFamily="34" charset="-122"/>
                <a:ea typeface="微软雅黑" panose="020B0503020204020204" pitchFamily="34" charset="-122"/>
              </a:rPr>
              <a:t>输出的设备标准保持一致</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34531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i"/>
  <p:tag name="KSO_WM_UNIT_INDEX" val="1_2"/>
  <p:tag name="KSO_WM_UNIT_ID" val="diagram145_6*l_i*1_2"/>
  <p:tag name="KSO_WM_UNIT_CLEAR" val="1"/>
  <p:tag name="KSO_WM_UNIT_LAYERLEVEL" val="1_1"/>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45"/>
  <p:tag name="KSO_WM_UNIT_TYPE" val="l_h_f"/>
  <p:tag name="KSO_WM_UNIT_INDEX" val="1_1_1"/>
  <p:tag name="KSO_WM_UNIT_ID" val="diagram145_6*l_h_f*1_1_1"/>
  <p:tag name="KSO_WM_UNIT_CLEAR" val="1"/>
  <p:tag name="KSO_WM_UNIT_LAYERLEVEL" val="1_1_1"/>
  <p:tag name="KSO_WM_UNIT_VALUE" val="42"/>
  <p:tag name="KSO_WM_UNIT_HIGHLIGHT" val="0"/>
  <p:tag name="KSO_WM_UNIT_COMPATIBLE" val="0"/>
  <p:tag name="KSO_WM_UNIT_PRESET_TEXT_INDEX" val="4"/>
  <p:tag name="KSO_WM_UNIT_PRESET_TEXT_LEN" val="26"/>
  <p:tag name="KSO_WM_DIAGRAM_GROUP_CODE" val="l1-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2400"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2299</Words>
  <Application>Microsoft Office PowerPoint</Application>
  <PresentationFormat>宽屏</PresentationFormat>
  <Paragraphs>262</Paragraphs>
  <Slides>18</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Clear Sans Light</vt:lpstr>
      <vt:lpstr>等线</vt:lpstr>
      <vt:lpstr>方正黑体简体</vt:lpstr>
      <vt:lpstr>方正正粗黑简体</vt:lpstr>
      <vt:lpstr>仿宋_GB2312</vt:lpstr>
      <vt:lpstr>黑体</vt:lpstr>
      <vt:lpstr>宋体</vt:lpstr>
      <vt:lpstr>微软雅黑</vt:lpstr>
      <vt:lpstr>微软雅黑 Light</vt:lpstr>
      <vt:lpstr>Arial</vt:lpstr>
      <vt:lpstr>Calibri</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二、研究内容</vt:lpstr>
      <vt:lpstr>二、研究内容</vt:lpstr>
      <vt:lpstr>二、研究内容</vt:lpstr>
      <vt:lpstr>二、研究内容</vt:lpstr>
      <vt:lpstr>二、研究内容</vt:lpstr>
      <vt:lpstr>二、研究内容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Yanjun Liu</dc:creator>
  <cp:lastModifiedBy>汪 名飞</cp:lastModifiedBy>
  <cp:revision>1881</cp:revision>
  <dcterms:created xsi:type="dcterms:W3CDTF">2019-03-20T08:14:00Z</dcterms:created>
  <dcterms:modified xsi:type="dcterms:W3CDTF">2021-10-19T03:59:15Z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02193F6E71624FC99295675791D046C9</vt:lpwstr>
  </property>
</Properties>
</file>