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2171" r:id="rId2"/>
    <p:sldId id="260" r:id="rId3"/>
    <p:sldId id="3844" r:id="rId4"/>
    <p:sldId id="3890" r:id="rId5"/>
    <p:sldId id="3865" r:id="rId6"/>
    <p:sldId id="3911" r:id="rId7"/>
    <p:sldId id="3889" r:id="rId8"/>
    <p:sldId id="3877" r:id="rId9"/>
    <p:sldId id="3914" r:id="rId10"/>
    <p:sldId id="3924" r:id="rId11"/>
    <p:sldId id="3913" r:id="rId12"/>
    <p:sldId id="3912" r:id="rId13"/>
    <p:sldId id="3926" r:id="rId14"/>
    <p:sldId id="3925" r:id="rId15"/>
    <p:sldId id="3868" r:id="rId16"/>
    <p:sldId id="3902" r:id="rId17"/>
    <p:sldId id="3898" r:id="rId18"/>
    <p:sldId id="3904" r:id="rId19"/>
    <p:sldId id="3885" r:id="rId20"/>
    <p:sldId id="3892" r:id="rId21"/>
    <p:sldId id="257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p15:clr>
            <a:srgbClr val="A4A3A4"/>
          </p15:clr>
        </p15:guide>
        <p15:guide id="2" pos="374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x" initials="z" lastIdx="5" clrIdx="0"/>
  <p:cmAuthor id="1" name="slt" initials="s" lastIdx="13" clrIdx="0"/>
  <p:cmAuthor id="2" name="Macco Qu" initials="MQ" lastIdx="70" clrIdx="1"/>
  <p:cmAuthor id="3" name="quhep" initials="q" lastIdx="33" clrIdx="2"/>
  <p:cmAuthor id="4" name="CEPRI-0592" initials="C" lastIdx="1" clrIdx="3"/>
  <p:cmAuthor id="5" name="Lenovo" initials="L"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1DE"/>
    <a:srgbClr val="254061"/>
    <a:srgbClr val="68A828"/>
    <a:srgbClr val="F8FAF4"/>
    <a:srgbClr val="257E6F"/>
    <a:srgbClr val="17375E"/>
    <a:srgbClr val="3C8DA3"/>
    <a:srgbClr val="DCE6F2"/>
    <a:srgbClr val="0B3F6B"/>
    <a:srgbClr val="BFE2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58" autoAdjust="0"/>
    <p:restoredTop sz="66699" autoAdjust="0"/>
  </p:normalViewPr>
  <p:slideViewPr>
    <p:cSldViewPr snapToGrid="0">
      <p:cViewPr varScale="1">
        <p:scale>
          <a:sx n="58" d="100"/>
          <a:sy n="58" d="100"/>
        </p:scale>
        <p:origin x="1172" y="48"/>
      </p:cViewPr>
      <p:guideLst>
        <p:guide orient="horz" pos="2127"/>
        <p:guide pos="374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924C01C-7870-474E-978E-9878B483B891}" type="doc">
      <dgm:prSet loTypeId="urn:microsoft.com/office/officeart/2005/8/layout/vList5" loCatId="" qsTypeId="urn:microsoft.com/office/officeart/2005/8/quickstyle/simple1#2" qsCatId="simple" csTypeId="urn:microsoft.com/office/officeart/2005/8/colors/accent1_2#2" csCatId="accent1" phldr="1"/>
      <dgm:spPr/>
      <dgm:t>
        <a:bodyPr/>
        <a:lstStyle/>
        <a:p>
          <a:endParaRPr lang="zh-CN" altLang="en-US"/>
        </a:p>
      </dgm:t>
    </dgm:pt>
    <dgm:pt modelId="{5871BA8A-1937-1E48-A856-387ABB23D485}">
      <dgm:prSet phldrT="[文本]" custT="1"/>
      <dgm:spPr/>
      <dgm:t>
        <a:bodyPr/>
        <a:lstStyle/>
        <a:p>
          <a:r>
            <a:rPr lang="zh-CN" altLang="en-US" sz="2400" dirty="0">
              <a:latin typeface="微软雅黑" panose="020B0503020204020204" pitchFamily="34" charset="-122"/>
              <a:ea typeface="微软雅黑" panose="020B0503020204020204" pitchFamily="34" charset="-122"/>
            </a:rPr>
            <a:t>任务</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：设备研制</a:t>
          </a:r>
        </a:p>
      </dgm:t>
    </dgm:pt>
    <dgm:pt modelId="{FF33E90B-50C5-AC44-87F6-443E36B3EB7A}" type="parTrans" cxnId="{3E635E7C-5347-44B9-8536-CE2EC0257640}">
      <dgm:prSet/>
      <dgm:spPr/>
      <dgm:t>
        <a:bodyPr/>
        <a:lstStyle/>
        <a:p>
          <a:endParaRPr lang="zh-CN" altLang="en-US"/>
        </a:p>
      </dgm:t>
    </dgm:pt>
    <dgm:pt modelId="{B6C84872-A440-A24A-A081-FD38FF873122}" type="sibTrans" cxnId="{3E635E7C-5347-44B9-8536-CE2EC0257640}">
      <dgm:prSet/>
      <dgm:spPr/>
      <dgm:t>
        <a:bodyPr/>
        <a:lstStyle/>
        <a:p>
          <a:endParaRPr lang="zh-CN" altLang="en-US"/>
        </a:p>
      </dgm:t>
    </dgm:pt>
    <dgm:pt modelId="{0203F601-A61D-6142-ACE6-013007483B28}">
      <dgm:prSet phldrT="[文本]" phldr="0" custT="0"/>
      <dgm:spPr/>
      <dgm:t>
        <a:bodyPr vert="horz" wrap="square"/>
        <a:lstStyle/>
        <a:p>
          <a:pPr>
            <a:lnSpc>
              <a:spcPct val="100000"/>
            </a:lnSpc>
            <a:spcBef>
              <a:spcPct val="0"/>
            </a:spcBef>
            <a:spcAft>
              <a:spcPct val="15000"/>
            </a:spcAft>
          </a:pPr>
          <a:r>
            <a:rPr lang="zh-CN" dirty="0">
              <a:latin typeface="微软雅黑" panose="020B0503020204020204" pitchFamily="34" charset="-122"/>
              <a:ea typeface="微软雅黑" panose="020B0503020204020204" pitchFamily="34" charset="-122"/>
            </a:rPr>
            <a:t>协调外委单位研制设备</a:t>
          </a:r>
          <a:endParaRPr lang="zh-CN" altLang="en-US" dirty="0">
            <a:latin typeface="微软雅黑" panose="020B0503020204020204" pitchFamily="34" charset="-122"/>
            <a:ea typeface="微软雅黑" panose="020B0503020204020204" pitchFamily="34" charset="-122"/>
          </a:endParaRPr>
        </a:p>
      </dgm:t>
    </dgm:pt>
    <dgm:pt modelId="{E8DE1C93-08B3-0A4E-9BFE-077A63192940}" type="parTrans" cxnId="{641660F6-D89A-4D2E-90B3-FD4601A7CF7F}">
      <dgm:prSet/>
      <dgm:spPr/>
      <dgm:t>
        <a:bodyPr/>
        <a:lstStyle/>
        <a:p>
          <a:endParaRPr lang="zh-CN" altLang="en-US"/>
        </a:p>
      </dgm:t>
    </dgm:pt>
    <dgm:pt modelId="{80A010C3-6129-4C44-976D-1C2ED871AE7D}" type="sibTrans" cxnId="{641660F6-D89A-4D2E-90B3-FD4601A7CF7F}">
      <dgm:prSet/>
      <dgm:spPr/>
      <dgm:t>
        <a:bodyPr/>
        <a:lstStyle/>
        <a:p>
          <a:endParaRPr lang="zh-CN" altLang="en-US"/>
        </a:p>
      </dgm:t>
    </dgm:pt>
    <dgm:pt modelId="{0C0BC305-FC1B-48A4-9678-FAF9C151A085}">
      <dgm:prSet phldr="0" custT="0"/>
      <dgm:spPr/>
      <dgm:t>
        <a:bodyPr vert="horz" wrap="square"/>
        <a:lstStyle/>
        <a:p>
          <a:pPr>
            <a:lnSpc>
              <a:spcPct val="100000"/>
            </a:lnSpc>
            <a:spcBef>
              <a:spcPct val="0"/>
            </a:spcBef>
            <a:spcAft>
              <a:spcPct val="15000"/>
            </a:spcAft>
          </a:pPr>
          <a:r>
            <a:rPr lang="zh-CN" dirty="0">
              <a:latin typeface="微软雅黑" panose="020B0503020204020204" pitchFamily="34" charset="-122"/>
              <a:ea typeface="微软雅黑" panose="020B0503020204020204" pitchFamily="34" charset="-122"/>
            </a:rPr>
            <a:t>与任务</a:t>
          </a:r>
          <a:r>
            <a:rPr lang="en-US" altLang="zh-CN" dirty="0">
              <a:latin typeface="微软雅黑" panose="020B0503020204020204" pitchFamily="34" charset="-122"/>
              <a:ea typeface="微软雅黑" panose="020B0503020204020204" pitchFamily="34" charset="-122"/>
            </a:rPr>
            <a:t>2</a:t>
          </a:r>
          <a:r>
            <a:rPr lang="zh-CN" dirty="0">
              <a:latin typeface="微软雅黑" panose="020B0503020204020204" pitchFamily="34" charset="-122"/>
              <a:ea typeface="微软雅黑" panose="020B0503020204020204" pitchFamily="34" charset="-122"/>
            </a:rPr>
            <a:t>输出的设备标准保持一致</a:t>
          </a:r>
          <a:endParaRPr lang="zh-CN" altLang="en-US" dirty="0">
            <a:latin typeface="微软雅黑" panose="020B0503020204020204" pitchFamily="34" charset="-122"/>
            <a:ea typeface="微软雅黑" panose="020B0503020204020204" pitchFamily="34" charset="-122"/>
          </a:endParaRPr>
        </a:p>
      </dgm:t>
    </dgm:pt>
    <dgm:pt modelId="{4FF5C416-850A-4348-B20A-7BFCE21113CF}" type="parTrans" cxnId="{85D8D7F0-D441-4187-AD70-15D65CE92911}">
      <dgm:prSet/>
      <dgm:spPr/>
    </dgm:pt>
    <dgm:pt modelId="{E09604A6-0FA3-41F0-B587-E96E9CFDA5B1}" type="sibTrans" cxnId="{85D8D7F0-D441-4187-AD70-15D65CE92911}">
      <dgm:prSet/>
      <dgm:spPr/>
    </dgm:pt>
    <dgm:pt modelId="{25BB8649-F99A-7348-9EB6-201DD5394296}">
      <dgm:prSet phldrT="[文本]" custT="1"/>
      <dgm:spPr/>
      <dgm:t>
        <a:bodyPr/>
        <a:lstStyle/>
        <a:p>
          <a:r>
            <a:rPr lang="zh-CN" altLang="en-US" sz="2400" dirty="0">
              <a:latin typeface="微软雅黑" panose="020B0503020204020204" pitchFamily="34" charset="-122"/>
              <a:ea typeface="微软雅黑" panose="020B0503020204020204" pitchFamily="34" charset="-122"/>
            </a:rPr>
            <a:t> 任务</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：管控需求和标准化</a:t>
          </a:r>
        </a:p>
      </dgm:t>
    </dgm:pt>
    <dgm:pt modelId="{A1070CD4-DC96-0C4B-93C2-60B23AEC9D2D}" type="parTrans" cxnId="{B5411947-EC33-4889-B67F-2CBF9CB852B0}">
      <dgm:prSet/>
      <dgm:spPr/>
      <dgm:t>
        <a:bodyPr/>
        <a:lstStyle/>
        <a:p>
          <a:endParaRPr lang="zh-CN" altLang="en-US"/>
        </a:p>
      </dgm:t>
    </dgm:pt>
    <dgm:pt modelId="{B326C1B4-7C7E-BF40-BE19-364118E89BA5}" type="sibTrans" cxnId="{B5411947-EC33-4889-B67F-2CBF9CB852B0}">
      <dgm:prSet/>
      <dgm:spPr/>
      <dgm:t>
        <a:bodyPr/>
        <a:lstStyle/>
        <a:p>
          <a:endParaRPr lang="zh-CN" altLang="en-US"/>
        </a:p>
      </dgm:t>
    </dgm:pt>
    <dgm:pt modelId="{F9BEB43E-6F65-9A46-92C6-95B1612EB159}">
      <dgm:prSet phldrT="[文本]"/>
      <dgm:spPr/>
      <dgm:t>
        <a:bodyPr/>
        <a:lstStyle/>
        <a:p>
          <a:r>
            <a:rPr lang="zh-CN" altLang="en-US" dirty="0">
              <a:latin typeface="微软雅黑" panose="020B0503020204020204" pitchFamily="34" charset="-122"/>
              <a:ea typeface="微软雅黑" panose="020B0503020204020204" pitchFamily="34" charset="-122"/>
            </a:rPr>
            <a:t>系统定位</a:t>
          </a:r>
        </a:p>
      </dgm:t>
    </dgm:pt>
    <dgm:pt modelId="{56ADDF45-70A9-1543-961C-606CD7195591}" type="parTrans" cxnId="{5BFC87B1-D551-46F2-9CDE-786F909F6A41}">
      <dgm:prSet/>
      <dgm:spPr/>
      <dgm:t>
        <a:bodyPr/>
        <a:lstStyle/>
        <a:p>
          <a:endParaRPr lang="zh-CN" altLang="en-US"/>
        </a:p>
      </dgm:t>
    </dgm:pt>
    <dgm:pt modelId="{1F47384B-38E8-D34C-BDD8-8A27D3ECDE24}" type="sibTrans" cxnId="{5BFC87B1-D551-46F2-9CDE-786F909F6A41}">
      <dgm:prSet/>
      <dgm:spPr/>
      <dgm:t>
        <a:bodyPr/>
        <a:lstStyle/>
        <a:p>
          <a:endParaRPr lang="zh-CN" altLang="en-US"/>
        </a:p>
      </dgm:t>
    </dgm:pt>
    <dgm:pt modelId="{0ABC1AC8-601D-7447-990E-90FCDBBEC552}">
      <dgm:prSet phldrT="[文本]"/>
      <dgm:spPr/>
      <dgm:t>
        <a:bodyPr/>
        <a:lstStyle/>
        <a:p>
          <a:r>
            <a:rPr lang="zh-CN" altLang="en-US" dirty="0">
              <a:latin typeface="微软雅黑" panose="020B0503020204020204" pitchFamily="34" charset="-122"/>
              <a:ea typeface="微软雅黑" panose="020B0503020204020204" pitchFamily="34" charset="-122"/>
            </a:rPr>
            <a:t>功能范围</a:t>
          </a:r>
        </a:p>
      </dgm:t>
    </dgm:pt>
    <dgm:pt modelId="{47CF9169-520D-0846-BF56-8AC72C7F7039}" type="parTrans" cxnId="{6A7E0C25-41E6-411F-B17E-E0933D6D7516}">
      <dgm:prSet/>
      <dgm:spPr/>
      <dgm:t>
        <a:bodyPr/>
        <a:lstStyle/>
        <a:p>
          <a:endParaRPr lang="zh-CN" altLang="en-US"/>
        </a:p>
      </dgm:t>
    </dgm:pt>
    <dgm:pt modelId="{A75CDBD7-8AA8-2043-BAB3-F7344E12AB2B}" type="sibTrans" cxnId="{6A7E0C25-41E6-411F-B17E-E0933D6D7516}">
      <dgm:prSet/>
      <dgm:spPr/>
      <dgm:t>
        <a:bodyPr/>
        <a:lstStyle/>
        <a:p>
          <a:endParaRPr lang="zh-CN" altLang="en-US"/>
        </a:p>
      </dgm:t>
    </dgm:pt>
    <dgm:pt modelId="{ACA528E0-F6F5-0C4F-BC71-82CC2A509504}">
      <dgm:prSet phldrT="[文本]"/>
      <dgm:spPr/>
      <dgm:t>
        <a:bodyPr/>
        <a:lstStyle/>
        <a:p>
          <a:r>
            <a:rPr lang="zh-CN" dirty="0">
              <a:latin typeface="微软雅黑" panose="020B0503020204020204" pitchFamily="34" charset="-122"/>
              <a:ea typeface="微软雅黑" panose="020B0503020204020204" pitchFamily="34" charset="-122"/>
            </a:rPr>
            <a:t>满足项目需求并对齐相关标准</a:t>
          </a:r>
          <a:endParaRPr lang="zh-CN" altLang="en-US" dirty="0">
            <a:latin typeface="微软雅黑" panose="020B0503020204020204" pitchFamily="34" charset="-122"/>
            <a:ea typeface="微软雅黑" panose="020B0503020204020204" pitchFamily="34" charset="-122"/>
          </a:endParaRPr>
        </a:p>
      </dgm:t>
    </dgm:pt>
    <dgm:pt modelId="{08B0EDF0-03B0-8540-BE53-FEE2C208CE02}" type="parTrans" cxnId="{96B6C9A3-C197-4D77-9855-0C5B118E8EB2}">
      <dgm:prSet/>
      <dgm:spPr/>
      <dgm:t>
        <a:bodyPr/>
        <a:lstStyle/>
        <a:p>
          <a:endParaRPr lang="zh-CN" altLang="en-US"/>
        </a:p>
      </dgm:t>
    </dgm:pt>
    <dgm:pt modelId="{FE3995D5-3CB9-6D4D-B742-F808E63F360D}" type="sibTrans" cxnId="{96B6C9A3-C197-4D77-9855-0C5B118E8EB2}">
      <dgm:prSet/>
      <dgm:spPr/>
      <dgm:t>
        <a:bodyPr/>
        <a:lstStyle/>
        <a:p>
          <a:endParaRPr lang="zh-CN" altLang="en-US"/>
        </a:p>
      </dgm:t>
    </dgm:pt>
    <dgm:pt modelId="{7BD0970D-A34C-6843-ADC7-555CB1D13835}" type="pres">
      <dgm:prSet presAssocID="{0924C01C-7870-474E-978E-9878B483B891}" presName="Name0" presStyleCnt="0">
        <dgm:presLayoutVars>
          <dgm:dir/>
          <dgm:animLvl val="lvl"/>
          <dgm:resizeHandles val="exact"/>
        </dgm:presLayoutVars>
      </dgm:prSet>
      <dgm:spPr/>
    </dgm:pt>
    <dgm:pt modelId="{CA2CCFD8-3591-3E42-BFA5-4C86494CC74A}" type="pres">
      <dgm:prSet presAssocID="{5871BA8A-1937-1E48-A856-387ABB23D485}" presName="linNode" presStyleCnt="0"/>
      <dgm:spPr/>
    </dgm:pt>
    <dgm:pt modelId="{3AFC8939-183A-BC4A-9D70-FFFD48BAB051}" type="pres">
      <dgm:prSet presAssocID="{5871BA8A-1937-1E48-A856-387ABB23D485}" presName="parentText" presStyleLbl="node1" presStyleIdx="0" presStyleCnt="2" custScaleX="76961" custScaleY="71189" custLinFactNeighborX="-187" custLinFactNeighborY="-806">
        <dgm:presLayoutVars>
          <dgm:chMax val="1"/>
          <dgm:bulletEnabled val="1"/>
        </dgm:presLayoutVars>
      </dgm:prSet>
      <dgm:spPr/>
    </dgm:pt>
    <dgm:pt modelId="{8BFC283B-6C88-9B43-846A-A4E93EDB90DA}" type="pres">
      <dgm:prSet presAssocID="{5871BA8A-1937-1E48-A856-387ABB23D485}" presName="descendantText" presStyleLbl="alignAccFollowNode1" presStyleIdx="0" presStyleCnt="2" custScaleY="77613" custLinFactNeighborX="7656" custLinFactNeighborY="-3061">
        <dgm:presLayoutVars>
          <dgm:bulletEnabled val="1"/>
        </dgm:presLayoutVars>
      </dgm:prSet>
      <dgm:spPr/>
    </dgm:pt>
    <dgm:pt modelId="{E84B7145-EA82-4944-AE7D-1660B1AFBF8E}" type="pres">
      <dgm:prSet presAssocID="{B6C84872-A440-A24A-A081-FD38FF873122}" presName="sp" presStyleCnt="0"/>
      <dgm:spPr/>
    </dgm:pt>
    <dgm:pt modelId="{5E335793-7E78-7B4D-8ED8-55621C9D5AEC}" type="pres">
      <dgm:prSet presAssocID="{25BB8649-F99A-7348-9EB6-201DD5394296}" presName="linNode" presStyleCnt="0"/>
      <dgm:spPr/>
    </dgm:pt>
    <dgm:pt modelId="{2A52C8CF-5AFC-0849-A351-8C107739B1A6}" type="pres">
      <dgm:prSet presAssocID="{25BB8649-F99A-7348-9EB6-201DD5394296}" presName="parentText" presStyleLbl="node1" presStyleIdx="1" presStyleCnt="2" custScaleX="75481" custScaleY="69507">
        <dgm:presLayoutVars>
          <dgm:chMax val="1"/>
          <dgm:bulletEnabled val="1"/>
        </dgm:presLayoutVars>
      </dgm:prSet>
      <dgm:spPr/>
    </dgm:pt>
    <dgm:pt modelId="{7F4305C5-FB2C-CB49-BD00-DCA1ACE16015}" type="pres">
      <dgm:prSet presAssocID="{25BB8649-F99A-7348-9EB6-201DD5394296}" presName="descendantText" presStyleLbl="alignAccFollowNode1" presStyleIdx="1" presStyleCnt="2" custLinFactNeighborX="8852" custLinFactNeighborY="-824">
        <dgm:presLayoutVars>
          <dgm:bulletEnabled val="1"/>
        </dgm:presLayoutVars>
      </dgm:prSet>
      <dgm:spPr/>
    </dgm:pt>
  </dgm:ptLst>
  <dgm:cxnLst>
    <dgm:cxn modelId="{07A0E51C-D271-4D20-AEE7-78E7A190645A}" type="presOf" srcId="{5871BA8A-1937-1E48-A856-387ABB23D485}" destId="{3AFC8939-183A-BC4A-9D70-FFFD48BAB051}" srcOrd="0" destOrd="0" presId="urn:microsoft.com/office/officeart/2005/8/layout/vList5"/>
    <dgm:cxn modelId="{91206623-8279-4DDF-81BA-CFCA21A3A55D}" type="presOf" srcId="{0ABC1AC8-601D-7447-990E-90FCDBBEC552}" destId="{7F4305C5-FB2C-CB49-BD00-DCA1ACE16015}" srcOrd="0" destOrd="1" presId="urn:microsoft.com/office/officeart/2005/8/layout/vList5"/>
    <dgm:cxn modelId="{6A7E0C25-41E6-411F-B17E-E0933D6D7516}" srcId="{25BB8649-F99A-7348-9EB6-201DD5394296}" destId="{0ABC1AC8-601D-7447-990E-90FCDBBEC552}" srcOrd="1" destOrd="0" parTransId="{47CF9169-520D-0846-BF56-8AC72C7F7039}" sibTransId="{A75CDBD7-8AA8-2043-BAB3-F7344E12AB2B}"/>
    <dgm:cxn modelId="{45ABC032-F3F0-4A38-8E46-208116A27334}" type="presOf" srcId="{0203F601-A61D-6142-ACE6-013007483B28}" destId="{8BFC283B-6C88-9B43-846A-A4E93EDB90DA}" srcOrd="0" destOrd="0" presId="urn:microsoft.com/office/officeart/2005/8/layout/vList5"/>
    <dgm:cxn modelId="{7C8D4F42-B01B-47C9-8E51-E9114529E8D8}" type="presOf" srcId="{25BB8649-F99A-7348-9EB6-201DD5394296}" destId="{2A52C8CF-5AFC-0849-A351-8C107739B1A6}" srcOrd="0" destOrd="0" presId="urn:microsoft.com/office/officeart/2005/8/layout/vList5"/>
    <dgm:cxn modelId="{BBFF4365-5AFA-4D31-9107-29DAC7AE9F9A}" type="presOf" srcId="{F9BEB43E-6F65-9A46-92C6-95B1612EB159}" destId="{7F4305C5-FB2C-CB49-BD00-DCA1ACE16015}" srcOrd="0" destOrd="0" presId="urn:microsoft.com/office/officeart/2005/8/layout/vList5"/>
    <dgm:cxn modelId="{B5411947-EC33-4889-B67F-2CBF9CB852B0}" srcId="{0924C01C-7870-474E-978E-9878B483B891}" destId="{25BB8649-F99A-7348-9EB6-201DD5394296}" srcOrd="1" destOrd="0" parTransId="{A1070CD4-DC96-0C4B-93C2-60B23AEC9D2D}" sibTransId="{B326C1B4-7C7E-BF40-BE19-364118E89BA5}"/>
    <dgm:cxn modelId="{1405D278-99EA-4DF0-9390-501A61020E6B}" type="presOf" srcId="{ACA528E0-F6F5-0C4F-BC71-82CC2A509504}" destId="{7F4305C5-FB2C-CB49-BD00-DCA1ACE16015}" srcOrd="0" destOrd="2" presId="urn:microsoft.com/office/officeart/2005/8/layout/vList5"/>
    <dgm:cxn modelId="{3E635E7C-5347-44B9-8536-CE2EC0257640}" srcId="{0924C01C-7870-474E-978E-9878B483B891}" destId="{5871BA8A-1937-1E48-A856-387ABB23D485}" srcOrd="0" destOrd="0" parTransId="{FF33E90B-50C5-AC44-87F6-443E36B3EB7A}" sibTransId="{B6C84872-A440-A24A-A081-FD38FF873122}"/>
    <dgm:cxn modelId="{96B6C9A3-C197-4D77-9855-0C5B118E8EB2}" srcId="{25BB8649-F99A-7348-9EB6-201DD5394296}" destId="{ACA528E0-F6F5-0C4F-BC71-82CC2A509504}" srcOrd="2" destOrd="0" parTransId="{08B0EDF0-03B0-8540-BE53-FEE2C208CE02}" sibTransId="{FE3995D5-3CB9-6D4D-B742-F808E63F360D}"/>
    <dgm:cxn modelId="{5BFC87B1-D551-46F2-9CDE-786F909F6A41}" srcId="{25BB8649-F99A-7348-9EB6-201DD5394296}" destId="{F9BEB43E-6F65-9A46-92C6-95B1612EB159}" srcOrd="0" destOrd="0" parTransId="{56ADDF45-70A9-1543-961C-606CD7195591}" sibTransId="{1F47384B-38E8-D34C-BDD8-8A27D3ECDE24}"/>
    <dgm:cxn modelId="{EFFE0FC9-7A45-4A99-8BF8-B9DC2A60894A}" type="presOf" srcId="{0924C01C-7870-474E-978E-9878B483B891}" destId="{7BD0970D-A34C-6843-ADC7-555CB1D13835}" srcOrd="0" destOrd="0" presId="urn:microsoft.com/office/officeart/2005/8/layout/vList5"/>
    <dgm:cxn modelId="{D0D727D6-5AD8-483F-9FAF-AC56759D6035}" type="presOf" srcId="{0C0BC305-FC1B-48A4-9678-FAF9C151A085}" destId="{8BFC283B-6C88-9B43-846A-A4E93EDB90DA}" srcOrd="0" destOrd="1" presId="urn:microsoft.com/office/officeart/2005/8/layout/vList5"/>
    <dgm:cxn modelId="{85D8D7F0-D441-4187-AD70-15D65CE92911}" srcId="{5871BA8A-1937-1E48-A856-387ABB23D485}" destId="{0C0BC305-FC1B-48A4-9678-FAF9C151A085}" srcOrd="1" destOrd="0" parTransId="{4FF5C416-850A-4348-B20A-7BFCE21113CF}" sibTransId="{E09604A6-0FA3-41F0-B587-E96E9CFDA5B1}"/>
    <dgm:cxn modelId="{641660F6-D89A-4D2E-90B3-FD4601A7CF7F}" srcId="{5871BA8A-1937-1E48-A856-387ABB23D485}" destId="{0203F601-A61D-6142-ACE6-013007483B28}" srcOrd="0" destOrd="0" parTransId="{E8DE1C93-08B3-0A4E-9BFE-077A63192940}" sibTransId="{80A010C3-6129-4C44-976D-1C2ED871AE7D}"/>
    <dgm:cxn modelId="{1525A9C9-F79E-46F0-854D-E1907909FB71}" type="presParOf" srcId="{7BD0970D-A34C-6843-ADC7-555CB1D13835}" destId="{CA2CCFD8-3591-3E42-BFA5-4C86494CC74A}" srcOrd="0" destOrd="0" presId="urn:microsoft.com/office/officeart/2005/8/layout/vList5"/>
    <dgm:cxn modelId="{CE742B7A-1BDF-490B-9D4A-CAEFE549C9A9}" type="presParOf" srcId="{CA2CCFD8-3591-3E42-BFA5-4C86494CC74A}" destId="{3AFC8939-183A-BC4A-9D70-FFFD48BAB051}" srcOrd="0" destOrd="0" presId="urn:microsoft.com/office/officeart/2005/8/layout/vList5"/>
    <dgm:cxn modelId="{2EF2D026-9C60-4180-A594-43C328CF34F0}" type="presParOf" srcId="{CA2CCFD8-3591-3E42-BFA5-4C86494CC74A}" destId="{8BFC283B-6C88-9B43-846A-A4E93EDB90DA}" srcOrd="1" destOrd="0" presId="urn:microsoft.com/office/officeart/2005/8/layout/vList5"/>
    <dgm:cxn modelId="{F3286C2B-2AE5-439B-A295-4D824260A99D}" type="presParOf" srcId="{7BD0970D-A34C-6843-ADC7-555CB1D13835}" destId="{E84B7145-EA82-4944-AE7D-1660B1AFBF8E}" srcOrd="1" destOrd="0" presId="urn:microsoft.com/office/officeart/2005/8/layout/vList5"/>
    <dgm:cxn modelId="{7A3EAB4F-023D-450E-8C01-8F2B5E9208DF}" type="presParOf" srcId="{7BD0970D-A34C-6843-ADC7-555CB1D13835}" destId="{5E335793-7E78-7B4D-8ED8-55621C9D5AEC}" srcOrd="2" destOrd="0" presId="urn:microsoft.com/office/officeart/2005/8/layout/vList5"/>
    <dgm:cxn modelId="{BD60D620-5C38-4F0A-8A22-798D3479CB7E}" type="presParOf" srcId="{5E335793-7E78-7B4D-8ED8-55621C9D5AEC}" destId="{2A52C8CF-5AFC-0849-A351-8C107739B1A6}" srcOrd="0" destOrd="0" presId="urn:microsoft.com/office/officeart/2005/8/layout/vList5"/>
    <dgm:cxn modelId="{B095DD5A-9901-46A8-962B-2BB5617E852B}" type="presParOf" srcId="{5E335793-7E78-7B4D-8ED8-55621C9D5AEC}" destId="{7F4305C5-FB2C-CB49-BD00-DCA1ACE16015}"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C283B-6C88-9B43-846A-A4E93EDB90DA}">
      <dsp:nvSpPr>
        <dsp:cNvPr id="0" name=""/>
        <dsp:cNvSpPr/>
      </dsp:nvSpPr>
      <dsp:spPr>
        <a:xfrm rot="5400000">
          <a:off x="6814218" y="-2948819"/>
          <a:ext cx="1101847" cy="70766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100000"/>
            </a:lnSpc>
            <a:spcBef>
              <a:spcPct val="0"/>
            </a:spcBef>
            <a:spcAft>
              <a:spcPct val="15000"/>
            </a:spcAft>
            <a:buChar char="•"/>
          </a:pPr>
          <a:r>
            <a:rPr lang="zh-CN" sz="1800" kern="1200" dirty="0">
              <a:latin typeface="微软雅黑" panose="020B0503020204020204" pitchFamily="34" charset="-122"/>
              <a:ea typeface="微软雅黑" panose="020B0503020204020204" pitchFamily="34" charset="-122"/>
            </a:rPr>
            <a:t>协调外委单位研制设备</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100000"/>
            </a:lnSpc>
            <a:spcBef>
              <a:spcPct val="0"/>
            </a:spcBef>
            <a:spcAft>
              <a:spcPct val="15000"/>
            </a:spcAft>
            <a:buChar char="•"/>
          </a:pPr>
          <a:r>
            <a:rPr lang="zh-CN" sz="1800" kern="1200" dirty="0">
              <a:latin typeface="微软雅黑" panose="020B0503020204020204" pitchFamily="34" charset="-122"/>
              <a:ea typeface="微软雅黑" panose="020B0503020204020204" pitchFamily="34" charset="-122"/>
            </a:rPr>
            <a:t>与任务</a:t>
          </a:r>
          <a:r>
            <a:rPr lang="en-US" altLang="zh-CN" sz="1800" kern="1200" dirty="0">
              <a:latin typeface="微软雅黑" panose="020B0503020204020204" pitchFamily="34" charset="-122"/>
              <a:ea typeface="微软雅黑" panose="020B0503020204020204" pitchFamily="34" charset="-122"/>
            </a:rPr>
            <a:t>2</a:t>
          </a:r>
          <a:r>
            <a:rPr lang="zh-CN" sz="1800" kern="1200" dirty="0">
              <a:latin typeface="微软雅黑" panose="020B0503020204020204" pitchFamily="34" charset="-122"/>
              <a:ea typeface="微软雅黑" panose="020B0503020204020204" pitchFamily="34" charset="-122"/>
            </a:rPr>
            <a:t>输出的设备标准保持一致</a:t>
          </a:r>
          <a:endParaRPr lang="zh-CN" altLang="en-US" sz="1800" kern="1200" dirty="0">
            <a:latin typeface="微软雅黑" panose="020B0503020204020204" pitchFamily="34" charset="-122"/>
            <a:ea typeface="微软雅黑" panose="020B0503020204020204" pitchFamily="34" charset="-122"/>
          </a:endParaRPr>
        </a:p>
      </dsp:txBody>
      <dsp:txXfrm rot="-5400000">
        <a:off x="3826820" y="92367"/>
        <a:ext cx="7022855" cy="994271"/>
      </dsp:txXfrm>
    </dsp:sp>
    <dsp:sp modelId="{3AFC8939-183A-BC4A-9D70-FFFD48BAB051}">
      <dsp:nvSpPr>
        <dsp:cNvPr id="0" name=""/>
        <dsp:cNvSpPr/>
      </dsp:nvSpPr>
      <dsp:spPr>
        <a:xfrm>
          <a:off x="445313" y="0"/>
          <a:ext cx="3063518" cy="12633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任务</a:t>
          </a:r>
          <a:r>
            <a:rPr lang="en-US" altLang="zh-CN" sz="2400" kern="1200" dirty="0">
              <a:latin typeface="微软雅黑" panose="020B0503020204020204" pitchFamily="34" charset="-122"/>
              <a:ea typeface="微软雅黑" panose="020B0503020204020204" pitchFamily="34" charset="-122"/>
            </a:rPr>
            <a:t>1</a:t>
          </a:r>
          <a:r>
            <a:rPr lang="zh-CN" altLang="en-US" sz="2400" kern="1200" dirty="0">
              <a:latin typeface="微软雅黑" panose="020B0503020204020204" pitchFamily="34" charset="-122"/>
              <a:ea typeface="微软雅黑" panose="020B0503020204020204" pitchFamily="34" charset="-122"/>
            </a:rPr>
            <a:t>：设备研制</a:t>
          </a:r>
        </a:p>
      </dsp:txBody>
      <dsp:txXfrm>
        <a:off x="506983" y="61670"/>
        <a:ext cx="2940178" cy="1139970"/>
      </dsp:txXfrm>
    </dsp:sp>
    <dsp:sp modelId="{7F4305C5-FB2C-CB49-BD00-DCA1ACE16015}">
      <dsp:nvSpPr>
        <dsp:cNvPr id="0" name=""/>
        <dsp:cNvSpPr/>
      </dsp:nvSpPr>
      <dsp:spPr>
        <a:xfrm rot="5400000">
          <a:off x="6644003" y="-1486842"/>
          <a:ext cx="1419669" cy="70766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系统定位</a:t>
          </a: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功能范围</a:t>
          </a:r>
        </a:p>
        <a:p>
          <a:pPr marL="171450" lvl="1" indent="-171450" algn="l" defTabSz="800100">
            <a:lnSpc>
              <a:spcPct val="90000"/>
            </a:lnSpc>
            <a:spcBef>
              <a:spcPct val="0"/>
            </a:spcBef>
            <a:spcAft>
              <a:spcPct val="15000"/>
            </a:spcAft>
            <a:buChar char="•"/>
          </a:pPr>
          <a:r>
            <a:rPr lang="zh-CN" sz="1800" kern="1200" dirty="0">
              <a:latin typeface="微软雅黑" panose="020B0503020204020204" pitchFamily="34" charset="-122"/>
              <a:ea typeface="微软雅黑" panose="020B0503020204020204" pitchFamily="34" charset="-122"/>
            </a:rPr>
            <a:t>满足项目需求并对齐相关标准</a:t>
          </a:r>
          <a:endParaRPr lang="zh-CN" altLang="en-US" sz="1800" kern="1200" dirty="0">
            <a:latin typeface="微软雅黑" panose="020B0503020204020204" pitchFamily="34" charset="-122"/>
            <a:ea typeface="微软雅黑" panose="020B0503020204020204" pitchFamily="34" charset="-122"/>
          </a:endParaRPr>
        </a:p>
      </dsp:txBody>
      <dsp:txXfrm rot="-5400000">
        <a:off x="3815517" y="1410947"/>
        <a:ext cx="7007340" cy="1281063"/>
      </dsp:txXfrm>
    </dsp:sp>
    <dsp:sp modelId="{2A52C8CF-5AFC-0849-A351-8C107739B1A6}">
      <dsp:nvSpPr>
        <dsp:cNvPr id="0" name=""/>
        <dsp:cNvSpPr/>
      </dsp:nvSpPr>
      <dsp:spPr>
        <a:xfrm>
          <a:off x="458546" y="1446446"/>
          <a:ext cx="3004605" cy="1233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 任务</a:t>
          </a:r>
          <a:r>
            <a:rPr lang="en-US" altLang="zh-CN" sz="2400" kern="1200" dirty="0">
              <a:latin typeface="微软雅黑" panose="020B0503020204020204" pitchFamily="34" charset="-122"/>
              <a:ea typeface="微软雅黑" panose="020B0503020204020204" pitchFamily="34" charset="-122"/>
            </a:rPr>
            <a:t>2</a:t>
          </a:r>
          <a:r>
            <a:rPr lang="zh-CN" altLang="en-US" sz="2400" kern="1200" dirty="0">
              <a:latin typeface="微软雅黑" panose="020B0503020204020204" pitchFamily="34" charset="-122"/>
              <a:ea typeface="微软雅黑" panose="020B0503020204020204" pitchFamily="34" charset="-122"/>
            </a:rPr>
            <a:t>：管控需求和标准化</a:t>
          </a:r>
        </a:p>
      </dsp:txBody>
      <dsp:txXfrm>
        <a:off x="518759" y="1506659"/>
        <a:ext cx="2884179" cy="111303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3C52F-ABAB-496A-93E3-1E522EFBD09B}" type="datetimeFigureOut">
              <a:rPr lang="zh-CN" altLang="en-US" smtClean="0"/>
              <a:t>2021/11/14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D2633-591B-49B6-8ACE-C52CA51841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各位领导、专家，上午好：我是信产集团</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接下来，由我汇报“</a:t>
            </a:r>
            <a:r>
              <a:rPr lang="en-US" altLang="zh-CN" sz="1200" kern="1200" dirty="0" err="1">
                <a:solidFill>
                  <a:schemeClr val="tx1"/>
                </a:solidFill>
                <a:effectLst/>
                <a:latin typeface="+mn-lt"/>
                <a:ea typeface="+mn-ea"/>
                <a:cs typeface="+mn-cs"/>
              </a:rPr>
              <a:t>FlexE</a:t>
            </a:r>
            <a:r>
              <a:rPr lang="zh-CN" altLang="en-US" sz="1200" kern="1200" dirty="0">
                <a:solidFill>
                  <a:schemeClr val="tx1"/>
                </a:solidFill>
                <a:effectLst/>
                <a:latin typeface="+mn-lt"/>
                <a:ea typeface="+mn-ea"/>
                <a:cs typeface="+mn-cs"/>
              </a:rPr>
              <a:t>柔性以太网技术在能源互联网中应用的关键技术”课题</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的项目启动工作。</a:t>
            </a:r>
          </a:p>
          <a:p>
            <a:endParaRPr lang="zh-CN" altLang="en-US" dirty="0"/>
          </a:p>
        </p:txBody>
      </p:sp>
      <p:sp>
        <p:nvSpPr>
          <p:cNvPr id="4" name="灯片编号占位符 3"/>
          <p:cNvSpPr>
            <a:spLocks noGrp="1"/>
          </p:cNvSpPr>
          <p:nvPr>
            <p:ph type="sldNum" sz="quarter" idx="10"/>
          </p:nvPr>
        </p:nvSpPr>
        <p:spPr/>
        <p:txBody>
          <a:bodyPr/>
          <a:lstStyle/>
          <a:p>
            <a:fld id="{027C1423-BF07-4038-B56A-D2A0798D233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标准化方面，</a:t>
            </a:r>
            <a:r>
              <a:rPr lang="zh-CN" altLang="en-US" sz="1200" kern="1200" dirty="0">
                <a:solidFill>
                  <a:schemeClr val="tx1"/>
                </a:solidFill>
                <a:effectLst/>
                <a:latin typeface="+mn-lt"/>
                <a:ea typeface="+mn-ea"/>
                <a:cs typeface="+mn-cs"/>
              </a:rPr>
              <a:t>课题将完成</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FlexE</a:t>
            </a:r>
            <a:r>
              <a:rPr lang="zh-CN" altLang="en-US" sz="1200" kern="1200" dirty="0">
                <a:solidFill>
                  <a:schemeClr val="tx1"/>
                </a:solidFill>
                <a:effectLst/>
                <a:latin typeface="+mn-lt"/>
                <a:ea typeface="+mn-ea"/>
                <a:cs typeface="+mn-cs"/>
              </a:rPr>
              <a:t>能源互联网的管控接口技术要求</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适配能源互联网接口的设备技术要求</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两个标准草案，首先，基于课题关键技术完成设备技术要求草案，并与设备研制相协同；其次，</a:t>
            </a:r>
            <a:r>
              <a:rPr lang="zh-CN" altLang="en-US" dirty="0">
                <a:latin typeface="微软雅黑" panose="020B0503020204020204" pitchFamily="34" charset="-122"/>
                <a:ea typeface="微软雅黑" panose="020B0503020204020204" pitchFamily="34" charset="-122"/>
              </a:rPr>
              <a:t>基于管控需求完成管控接口草案，与设备网管接口对接，并支持端到端管理工具的接口研发</a:t>
            </a:r>
            <a:r>
              <a:rPr lang="zh-CN" altLang="en-US" sz="1200" kern="1200" dirty="0">
                <a:solidFill>
                  <a:schemeClr val="tx1"/>
                </a:solidFill>
                <a:effectLst/>
                <a:latin typeface="+mn-lt"/>
                <a:ea typeface="+mn-ea"/>
                <a:cs typeface="+mn-cs"/>
              </a:rPr>
              <a:t>。</a:t>
            </a:r>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gn="l">
              <a:lnSpc>
                <a:spcPct val="150000"/>
              </a:lnSpc>
              <a:buFont typeface="Arial" panose="020B0604020202020204" pitchFamily="34" charset="0"/>
              <a:buNone/>
            </a:pPr>
            <a:r>
              <a:rPr lang="zh-CN" altLang="en-US" sz="1200" kern="1200" dirty="0">
                <a:solidFill>
                  <a:schemeClr val="tx1"/>
                </a:solidFill>
                <a:effectLst/>
                <a:latin typeface="+mn-lt"/>
                <a:ea typeface="+mn-ea"/>
                <a:cs typeface="+mn-cs"/>
              </a:rPr>
              <a:t>切片管理工具的软件功能结构如右图所示，系统</a:t>
            </a:r>
            <a:r>
              <a:rPr lang="zh-CN" altLang="en-US" dirty="0">
                <a:solidFill>
                  <a:schemeClr val="tx1"/>
                </a:solidFill>
                <a:latin typeface="微软雅黑" panose="020B0503020204020204" pitchFamily="34" charset="-122"/>
                <a:ea typeface="微软雅黑" panose="020B0503020204020204" pitchFamily="34" charset="-122"/>
              </a:rPr>
              <a:t>系统的前端以浏览器作为载体，是系统的</a:t>
            </a:r>
            <a:r>
              <a:rPr lang="zh-CN" altLang="en-US" b="1" dirty="0">
                <a:solidFill>
                  <a:schemeClr val="tx1"/>
                </a:solidFill>
                <a:latin typeface="微软雅黑" panose="020B0503020204020204" pitchFamily="34" charset="-122"/>
                <a:ea typeface="微软雅黑" panose="020B0503020204020204" pitchFamily="34" charset="-122"/>
              </a:rPr>
              <a:t>呈现层，</a:t>
            </a:r>
            <a:r>
              <a:rPr lang="zh-CN" altLang="en-US" dirty="0">
                <a:solidFill>
                  <a:schemeClr val="tx1"/>
                </a:solidFill>
                <a:latin typeface="微软雅黑" panose="020B0503020204020204" pitchFamily="34" charset="-122"/>
                <a:ea typeface="微软雅黑" panose="020B0503020204020204" pitchFamily="34" charset="-122"/>
              </a:rPr>
              <a:t>系统后端实现</a:t>
            </a:r>
            <a:r>
              <a:rPr lang="zh-CN" altLang="en-US" b="1" dirty="0">
                <a:solidFill>
                  <a:schemeClr val="tx1"/>
                </a:solidFill>
                <a:latin typeface="微软雅黑" panose="020B0503020204020204" pitchFamily="34" charset="-122"/>
                <a:ea typeface="微软雅黑" panose="020B0503020204020204" pitchFamily="34" charset="-122"/>
              </a:rPr>
              <a:t>核心业务功能</a:t>
            </a:r>
            <a:r>
              <a:rPr lang="zh-CN" altLang="en-US" sz="1200" kern="1200" dirty="0">
                <a:solidFill>
                  <a:schemeClr val="tx1"/>
                </a:solidFill>
                <a:effectLst/>
                <a:latin typeface="+mn-lt"/>
                <a:ea typeface="+mn-ea"/>
                <a:cs typeface="+mn-cs"/>
              </a:rPr>
              <a:t>主要包括拓扑管理、切片生命周期管理、资源管理、告警和性能管理；</a:t>
            </a:r>
            <a:r>
              <a:rPr lang="zh-CN" altLang="en-US" dirty="0">
                <a:solidFill>
                  <a:schemeClr val="tx1"/>
                </a:solidFill>
                <a:latin typeface="微软雅黑" panose="020B0503020204020204" pitchFamily="34" charset="-122"/>
                <a:ea typeface="微软雅黑" panose="020B0503020204020204" pitchFamily="34" charset="-122"/>
              </a:rPr>
              <a:t>管理工具通过</a:t>
            </a:r>
            <a:r>
              <a:rPr lang="zh-CN" altLang="en-US" b="1" dirty="0">
                <a:solidFill>
                  <a:schemeClr val="tx1"/>
                </a:solidFill>
                <a:latin typeface="微软雅黑" panose="020B0503020204020204" pitchFamily="34" charset="-122"/>
                <a:ea typeface="微软雅黑" panose="020B0503020204020204" pitchFamily="34" charset="-122"/>
              </a:rPr>
              <a:t>南向接口</a:t>
            </a:r>
            <a:r>
              <a:rPr lang="zh-CN" altLang="en-US" dirty="0">
                <a:solidFill>
                  <a:schemeClr val="tx1"/>
                </a:solidFill>
                <a:latin typeface="微软雅黑" panose="020B0503020204020204" pitchFamily="34" charset="-122"/>
                <a:ea typeface="微软雅黑" panose="020B0503020204020204" pitchFamily="34" charset="-122"/>
              </a:rPr>
              <a:t>访问设备网管实现对</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en-US" dirty="0">
                <a:solidFill>
                  <a:schemeClr val="tx1"/>
                </a:solidFill>
                <a:latin typeface="微软雅黑" panose="020B0503020204020204" pitchFamily="34" charset="-122"/>
                <a:ea typeface="微软雅黑" panose="020B0503020204020204" pitchFamily="34" charset="-122"/>
              </a:rPr>
              <a:t>网络的监控；</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en-US" sz="1200" kern="1200" dirty="0">
                <a:solidFill>
                  <a:schemeClr val="tx1"/>
                </a:solidFill>
                <a:effectLst/>
                <a:latin typeface="+mn-lt"/>
                <a:ea typeface="+mn-ea"/>
                <a:cs typeface="+mn-cs"/>
              </a:rPr>
              <a:t>网元管理系统</a:t>
            </a:r>
            <a:r>
              <a:rPr lang="zh-CN" altLang="en-US" dirty="0">
                <a:solidFill>
                  <a:schemeClr val="tx1"/>
                </a:solidFill>
                <a:latin typeface="微软雅黑" panose="020B0503020204020204" pitchFamily="34" charset="-122"/>
                <a:ea typeface="微软雅黑" panose="020B0503020204020204" pitchFamily="34" charset="-122"/>
              </a:rPr>
              <a:t>直接管理和控制</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en-US" dirty="0">
                <a:solidFill>
                  <a:schemeClr val="tx1"/>
                </a:solidFill>
                <a:latin typeface="微软雅黑" panose="020B0503020204020204" pitchFamily="34" charset="-122"/>
                <a:ea typeface="微软雅黑" panose="020B0503020204020204" pitchFamily="34" charset="-122"/>
              </a:rPr>
              <a:t>设备</a:t>
            </a:r>
            <a:endParaRPr lang="en-US"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a:solidFill>
                  <a:schemeClr val="tx1"/>
                </a:solidFill>
                <a:effectLst/>
                <a:latin typeface="+mn-lt"/>
                <a:ea typeface="+mn-ea"/>
                <a:cs typeface="+mn-cs"/>
              </a:rPr>
              <a:t>网络切片管理工具需支持基于</a:t>
            </a:r>
            <a:r>
              <a:rPr lang="en-US" altLang="zh-CN" sz="1200" kern="1200" dirty="0">
                <a:solidFill>
                  <a:schemeClr val="tx1"/>
                </a:solidFill>
                <a:effectLst/>
                <a:latin typeface="+mn-lt"/>
                <a:ea typeface="+mn-ea"/>
                <a:cs typeface="+mn-cs"/>
              </a:rPr>
              <a:t>SLA</a:t>
            </a:r>
            <a:r>
              <a:rPr lang="zh-CN" altLang="en-US" sz="1200" kern="1200" dirty="0">
                <a:solidFill>
                  <a:schemeClr val="tx1"/>
                </a:solidFill>
                <a:effectLst/>
                <a:latin typeface="+mn-lt"/>
                <a:ea typeface="+mn-ea"/>
                <a:cs typeface="+mn-cs"/>
              </a:rPr>
              <a:t>保障的网络切片快速和差异化服务能力，满足分种级业务的快速开通和灵活的全生命周期管理要求。其中： </a:t>
            </a:r>
          </a:p>
          <a:p>
            <a:endParaRPr lang="zh-CN" altLang="en-US"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切片准备功能，支持网络切片模板设计和上载、网络切片容量规划、网络切片</a:t>
            </a:r>
            <a:r>
              <a:rPr lang="en-US" altLang="zh-CN" sz="1200" kern="1200" dirty="0">
                <a:solidFill>
                  <a:schemeClr val="tx1"/>
                </a:solidFill>
                <a:effectLst/>
                <a:latin typeface="+mn-lt"/>
                <a:ea typeface="+mn-ea"/>
                <a:cs typeface="+mn-cs"/>
              </a:rPr>
              <a:t>SLA</a:t>
            </a:r>
            <a:r>
              <a:rPr lang="zh-CN" altLang="en-US" sz="1200" kern="1200" dirty="0">
                <a:solidFill>
                  <a:schemeClr val="tx1"/>
                </a:solidFill>
                <a:effectLst/>
                <a:latin typeface="+mn-lt"/>
                <a:ea typeface="+mn-ea"/>
                <a:cs typeface="+mn-cs"/>
              </a:rPr>
              <a:t>需求的评估、网络环境的准备等。 </a:t>
            </a: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切片部署功能，创建网络切片实例时对所有需要的资源进行分配和配置以满足网络切片的</a:t>
            </a:r>
            <a:r>
              <a:rPr lang="en-US" altLang="zh-CN" sz="1200" kern="1200" dirty="0">
                <a:solidFill>
                  <a:schemeClr val="tx1"/>
                </a:solidFill>
                <a:effectLst/>
                <a:latin typeface="+mn-lt"/>
                <a:ea typeface="+mn-ea"/>
                <a:cs typeface="+mn-cs"/>
              </a:rPr>
              <a:t>SLA</a:t>
            </a:r>
            <a:r>
              <a:rPr lang="zh-CN" altLang="en-US" sz="1200" kern="1200" dirty="0">
                <a:solidFill>
                  <a:schemeClr val="tx1"/>
                </a:solidFill>
                <a:effectLst/>
                <a:latin typeface="+mn-lt"/>
                <a:ea typeface="+mn-ea"/>
                <a:cs typeface="+mn-cs"/>
              </a:rPr>
              <a:t>需求。</a:t>
            </a: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切片运维功能，主要包括对切片的更新、查询、故障和性能管理等。</a:t>
            </a:r>
          </a:p>
          <a:p>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切片退服功能：根据需要退服网络切片实例中非共享部分，以及从共享部分中删除此网络切片实例的特定配置</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切片网络端到端管理工具研发技术路线方面，我们计划遵循</a:t>
            </a:r>
            <a:r>
              <a:rPr lang="zh-CN" altLang="en-US" dirty="0">
                <a:solidFill>
                  <a:schemeClr val="tx1"/>
                </a:solidFill>
                <a:latin typeface="微软雅黑" panose="020B0503020204020204" pitchFamily="34" charset="-122"/>
                <a:ea typeface="微软雅黑" panose="020B0503020204020204" pitchFamily="34" charset="-122"/>
              </a:rPr>
              <a:t>基于模型驱动（</a:t>
            </a:r>
            <a:r>
              <a:rPr lang="en-GB" altLang="en-US" dirty="0">
                <a:solidFill>
                  <a:schemeClr val="tx1"/>
                </a:solidFill>
                <a:latin typeface="微软雅黑" panose="020B0503020204020204" pitchFamily="34" charset="-122"/>
                <a:ea typeface="微软雅黑" panose="020B0503020204020204" pitchFamily="34" charset="-122"/>
              </a:rPr>
              <a:t>MDA</a:t>
            </a:r>
            <a:r>
              <a:rPr lang="zh-CN" altLang="en-US" dirty="0">
                <a:solidFill>
                  <a:schemeClr val="tx1"/>
                </a:solidFill>
                <a:latin typeface="微软雅黑" panose="020B0503020204020204" pitchFamily="34" charset="-122"/>
                <a:ea typeface="微软雅黑" panose="020B0503020204020204" pitchFamily="34" charset="-122"/>
              </a:rPr>
              <a:t>）的软件开发思想，采用轻量级的前后台开发框架，支持应用系统的模块化定制开发、迭代式软件升级维护、以及快速灵活的系统部署，具体而言，将采用</a:t>
            </a:r>
            <a:r>
              <a:rPr lang="zh-CN" altLang="en-US" sz="1200" kern="1200" dirty="0">
                <a:solidFill>
                  <a:schemeClr val="tx1"/>
                </a:solidFill>
                <a:effectLst/>
                <a:latin typeface="+mn-lt"/>
                <a:ea typeface="+mn-ea"/>
                <a:cs typeface="+mn-cs"/>
              </a:rPr>
              <a:t>基于</a:t>
            </a:r>
            <a:r>
              <a:rPr lang="en-US" altLang="zh-CN" sz="1200" kern="1200" dirty="0" err="1">
                <a:solidFill>
                  <a:schemeClr val="tx1"/>
                </a:solidFill>
                <a:effectLst/>
                <a:latin typeface="+mn-lt"/>
                <a:ea typeface="+mn-ea"/>
                <a:cs typeface="+mn-cs"/>
              </a:rPr>
              <a:t>SpringBoot+MyBatis</a:t>
            </a:r>
            <a:r>
              <a:rPr lang="zh-CN" altLang="en-US" sz="1200" kern="1200" dirty="0">
                <a:solidFill>
                  <a:schemeClr val="tx1"/>
                </a:solidFill>
                <a:effectLst/>
                <a:latin typeface="+mn-lt"/>
                <a:ea typeface="+mn-ea"/>
                <a:cs typeface="+mn-cs"/>
              </a:rPr>
              <a:t>的后台开发框架，和基于</a:t>
            </a:r>
            <a:r>
              <a:rPr lang="en-US" altLang="zh-CN" sz="1200" kern="1200" dirty="0">
                <a:solidFill>
                  <a:schemeClr val="tx1"/>
                </a:solidFill>
                <a:effectLst/>
                <a:latin typeface="+mn-lt"/>
                <a:ea typeface="+mn-ea"/>
                <a:cs typeface="+mn-cs"/>
              </a:rPr>
              <a:t>React</a:t>
            </a:r>
            <a:r>
              <a:rPr lang="zh-CN" altLang="en-US" sz="1200" kern="1200" dirty="0">
                <a:solidFill>
                  <a:schemeClr val="tx1"/>
                </a:solidFill>
                <a:effectLst/>
                <a:latin typeface="+mn-lt"/>
                <a:ea typeface="+mn-ea"/>
                <a:cs typeface="+mn-cs"/>
              </a:rPr>
              <a:t>的前台开发框架，数据库运用</a:t>
            </a:r>
            <a:r>
              <a:rPr lang="en-GB" altLang="en-US" dirty="0">
                <a:solidFill>
                  <a:schemeClr val="tx1"/>
                </a:solidFill>
                <a:latin typeface="微软雅黑" panose="020B0503020204020204" pitchFamily="34" charset="-122"/>
                <a:ea typeface="微软雅黑" panose="020B0503020204020204" pitchFamily="34" charset="-122"/>
              </a:rPr>
              <a:t>MySQL</a:t>
            </a:r>
            <a:r>
              <a:rPr lang="zh-CN" altLang="en-US" dirty="0">
                <a:solidFill>
                  <a:schemeClr val="tx1"/>
                </a:solidFill>
                <a:latin typeface="微软雅黑" panose="020B0503020204020204" pitchFamily="34" charset="-122"/>
                <a:ea typeface="微软雅黑" panose="020B0503020204020204" pitchFamily="34" charset="-122"/>
              </a:rPr>
              <a:t>，</a:t>
            </a:r>
            <a:r>
              <a:rPr lang="zh-CN" altLang="en-US" b="1" dirty="0">
                <a:solidFill>
                  <a:schemeClr val="tx1"/>
                </a:solidFill>
                <a:latin typeface="微软雅黑" panose="020B0503020204020204" pitchFamily="34" charset="-122"/>
                <a:ea typeface="微软雅黑" panose="020B0503020204020204" pitchFamily="34" charset="-122"/>
              </a:rPr>
              <a:t>北向接口</a:t>
            </a:r>
            <a:r>
              <a:rPr lang="zh-CN" altLang="en-US" dirty="0">
                <a:solidFill>
                  <a:schemeClr val="tx1"/>
                </a:solidFill>
                <a:latin typeface="微软雅黑" panose="020B0503020204020204" pitchFamily="34" charset="-122"/>
                <a:ea typeface="微软雅黑" panose="020B0503020204020204" pitchFamily="34" charset="-122"/>
              </a:rPr>
              <a:t>支持</a:t>
            </a:r>
            <a:r>
              <a:rPr lang="en-GB" altLang="en-US" dirty="0">
                <a:solidFill>
                  <a:schemeClr val="tx1"/>
                </a:solidFill>
                <a:latin typeface="微软雅黑" panose="020B0503020204020204" pitchFamily="34" charset="-122"/>
                <a:ea typeface="微软雅黑" panose="020B0503020204020204" pitchFamily="34" charset="-122"/>
              </a:rPr>
              <a:t>RESTful</a:t>
            </a:r>
            <a:r>
              <a:rPr lang="zh-CN" altLang="en-US" dirty="0">
                <a:solidFill>
                  <a:schemeClr val="tx1"/>
                </a:solidFill>
                <a:latin typeface="微软雅黑" panose="020B0503020204020204" pitchFamily="34" charset="-122"/>
                <a:ea typeface="微软雅黑" panose="020B0503020204020204" pitchFamily="34" charset="-122"/>
              </a:rPr>
              <a:t>接口，</a:t>
            </a:r>
            <a:r>
              <a:rPr lang="zh-CN" altLang="en-US" b="1" dirty="0">
                <a:solidFill>
                  <a:schemeClr val="tx1"/>
                </a:solidFill>
                <a:latin typeface="微软雅黑" panose="020B0503020204020204" pitchFamily="34" charset="-122"/>
                <a:ea typeface="微软雅黑" panose="020B0503020204020204" pitchFamily="34" charset="-122"/>
              </a:rPr>
              <a:t>南向接口</a:t>
            </a:r>
            <a:r>
              <a:rPr lang="zh-CN" altLang="en-US" dirty="0">
                <a:solidFill>
                  <a:schemeClr val="tx1"/>
                </a:solidFill>
                <a:latin typeface="微软雅黑" panose="020B0503020204020204" pitchFamily="34" charset="-122"/>
                <a:ea typeface="微软雅黑" panose="020B0503020204020204" pitchFamily="34" charset="-122"/>
              </a:rPr>
              <a:t>支持</a:t>
            </a:r>
            <a:r>
              <a:rPr lang="en-GB" altLang="en-US" dirty="0">
                <a:solidFill>
                  <a:schemeClr val="tx1"/>
                </a:solidFill>
                <a:latin typeface="微软雅黑" panose="020B0503020204020204" pitchFamily="34" charset="-122"/>
                <a:ea typeface="微软雅黑" panose="020B0503020204020204" pitchFamily="34" charset="-122"/>
              </a:rPr>
              <a:t>RESTful</a:t>
            </a:r>
            <a:r>
              <a:rPr lang="zh-CN" altLang="en-US" dirty="0">
                <a:solidFill>
                  <a:schemeClr val="tx1"/>
                </a:solidFill>
                <a:latin typeface="微软雅黑" panose="020B0503020204020204" pitchFamily="34" charset="-122"/>
                <a:ea typeface="微软雅黑" panose="020B0503020204020204" pitchFamily="34" charset="-122"/>
              </a:rPr>
              <a:t>和</a:t>
            </a:r>
            <a:r>
              <a:rPr lang="en-GB" altLang="en-US" dirty="0" err="1">
                <a:solidFill>
                  <a:schemeClr val="tx1"/>
                </a:solidFill>
                <a:latin typeface="微软雅黑" panose="020B0503020204020204" pitchFamily="34" charset="-122"/>
                <a:ea typeface="微软雅黑" panose="020B0503020204020204" pitchFamily="34" charset="-122"/>
              </a:rPr>
              <a:t>WebService</a:t>
            </a:r>
            <a:r>
              <a:rPr lang="zh-CN" altLang="en-US" dirty="0">
                <a:solidFill>
                  <a:schemeClr val="tx1"/>
                </a:solidFill>
                <a:latin typeface="微软雅黑" panose="020B0503020204020204" pitchFamily="34" charset="-122"/>
                <a:ea typeface="微软雅黑" panose="020B0503020204020204" pitchFamily="34" charset="-122"/>
              </a:rPr>
              <a:t>接口</a:t>
            </a:r>
          </a:p>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15</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接下来汇报本课题下各个研究内容的工作计划和当前进展</a:t>
            </a:r>
            <a:endParaRPr lang="en-US" altLang="zh-CN" sz="1200" kern="1200" dirty="0">
              <a:solidFill>
                <a:schemeClr val="tx1"/>
              </a:solidFill>
              <a:effectLst/>
              <a:latin typeface="+mn-lt"/>
              <a:ea typeface="+mn-ea"/>
              <a:cs typeface="+mn-cs"/>
            </a:endParaRPr>
          </a:p>
          <a:p>
            <a:pPr algn="l">
              <a:lnSpc>
                <a:spcPts val="2500"/>
              </a:lnSpc>
            </a:pPr>
            <a:r>
              <a:rPr lang="zh-CN" altLang="en-US" sz="1200" kern="1200" dirty="0">
                <a:solidFill>
                  <a:schemeClr val="tx1"/>
                </a:solidFill>
                <a:effectLst/>
                <a:latin typeface="+mn-lt"/>
                <a:ea typeface="+mn-ea"/>
                <a:cs typeface="+mn-cs"/>
              </a:rPr>
              <a:t>研究内容</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的</a:t>
            </a:r>
            <a:r>
              <a:rPr lang="zh-CN" altLang="en-US" sz="1200" b="1" kern="1200" dirty="0">
                <a:solidFill>
                  <a:schemeClr val="tx1"/>
                </a:solidFill>
                <a:effectLst/>
                <a:latin typeface="+mn-lt"/>
                <a:ea typeface="+mn-ea"/>
                <a:cs typeface="+mn-cs"/>
              </a:rPr>
              <a:t>目标</a:t>
            </a:r>
            <a:r>
              <a:rPr lang="zh-CN" altLang="en-US" sz="1200" kern="1200" dirty="0">
                <a:solidFill>
                  <a:schemeClr val="tx1"/>
                </a:solidFill>
                <a:effectLst/>
                <a:latin typeface="+mn-lt"/>
                <a:ea typeface="+mn-ea"/>
                <a:cs typeface="+mn-cs"/>
              </a:rPr>
              <a:t>是</a:t>
            </a:r>
            <a:r>
              <a:rPr lang="zh-CN" altLang="en-US" dirty="0">
                <a:solidFill>
                  <a:schemeClr val="tx1"/>
                </a:solidFill>
                <a:latin typeface="微软雅黑" panose="020B0503020204020204" pitchFamily="34" charset="-122"/>
                <a:ea typeface="微软雅黑" panose="020B0503020204020204" pitchFamily="34" charset="-122"/>
              </a:rPr>
              <a:t>研发</a:t>
            </a:r>
            <a:r>
              <a:rPr lang="zh-CN" altLang="zh-CN" dirty="0">
                <a:solidFill>
                  <a:schemeClr val="tx1"/>
                </a:solidFill>
                <a:latin typeface="微软雅黑" panose="020B0503020204020204" pitchFamily="34" charset="-122"/>
                <a:ea typeface="微软雅黑" panose="020B0503020204020204" pitchFamily="34" charset="-122"/>
              </a:rPr>
              <a:t>基于</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技术的</a:t>
            </a:r>
            <a:r>
              <a:rPr lang="en-US" altLang="zh-CN" dirty="0">
                <a:solidFill>
                  <a:schemeClr val="tx1"/>
                </a:solidFill>
                <a:latin typeface="微软雅黑" panose="020B0503020204020204" pitchFamily="34" charset="-122"/>
                <a:ea typeface="微软雅黑" panose="020B0503020204020204" pitchFamily="34" charset="-122"/>
              </a:rPr>
              <a:t> IP+</a:t>
            </a:r>
            <a:r>
              <a:rPr lang="zh-CN" altLang="zh-CN" dirty="0">
                <a:solidFill>
                  <a:schemeClr val="tx1"/>
                </a:solidFill>
                <a:latin typeface="微软雅黑" panose="020B0503020204020204" pitchFamily="34" charset="-122"/>
                <a:ea typeface="微软雅黑" panose="020B0503020204020204" pitchFamily="34" charset="-122"/>
              </a:rPr>
              <a:t>光融合原型设备</a:t>
            </a:r>
            <a:r>
              <a:rPr lang="en-US" altLang="zh-CN" dirty="0">
                <a:solidFill>
                  <a:schemeClr val="tx1"/>
                </a:solidFill>
                <a:latin typeface="微软雅黑" panose="020B0503020204020204" pitchFamily="34" charset="-122"/>
                <a:ea typeface="微软雅黑" panose="020B0503020204020204" pitchFamily="34" charset="-122"/>
              </a:rPr>
              <a:t>1</a:t>
            </a:r>
            <a:r>
              <a:rPr lang="zh-CN" altLang="zh-CN" dirty="0">
                <a:solidFill>
                  <a:schemeClr val="tx1"/>
                </a:solidFill>
                <a:latin typeface="微软雅黑" panose="020B0503020204020204" pitchFamily="34" charset="-122"/>
                <a:ea typeface="微软雅黑" panose="020B0503020204020204" pitchFamily="34" charset="-122"/>
              </a:rPr>
              <a:t>个</a:t>
            </a:r>
            <a:r>
              <a:rPr lang="zh-CN" altLang="en-US" dirty="0">
                <a:solidFill>
                  <a:schemeClr val="tx1"/>
                </a:solidFill>
                <a:latin typeface="微软雅黑" panose="020B0503020204020204" pitchFamily="34" charset="-122"/>
                <a:ea typeface="微软雅黑" panose="020B0503020204020204" pitchFamily="34" charset="-122"/>
              </a:rPr>
              <a:t>，要求</a:t>
            </a:r>
            <a:r>
              <a:rPr lang="zh-CN" altLang="zh-CN" dirty="0">
                <a:solidFill>
                  <a:schemeClr val="tx1"/>
                </a:solidFill>
                <a:latin typeface="微软雅黑" panose="020B0503020204020204" pitchFamily="34" charset="-122"/>
                <a:ea typeface="微软雅黑" panose="020B0503020204020204" pitchFamily="34" charset="-122"/>
              </a:rPr>
              <a:t>适配电力存量各类业务设备以太网、</a:t>
            </a:r>
            <a:r>
              <a:rPr lang="en-US" altLang="zh-CN" dirty="0">
                <a:solidFill>
                  <a:schemeClr val="tx1"/>
                </a:solidFill>
                <a:latin typeface="微软雅黑" panose="020B0503020204020204" pitchFamily="34" charset="-122"/>
                <a:ea typeface="微软雅黑" panose="020B0503020204020204" pitchFamily="34" charset="-122"/>
              </a:rPr>
              <a:t>2M </a:t>
            </a:r>
            <a:r>
              <a:rPr lang="zh-CN" altLang="zh-CN" dirty="0">
                <a:solidFill>
                  <a:schemeClr val="tx1"/>
                </a:solidFill>
                <a:latin typeface="微软雅黑" panose="020B0503020204020204" pitchFamily="34" charset="-122"/>
                <a:ea typeface="微软雅黑" panose="020B0503020204020204" pitchFamily="34" charset="-122"/>
              </a:rPr>
              <a:t>等光</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电标准接口</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最小时隙配置颗粒度达到</a:t>
            </a:r>
            <a:r>
              <a:rPr lang="en-US" altLang="zh-CN" dirty="0">
                <a:solidFill>
                  <a:schemeClr val="tx1"/>
                </a:solidFill>
                <a:latin typeface="微软雅黑" panose="020B0503020204020204" pitchFamily="34" charset="-122"/>
                <a:ea typeface="微软雅黑" panose="020B0503020204020204" pitchFamily="34" charset="-122"/>
              </a:rPr>
              <a:t> 10M</a:t>
            </a:r>
            <a:endParaRPr lang="zh-CN" altLang="en-US"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具体</a:t>
            </a:r>
            <a:r>
              <a:rPr lang="zh-CN" altLang="en-US" sz="1200" b="1" kern="1200" dirty="0">
                <a:solidFill>
                  <a:schemeClr val="tx1"/>
                </a:solidFill>
                <a:effectLst/>
                <a:latin typeface="+mn-lt"/>
                <a:ea typeface="+mn-ea"/>
                <a:cs typeface="+mn-cs"/>
              </a:rPr>
              <a:t>工作计划</a:t>
            </a:r>
            <a:r>
              <a:rPr lang="zh-CN" altLang="en-US" sz="1200" kern="1200" dirty="0">
                <a:solidFill>
                  <a:schemeClr val="tx1"/>
                </a:solidFill>
                <a:effectLst/>
                <a:latin typeface="+mn-lt"/>
                <a:ea typeface="+mn-ea"/>
                <a:cs typeface="+mn-cs"/>
              </a:rPr>
              <a:t>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微软雅黑" panose="020B0503020204020204" pitchFamily="34" charset="-122"/>
                <a:ea typeface="微软雅黑" panose="020B0503020204020204" pitchFamily="34" charset="-122"/>
              </a:rPr>
              <a:t>2021</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10</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~12</a:t>
            </a:r>
            <a:r>
              <a:rPr lang="zh-CN" altLang="en-US" dirty="0">
                <a:solidFill>
                  <a:schemeClr val="tx1"/>
                </a:solidFill>
                <a:latin typeface="微软雅黑" panose="020B0503020204020204" pitchFamily="34" charset="-122"/>
                <a:ea typeface="微软雅黑" panose="020B0503020204020204" pitchFamily="34" charset="-122"/>
              </a:rPr>
              <a:t>月，落实设备原型装置的厂商，基于课题</a:t>
            </a:r>
            <a:r>
              <a:rPr lang="en-US" altLang="zh-CN" dirty="0">
                <a:solidFill>
                  <a:schemeClr val="tx1"/>
                </a:solidFill>
                <a:latin typeface="微软雅黑" panose="020B0503020204020204" pitchFamily="34" charset="-122"/>
                <a:ea typeface="微软雅黑" panose="020B0503020204020204" pitchFamily="34" charset="-122"/>
              </a:rPr>
              <a:t>1/2</a:t>
            </a:r>
            <a:r>
              <a:rPr lang="zh-CN" altLang="en-US" dirty="0">
                <a:solidFill>
                  <a:schemeClr val="tx1"/>
                </a:solidFill>
                <a:latin typeface="微软雅黑" panose="020B0503020204020204" pitchFamily="34" charset="-122"/>
                <a:ea typeface="微软雅黑" panose="020B0503020204020204" pitchFamily="34" charset="-122"/>
              </a:rPr>
              <a:t>的承载架构和</a:t>
            </a:r>
            <a:r>
              <a:rPr lang="zh-CN" altLang="zh-CN" dirty="0">
                <a:solidFill>
                  <a:schemeClr val="tx1"/>
                </a:solidFill>
                <a:latin typeface="微软雅黑" panose="020B0503020204020204" pitchFamily="34" charset="-122"/>
                <a:ea typeface="微软雅黑" panose="020B0503020204020204" pitchFamily="34" charset="-122"/>
              </a:rPr>
              <a:t>多颗粒度帧结构及时隙交叉技术</a:t>
            </a:r>
            <a:r>
              <a:rPr lang="zh-CN" altLang="en-US" dirty="0">
                <a:solidFill>
                  <a:schemeClr val="tx1"/>
                </a:solidFill>
                <a:latin typeface="微软雅黑" panose="020B0503020204020204" pitchFamily="34" charset="-122"/>
                <a:ea typeface="微软雅黑" panose="020B0503020204020204" pitchFamily="34" charset="-122"/>
              </a:rPr>
              <a:t>，提出硬件设备的需求基于课题</a:t>
            </a:r>
            <a:r>
              <a:rPr lang="en-US" altLang="zh-CN" dirty="0">
                <a:solidFill>
                  <a:schemeClr val="tx1"/>
                </a:solidFill>
                <a:latin typeface="微软雅黑" panose="020B0503020204020204" pitchFamily="34" charset="-122"/>
                <a:ea typeface="微软雅黑" panose="020B0503020204020204" pitchFamily="34" charset="-122"/>
              </a:rPr>
              <a:t>1/2</a:t>
            </a:r>
            <a:r>
              <a:rPr lang="zh-CN" altLang="en-US" dirty="0">
                <a:solidFill>
                  <a:schemeClr val="tx1"/>
                </a:solidFill>
                <a:latin typeface="微软雅黑" panose="020B0503020204020204" pitchFamily="34" charset="-122"/>
                <a:ea typeface="微软雅黑" panose="020B0503020204020204" pitchFamily="34" charset="-122"/>
              </a:rPr>
              <a:t>的安全隔离和切片调度关键技术提出硬件设备需求</a:t>
            </a:r>
            <a:endParaRPr lang="en-US" altLang="zh-CN"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4</a:t>
            </a:r>
            <a:r>
              <a:rPr lang="zh-CN" altLang="zh-CN"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2022</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6</a:t>
            </a:r>
            <a:r>
              <a:rPr lang="zh-CN" altLang="zh-CN" dirty="0">
                <a:solidFill>
                  <a:schemeClr val="tx1"/>
                </a:solidFill>
                <a:latin typeface="微软雅黑" panose="020B0503020204020204" pitchFamily="34" charset="-122"/>
                <a:ea typeface="微软雅黑" panose="020B0503020204020204" pitchFamily="34" charset="-122"/>
              </a:rPr>
              <a:t>月</a:t>
            </a:r>
            <a:r>
              <a:rPr lang="zh-CN" altLang="en-US"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研发基于</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zh-CN" dirty="0">
                <a:solidFill>
                  <a:schemeClr val="tx1"/>
                </a:solidFill>
                <a:latin typeface="微软雅黑" panose="020B0503020204020204" pitchFamily="34" charset="-122"/>
                <a:ea typeface="微软雅黑" panose="020B0503020204020204" pitchFamily="34" charset="-122"/>
              </a:rPr>
              <a:t>的设备原型装置</a:t>
            </a:r>
            <a:r>
              <a:rPr lang="zh-CN" altLang="en-US"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7</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10</a:t>
            </a:r>
            <a:r>
              <a:rPr lang="zh-CN" altLang="en-US" dirty="0">
                <a:solidFill>
                  <a:schemeClr val="tx1"/>
                </a:solidFill>
                <a:latin typeface="微软雅黑" panose="020B0503020204020204" pitchFamily="34" charset="-122"/>
                <a:ea typeface="微软雅黑" panose="020B0503020204020204" pitchFamily="34" charset="-122"/>
              </a:rPr>
              <a:t>月，配合课题</a:t>
            </a:r>
            <a:r>
              <a:rPr lang="en-US" altLang="zh-CN" dirty="0">
                <a:solidFill>
                  <a:schemeClr val="tx1"/>
                </a:solidFill>
                <a:latin typeface="微软雅黑" panose="020B0503020204020204" pitchFamily="34" charset="-122"/>
                <a:ea typeface="微软雅黑" panose="020B0503020204020204" pitchFamily="34" charset="-122"/>
              </a:rPr>
              <a:t>4</a:t>
            </a:r>
            <a:r>
              <a:rPr lang="zh-CN" altLang="en-US" dirty="0">
                <a:solidFill>
                  <a:schemeClr val="tx1"/>
                </a:solidFill>
                <a:latin typeface="微软雅黑" panose="020B0503020204020204" pitchFamily="34" charset="-122"/>
                <a:ea typeface="微软雅黑" panose="020B0503020204020204" pitchFamily="34" charset="-122"/>
              </a:rPr>
              <a:t>典型场景试点验证开展部署和测试</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当前我们通过与设备厂商和其他课题参研单位的沟通，初步分析了</a:t>
            </a:r>
            <a:r>
              <a:rPr lang="en-US" altLang="zh-CN" sz="1200" kern="1200" dirty="0" err="1">
                <a:solidFill>
                  <a:schemeClr val="tx1"/>
                </a:solidFill>
                <a:effectLst/>
                <a:latin typeface="+mn-lt"/>
                <a:ea typeface="+mn-ea"/>
                <a:cs typeface="+mn-cs"/>
              </a:rPr>
              <a:t>FlexE</a:t>
            </a:r>
            <a:r>
              <a:rPr lang="zh-CN" altLang="en-US" sz="1200" kern="1200" dirty="0">
                <a:solidFill>
                  <a:schemeClr val="tx1"/>
                </a:solidFill>
                <a:effectLst/>
                <a:latin typeface="+mn-lt"/>
                <a:ea typeface="+mn-ea"/>
                <a:cs typeface="+mn-cs"/>
              </a:rPr>
              <a:t>设备的相关技术和需求，下一步工作计划进一步落实设备原型装置的厂商并基于课题</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和课题</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的承载架构和多颗粒度帧结构及时隙交叉技术，提出硬件设备的需求</a:t>
            </a:r>
          </a:p>
          <a:p>
            <a:endParaRPr kumimoji="1" lang="zh-CN" altLang="en-US" dirty="0"/>
          </a:p>
        </p:txBody>
      </p:sp>
      <p:sp>
        <p:nvSpPr>
          <p:cNvPr id="4" name="灯片编号占位符 3"/>
          <p:cNvSpPr>
            <a:spLocks noGrp="1"/>
          </p:cNvSpPr>
          <p:nvPr>
            <p:ph type="sldNum" sz="quarter" idx="5"/>
          </p:nvPr>
        </p:nvSpPr>
        <p:spPr/>
        <p:txBody>
          <a:bodyPr/>
          <a:lstStyle/>
          <a:p>
            <a:fld id="{246D2633-591B-49B6-8ACE-C52CA5184153}"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研究内容</a:t>
            </a:r>
            <a:r>
              <a:rPr kumimoji="1" lang="en-US" altLang="zh-CN" dirty="0"/>
              <a:t>2</a:t>
            </a:r>
            <a:r>
              <a:rPr kumimoji="1" lang="zh-CN" altLang="en-US" dirty="0"/>
              <a:t>的预期目标是</a:t>
            </a:r>
            <a:endParaRPr kumimoji="1" lang="en-US" altLang="zh-CN" dirty="0"/>
          </a:p>
          <a:p>
            <a:pPr marL="285750" lvl="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完成</a:t>
            </a:r>
            <a:r>
              <a:rPr lang="zh-CN" altLang="zh-CN" dirty="0">
                <a:solidFill>
                  <a:schemeClr val="tx1"/>
                </a:solidFill>
                <a:latin typeface="微软雅黑" panose="020B0503020204020204" pitchFamily="34" charset="-122"/>
                <a:ea typeface="微软雅黑" panose="020B0503020204020204" pitchFamily="34" charset="-122"/>
              </a:rPr>
              <a:t>《能源互联网</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zh-CN" dirty="0">
                <a:solidFill>
                  <a:schemeClr val="tx1"/>
                </a:solidFill>
                <a:latin typeface="微软雅黑" panose="020B0503020204020204" pitchFamily="34" charset="-122"/>
                <a:ea typeface="微软雅黑" panose="020B0503020204020204" pitchFamily="34" charset="-122"/>
              </a:rPr>
              <a:t>承载网的管</a:t>
            </a:r>
            <a:r>
              <a:rPr lang="zh-CN" altLang="en-US" dirty="0">
                <a:solidFill>
                  <a:schemeClr val="tx1"/>
                </a:solidFill>
                <a:latin typeface="微软雅黑" panose="020B0503020204020204" pitchFamily="34" charset="-122"/>
                <a:ea typeface="微软雅黑" panose="020B0503020204020204" pitchFamily="34" charset="-122"/>
              </a:rPr>
              <a:t>控需</a:t>
            </a:r>
            <a:r>
              <a:rPr lang="zh-CN" altLang="zh-CN" dirty="0">
                <a:solidFill>
                  <a:schemeClr val="tx1"/>
                </a:solidFill>
                <a:latin typeface="微软雅黑" panose="020B0503020204020204" pitchFamily="34" charset="-122"/>
                <a:ea typeface="微软雅黑" panose="020B0503020204020204" pitchFamily="34" charset="-122"/>
              </a:rPr>
              <a:t>求》</a:t>
            </a:r>
            <a:endParaRPr lang="zh-CN" altLang="en-US" dirty="0">
              <a:solidFill>
                <a:schemeClr val="tx1"/>
              </a:solidFill>
              <a:latin typeface="微软雅黑" panose="020B0503020204020204" pitchFamily="34" charset="-122"/>
              <a:ea typeface="微软雅黑" panose="020B0503020204020204" pitchFamily="34" charset="-122"/>
            </a:endParaRPr>
          </a:p>
          <a:p>
            <a:pPr marL="285750" lvl="0" indent="-285750" algn="l">
              <a:lnSpc>
                <a:spcPct val="150000"/>
              </a:lnSpc>
              <a:buFont typeface="Arial" panose="020B0604020202020204" pitchFamily="34" charset="0"/>
              <a:buChar char="•"/>
            </a:pPr>
            <a:r>
              <a:rPr lang="zh-CN" altLang="zh-CN" dirty="0">
                <a:solidFill>
                  <a:schemeClr val="tx1"/>
                </a:solidFill>
                <a:latin typeface="微软雅黑" panose="020B0503020204020204" pitchFamily="34" charset="-122"/>
                <a:ea typeface="微软雅黑" panose="020B0503020204020204" pitchFamily="34" charset="-122"/>
              </a:rPr>
              <a:t>制定《能源互联网</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zh-CN" dirty="0">
                <a:solidFill>
                  <a:schemeClr val="tx1"/>
                </a:solidFill>
                <a:latin typeface="微软雅黑" panose="020B0503020204020204" pitchFamily="34" charset="-122"/>
                <a:ea typeface="微软雅黑" panose="020B0503020204020204" pitchFamily="34" charset="-122"/>
              </a:rPr>
              <a:t>承载网的管控接口》</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适配能源互联网接口的</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设备技术</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标准草案</a:t>
            </a:r>
          </a:p>
          <a:p>
            <a:r>
              <a:rPr kumimoji="1" lang="zh-CN" altLang="en-US" dirty="0"/>
              <a:t>工作计划是</a:t>
            </a:r>
            <a:endParaRPr kumimoji="1" lang="en-US" altLang="zh-CN" dirty="0"/>
          </a:p>
          <a:p>
            <a:pPr marL="285750" lvl="0" indent="-285750">
              <a:lnSpc>
                <a:spcPts val="2500"/>
              </a:lnSpc>
              <a:buFont typeface="Wingdings" panose="05000000000000000000" pitchFamily="2" charset="2"/>
              <a:buChar char="ü"/>
            </a:pPr>
            <a:r>
              <a:rPr kumimoji="1" lang="en-US" altLang="zh-CN" sz="1200" kern="1200" dirty="0">
                <a:solidFill>
                  <a:schemeClr val="tx1"/>
                </a:solidFill>
                <a:latin typeface="+mn-lt"/>
                <a:ea typeface="+mn-ea"/>
                <a:cs typeface="+mn-cs"/>
              </a:rPr>
              <a:t>2021</a:t>
            </a:r>
            <a:r>
              <a:rPr kumimoji="1" lang="zh-CN" altLang="zh-CN" sz="1200" kern="1200" dirty="0">
                <a:solidFill>
                  <a:schemeClr val="tx1"/>
                </a:solidFill>
                <a:latin typeface="+mn-lt"/>
                <a:ea typeface="+mn-ea"/>
                <a:cs typeface="+mn-cs"/>
              </a:rPr>
              <a:t>年</a:t>
            </a:r>
            <a:r>
              <a:rPr kumimoji="1" lang="en-US" altLang="zh-CN" sz="1200" kern="1200" dirty="0">
                <a:solidFill>
                  <a:schemeClr val="tx1"/>
                </a:solidFill>
                <a:latin typeface="+mn-lt"/>
                <a:ea typeface="+mn-ea"/>
                <a:cs typeface="+mn-cs"/>
              </a:rPr>
              <a:t>10</a:t>
            </a:r>
            <a:r>
              <a:rPr kumimoji="1" lang="zh-CN" altLang="zh-CN" sz="1200" kern="1200" dirty="0">
                <a:solidFill>
                  <a:schemeClr val="tx1"/>
                </a:solidFill>
                <a:latin typeface="+mn-lt"/>
                <a:ea typeface="+mn-ea"/>
                <a:cs typeface="+mn-cs"/>
              </a:rPr>
              <a:t>月～</a:t>
            </a:r>
            <a:r>
              <a:rPr kumimoji="1" lang="en-US" altLang="zh-CN" sz="1200" kern="1200" dirty="0">
                <a:solidFill>
                  <a:schemeClr val="tx1"/>
                </a:solidFill>
                <a:latin typeface="+mn-lt"/>
                <a:ea typeface="+mn-ea"/>
                <a:cs typeface="+mn-cs"/>
              </a:rPr>
              <a:t>2021</a:t>
            </a:r>
            <a:r>
              <a:rPr kumimoji="1" lang="zh-CN" altLang="zh-CN" sz="1200" kern="1200" dirty="0">
                <a:solidFill>
                  <a:schemeClr val="tx1"/>
                </a:solidFill>
                <a:latin typeface="+mn-lt"/>
                <a:ea typeface="+mn-ea"/>
                <a:cs typeface="+mn-cs"/>
              </a:rPr>
              <a:t>年</a:t>
            </a:r>
            <a:r>
              <a:rPr kumimoji="1" lang="en-US" altLang="zh-CN" sz="1200" kern="1200" dirty="0">
                <a:solidFill>
                  <a:schemeClr val="tx1"/>
                </a:solidFill>
                <a:latin typeface="+mn-lt"/>
                <a:ea typeface="+mn-ea"/>
                <a:cs typeface="+mn-cs"/>
              </a:rPr>
              <a:t>12</a:t>
            </a:r>
            <a:r>
              <a:rPr kumimoji="1" lang="zh-CN" altLang="zh-CN" sz="1200" kern="1200" dirty="0">
                <a:solidFill>
                  <a:schemeClr val="tx1"/>
                </a:solidFill>
                <a:latin typeface="+mn-lt"/>
                <a:ea typeface="+mn-ea"/>
                <a:cs typeface="+mn-cs"/>
              </a:rPr>
              <a:t>月</a:t>
            </a:r>
            <a:r>
              <a:rPr kumimoji="1" lang="zh-CN" altLang="en-US" sz="1200" kern="1200" dirty="0">
                <a:solidFill>
                  <a:schemeClr val="tx1"/>
                </a:solidFill>
                <a:latin typeface="+mn-lt"/>
                <a:ea typeface="+mn-ea"/>
                <a:cs typeface="+mn-cs"/>
              </a:rPr>
              <a:t>完成需求文档撰写</a:t>
            </a:r>
            <a:endParaRPr kumimoji="1" lang="en-US" altLang="zh-CN" sz="1200" kern="1200" dirty="0">
              <a:solidFill>
                <a:schemeClr val="tx1"/>
              </a:solidFill>
              <a:latin typeface="+mn-lt"/>
              <a:ea typeface="+mn-ea"/>
              <a:cs typeface="+mn-cs"/>
            </a:endParaRPr>
          </a:p>
          <a:p>
            <a:pPr marL="285750" lvl="0"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a:t>
            </a:r>
            <a:r>
              <a:rPr lang="zh-CN" altLang="zh-CN"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2022</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3</a:t>
            </a:r>
            <a:r>
              <a:rPr lang="zh-CN" altLang="zh-CN" dirty="0">
                <a:solidFill>
                  <a:schemeClr val="tx1"/>
                </a:solidFill>
                <a:latin typeface="微软雅黑" panose="020B0503020204020204" pitchFamily="34" charset="-122"/>
                <a:ea typeface="微软雅黑" panose="020B0503020204020204" pitchFamily="34" charset="-122"/>
              </a:rPr>
              <a:t>月完成</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适配能源互联网接口的</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设备技术 </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适配能源互联网接口的</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设备技术 </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标准草案的撰写和提交</a:t>
            </a:r>
            <a:endParaRPr lang="en-US" altLang="zh-CN"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ts val="2500"/>
              </a:lnSpc>
              <a:spcBef>
                <a:spcPts val="0"/>
              </a:spcBef>
              <a:spcAft>
                <a:spcPts val="0"/>
              </a:spcAft>
              <a:buClrTx/>
              <a:buSzTx/>
              <a:buFont typeface="Wingdings" panose="05000000000000000000" pitchFamily="2" charset="2"/>
              <a:buNone/>
              <a:tabLst/>
              <a:defRPr/>
            </a:pPr>
            <a:r>
              <a:rPr lang="zh-CN" altLang="en-US" sz="1200" kern="1200" dirty="0">
                <a:solidFill>
                  <a:schemeClr val="tx1"/>
                </a:solidFill>
                <a:effectLst/>
                <a:latin typeface="+mn-lt"/>
                <a:ea typeface="+mn-ea"/>
                <a:cs typeface="+mn-cs"/>
              </a:rPr>
              <a:t>目前已完成对管控需求调研和文献阅读，并撰写了标准初稿，下一步工作，在今年年底完成需求文档撰写，明年的</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月底完成标准草案撰写和提交</a:t>
            </a:r>
            <a:endParaRPr lang="en-US" altLang="zh-CN" dirty="0">
              <a:solidFill>
                <a:schemeClr val="tx1"/>
              </a:solidFill>
              <a:latin typeface="微软雅黑" panose="020B0503020204020204" pitchFamily="34" charset="-122"/>
              <a:ea typeface="微软雅黑" panose="020B0503020204020204" pitchFamily="34" charset="-122"/>
            </a:endParaRPr>
          </a:p>
          <a:p>
            <a:endParaRPr kumimoji="1" lang="zh-CN" altLang="en-US" dirty="0"/>
          </a:p>
        </p:txBody>
      </p:sp>
      <p:sp>
        <p:nvSpPr>
          <p:cNvPr id="4" name="灯片编号占位符 3"/>
          <p:cNvSpPr>
            <a:spLocks noGrp="1"/>
          </p:cNvSpPr>
          <p:nvPr>
            <p:ph type="sldNum" sz="quarter" idx="5"/>
          </p:nvPr>
        </p:nvSpPr>
        <p:spPr/>
        <p:txBody>
          <a:bodyPr/>
          <a:lstStyle/>
          <a:p>
            <a:fld id="{246D2633-591B-49B6-8ACE-C52CA5184153}"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第三个研究点是关于研发基于</a:t>
            </a:r>
            <a:r>
              <a:rPr lang="en-US" altLang="zh-CN" sz="1200" kern="1200" dirty="0" err="1">
                <a:solidFill>
                  <a:schemeClr val="tx1"/>
                </a:solidFill>
                <a:effectLst/>
                <a:latin typeface="+mn-lt"/>
                <a:ea typeface="+mn-ea"/>
                <a:cs typeface="+mn-cs"/>
              </a:rPr>
              <a:t>FlexE</a:t>
            </a:r>
            <a:r>
              <a:rPr lang="zh-CN" altLang="en-US" sz="1200" kern="1200" dirty="0">
                <a:solidFill>
                  <a:schemeClr val="tx1"/>
                </a:solidFill>
                <a:effectLst/>
                <a:latin typeface="+mn-lt"/>
                <a:ea typeface="+mn-ea"/>
                <a:cs typeface="+mn-cs"/>
              </a:rPr>
              <a:t>的能源互联网业务切片网络端到端管理工具</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工作计划是</a:t>
            </a:r>
            <a:endParaRPr lang="en-US" altLang="zh-CN" sz="1200" kern="1200" dirty="0">
              <a:solidFill>
                <a:schemeClr val="tx1"/>
              </a:solidFill>
              <a:effectLst/>
              <a:latin typeface="+mn-lt"/>
              <a:ea typeface="+mn-ea"/>
              <a:cs typeface="+mn-cs"/>
            </a:endParaRPr>
          </a:p>
          <a:p>
            <a:pPr marL="285750" lvl="0"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2021</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10-12</a:t>
            </a:r>
            <a:r>
              <a:rPr lang="zh-CN" altLang="en-US" dirty="0">
                <a:solidFill>
                  <a:schemeClr val="tx1"/>
                </a:solidFill>
                <a:latin typeface="微软雅黑" panose="020B0503020204020204" pitchFamily="34" charset="-122"/>
                <a:ea typeface="微软雅黑" panose="020B0503020204020204" pitchFamily="34" charset="-122"/>
              </a:rPr>
              <a:t>月，开展系统需求分析和概要设计工作</a:t>
            </a:r>
          </a:p>
          <a:p>
            <a:pPr marL="285750" lvl="0"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1-3</a:t>
            </a:r>
            <a:r>
              <a:rPr lang="zh-CN" altLang="en-US" dirty="0">
                <a:solidFill>
                  <a:schemeClr val="tx1"/>
                </a:solidFill>
                <a:latin typeface="微软雅黑" panose="020B0503020204020204" pitchFamily="34" charset="-122"/>
                <a:ea typeface="微软雅黑" panose="020B0503020204020204" pitchFamily="34" charset="-122"/>
              </a:rPr>
              <a:t>月，完成系统详细设计</a:t>
            </a:r>
            <a:endParaRPr lang="en-US" altLang="zh-CN" dirty="0">
              <a:solidFill>
                <a:schemeClr val="tx1"/>
              </a:solidFill>
              <a:latin typeface="微软雅黑" panose="020B0503020204020204" pitchFamily="34" charset="-122"/>
              <a:ea typeface="微软雅黑" panose="020B0503020204020204" pitchFamily="34" charset="-122"/>
            </a:endParaRPr>
          </a:p>
          <a:p>
            <a:pPr marL="285750" lvl="0"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4-6</a:t>
            </a:r>
            <a:r>
              <a:rPr lang="zh-CN" altLang="en-US" dirty="0">
                <a:solidFill>
                  <a:schemeClr val="tx1"/>
                </a:solidFill>
                <a:latin typeface="微软雅黑" panose="020B0503020204020204" pitchFamily="34" charset="-122"/>
                <a:ea typeface="微软雅黑" panose="020B0503020204020204" pitchFamily="34" charset="-122"/>
              </a:rPr>
              <a:t>月，完成软件开发和系统调试</a:t>
            </a:r>
            <a:endParaRPr lang="en-US" altLang="zh-CN" dirty="0">
              <a:solidFill>
                <a:schemeClr val="tx1"/>
              </a:solidFill>
              <a:latin typeface="微软雅黑" panose="020B0503020204020204" pitchFamily="34" charset="-122"/>
              <a:ea typeface="微软雅黑" panose="020B0503020204020204" pitchFamily="34" charset="-122"/>
            </a:endParaRPr>
          </a:p>
          <a:p>
            <a:pPr marL="285750" lvl="0"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7-10</a:t>
            </a:r>
            <a:r>
              <a:rPr lang="zh-CN" altLang="en-US" dirty="0">
                <a:solidFill>
                  <a:schemeClr val="tx1"/>
                </a:solidFill>
                <a:latin typeface="微软雅黑" panose="020B0503020204020204" pitchFamily="34" charset="-122"/>
                <a:ea typeface="微软雅黑" panose="020B0503020204020204" pitchFamily="34" charset="-122"/>
              </a:rPr>
              <a:t>月，完成系统集成和测试</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sz="1200" kern="1200" dirty="0">
                <a:solidFill>
                  <a:schemeClr val="tx1"/>
                </a:solidFill>
                <a:effectLst/>
                <a:latin typeface="+mn-lt"/>
                <a:ea typeface="+mn-ea"/>
                <a:cs typeface="+mn-cs"/>
              </a:rPr>
              <a:t>目前已经与设备商以及课题内部初步沟通了管理工具的定位以及当前的接口现状，下一步工作计划在</a:t>
            </a:r>
            <a:r>
              <a:rPr lang="en-US" altLang="zh-CN" sz="1200" kern="1200" dirty="0">
                <a:solidFill>
                  <a:schemeClr val="tx1"/>
                </a:solidFill>
                <a:effectLst/>
                <a:latin typeface="+mn-lt"/>
                <a:ea typeface="+mn-ea"/>
                <a:cs typeface="+mn-cs"/>
              </a:rPr>
              <a:t>2022</a:t>
            </a:r>
            <a:r>
              <a:rPr lang="zh-CN" altLang="en-US"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月前完成系统的设计、开发与调试，系统的集成和测试计划在之后的</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个月内完成</a:t>
            </a:r>
          </a:p>
          <a:p>
            <a:endParaRPr kumimoji="1" lang="zh-CN" altLang="en-US" dirty="0"/>
          </a:p>
        </p:txBody>
      </p:sp>
      <p:sp>
        <p:nvSpPr>
          <p:cNvPr id="4" name="灯片编号占位符 3"/>
          <p:cNvSpPr>
            <a:spLocks noGrp="1"/>
          </p:cNvSpPr>
          <p:nvPr>
            <p:ph type="sldNum" sz="quarter" idx="5"/>
          </p:nvPr>
        </p:nvSpPr>
        <p:spPr/>
        <p:txBody>
          <a:bodyPr/>
          <a:lstStyle/>
          <a:p>
            <a:fld id="{246D2633-591B-49B6-8ACE-C52CA5184153}"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19</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a:solidFill>
                  <a:schemeClr val="tx1"/>
                </a:solidFill>
                <a:effectLst/>
                <a:latin typeface="+mn-lt"/>
                <a:ea typeface="+mn-ea"/>
                <a:cs typeface="+mn-cs"/>
              </a:rPr>
              <a:t>最后一个部分是课题实施重点难点分析</a:t>
            </a:r>
          </a:p>
          <a:p>
            <a:r>
              <a:rPr lang="zh-CN" altLang="en-US" sz="1200" kern="1200" dirty="0">
                <a:solidFill>
                  <a:schemeClr val="tx1"/>
                </a:solidFill>
                <a:effectLst/>
                <a:latin typeface="+mn-lt"/>
                <a:ea typeface="+mn-ea"/>
                <a:cs typeface="+mn-cs"/>
              </a:rPr>
              <a:t>第一个任务的主要难点是设备研制需要协调外委单位，并与任务</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输出的设备标准保持一致</a:t>
            </a:r>
          </a:p>
          <a:p>
            <a:r>
              <a:rPr lang="zh-CN" altLang="en-US" sz="1200" kern="1200" dirty="0">
                <a:solidFill>
                  <a:schemeClr val="tx1"/>
                </a:solidFill>
                <a:effectLst/>
                <a:latin typeface="+mn-lt"/>
                <a:ea typeface="+mn-ea"/>
                <a:cs typeface="+mn-cs"/>
              </a:rPr>
              <a:t>第二个任务的关键点是系统定位、功能范围、项目需求与相关标准对齐等方面</a:t>
            </a:r>
          </a:p>
          <a:p>
            <a:r>
              <a:rPr lang="zh-CN" altLang="en-US" sz="1200" kern="1200" dirty="0">
                <a:solidFill>
                  <a:schemeClr val="tx1"/>
                </a:solidFill>
                <a:effectLst/>
                <a:latin typeface="+mn-lt"/>
                <a:ea typeface="+mn-ea"/>
                <a:cs typeface="+mn-cs"/>
              </a:rPr>
              <a:t>第三个任务的关键点包括相关管理接口的尽快明确和确定、支持管理规模指标的实验拓扑的设计、搭建和落实，以及和试点验证业务场景的配合</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3</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首先明确需要完成的任务和对应的指标及成果形式，课题</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的成果形式主要有</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类：</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a:t>
            </a:r>
            <a:r>
              <a:rPr lang="zh-CN" altLang="en-US" sz="1200" b="1" kern="1200" dirty="0">
                <a:solidFill>
                  <a:schemeClr val="tx1"/>
                </a:solidFill>
                <a:effectLst/>
                <a:latin typeface="+mn-lt"/>
                <a:ea typeface="+mn-ea"/>
                <a:cs typeface="+mn-cs"/>
              </a:rPr>
              <a:t>设备</a:t>
            </a:r>
            <a:r>
              <a:rPr lang="en-US" altLang="zh-CN" sz="1200" b="1"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系统</a:t>
            </a:r>
            <a:r>
              <a:rPr lang="zh-CN" altLang="en-US" sz="1200" kern="1200" dirty="0">
                <a:solidFill>
                  <a:schemeClr val="tx1"/>
                </a:solidFill>
                <a:effectLst/>
                <a:latin typeface="+mn-lt"/>
                <a:ea typeface="+mn-ea"/>
                <a:cs typeface="+mn-cs"/>
              </a:rPr>
              <a:t>方面，一是研发</a:t>
            </a:r>
            <a:r>
              <a:rPr lang="en-US" altLang="zh-CN" sz="1200" kern="1200" dirty="0" err="1">
                <a:solidFill>
                  <a:schemeClr val="tx1"/>
                </a:solidFill>
                <a:effectLst/>
                <a:latin typeface="+mn-lt"/>
                <a:ea typeface="+mn-ea"/>
                <a:cs typeface="+mn-cs"/>
              </a:rPr>
              <a:t>FlexE</a:t>
            </a:r>
            <a:r>
              <a:rPr lang="zh-CN" altLang="en-US" sz="1200" kern="1200" dirty="0">
                <a:solidFill>
                  <a:schemeClr val="tx1"/>
                </a:solidFill>
                <a:effectLst/>
                <a:latin typeface="+mn-lt"/>
                <a:ea typeface="+mn-ea"/>
                <a:cs typeface="+mn-cs"/>
              </a:rPr>
              <a:t>原型设备，该原型设备要求能够适配电力业务设备接口标准，并能够达到支持</a:t>
            </a:r>
            <a:r>
              <a:rPr lang="en-US" altLang="zh-CN" sz="1200" kern="1200" dirty="0" err="1">
                <a:solidFill>
                  <a:schemeClr val="tx1"/>
                </a:solidFill>
                <a:effectLst/>
                <a:latin typeface="+mn-lt"/>
                <a:ea typeface="+mn-ea"/>
                <a:cs typeface="+mn-cs"/>
              </a:rPr>
              <a:t>FlexE</a:t>
            </a:r>
            <a:r>
              <a:rPr lang="en-US" altLang="zh-CN" sz="1200" kern="1200" dirty="0">
                <a:solidFill>
                  <a:schemeClr val="tx1"/>
                </a:solidFill>
                <a:effectLst/>
                <a:latin typeface="+mn-lt"/>
                <a:ea typeface="+mn-ea"/>
                <a:cs typeface="+mn-cs"/>
              </a:rPr>
              <a:t> 10M </a:t>
            </a:r>
            <a:r>
              <a:rPr lang="zh-CN" altLang="en-US" sz="1200" kern="1200" dirty="0">
                <a:solidFill>
                  <a:schemeClr val="tx1"/>
                </a:solidFill>
                <a:effectLst/>
                <a:latin typeface="+mn-lt"/>
                <a:ea typeface="+mn-ea"/>
                <a:cs typeface="+mn-cs"/>
              </a:rPr>
              <a:t>时隙粒度配置；二是研发基于</a:t>
            </a:r>
            <a:r>
              <a:rPr lang="en-US" altLang="zh-CN" sz="1200" kern="1200" dirty="0" err="1">
                <a:solidFill>
                  <a:schemeClr val="tx1"/>
                </a:solidFill>
                <a:effectLst/>
                <a:latin typeface="+mn-lt"/>
                <a:ea typeface="+mn-ea"/>
                <a:cs typeface="+mn-cs"/>
              </a:rPr>
              <a:t>FlexE</a:t>
            </a:r>
            <a:r>
              <a:rPr lang="zh-CN" altLang="en-US" sz="1200" kern="1200" dirty="0">
                <a:solidFill>
                  <a:schemeClr val="tx1"/>
                </a:solidFill>
                <a:effectLst/>
                <a:latin typeface="+mn-lt"/>
                <a:ea typeface="+mn-ea"/>
                <a:cs typeface="+mn-cs"/>
              </a:rPr>
              <a:t>的能源互联网业务切片网络端到端管理工具，管理工具要求达到网络故障定位定界时延 </a:t>
            </a:r>
            <a:r>
              <a:rPr lang="en-US" altLang="zh-CN" sz="1200" kern="1200" dirty="0">
                <a:solidFill>
                  <a:schemeClr val="tx1"/>
                </a:solidFill>
                <a:effectLst/>
                <a:latin typeface="+mn-lt"/>
                <a:ea typeface="+mn-ea"/>
                <a:cs typeface="+mn-cs"/>
              </a:rPr>
              <a:t>&lt; 3 </a:t>
            </a:r>
            <a:r>
              <a:rPr lang="zh-CN" altLang="en-US" sz="1200" kern="1200" dirty="0">
                <a:solidFill>
                  <a:schemeClr val="tx1"/>
                </a:solidFill>
                <a:effectLst/>
                <a:latin typeface="+mn-lt"/>
                <a:ea typeface="+mn-ea"/>
                <a:cs typeface="+mn-cs"/>
              </a:rPr>
              <a:t>分钟、业务配置开通时延处于分钟级，并具备不少于 </a:t>
            </a:r>
            <a:r>
              <a:rPr lang="en-US" altLang="zh-CN" sz="1200" kern="1200" dirty="0">
                <a:solidFill>
                  <a:schemeClr val="tx1"/>
                </a:solidFill>
                <a:effectLst/>
                <a:latin typeface="+mn-lt"/>
                <a:ea typeface="+mn-ea"/>
                <a:cs typeface="+mn-cs"/>
              </a:rPr>
              <a:t>50 </a:t>
            </a:r>
            <a:r>
              <a:rPr lang="zh-CN" altLang="en-US" sz="1200" kern="1200" dirty="0">
                <a:solidFill>
                  <a:schemeClr val="tx1"/>
                </a:solidFill>
                <a:effectLst/>
                <a:latin typeface="+mn-lt"/>
                <a:ea typeface="+mn-ea"/>
                <a:cs typeface="+mn-cs"/>
              </a:rPr>
              <a:t>个节点的管理能力。</a:t>
            </a:r>
          </a:p>
          <a:p>
            <a:r>
              <a:rPr lang="zh-CN" altLang="en-US" sz="1200" kern="1200" dirty="0">
                <a:solidFill>
                  <a:schemeClr val="tx1"/>
                </a:solidFill>
                <a:effectLst/>
                <a:latin typeface="+mn-lt"/>
                <a:ea typeface="+mn-ea"/>
                <a:cs typeface="+mn-cs"/>
              </a:rPr>
              <a:t>在</a:t>
            </a:r>
            <a:r>
              <a:rPr lang="zh-CN" altLang="en-US" sz="1200" b="1" kern="1200" dirty="0">
                <a:solidFill>
                  <a:schemeClr val="tx1"/>
                </a:solidFill>
                <a:effectLst/>
                <a:latin typeface="+mn-lt"/>
                <a:ea typeface="+mn-ea"/>
                <a:cs typeface="+mn-cs"/>
              </a:rPr>
              <a:t>标准</a:t>
            </a:r>
            <a:r>
              <a:rPr lang="zh-CN" altLang="en-US" sz="1200" kern="1200" dirty="0">
                <a:solidFill>
                  <a:schemeClr val="tx1"/>
                </a:solidFill>
                <a:effectLst/>
                <a:latin typeface="+mn-lt"/>
                <a:ea typeface="+mn-ea"/>
                <a:cs typeface="+mn-cs"/>
              </a:rPr>
              <a:t>方面，需要制定</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能源互联网</a:t>
            </a:r>
            <a:r>
              <a:rPr lang="en-US" altLang="zh-CN" sz="1200" kern="1200" dirty="0" err="1">
                <a:solidFill>
                  <a:schemeClr val="tx1"/>
                </a:solidFill>
                <a:effectLst/>
                <a:latin typeface="+mn-lt"/>
                <a:ea typeface="+mn-ea"/>
                <a:cs typeface="+mn-cs"/>
              </a:rPr>
              <a:t>FlexE</a:t>
            </a:r>
            <a:r>
              <a:rPr lang="zh-CN" altLang="en-US" sz="1200" kern="1200" dirty="0">
                <a:solidFill>
                  <a:schemeClr val="tx1"/>
                </a:solidFill>
                <a:effectLst/>
                <a:latin typeface="+mn-lt"/>
                <a:ea typeface="+mn-ea"/>
                <a:cs typeface="+mn-cs"/>
              </a:rPr>
              <a:t>承载网的管控接口</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适配能源互联网接口的 </a:t>
            </a:r>
            <a:r>
              <a:rPr lang="en-US" altLang="zh-CN" sz="1200" kern="1200" dirty="0" err="1">
                <a:solidFill>
                  <a:schemeClr val="tx1"/>
                </a:solidFill>
                <a:effectLst/>
                <a:latin typeface="+mn-lt"/>
                <a:ea typeface="+mn-ea"/>
                <a:cs typeface="+mn-cs"/>
              </a:rPr>
              <a:t>FlexE</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设备技术</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标准草案各</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份，</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a:t>
            </a:r>
            <a:r>
              <a:rPr lang="zh-CN" altLang="en-US" sz="1200" b="1" kern="1200" dirty="0">
                <a:solidFill>
                  <a:schemeClr val="tx1"/>
                </a:solidFill>
                <a:effectLst/>
                <a:latin typeface="+mn-lt"/>
                <a:ea typeface="+mn-ea"/>
                <a:cs typeface="+mn-cs"/>
              </a:rPr>
              <a:t>其他知识产权</a:t>
            </a:r>
            <a:r>
              <a:rPr lang="zh-CN" altLang="en-US" sz="1200" kern="1200" dirty="0">
                <a:solidFill>
                  <a:schemeClr val="tx1"/>
                </a:solidFill>
                <a:effectLst/>
                <a:latin typeface="+mn-lt"/>
                <a:ea typeface="+mn-ea"/>
                <a:cs typeface="+mn-cs"/>
              </a:rPr>
              <a:t>方面，要求发表核心期刊或者三大检索论文</a:t>
            </a:r>
            <a:r>
              <a:rPr lang="en-US" altLang="zh-CN" sz="1200" kern="1200" dirty="0">
                <a:solidFill>
                  <a:schemeClr val="tx1"/>
                </a:solidFill>
                <a:effectLst/>
                <a:latin typeface="+mn-lt"/>
                <a:ea typeface="+mn-ea"/>
                <a:cs typeface="+mn-cs"/>
              </a:rPr>
              <a:t>1 </a:t>
            </a:r>
            <a:r>
              <a:rPr lang="zh-CN" altLang="en-US" sz="1200" kern="1200" dirty="0">
                <a:solidFill>
                  <a:schemeClr val="tx1"/>
                </a:solidFill>
                <a:effectLst/>
                <a:latin typeface="+mn-lt"/>
                <a:ea typeface="+mn-ea"/>
                <a:cs typeface="+mn-cs"/>
              </a:rPr>
              <a:t>篇，并且申请</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项发明专利</a:t>
            </a:r>
          </a:p>
        </p:txBody>
      </p:sp>
      <p:sp>
        <p:nvSpPr>
          <p:cNvPr id="4" name="灯片编号占位符 3"/>
          <p:cNvSpPr>
            <a:spLocks noGrp="1"/>
          </p:cNvSpPr>
          <p:nvPr>
            <p:ph type="sldNum" sz="quarter" idx="5"/>
          </p:nvPr>
        </p:nvSpPr>
        <p:spPr/>
        <p:txBody>
          <a:bodyPr/>
          <a:lstStyle/>
          <a:p>
            <a:fld id="{246D2633-591B-49B6-8ACE-C52CA5184153}"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5</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a:solidFill>
                  <a:schemeClr val="tx1"/>
                </a:solidFill>
                <a:effectLst/>
                <a:latin typeface="+mn-lt"/>
                <a:ea typeface="+mn-ea"/>
                <a:cs typeface="+mn-cs"/>
              </a:rPr>
              <a:t>课题</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研制的设备、标准和管理工具，基于课题</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和课题</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的研究成果并应用于课题</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的试点验证</a:t>
            </a:r>
            <a:endParaRPr lang="en-US" altLang="zh-CN" sz="1200" kern="1200" dirty="0">
              <a:solidFill>
                <a:schemeClr val="tx1"/>
              </a:solidFill>
              <a:effectLst/>
              <a:latin typeface="+mn-lt"/>
              <a:ea typeface="+mn-ea"/>
              <a:cs typeface="+mn-cs"/>
            </a:endParaRPr>
          </a:p>
          <a:p>
            <a:r>
              <a:rPr lang="zh-CN" altLang="en-US" sz="1200" dirty="0">
                <a:latin typeface="微软雅黑" panose="020B0503020204020204" pitchFamily="34" charset="-122"/>
                <a:ea typeface="微软雅黑" panose="020B0503020204020204" pitchFamily="34" charset="-122"/>
              </a:rPr>
              <a:t>首先，基于课题</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和课题</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的关键技术，形成相应的硬件实现方案，支撑课题</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的</a:t>
            </a:r>
            <a:r>
              <a:rPr lang="en-US" altLang="zh-CN" sz="1200" dirty="0" err="1">
                <a:latin typeface="微软雅黑" panose="020B0503020204020204" pitchFamily="34" charset="-122"/>
                <a:ea typeface="微软雅黑" panose="020B0503020204020204" pitchFamily="34" charset="-122"/>
              </a:rPr>
              <a:t>FlexE</a:t>
            </a:r>
            <a:r>
              <a:rPr lang="zh-CN" altLang="en-US" sz="1200" dirty="0">
                <a:latin typeface="微软雅黑" panose="020B0503020204020204" pitchFamily="34" charset="-122"/>
                <a:ea typeface="微软雅黑" panose="020B0503020204020204" pitchFamily="34" charset="-122"/>
              </a:rPr>
              <a:t>设备研发，为设备研发提供设备规格需求。</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其次，借助课题</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和课题</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关于承载架构、组网模式和切片调度机制的技术研究，课题</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提出</a:t>
            </a:r>
            <a:r>
              <a:rPr lang="en-US" altLang="zh-CN" sz="1200" dirty="0" err="1">
                <a:latin typeface="微软雅黑" panose="020B0503020204020204" pitchFamily="34" charset="-122"/>
                <a:ea typeface="微软雅黑" panose="020B0503020204020204" pitchFamily="34" charset="-122"/>
              </a:rPr>
              <a:t>FlexE</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承载网的管控需求，基于对管控需求的分析，将指导课题</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的网络管理工具的研发，同时服务于管控工具的接口标准化技术研究。</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最后，课题</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的</a:t>
            </a:r>
            <a:r>
              <a:rPr lang="en-US" altLang="zh-CN" sz="1200" dirty="0" err="1">
                <a:latin typeface="微软雅黑" panose="020B0503020204020204" pitchFamily="34" charset="-122"/>
                <a:ea typeface="微软雅黑" panose="020B0503020204020204" pitchFamily="34" charset="-122"/>
              </a:rPr>
              <a:t>FlexE</a:t>
            </a:r>
            <a:r>
              <a:rPr lang="zh-CN" altLang="en-US" sz="1200" dirty="0">
                <a:latin typeface="微软雅黑" panose="020B0503020204020204" pitchFamily="34" charset="-122"/>
                <a:ea typeface="微软雅黑" panose="020B0503020204020204" pitchFamily="34" charset="-122"/>
              </a:rPr>
              <a:t>设备及管理工具配合课题</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的验证方案进行部署，支撑典型业务场景的试点验证。</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本课题遵循“需求分析</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技术研究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设备系统研发”的技术研究路线。</a:t>
            </a:r>
            <a:r>
              <a:rPr lang="zh-CN" altLang="zh-CN" sz="1200" dirty="0">
                <a:latin typeface="微软雅黑" panose="020B0503020204020204" pitchFamily="34" charset="-122"/>
                <a:ea typeface="微软雅黑" panose="020B0503020204020204" pitchFamily="34" charset="-122"/>
              </a:rPr>
              <a:t>从能源互联网的业务承载、网络组网能力、业务接口适配和切片管理等多个维度分析融合型</a:t>
            </a:r>
            <a:r>
              <a:rPr lang="en-US" altLang="zh-CN" sz="1200" dirty="0" err="1">
                <a:latin typeface="微软雅黑" panose="020B0503020204020204" pitchFamily="34" charset="-122"/>
                <a:ea typeface="微软雅黑" panose="020B0503020204020204" pitchFamily="34" charset="-122"/>
              </a:rPr>
              <a:t>FlexE</a:t>
            </a:r>
            <a:r>
              <a:rPr lang="zh-CN" altLang="zh-CN" sz="1200" dirty="0">
                <a:latin typeface="微软雅黑" panose="020B0503020204020204" pitchFamily="34" charset="-122"/>
                <a:ea typeface="微软雅黑" panose="020B0503020204020204" pitchFamily="34" charset="-122"/>
              </a:rPr>
              <a:t>设备及管理工具研发的功能需求</a:t>
            </a:r>
            <a:r>
              <a:rPr lang="zh-CN" altLang="en-US"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结合指南中提出的最小切片粒度</a:t>
            </a:r>
            <a:r>
              <a:rPr lang="en-US" altLang="zh-CN" sz="1200" dirty="0">
                <a:latin typeface="微软雅黑" panose="020B0503020204020204" pitchFamily="34" charset="-122"/>
                <a:ea typeface="微软雅黑" panose="020B0503020204020204" pitchFamily="34" charset="-122"/>
              </a:rPr>
              <a:t>10M</a:t>
            </a:r>
            <a:r>
              <a:rPr lang="zh-CN" altLang="zh-CN" sz="1200" dirty="0">
                <a:latin typeface="微软雅黑" panose="020B0503020204020204" pitchFamily="34" charset="-122"/>
                <a:ea typeface="微软雅黑" panose="020B0503020204020204" pitchFamily="34" charset="-122"/>
              </a:rPr>
              <a:t>、业务开通和故障定位的指标需求</a:t>
            </a:r>
            <a:r>
              <a:rPr lang="zh-CN" altLang="en-US" sz="1200" dirty="0">
                <a:latin typeface="微软雅黑" panose="020B0503020204020204" pitchFamily="34" charset="-122"/>
                <a:ea typeface="微软雅黑" panose="020B0503020204020204" pitchFamily="34" charset="-122"/>
              </a:rPr>
              <a:t>提出设备和管理工具的性能需求；基于上述需求开展支撑融合</a:t>
            </a:r>
            <a:r>
              <a:rPr lang="en-US" altLang="zh-CN" sz="1200" dirty="0" err="1">
                <a:latin typeface="微软雅黑" panose="020B0503020204020204" pitchFamily="34" charset="-122"/>
                <a:ea typeface="微软雅黑" panose="020B0503020204020204" pitchFamily="34" charset="-122"/>
              </a:rPr>
              <a:t>FlexE</a:t>
            </a:r>
            <a:r>
              <a:rPr lang="zh-CN" altLang="en-US" sz="1200" dirty="0">
                <a:latin typeface="微软雅黑" panose="020B0503020204020204" pitchFamily="34" charset="-122"/>
                <a:ea typeface="微软雅黑" panose="020B0503020204020204" pitchFamily="34" charset="-122"/>
              </a:rPr>
              <a:t>设备实现的关键技术和体系架构的研究，提出面向智能运维的网络切片全生命周期管理和快速开通机制；研发适配能源互联网业务的融合</a:t>
            </a:r>
            <a:r>
              <a:rPr lang="en-US" altLang="zh-CN" sz="1200" dirty="0" err="1">
                <a:latin typeface="微软雅黑" panose="020B0503020204020204" pitchFamily="34" charset="-122"/>
                <a:ea typeface="微软雅黑" panose="020B0503020204020204" pitchFamily="34" charset="-122"/>
              </a:rPr>
              <a:t>FlexE</a:t>
            </a:r>
            <a:r>
              <a:rPr lang="zh-CN" altLang="en-US" sz="1200" dirty="0">
                <a:latin typeface="微软雅黑" panose="020B0503020204020204" pitchFamily="34" charset="-122"/>
                <a:ea typeface="微软雅黑" panose="020B0503020204020204" pitchFamily="34" charset="-122"/>
              </a:rPr>
              <a:t>设备装置和基于</a:t>
            </a:r>
            <a:r>
              <a:rPr lang="en-US" altLang="zh-CN" sz="1200" dirty="0" err="1">
                <a:latin typeface="微软雅黑" panose="020B0503020204020204" pitchFamily="34" charset="-122"/>
                <a:ea typeface="微软雅黑" panose="020B0503020204020204" pitchFamily="34" charset="-122"/>
              </a:rPr>
              <a:t>FlexE</a:t>
            </a:r>
            <a:r>
              <a:rPr lang="zh-CN" altLang="en-US" sz="1200" dirty="0">
                <a:latin typeface="微软雅黑" panose="020B0503020204020204" pitchFamily="34" charset="-122"/>
                <a:ea typeface="微软雅黑" panose="020B0503020204020204" pitchFamily="34" charset="-122"/>
              </a:rPr>
              <a:t>的能源互联网业务切片网络端到端管理工具，定义</a:t>
            </a:r>
            <a:r>
              <a:rPr lang="en-US" altLang="zh-CN" sz="1200" dirty="0" err="1">
                <a:latin typeface="微软雅黑" panose="020B0503020204020204" pitchFamily="34" charset="-122"/>
                <a:ea typeface="微软雅黑" panose="020B0503020204020204" pitchFamily="34" charset="-122"/>
              </a:rPr>
              <a:t>FlexE</a:t>
            </a:r>
            <a:r>
              <a:rPr lang="zh-CN" altLang="en-US" sz="1200" dirty="0">
                <a:latin typeface="微软雅黑" panose="020B0503020204020204" pitchFamily="34" charset="-122"/>
                <a:ea typeface="微软雅黑" panose="020B0503020204020204" pitchFamily="34" charset="-122"/>
              </a:rPr>
              <a:t>承载网接口交互标准。</a:t>
            </a:r>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课题</a:t>
            </a:r>
            <a:r>
              <a:rPr lang="en-US" altLang="zh-CN" dirty="0"/>
              <a:t>3</a:t>
            </a:r>
            <a:r>
              <a:rPr lang="zh-CN" altLang="en-US" dirty="0"/>
              <a:t>的各个研究内容对应于</a:t>
            </a:r>
            <a:r>
              <a:rPr lang="en-US" altLang="zh-CN" dirty="0" err="1"/>
              <a:t>FlexE</a:t>
            </a:r>
            <a:r>
              <a:rPr lang="zh-CN" altLang="en-US" dirty="0"/>
              <a:t>管控结构的关系如图所示：</a:t>
            </a:r>
            <a:endParaRPr lang="en-US" altLang="zh-CN" dirty="0"/>
          </a:p>
          <a:p>
            <a:r>
              <a:rPr lang="zh-CN" altLang="en-US" dirty="0"/>
              <a:t>端到端切片网络管理工具通过管控接口与</a:t>
            </a:r>
            <a:r>
              <a:rPr lang="en-US" altLang="zh-CN" dirty="0" err="1"/>
              <a:t>FlexE</a:t>
            </a:r>
            <a:r>
              <a:rPr lang="zh-CN" altLang="en-US" dirty="0"/>
              <a:t>网元管理系统交互实现对切片网络业务的管理，</a:t>
            </a:r>
            <a:r>
              <a:rPr lang="en-US" altLang="zh-CN" dirty="0" err="1"/>
              <a:t>FlexE</a:t>
            </a:r>
            <a:r>
              <a:rPr lang="zh-CN" altLang="en-US" dirty="0"/>
              <a:t>网元管理系统直接实施对</a:t>
            </a:r>
            <a:r>
              <a:rPr lang="en-US" altLang="zh-CN" dirty="0" err="1"/>
              <a:t>FlexE</a:t>
            </a:r>
            <a:r>
              <a:rPr lang="zh-CN" altLang="en-US" dirty="0"/>
              <a:t>网络和设备的管控</a:t>
            </a:r>
            <a:endParaRPr lang="en-US" altLang="zh-CN" dirty="0"/>
          </a:p>
          <a:p>
            <a:endParaRPr lang="en-US" altLang="zh-CN" dirty="0"/>
          </a:p>
          <a:p>
            <a:r>
              <a:rPr lang="zh-CN" altLang="en-US" sz="1200" kern="1200" dirty="0">
                <a:solidFill>
                  <a:schemeClr val="tx1"/>
                </a:solidFill>
                <a:effectLst/>
                <a:latin typeface="+mn-lt"/>
                <a:ea typeface="+mn-ea"/>
                <a:cs typeface="+mn-cs"/>
              </a:rPr>
              <a:t>课题</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的研究内容</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，针对能源互联网业务差异化的承载需求，网络组网能力、业务接口适配和切片管理等多个维度分析融合型</a:t>
            </a:r>
            <a:r>
              <a:rPr lang="en-US" altLang="zh-CN" sz="1200" kern="1200" dirty="0" err="1">
                <a:solidFill>
                  <a:schemeClr val="tx1"/>
                </a:solidFill>
                <a:effectLst/>
                <a:latin typeface="+mn-lt"/>
                <a:ea typeface="+mn-ea"/>
                <a:cs typeface="+mn-cs"/>
              </a:rPr>
              <a:t>FlexE</a:t>
            </a:r>
            <a:r>
              <a:rPr lang="zh-CN" altLang="en-US" sz="1200" kern="1200" dirty="0">
                <a:solidFill>
                  <a:schemeClr val="tx1"/>
                </a:solidFill>
                <a:effectLst/>
                <a:latin typeface="+mn-lt"/>
                <a:ea typeface="+mn-ea"/>
                <a:cs typeface="+mn-cs"/>
              </a:rPr>
              <a:t>设备功能需求，研发面向电网业务新型映射路径和安全隔离机制的融合型设备，设备设计思路遵循处理简洁、高效承载、多粒度、低时延、硬隔离、后向兼容的原则。</a:t>
            </a:r>
          </a:p>
          <a:p>
            <a:r>
              <a:rPr lang="zh-CN" altLang="en-US" sz="1200" kern="1200" dirty="0">
                <a:solidFill>
                  <a:schemeClr val="tx1"/>
                </a:solidFill>
                <a:effectLst/>
                <a:latin typeface="+mn-lt"/>
                <a:ea typeface="+mn-ea"/>
                <a:cs typeface="+mn-cs"/>
              </a:rPr>
              <a:t>研究内容</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，研究</a:t>
            </a:r>
            <a:r>
              <a:rPr lang="en-US" altLang="zh-CN" dirty="0" err="1"/>
              <a:t>FlexE</a:t>
            </a:r>
            <a:r>
              <a:rPr lang="zh-CN" altLang="en-US" dirty="0"/>
              <a:t>承载网的管控需求，并</a:t>
            </a:r>
            <a:r>
              <a:rPr lang="zh-CN" altLang="en-US" sz="1200" kern="1200" dirty="0">
                <a:solidFill>
                  <a:schemeClr val="tx1"/>
                </a:solidFill>
                <a:effectLst/>
                <a:latin typeface="+mn-lt"/>
                <a:ea typeface="+mn-ea"/>
                <a:cs typeface="+mn-cs"/>
              </a:rPr>
              <a:t>完成</a:t>
            </a:r>
            <a:r>
              <a:rPr lang="en-US" altLang="zh-CN" sz="1200" kern="1200" dirty="0" err="1">
                <a:solidFill>
                  <a:schemeClr val="tx1"/>
                </a:solidFill>
                <a:effectLst/>
                <a:latin typeface="+mn-lt"/>
                <a:ea typeface="+mn-ea"/>
                <a:cs typeface="+mn-cs"/>
              </a:rPr>
              <a:t>FlexE</a:t>
            </a:r>
            <a:r>
              <a:rPr lang="zh-CN" altLang="en-US" sz="1200" kern="1200" dirty="0">
                <a:solidFill>
                  <a:schemeClr val="tx1"/>
                </a:solidFill>
                <a:effectLst/>
                <a:latin typeface="+mn-lt"/>
                <a:ea typeface="+mn-ea"/>
                <a:cs typeface="+mn-cs"/>
              </a:rPr>
              <a:t>承载网交互接口标准化，包括</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能源互联网</a:t>
            </a:r>
            <a:r>
              <a:rPr lang="en-US" altLang="zh-CN" sz="1200" kern="1200" dirty="0" err="1">
                <a:solidFill>
                  <a:schemeClr val="tx1"/>
                </a:solidFill>
                <a:effectLst/>
                <a:latin typeface="+mn-lt"/>
                <a:ea typeface="+mn-ea"/>
                <a:cs typeface="+mn-cs"/>
              </a:rPr>
              <a:t>FlexE</a:t>
            </a:r>
            <a:r>
              <a:rPr lang="zh-CN" altLang="en-US" sz="1200" kern="1200" dirty="0">
                <a:solidFill>
                  <a:schemeClr val="tx1"/>
                </a:solidFill>
                <a:effectLst/>
                <a:latin typeface="+mn-lt"/>
                <a:ea typeface="+mn-ea"/>
                <a:cs typeface="+mn-cs"/>
              </a:rPr>
              <a:t>承载网的管控接口</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适配能源互联网接口的 </a:t>
            </a:r>
            <a:r>
              <a:rPr lang="en-US" altLang="zh-CN" sz="1200" kern="1200" dirty="0" err="1">
                <a:solidFill>
                  <a:schemeClr val="tx1"/>
                </a:solidFill>
                <a:effectLst/>
                <a:latin typeface="+mn-lt"/>
                <a:ea typeface="+mn-ea"/>
                <a:cs typeface="+mn-cs"/>
              </a:rPr>
              <a:t>FlexE</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设备技术</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标准草案各</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份 </a:t>
            </a:r>
          </a:p>
          <a:p>
            <a:r>
              <a:rPr lang="zh-CN" altLang="en-US" sz="1200" kern="1200" dirty="0">
                <a:solidFill>
                  <a:schemeClr val="tx1"/>
                </a:solidFill>
                <a:effectLst/>
                <a:latin typeface="+mn-lt"/>
                <a:ea typeface="+mn-ea"/>
                <a:cs typeface="+mn-cs"/>
              </a:rPr>
              <a:t>研究内容</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，研发支持多业务特性、多通道粒度、多映射路径的网络控制、业务配置、管理和运维的智能管理工具。</a:t>
            </a:r>
          </a:p>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a:solidFill>
                  <a:schemeClr val="tx1"/>
                </a:solidFill>
                <a:effectLst/>
                <a:latin typeface="+mn-lt"/>
                <a:ea typeface="+mn-ea"/>
                <a:cs typeface="+mn-cs"/>
              </a:rPr>
              <a:t>在设备研制方面，</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首先，我们基于对融合型</a:t>
            </a:r>
            <a:r>
              <a:rPr lang="en-US" altLang="zh-CN" sz="1200" kern="1200" dirty="0" err="1">
                <a:solidFill>
                  <a:schemeClr val="tx1"/>
                </a:solidFill>
                <a:effectLst/>
                <a:latin typeface="+mn-lt"/>
                <a:ea typeface="+mn-ea"/>
                <a:cs typeface="+mn-cs"/>
              </a:rPr>
              <a:t>FlexE</a:t>
            </a:r>
            <a:r>
              <a:rPr lang="zh-CN" altLang="en-US" sz="1200" kern="1200" dirty="0">
                <a:solidFill>
                  <a:schemeClr val="tx1"/>
                </a:solidFill>
                <a:effectLst/>
                <a:latin typeface="+mn-lt"/>
                <a:ea typeface="+mn-ea"/>
                <a:cs typeface="+mn-cs"/>
              </a:rPr>
              <a:t>设备的功能和性能需求分析，研究支撑融合</a:t>
            </a:r>
            <a:r>
              <a:rPr lang="en-US" altLang="zh-CN" sz="1200" kern="1200" dirty="0" err="1">
                <a:solidFill>
                  <a:schemeClr val="tx1"/>
                </a:solidFill>
                <a:effectLst/>
                <a:latin typeface="+mn-lt"/>
                <a:ea typeface="+mn-ea"/>
                <a:cs typeface="+mn-cs"/>
              </a:rPr>
              <a:t>FlexE</a:t>
            </a:r>
            <a:r>
              <a:rPr lang="zh-CN" altLang="en-US" sz="1200" kern="1200" dirty="0">
                <a:solidFill>
                  <a:schemeClr val="tx1"/>
                </a:solidFill>
                <a:effectLst/>
                <a:latin typeface="+mn-lt"/>
                <a:ea typeface="+mn-ea"/>
                <a:cs typeface="+mn-cs"/>
              </a:rPr>
              <a:t>设备实现的体系架构，架构整体结构如右图所示，由数据平面、控制平面、管理平面组成，其中数据平面包括电传送层的分组交换、</a:t>
            </a:r>
            <a:r>
              <a:rPr lang="en-US" altLang="zh-CN" sz="1200" kern="1200" dirty="0">
                <a:solidFill>
                  <a:schemeClr val="tx1"/>
                </a:solidFill>
                <a:effectLst/>
                <a:latin typeface="+mn-lt"/>
                <a:ea typeface="+mn-ea"/>
                <a:cs typeface="+mn-cs"/>
              </a:rPr>
              <a:t>66B</a:t>
            </a:r>
            <a:r>
              <a:rPr lang="zh-CN" altLang="en-US" sz="1200" kern="1200" dirty="0">
                <a:solidFill>
                  <a:schemeClr val="tx1"/>
                </a:solidFill>
                <a:effectLst/>
                <a:latin typeface="+mn-lt"/>
                <a:ea typeface="+mn-ea"/>
                <a:cs typeface="+mn-cs"/>
              </a:rPr>
              <a:t>码块序列交叉、小颗粒切片交叉和映射、</a:t>
            </a:r>
            <a:r>
              <a:rPr lang="en-US" altLang="zh-CN" sz="1200" kern="1200" dirty="0">
                <a:solidFill>
                  <a:schemeClr val="tx1"/>
                </a:solidFill>
                <a:effectLst/>
                <a:latin typeface="+mn-lt"/>
                <a:ea typeface="+mn-ea"/>
                <a:cs typeface="+mn-cs"/>
              </a:rPr>
              <a:t>OAM</a:t>
            </a:r>
            <a:r>
              <a:rPr lang="zh-CN" altLang="en-US" sz="1200" kern="1200" dirty="0">
                <a:solidFill>
                  <a:schemeClr val="tx1"/>
                </a:solidFill>
                <a:effectLst/>
                <a:latin typeface="+mn-lt"/>
                <a:ea typeface="+mn-ea"/>
                <a:cs typeface="+mn-cs"/>
              </a:rPr>
              <a:t>、保护、</a:t>
            </a:r>
            <a:r>
              <a:rPr lang="en-US" altLang="zh-CN" sz="1200" kern="1200" dirty="0">
                <a:solidFill>
                  <a:schemeClr val="tx1"/>
                </a:solidFill>
                <a:effectLst/>
                <a:latin typeface="+mn-lt"/>
                <a:ea typeface="+mn-ea"/>
                <a:cs typeface="+mn-cs"/>
              </a:rPr>
              <a:t>QoS</a:t>
            </a:r>
            <a:r>
              <a:rPr lang="zh-CN" altLang="en-US" sz="1200" kern="1200" dirty="0">
                <a:solidFill>
                  <a:schemeClr val="tx1"/>
                </a:solidFill>
                <a:effectLst/>
                <a:latin typeface="+mn-lt"/>
                <a:ea typeface="+mn-ea"/>
                <a:cs typeface="+mn-cs"/>
              </a:rPr>
              <a:t>、同步功能模块，网元内的分布式控制平面包括拓扑路由、控制信令和资源管理等功能模块，在转发平面采用</a:t>
            </a:r>
            <a:r>
              <a:rPr lang="en-US" altLang="zh-CN" sz="1200" kern="1200" dirty="0">
                <a:solidFill>
                  <a:schemeClr val="tx1"/>
                </a:solidFill>
                <a:effectLst/>
                <a:latin typeface="+mn-lt"/>
                <a:ea typeface="+mn-ea"/>
                <a:cs typeface="+mn-cs"/>
              </a:rPr>
              <a:t>UNI</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NNI</a:t>
            </a:r>
            <a:r>
              <a:rPr lang="zh-CN" altLang="en-US" sz="1200" kern="1200" dirty="0">
                <a:solidFill>
                  <a:schemeClr val="tx1"/>
                </a:solidFill>
                <a:effectLst/>
                <a:latin typeface="+mn-lt"/>
                <a:ea typeface="+mn-ea"/>
                <a:cs typeface="+mn-cs"/>
              </a:rPr>
              <a:t>接口与其他设备相连，在管理和控制平面采用带外管理接口、控制接口与网络管控系统相连，或通过</a:t>
            </a:r>
            <a:r>
              <a:rPr lang="en-US" altLang="zh-CN" sz="1200" kern="1200" dirty="0">
                <a:solidFill>
                  <a:schemeClr val="tx1"/>
                </a:solidFill>
                <a:effectLst/>
                <a:latin typeface="+mn-lt"/>
                <a:ea typeface="+mn-ea"/>
                <a:cs typeface="+mn-cs"/>
              </a:rPr>
              <a:t>UNI</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NNI</a:t>
            </a:r>
            <a:r>
              <a:rPr lang="zh-CN" altLang="en-US" sz="1200" kern="1200" dirty="0">
                <a:solidFill>
                  <a:schemeClr val="tx1"/>
                </a:solidFill>
                <a:effectLst/>
                <a:latin typeface="+mn-lt"/>
                <a:ea typeface="+mn-ea"/>
                <a:cs typeface="+mn-cs"/>
              </a:rPr>
              <a:t>的带内</a:t>
            </a:r>
            <a:r>
              <a:rPr lang="en-US" altLang="zh-CN" sz="1200" kern="1200" dirty="0">
                <a:solidFill>
                  <a:schemeClr val="tx1"/>
                </a:solidFill>
                <a:effectLst/>
                <a:latin typeface="+mn-lt"/>
                <a:ea typeface="+mn-ea"/>
                <a:cs typeface="+mn-cs"/>
              </a:rPr>
              <a:t>DCN</a:t>
            </a:r>
            <a:r>
              <a:rPr lang="zh-CN" altLang="en-US" sz="1200" kern="1200" dirty="0">
                <a:solidFill>
                  <a:schemeClr val="tx1"/>
                </a:solidFill>
                <a:effectLst/>
                <a:latin typeface="+mn-lt"/>
                <a:ea typeface="+mn-ea"/>
                <a:cs typeface="+mn-cs"/>
              </a:rPr>
              <a:t>与其他设备相连。</a:t>
            </a:r>
          </a:p>
          <a:p>
            <a:r>
              <a:rPr lang="zh-CN" altLang="en-US" sz="1200" kern="1200" dirty="0">
                <a:solidFill>
                  <a:schemeClr val="tx1"/>
                </a:solidFill>
                <a:effectLst/>
                <a:latin typeface="+mn-lt"/>
                <a:ea typeface="+mn-ea"/>
                <a:cs typeface="+mn-cs"/>
              </a:rPr>
              <a:t>其次，我们根据电力存量各类业务设备以太网、</a:t>
            </a:r>
            <a:r>
              <a:rPr lang="en-US" altLang="zh-CN" sz="1200" kern="1200" dirty="0">
                <a:solidFill>
                  <a:schemeClr val="tx1"/>
                </a:solidFill>
                <a:effectLst/>
                <a:latin typeface="+mn-lt"/>
                <a:ea typeface="+mn-ea"/>
                <a:cs typeface="+mn-cs"/>
              </a:rPr>
              <a:t>2M</a:t>
            </a:r>
            <a:r>
              <a:rPr lang="zh-CN" altLang="en-US" sz="1200" kern="1200" dirty="0">
                <a:solidFill>
                  <a:schemeClr val="tx1"/>
                </a:solidFill>
                <a:effectLst/>
                <a:latin typeface="+mn-lt"/>
                <a:ea typeface="+mn-ea"/>
                <a:cs typeface="+mn-cs"/>
              </a:rPr>
              <a:t>等光</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电标准接口要求，拟定设备的关键技术指标和设备基本配置要求，进行设备的研制 。融合型</a:t>
            </a:r>
            <a:r>
              <a:rPr lang="en-US" altLang="zh-CN" sz="1200" kern="1200" dirty="0" err="1">
                <a:solidFill>
                  <a:schemeClr val="tx1"/>
                </a:solidFill>
                <a:effectLst/>
                <a:latin typeface="+mn-lt"/>
                <a:ea typeface="+mn-ea"/>
                <a:cs typeface="+mn-cs"/>
              </a:rPr>
              <a:t>FlexE</a:t>
            </a:r>
            <a:r>
              <a:rPr lang="zh-CN" altLang="en-US" sz="1200" kern="1200" dirty="0">
                <a:solidFill>
                  <a:schemeClr val="tx1"/>
                </a:solidFill>
                <a:effectLst/>
                <a:latin typeface="+mn-lt"/>
                <a:ea typeface="+mn-ea"/>
                <a:cs typeface="+mn-cs"/>
              </a:rPr>
              <a:t>设备支持低时延、低抖动、灵活带宽的多颗粒切片业务承载能力，采用多路径分层复用方式，支持多路径、多级复用机制实现</a:t>
            </a:r>
            <a:r>
              <a:rPr lang="en-US" altLang="zh-CN" sz="1200" kern="1200" dirty="0">
                <a:solidFill>
                  <a:schemeClr val="tx1"/>
                </a:solidFill>
                <a:effectLst/>
                <a:latin typeface="+mn-lt"/>
                <a:ea typeface="+mn-ea"/>
                <a:cs typeface="+mn-cs"/>
              </a:rPr>
              <a:t>5G/1G</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10M</a:t>
            </a:r>
            <a:r>
              <a:rPr lang="zh-CN" altLang="en-US" sz="1200" kern="1200" dirty="0">
                <a:solidFill>
                  <a:schemeClr val="tx1"/>
                </a:solidFill>
                <a:effectLst/>
                <a:latin typeface="+mn-lt"/>
                <a:ea typeface="+mn-ea"/>
                <a:cs typeface="+mn-cs"/>
              </a:rPr>
              <a:t>多粒度的端到端切片方案</a:t>
            </a:r>
            <a:endParaRPr lang="en-US" altLang="zh-CN" sz="1200" kern="1200" dirty="0">
              <a:solidFill>
                <a:schemeClr val="tx1"/>
              </a:solidFill>
              <a:effectLst/>
              <a:latin typeface="+mn-lt"/>
              <a:ea typeface="+mn-ea"/>
              <a:cs typeface="+mn-cs"/>
            </a:endParaRPr>
          </a:p>
          <a:p>
            <a:endParaRPr lang="zh-CN" alt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本研究点的开展，需协调课题</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和课题</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参研方，基于课题</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和课题</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的研究成果制定硬件实现方案，并与任务</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输出的设备标准保持一致</a:t>
            </a:r>
          </a:p>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在管控需求制定方面，我们将</a:t>
            </a:r>
            <a:r>
              <a:rPr lang="zh-CN" altLang="en-US" sz="1200" kern="1200" dirty="0">
                <a:solidFill>
                  <a:schemeClr val="tx1"/>
                </a:solidFill>
                <a:effectLst/>
                <a:latin typeface="+mn-lt"/>
                <a:ea typeface="+mn-ea"/>
                <a:cs typeface="+mn-cs"/>
              </a:rPr>
              <a:t>参照相关国际和行业标准，分析和制定适配于能源互联网业务的</a:t>
            </a:r>
            <a:r>
              <a:rPr lang="en-US" altLang="zh-CN" sz="1200" kern="1200" dirty="0" err="1">
                <a:solidFill>
                  <a:schemeClr val="tx1"/>
                </a:solidFill>
                <a:effectLst/>
                <a:latin typeface="+mn-lt"/>
                <a:ea typeface="+mn-ea"/>
                <a:cs typeface="+mn-cs"/>
              </a:rPr>
              <a:t>FlexE</a:t>
            </a:r>
            <a:r>
              <a:rPr lang="zh-CN" altLang="en-US" sz="1200" kern="1200" dirty="0">
                <a:solidFill>
                  <a:schemeClr val="tx1"/>
                </a:solidFill>
                <a:effectLst/>
                <a:latin typeface="+mn-lt"/>
                <a:ea typeface="+mn-ea"/>
                <a:cs typeface="+mn-cs"/>
              </a:rPr>
              <a:t>管控需求，主要包括切片管理、</a:t>
            </a:r>
            <a:r>
              <a:rPr lang="en-US" altLang="zh-CN" sz="1200" kern="1200" dirty="0" err="1">
                <a:solidFill>
                  <a:schemeClr val="tx1"/>
                </a:solidFill>
                <a:effectLst/>
                <a:latin typeface="+mn-lt"/>
                <a:ea typeface="+mn-ea"/>
                <a:cs typeface="+mn-cs"/>
              </a:rPr>
              <a:t>FlexE</a:t>
            </a:r>
            <a:r>
              <a:rPr lang="zh-CN" altLang="en-US" sz="1200" kern="1200" dirty="0">
                <a:solidFill>
                  <a:schemeClr val="tx1"/>
                </a:solidFill>
                <a:effectLst/>
                <a:latin typeface="+mn-lt"/>
                <a:ea typeface="+mn-ea"/>
                <a:cs typeface="+mn-cs"/>
              </a:rPr>
              <a:t>设备管理、通道管理、拓扑管理等功能需求。管控需求的内容需和管控接口的标准保持一致</a:t>
            </a:r>
          </a:p>
          <a:p>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566A84B0-8F69-4030-9145-F620A118AE74}" type="datetime1">
              <a:rPr lang="en-US" altLang="zh-CN" smtClean="0"/>
              <a:t>11/14/2021</a:t>
            </a:fld>
            <a:endParaRPr lang="en-US" altLang="zh-CN"/>
          </a:p>
        </p:txBody>
      </p:sp>
      <p:sp>
        <p:nvSpPr>
          <p:cNvPr id="5"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6"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
        <p:nvSpPr>
          <p:cNvPr id="7" name="标题 1"/>
          <p:cNvSpPr txBox="1"/>
          <p:nvPr userDrawn="1"/>
        </p:nvSpPr>
        <p:spPr>
          <a:xfrm>
            <a:off x="914400" y="2130471"/>
            <a:ext cx="10363200" cy="1470025"/>
          </a:xfrm>
          <a:prstGeom prst="rect">
            <a:avLst/>
          </a:prstGeom>
        </p:spPr>
        <p:txBody>
          <a:bodyPr/>
          <a:lstStyle>
            <a:lvl1pPr algn="ctr" defTabSz="914400" rtl="0" eaLnBrk="1" latinLnBrk="0" hangingPunct="1">
              <a:spcBef>
                <a:spcPct val="0"/>
              </a:spcBef>
              <a:buNone/>
              <a:defRPr sz="8800" kern="1200">
                <a:solidFill>
                  <a:schemeClr val="tx1"/>
                </a:solidFill>
                <a:latin typeface="+mj-lt"/>
                <a:ea typeface="+mj-ea"/>
                <a:cs typeface="+mj-cs"/>
              </a:defRPr>
            </a:lvl1pPr>
          </a:lstStyle>
          <a:p>
            <a:r>
              <a:rPr lang="zh-CN" altLang="en-US" sz="4400" b="1">
                <a:solidFill>
                  <a:srgbClr val="002060"/>
                </a:solidFill>
                <a:latin typeface="黑体" panose="02010609060101010101" pitchFamily="49" charset="-122"/>
                <a:ea typeface="黑体" panose="02010609060101010101" pitchFamily="49" charset="-122"/>
              </a:rPr>
              <a:t>单击此处编辑母版标题样式</a:t>
            </a:r>
          </a:p>
        </p:txBody>
      </p:sp>
      <p:sp>
        <p:nvSpPr>
          <p:cNvPr id="8" name="副标题 2"/>
          <p:cNvSpPr>
            <a:spLocks noGrp="1"/>
          </p:cNvSpPr>
          <p:nvPr>
            <p:ph type="subTitle" idx="1"/>
          </p:nvPr>
        </p:nvSpPr>
        <p:spPr>
          <a:xfrm>
            <a:off x="1828800" y="3886200"/>
            <a:ext cx="8534400" cy="1752600"/>
          </a:xfrm>
          <a:prstGeom prst="rect">
            <a:avLst/>
          </a:prstGeom>
        </p:spPr>
        <p:txBody>
          <a:bodyPr/>
          <a:lstStyle>
            <a:lvl1pPr marL="0" indent="0" algn="ctr">
              <a:buNone/>
              <a:defRPr sz="3200">
                <a:solidFill>
                  <a:schemeClr val="tx1">
                    <a:tint val="75000"/>
                  </a:schemeClr>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61" y="273019"/>
            <a:ext cx="4011351" cy="1161915"/>
          </a:xfrm>
          <a:prstGeom prst="rect">
            <a:avLst/>
          </a:prstGeom>
        </p:spPr>
        <p:txBody>
          <a:bodyPr anchor="b"/>
          <a:lstStyle>
            <a:lvl1pPr algn="ctr">
              <a:defRPr sz="2000" b="1">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766952" y="273019"/>
            <a:ext cx="6815488" cy="5853229"/>
          </a:xfrm>
          <a:prstGeom prst="rect">
            <a:avLst/>
          </a:prstGeom>
        </p:spPr>
        <p:txBody>
          <a:bodyPr/>
          <a:lstStyle>
            <a:lvl1pPr>
              <a:defRPr sz="3200">
                <a:latin typeface="黑体" panose="02010609060101010101" pitchFamily="49" charset="-122"/>
                <a:ea typeface="黑体" panose="02010609060101010101" pitchFamily="49" charset="-122"/>
              </a:defRPr>
            </a:lvl1pPr>
            <a:lvl2pPr>
              <a:defRPr sz="2700">
                <a:latin typeface="黑体" panose="02010609060101010101" pitchFamily="49" charset="-122"/>
                <a:ea typeface="黑体" panose="02010609060101010101" pitchFamily="49" charset="-122"/>
              </a:defRPr>
            </a:lvl2pPr>
            <a:lvl3pPr>
              <a:defRPr sz="2400">
                <a:latin typeface="黑体" panose="02010609060101010101" pitchFamily="49" charset="-122"/>
                <a:ea typeface="黑体" panose="02010609060101010101" pitchFamily="49" charset="-122"/>
              </a:defRPr>
            </a:lvl3pPr>
            <a:lvl4pPr>
              <a:defRPr sz="2200">
                <a:latin typeface="黑体" panose="02010609060101010101" pitchFamily="49" charset="-122"/>
                <a:ea typeface="黑体" panose="02010609060101010101" pitchFamily="49" charset="-122"/>
              </a:defRPr>
            </a:lvl4pPr>
            <a:lvl5pPr>
              <a:defRPr sz="2000">
                <a:latin typeface="黑体" panose="02010609060101010101" pitchFamily="49" charset="-122"/>
                <a:ea typeface="黑体" panose="02010609060101010101" pitchFamily="49" charset="-122"/>
              </a:defRPr>
            </a:lvl5pPr>
            <a:lvl6pPr>
              <a:defRPr sz="1000"/>
            </a:lvl6pPr>
            <a:lvl7pPr>
              <a:defRPr sz="1000"/>
            </a:lvl7pPr>
            <a:lvl8pPr>
              <a:defRPr sz="1000"/>
            </a:lvl8pPr>
            <a:lvl9pPr>
              <a:defRPr sz="1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61" y="1434934"/>
            <a:ext cx="4011351" cy="4691313"/>
          </a:xfrm>
          <a:prstGeom prst="rect">
            <a:avLst/>
          </a:prstGeom>
        </p:spPr>
        <p:txBody>
          <a:bodyPr/>
          <a:lstStyle>
            <a:lvl1pPr marL="0" indent="0">
              <a:buNone/>
              <a:defRPr sz="1400">
                <a:latin typeface="黑体" panose="02010609060101010101" pitchFamily="49" charset="-122"/>
                <a:ea typeface="黑体" panose="02010609060101010101" pitchFamily="49" charset="-122"/>
              </a:defRPr>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599565" indent="0">
              <a:buNone/>
              <a:defRPr sz="450"/>
            </a:lvl8pPr>
            <a:lvl9pPr marL="1828165" indent="0">
              <a:buNone/>
              <a:defRPr sz="450"/>
            </a:lvl9pPr>
          </a:lstStyle>
          <a:p>
            <a:pPr lvl="0"/>
            <a:r>
              <a:rPr lang="zh-CN" altLang="en-US"/>
              <a:t>单击此处编辑母版文本样式</a:t>
            </a:r>
          </a:p>
        </p:txBody>
      </p:sp>
      <p:sp>
        <p:nvSpPr>
          <p:cNvPr id="8"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0E30A8DE-90C5-4D7F-AA8A-FB26CF0A1CF8}" type="datetime1">
              <a:rPr lang="en-US" altLang="zh-CN" smtClean="0"/>
              <a:t>11/14/2021</a:t>
            </a:fld>
            <a:endParaRPr lang="en-US" altLang="zh-CN"/>
          </a:p>
        </p:txBody>
      </p:sp>
      <p:sp>
        <p:nvSpPr>
          <p:cNvPr id="9"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1"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4" name="标题 1"/>
          <p:cNvSpPr>
            <a:spLocks noGrp="1"/>
          </p:cNvSpPr>
          <p:nvPr>
            <p:ph type="title"/>
          </p:nvPr>
        </p:nvSpPr>
        <p:spPr>
          <a:xfrm>
            <a:off x="2389717" y="4800600"/>
            <a:ext cx="7315200" cy="566738"/>
          </a:xfrm>
          <a:prstGeom prst="rect">
            <a:avLst/>
          </a:prstGeom>
        </p:spPr>
        <p:txBody>
          <a:bodyPr anchor="b"/>
          <a:lstStyle>
            <a:lvl1pPr algn="l" rtl="0" eaLnBrk="1" fontAlgn="base" hangingPunct="1">
              <a:spcBef>
                <a:spcPct val="0"/>
              </a:spcBef>
              <a:spcAft>
                <a:spcPct val="0"/>
              </a:spcAft>
              <a:defRPr lang="zh-CN" altLang="en-US" sz="2000" b="1" kern="1200" dirty="0">
                <a:solidFill>
                  <a:srgbClr val="002060"/>
                </a:solidFill>
                <a:latin typeface="黑体" panose="02010609060101010101" pitchFamily="49" charset="-122"/>
                <a:ea typeface="黑体" panose="02010609060101010101" pitchFamily="49" charset="-122"/>
                <a:cs typeface="+mj-cs"/>
              </a:defRPr>
            </a:lvl1pPr>
          </a:lstStyle>
          <a:p>
            <a:r>
              <a:rPr lang="zh-CN" altLang="en-US"/>
              <a:t>单击此处编辑母版标题样式</a:t>
            </a:r>
          </a:p>
        </p:txBody>
      </p:sp>
      <p:sp>
        <p:nvSpPr>
          <p:cNvPr id="15" name="图片占位符 2"/>
          <p:cNvSpPr>
            <a:spLocks noGrp="1"/>
          </p:cNvSpPr>
          <p:nvPr>
            <p:ph type="pic" idx="1"/>
          </p:nvPr>
        </p:nvSpPr>
        <p:spPr>
          <a:xfrm>
            <a:off x="2389717" y="1052779"/>
            <a:ext cx="7315200" cy="3674839"/>
          </a:xfrm>
          <a:prstGeom prst="rect">
            <a:avLst/>
          </a:prstGeom>
        </p:spPr>
        <p:txBody>
          <a:bodyPr rtlCol="0">
            <a:normAutofit/>
          </a:bodyPr>
          <a:lstStyle>
            <a:lvl1pPr marL="0" indent="0">
              <a:buNone/>
              <a:defRPr sz="3200">
                <a:ea typeface="黑体" panose="02010609060101010101"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199765" indent="0">
              <a:buNone/>
              <a:defRPr sz="2000"/>
            </a:lvl8pPr>
            <a:lvl9pPr marL="3656965" indent="0">
              <a:buNone/>
              <a:defRPr sz="2000"/>
            </a:lvl9pPr>
          </a:lstStyle>
          <a:p>
            <a:pPr lvl="0"/>
            <a:r>
              <a:rPr lang="zh-CN" altLang="en-US" noProof="0" dirty="0"/>
              <a:t>单击图标添加图片</a:t>
            </a:r>
          </a:p>
        </p:txBody>
      </p:sp>
      <p:sp>
        <p:nvSpPr>
          <p:cNvPr id="16"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ea typeface="黑体" panose="02010609060101010101"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199765" indent="0">
              <a:buNone/>
              <a:defRPr sz="900"/>
            </a:lvl8pPr>
            <a:lvl9pPr marL="3656965" indent="0">
              <a:buNone/>
              <a:defRPr sz="900"/>
            </a:lvl9pPr>
          </a:lstStyle>
          <a:p>
            <a:pPr lvl="0"/>
            <a:r>
              <a:rPr lang="zh-CN" altLang="en-US" dirty="0"/>
              <a:t>单击此处编辑母版文本样式</a:t>
            </a:r>
          </a:p>
        </p:txBody>
      </p:sp>
      <p:sp>
        <p:nvSpPr>
          <p:cNvPr id="20"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DC32BDE1-C9A8-4D07-A31D-B6DE17689E32}" type="datetime1">
              <a:rPr lang="en-US" altLang="zh-CN" smtClean="0"/>
              <a:t>11/14/2021</a:t>
            </a:fld>
            <a:endParaRPr lang="en-US" altLang="zh-CN"/>
          </a:p>
        </p:txBody>
      </p:sp>
      <p:sp>
        <p:nvSpPr>
          <p:cNvPr id="21"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8"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609561" y="1600015"/>
            <a:ext cx="10972879" cy="4526232"/>
          </a:xfrm>
          <a:prstGeom prst="rect">
            <a:avLst/>
          </a:prstGeom>
        </p:spPr>
        <p:txBody>
          <a:bodyPr vert="eaVert"/>
          <a:lstStyle>
            <a:lvl1pPr>
              <a:defRPr sz="3200">
                <a:latin typeface="黑体" panose="02010609060101010101" pitchFamily="49" charset="-122"/>
                <a:ea typeface="黑体" panose="02010609060101010101" pitchFamily="49" charset="-122"/>
              </a:defRPr>
            </a:lvl1pPr>
            <a:lvl2pPr>
              <a:defRPr sz="27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1800">
                <a:latin typeface="黑体" panose="02010609060101010101" pitchFamily="49" charset="-122"/>
                <a:ea typeface="黑体" panose="02010609060101010101" pitchFamily="49" charset="-122"/>
              </a:defRPr>
            </a:lvl4pPr>
            <a:lvl5pPr>
              <a:defRPr sz="1400">
                <a:latin typeface="黑体" panose="02010609060101010101" pitchFamily="49" charset="-122"/>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1"/>
          <p:cNvSpPr>
            <a:spLocks noGrp="1"/>
          </p:cNvSpPr>
          <p:nvPr>
            <p:ph type="title"/>
          </p:nvPr>
        </p:nvSpPr>
        <p:spPr>
          <a:xfrm>
            <a:off x="2734735" y="115888"/>
            <a:ext cx="8847666" cy="850900"/>
          </a:xfrm>
          <a:prstGeom prst="rect">
            <a:avLst/>
          </a:prstGeom>
        </p:spPr>
        <p:txBody>
          <a:bodyPr/>
          <a:lstStyle>
            <a:lvl1pPr algn="r" rtl="0" eaLnBrk="1" fontAlgn="base" hangingPunct="1">
              <a:spcBef>
                <a:spcPct val="0"/>
              </a:spcBef>
              <a:spcAft>
                <a:spcPct val="0"/>
              </a:spcAft>
              <a:defRPr lang="zh-CN" altLang="en-US" sz="3600" b="1" kern="1200" dirty="0">
                <a:solidFill>
                  <a:srgbClr val="002060"/>
                </a:solidFill>
                <a:latin typeface="黑体" panose="02010609060101010101" pitchFamily="49" charset="-122"/>
                <a:ea typeface="黑体" panose="02010609060101010101" pitchFamily="49" charset="-122"/>
                <a:cs typeface="+mj-cs"/>
              </a:defRPr>
            </a:lvl1pPr>
          </a:lstStyle>
          <a:p>
            <a:r>
              <a:rPr lang="zh-CN" altLang="en-US"/>
              <a:t>单击此处编辑母版标题样式</a:t>
            </a:r>
          </a:p>
        </p:txBody>
      </p:sp>
      <p:sp>
        <p:nvSpPr>
          <p:cNvPr id="8"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5C2F495C-3BFB-46E7-AEDD-42BBBDA55536}" type="datetime1">
              <a:rPr lang="en-US" altLang="zh-CN" smtClean="0"/>
              <a:t>11/14/2021</a:t>
            </a:fld>
            <a:endParaRPr lang="en-US" altLang="zh-CN"/>
          </a:p>
        </p:txBody>
      </p:sp>
      <p:sp>
        <p:nvSpPr>
          <p:cNvPr id="9"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1"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419" y="274605"/>
            <a:ext cx="2743021" cy="5851642"/>
          </a:xfrm>
          <a:prstGeom prst="rect">
            <a:avLst/>
          </a:prstGeom>
        </p:spPr>
        <p:txBody>
          <a:bodyPr vert="eaVert"/>
          <a:lstStyle>
            <a:lvl1pPr algn="r" rtl="0" eaLnBrk="1" fontAlgn="base" hangingPunct="1">
              <a:spcBef>
                <a:spcPct val="0"/>
              </a:spcBef>
              <a:spcAft>
                <a:spcPct val="0"/>
              </a:spcAft>
              <a:defRPr lang="zh-CN" altLang="en-US" sz="3600" b="1" kern="1200" dirty="0">
                <a:solidFill>
                  <a:srgbClr val="002060"/>
                </a:solidFill>
                <a:latin typeface="黑体" panose="02010609060101010101" pitchFamily="49" charset="-122"/>
                <a:ea typeface="黑体" panose="02010609060101010101" pitchFamily="49" charset="-122"/>
                <a:cs typeface="+mj-cs"/>
              </a:defRPr>
            </a:lvl1pPr>
          </a:lstStyle>
          <a:p>
            <a:pPr marL="342900" lvl="0" indent="-342900" algn="l" rtl="0" eaLnBrk="1" fontAlgn="base" hangingPunct="1">
              <a:spcBef>
                <a:spcPct val="20000"/>
              </a:spcBef>
              <a:spcAft>
                <a:spcPct val="0"/>
              </a:spcAft>
              <a:buFont typeface="Arial" panose="020B0604020202020204" pitchFamily="34" charset="0"/>
              <a:buChar char="•"/>
            </a:pPr>
            <a:r>
              <a:rPr lang="zh-CN" altLang="en-US"/>
              <a:t>单击此处编辑母版标题样式</a:t>
            </a:r>
          </a:p>
        </p:txBody>
      </p:sp>
      <p:sp>
        <p:nvSpPr>
          <p:cNvPr id="3" name="竖排文字占位符 2"/>
          <p:cNvSpPr>
            <a:spLocks noGrp="1"/>
          </p:cNvSpPr>
          <p:nvPr>
            <p:ph type="body" orient="vert" idx="1"/>
          </p:nvPr>
        </p:nvSpPr>
        <p:spPr>
          <a:xfrm>
            <a:off x="609560" y="274605"/>
            <a:ext cx="8153663" cy="5851642"/>
          </a:xfrm>
          <a:prstGeom prst="rect">
            <a:avLst/>
          </a:prstGeom>
        </p:spPr>
        <p:txBody>
          <a:bodyPr vert="eaVert"/>
          <a:lstStyle>
            <a:lvl1pPr>
              <a:defRPr sz="27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1800">
                <a:latin typeface="黑体" panose="02010609060101010101" pitchFamily="49" charset="-122"/>
                <a:ea typeface="黑体" panose="02010609060101010101" pitchFamily="49" charset="-122"/>
              </a:defRPr>
            </a:lvl4pPr>
            <a:lvl5pPr>
              <a:defRPr sz="1400">
                <a:latin typeface="黑体" panose="02010609060101010101" pitchFamily="49" charset="-122"/>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7D92ECED-BB40-4CB4-8DB2-3EDDDA4E0493}" type="datetime1">
              <a:rPr lang="en-US" altLang="zh-CN" smtClean="0"/>
              <a:t>11/14/2021</a:t>
            </a:fld>
            <a:endParaRPr lang="en-US" altLang="zh-CN"/>
          </a:p>
        </p:txBody>
      </p:sp>
      <p:sp>
        <p:nvSpPr>
          <p:cNvPr id="8"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0"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4_仅标题">
    <p:spTree>
      <p:nvGrpSpPr>
        <p:cNvPr id="1" name=""/>
        <p:cNvGrpSpPr/>
        <p:nvPr/>
      </p:nvGrpSpPr>
      <p:grpSpPr>
        <a:xfrm>
          <a:off x="0" y="0"/>
          <a:ext cx="0" cy="0"/>
          <a:chOff x="0" y="0"/>
          <a:chExt cx="0" cy="0"/>
        </a:xfrm>
      </p:grpSpPr>
      <p:sp>
        <p:nvSpPr>
          <p:cNvPr id="10" name="TextBox 10"/>
          <p:cNvSpPr txBox="1">
            <a:spLocks noChangeArrowheads="1"/>
          </p:cNvSpPr>
          <p:nvPr userDrawn="1"/>
        </p:nvSpPr>
        <p:spPr bwMode="auto">
          <a:xfrm>
            <a:off x="10781930" y="6581001"/>
            <a:ext cx="10912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spcBef>
                <a:spcPct val="0"/>
              </a:spcBef>
              <a:spcAft>
                <a:spcPct val="0"/>
              </a:spcAft>
              <a:buFont typeface="Arial" panose="020B0604020202020204" pitchFamily="34" charset="0"/>
              <a:buNone/>
            </a:pPr>
            <a:r>
              <a:rPr lang="en-US" altLang="zh-CN" sz="1200" dirty="0">
                <a:solidFill>
                  <a:srgbClr val="FFFFFF"/>
                </a:solidFill>
                <a:latin typeface="Arial" panose="020B0604020202020204" pitchFamily="34" charset="0"/>
                <a:ea typeface="黑体" panose="02010609060101010101" pitchFamily="49" charset="-122"/>
              </a:rPr>
              <a:t>PAGE  </a:t>
            </a:r>
            <a:fld id="{C7B20FC9-72B0-4FBE-8FBD-D0E3F2A48D4A}" type="slidenum">
              <a:rPr lang="zh-CN" altLang="en-US" sz="1200" dirty="0" smtClean="0">
                <a:solidFill>
                  <a:srgbClr val="FFFFFF"/>
                </a:solidFill>
                <a:latin typeface="Arial" panose="020B0604020202020204" pitchFamily="34" charset="0"/>
                <a:ea typeface="黑体" panose="02010609060101010101" pitchFamily="49" charset="-122"/>
              </a:rPr>
              <a:t>‹#›</a:t>
            </a:fld>
            <a:endParaRPr lang="zh-CN" altLang="en-US" sz="1200" dirty="0">
              <a:solidFill>
                <a:srgbClr val="FFFFFF"/>
              </a:solidFill>
              <a:latin typeface="Arial" panose="020B0604020202020204" pitchFamily="34" charset="0"/>
              <a:ea typeface="黑体" panose="02010609060101010101" pitchFamily="49" charset="-122"/>
            </a:endParaRPr>
          </a:p>
        </p:txBody>
      </p:sp>
      <p:cxnSp>
        <p:nvCxnSpPr>
          <p:cNvPr id="66" name="直接连接符 65"/>
          <p:cNvCxnSpPr/>
          <p:nvPr userDrawn="1"/>
        </p:nvCxnSpPr>
        <p:spPr>
          <a:xfrm>
            <a:off x="0" y="708925"/>
            <a:ext cx="12192000" cy="0"/>
          </a:xfrm>
          <a:prstGeom prst="line">
            <a:avLst/>
          </a:prstGeom>
          <a:ln>
            <a:solidFill>
              <a:srgbClr val="0074C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71191B2-71D0-4E6B-953F-E33B3D7F429F}" type="datetimeFigureOut">
              <a:rPr lang="zh-CN" altLang="en-US" smtClean="0"/>
              <a:t>2021/11/14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140E9E-EEA0-40F3-BA11-87A5B2C0333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318913" y="274606"/>
            <a:ext cx="5263527" cy="571555"/>
          </a:xfrm>
          <a:prstGeom prst="rect">
            <a:avLst/>
          </a:prstGeom>
        </p:spPr>
        <p:txBody>
          <a:bodyPr/>
          <a:lstStyle>
            <a:lvl1pPr algn="r">
              <a:defRPr sz="3200" b="1">
                <a:solidFill>
                  <a:schemeClr val="tx1"/>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609561" y="996287"/>
            <a:ext cx="10972879" cy="5129960"/>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atin typeface="黑体" panose="02010609060101010101" pitchFamily="49" charset="-122"/>
                <a:ea typeface="黑体" panose="02010609060101010101" pitchFamily="49" charset="-122"/>
              </a:defRPr>
            </a:lvl4pPr>
            <a:lvl5pPr>
              <a:defRPr sz="1600">
                <a:latin typeface="黑体" panose="02010609060101010101" pitchFamily="49" charset="-122"/>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81B03868-EB72-41D8-AEDF-994F983C9A16}" type="datetime1">
              <a:rPr lang="en-US" altLang="zh-CN" smtClean="0"/>
              <a:t>11/14/2021</a:t>
            </a:fld>
            <a:endParaRPr lang="en-US" altLang="zh-CN"/>
          </a:p>
        </p:txBody>
      </p:sp>
      <p:sp>
        <p:nvSpPr>
          <p:cNvPr id="8"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0"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cxnSp>
        <p:nvCxnSpPr>
          <p:cNvPr id="5" name="直接连接符 4"/>
          <p:cNvCxnSpPr/>
          <p:nvPr userDrawn="1"/>
        </p:nvCxnSpPr>
        <p:spPr>
          <a:xfrm flipH="1">
            <a:off x="382137" y="928048"/>
            <a:ext cx="11218461" cy="0"/>
          </a:xfrm>
          <a:prstGeom prst="line">
            <a:avLst/>
          </a:prstGeom>
          <a:ln w="28575">
            <a:solidFill>
              <a:srgbClr val="2C5588"/>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318913" y="274606"/>
            <a:ext cx="5263527" cy="571555"/>
          </a:xfrm>
          <a:prstGeom prst="rect">
            <a:avLst/>
          </a:prstGeom>
        </p:spPr>
        <p:txBody>
          <a:bodyPr/>
          <a:lstStyle>
            <a:lvl1pPr algn="r">
              <a:defRPr sz="3200" b="1">
                <a:solidFill>
                  <a:schemeClr val="accent1">
                    <a:lumMod val="50000"/>
                  </a:schemeClr>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7"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9CA01F2C-C3BE-495E-9478-F3DC571B62A8}" type="datetime1">
              <a:rPr lang="en-US" altLang="zh-CN" smtClean="0"/>
              <a:t>11/14/2021</a:t>
            </a:fld>
            <a:endParaRPr lang="en-US" altLang="zh-CN"/>
          </a:p>
        </p:txBody>
      </p:sp>
      <p:sp>
        <p:nvSpPr>
          <p:cNvPr id="8"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0"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cxnSp>
        <p:nvCxnSpPr>
          <p:cNvPr id="5" name="直接连接符 4"/>
          <p:cNvCxnSpPr/>
          <p:nvPr userDrawn="1"/>
        </p:nvCxnSpPr>
        <p:spPr>
          <a:xfrm flipH="1">
            <a:off x="382137" y="928048"/>
            <a:ext cx="11218461" cy="0"/>
          </a:xfrm>
          <a:prstGeom prst="line">
            <a:avLst/>
          </a:prstGeom>
          <a:ln w="28575">
            <a:solidFill>
              <a:srgbClr val="2C5588"/>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756" y="4407184"/>
            <a:ext cx="10363319" cy="1361917"/>
          </a:xfrm>
          <a:prstGeom prst="rect">
            <a:avLst/>
          </a:prstGeom>
        </p:spPr>
        <p:txBody>
          <a:bodyPr anchor="t"/>
          <a:lstStyle>
            <a:lvl1pPr algn="ctr">
              <a:defRPr sz="4000" b="1" cap="all">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962756" y="2906376"/>
            <a:ext cx="10363319" cy="1500808"/>
          </a:xfrm>
          <a:prstGeom prst="rect">
            <a:avLst/>
          </a:prstGeom>
        </p:spPr>
        <p:txBody>
          <a:bodyPr anchor="b"/>
          <a:lstStyle>
            <a:lvl1pPr marL="0" indent="0" algn="ctr">
              <a:buNone/>
              <a:defRPr sz="2000">
                <a:solidFill>
                  <a:schemeClr val="tx1">
                    <a:tint val="75000"/>
                  </a:schemeClr>
                </a:solidFill>
                <a:latin typeface="黑体" panose="02010609060101010101" pitchFamily="49" charset="-122"/>
                <a:ea typeface="黑体" panose="02010609060101010101" pitchFamily="49" charset="-122"/>
              </a:defRPr>
            </a:lvl1pPr>
            <a:lvl2pPr marL="228600" indent="0">
              <a:buNone/>
              <a:defRPr sz="900">
                <a:solidFill>
                  <a:schemeClr val="tx1">
                    <a:tint val="75000"/>
                  </a:schemeClr>
                </a:solidFill>
              </a:defRPr>
            </a:lvl2pPr>
            <a:lvl3pPr marL="457200" indent="0">
              <a:buNone/>
              <a:defRPr sz="800">
                <a:solidFill>
                  <a:schemeClr val="tx1">
                    <a:tint val="75000"/>
                  </a:schemeClr>
                </a:solidFill>
              </a:defRPr>
            </a:lvl3pPr>
            <a:lvl4pPr marL="685800" indent="0">
              <a:buNone/>
              <a:defRPr sz="700">
                <a:solidFill>
                  <a:schemeClr val="tx1">
                    <a:tint val="75000"/>
                  </a:schemeClr>
                </a:solidFill>
              </a:defRPr>
            </a:lvl4pPr>
            <a:lvl5pPr marL="914400" indent="0">
              <a:buNone/>
              <a:defRPr sz="700">
                <a:solidFill>
                  <a:schemeClr val="tx1">
                    <a:tint val="75000"/>
                  </a:schemeClr>
                </a:solidFill>
              </a:defRPr>
            </a:lvl5pPr>
            <a:lvl6pPr marL="1143000" indent="0">
              <a:buNone/>
              <a:defRPr sz="700">
                <a:solidFill>
                  <a:schemeClr val="tx1">
                    <a:tint val="75000"/>
                  </a:schemeClr>
                </a:solidFill>
              </a:defRPr>
            </a:lvl6pPr>
            <a:lvl7pPr marL="1371600" indent="0">
              <a:buNone/>
              <a:defRPr sz="700">
                <a:solidFill>
                  <a:schemeClr val="tx1">
                    <a:tint val="75000"/>
                  </a:schemeClr>
                </a:solidFill>
              </a:defRPr>
            </a:lvl7pPr>
            <a:lvl8pPr marL="1599565" indent="0">
              <a:buNone/>
              <a:defRPr sz="700">
                <a:solidFill>
                  <a:schemeClr val="tx1">
                    <a:tint val="75000"/>
                  </a:schemeClr>
                </a:solidFill>
              </a:defRPr>
            </a:lvl8pPr>
            <a:lvl9pPr marL="1828165" indent="0">
              <a:buNone/>
              <a:defRPr sz="700">
                <a:solidFill>
                  <a:schemeClr val="tx1">
                    <a:tint val="75000"/>
                  </a:schemeClr>
                </a:solidFill>
              </a:defRPr>
            </a:lvl9pPr>
          </a:lstStyle>
          <a:p>
            <a:pPr lvl="0"/>
            <a:r>
              <a:rPr lang="zh-CN" altLang="en-US"/>
              <a:t>单击此处编辑母版文本样式</a:t>
            </a:r>
          </a:p>
        </p:txBody>
      </p:sp>
      <p:sp>
        <p:nvSpPr>
          <p:cNvPr id="10"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99DAB909-D01D-43CA-9224-864CCDA62BD4}" type="datetime1">
              <a:rPr lang="en-US" altLang="zh-CN" smtClean="0"/>
              <a:t>11/14/2021</a:t>
            </a:fld>
            <a:endParaRPr lang="en-US" altLang="zh-CN"/>
          </a:p>
        </p:txBody>
      </p:sp>
      <p:sp>
        <p:nvSpPr>
          <p:cNvPr id="11"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7"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61" y="274606"/>
            <a:ext cx="10972879" cy="1142868"/>
          </a:xfrm>
          <a:prstGeom prst="rect">
            <a:avLst/>
          </a:prstGeom>
        </p:spPr>
        <p:txBody>
          <a:bodyPr/>
          <a:lstStyle>
            <a:lvl1pPr algn="r">
              <a:defRPr sz="3600" b="1">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sz="half" idx="1"/>
          </p:nvPr>
        </p:nvSpPr>
        <p:spPr>
          <a:xfrm>
            <a:off x="609560" y="1600015"/>
            <a:ext cx="5447945"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33701" y="1600015"/>
            <a:ext cx="5448739"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45D5E376-CFE3-4765-9748-595B0866EFD2}" type="datetime1">
              <a:rPr lang="en-US" altLang="zh-CN" smtClean="0"/>
              <a:t>11/14/2021</a:t>
            </a:fld>
            <a:endParaRPr lang="en-US" altLang="zh-CN"/>
          </a:p>
        </p:txBody>
      </p:sp>
      <p:sp>
        <p:nvSpPr>
          <p:cNvPr id="17"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8"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61" y="274606"/>
            <a:ext cx="10972879" cy="1142868"/>
          </a:xfrm>
          <a:prstGeom prst="rect">
            <a:avLst/>
          </a:prstGeom>
        </p:spPr>
        <p:txBody>
          <a:bodyPr/>
          <a:lstStyle>
            <a:lvl1pPr algn="r">
              <a:defRPr sz="3600" b="1">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sz="half" idx="1"/>
          </p:nvPr>
        </p:nvSpPr>
        <p:spPr>
          <a:xfrm>
            <a:off x="609560" y="1600015"/>
            <a:ext cx="5447945"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33701" y="1600015"/>
            <a:ext cx="5448739"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3290CC80-89D6-4E63-8425-C8CEC5AA8DF9}" type="datetime1">
              <a:rPr lang="en-US" altLang="zh-CN" smtClean="0"/>
              <a:t>11/14/2021</a:t>
            </a:fld>
            <a:endParaRPr lang="en-US" altLang="zh-CN"/>
          </a:p>
        </p:txBody>
      </p:sp>
      <p:sp>
        <p:nvSpPr>
          <p:cNvPr id="9"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1"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 name="标题 1"/>
          <p:cNvSpPr>
            <a:spLocks noGrp="1"/>
          </p:cNvSpPr>
          <p:nvPr>
            <p:ph type="title"/>
          </p:nvPr>
        </p:nvSpPr>
        <p:spPr>
          <a:xfrm>
            <a:off x="609561" y="274606"/>
            <a:ext cx="10972879" cy="1142868"/>
          </a:xfrm>
          <a:prstGeom prst="rect">
            <a:avLst/>
          </a:prstGeom>
        </p:spPr>
        <p:txBody>
          <a:bodyPr/>
          <a:lstStyle>
            <a:lvl1pPr algn="r">
              <a:defRPr sz="3600" b="1">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11" name="内容占位符 2"/>
          <p:cNvSpPr>
            <a:spLocks noGrp="1"/>
          </p:cNvSpPr>
          <p:nvPr>
            <p:ph sz="half" idx="1"/>
          </p:nvPr>
        </p:nvSpPr>
        <p:spPr>
          <a:xfrm>
            <a:off x="609560" y="1600015"/>
            <a:ext cx="5447945"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 name="内容占位符 3"/>
          <p:cNvSpPr>
            <a:spLocks noGrp="1"/>
          </p:cNvSpPr>
          <p:nvPr>
            <p:ph sz="half" idx="2"/>
          </p:nvPr>
        </p:nvSpPr>
        <p:spPr>
          <a:xfrm>
            <a:off x="6133701" y="1600015"/>
            <a:ext cx="5448739"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E838196E-4669-4A78-83E5-4E07F66D1F49}" type="datetime1">
              <a:rPr lang="en-US" altLang="zh-CN" smtClean="0"/>
              <a:t>11/14/2021</a:t>
            </a:fld>
            <a:endParaRPr lang="en-US" altLang="zh-CN"/>
          </a:p>
        </p:txBody>
      </p:sp>
      <p:sp>
        <p:nvSpPr>
          <p:cNvPr id="14"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8"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561" y="274606"/>
            <a:ext cx="10972879" cy="1142868"/>
          </a:xfrm>
          <a:prstGeom prst="rect">
            <a:avLst/>
          </a:prstGeom>
        </p:spPr>
        <p:txBody>
          <a:bodyPr anchor="ctr"/>
          <a:lstStyle>
            <a:lvl1pPr algn="r">
              <a:defRPr sz="3600" b="1">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6"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4F82CA61-FEF3-4732-AC1A-C5EC95E6E9B1}" type="datetime1">
              <a:rPr lang="en-US" altLang="zh-CN" smtClean="0"/>
              <a:t>11/14/2021</a:t>
            </a:fld>
            <a:endParaRPr lang="en-US" altLang="zh-CN"/>
          </a:p>
        </p:txBody>
      </p:sp>
      <p:sp>
        <p:nvSpPr>
          <p:cNvPr id="7"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9"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366C8DC5-522D-42F3-A50B-1DA3E60052AF}" type="datetime1">
              <a:rPr lang="en-US" altLang="zh-CN" smtClean="0"/>
              <a:t>11/14/2021</a:t>
            </a:fld>
            <a:endParaRPr lang="en-US" altLang="zh-CN"/>
          </a:p>
        </p:txBody>
      </p:sp>
      <p:sp>
        <p:nvSpPr>
          <p:cNvPr id="6"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8"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Box 3"/>
          <p:cNvSpPr txBox="1"/>
          <p:nvPr userDrawn="1"/>
        </p:nvSpPr>
        <p:spPr>
          <a:xfrm>
            <a:off x="1557338" y="150019"/>
            <a:ext cx="111918" cy="200055"/>
          </a:xfrm>
          <a:prstGeom prst="rect">
            <a:avLst/>
          </a:prstGeom>
          <a:solidFill>
            <a:schemeClr val="bg1"/>
          </a:solidFill>
        </p:spPr>
        <p:txBody>
          <a:bodyPr wrap="square" rtlCol="0">
            <a:spAutoFit/>
          </a:bodyPr>
          <a:lstStyle/>
          <a:p>
            <a:pPr algn="ctr"/>
            <a:endParaRPr lang="zh-CN" altLang="en-US" sz="700" dirty="0">
              <a:latin typeface="黑体" panose="02010609060101010101" pitchFamily="49" charset="-122"/>
              <a:ea typeface="黑体" panose="02010609060101010101" pitchFamily="49" charset="-122"/>
            </a:endParaRPr>
          </a:p>
        </p:txBody>
      </p:sp>
      <p:pic>
        <p:nvPicPr>
          <p:cNvPr id="86019" name="Picture 3" descr="C:\Users\W.Trisin\Desktop\未标题-1 拷贝.jp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354830" y="308102"/>
            <a:ext cx="3600000" cy="44244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defTabSz="456565" rtl="0" eaLnBrk="1" latinLnBrk="0" hangingPunct="1">
        <a:spcBef>
          <a:spcPct val="0"/>
        </a:spcBef>
        <a:buNone/>
        <a:defRPr sz="2200" kern="1200">
          <a:solidFill>
            <a:schemeClr val="tx1"/>
          </a:solidFill>
          <a:latin typeface="+mj-lt"/>
          <a:ea typeface="+mj-ea"/>
          <a:cs typeface="+mj-cs"/>
        </a:defRPr>
      </a:lvl1pPr>
    </p:titleStyle>
    <p:bodyStyle>
      <a:lvl1pPr marL="171450" indent="-171450" algn="l" defTabSz="45656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371475" indent="-142875" algn="l" defTabSz="456565"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571500" indent="-114300" algn="l" defTabSz="45656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800100"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4pPr>
      <a:lvl5pPr marL="1028700"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5pPr>
      <a:lvl6pPr marL="1257300"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6pPr>
      <a:lvl7pPr marL="1485900"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7pPr>
      <a:lvl8pPr marL="1713865"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8pPr>
      <a:lvl9pPr marL="1942465"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9pPr>
    </p:bodyStyle>
    <p:otherStyle>
      <a:defPPr>
        <a:defRPr lang="zh-CN"/>
      </a:defPPr>
      <a:lvl1pPr marL="0" algn="l" defTabSz="456565" rtl="0" eaLnBrk="1" latinLnBrk="0" hangingPunct="1">
        <a:defRPr sz="900" kern="1200">
          <a:solidFill>
            <a:schemeClr val="tx1"/>
          </a:solidFill>
          <a:latin typeface="+mn-lt"/>
          <a:ea typeface="+mn-ea"/>
          <a:cs typeface="+mn-cs"/>
        </a:defRPr>
      </a:lvl1pPr>
      <a:lvl2pPr marL="228600" algn="l" defTabSz="456565" rtl="0" eaLnBrk="1" latinLnBrk="0" hangingPunct="1">
        <a:defRPr sz="900" kern="1200">
          <a:solidFill>
            <a:schemeClr val="tx1"/>
          </a:solidFill>
          <a:latin typeface="+mn-lt"/>
          <a:ea typeface="+mn-ea"/>
          <a:cs typeface="+mn-cs"/>
        </a:defRPr>
      </a:lvl2pPr>
      <a:lvl3pPr marL="457200" algn="l" defTabSz="456565" rtl="0" eaLnBrk="1" latinLnBrk="0" hangingPunct="1">
        <a:defRPr sz="900" kern="1200">
          <a:solidFill>
            <a:schemeClr val="tx1"/>
          </a:solidFill>
          <a:latin typeface="+mn-lt"/>
          <a:ea typeface="+mn-ea"/>
          <a:cs typeface="+mn-cs"/>
        </a:defRPr>
      </a:lvl3pPr>
      <a:lvl4pPr marL="685800" algn="l" defTabSz="456565" rtl="0" eaLnBrk="1" latinLnBrk="0" hangingPunct="1">
        <a:defRPr sz="900" kern="1200">
          <a:solidFill>
            <a:schemeClr val="tx1"/>
          </a:solidFill>
          <a:latin typeface="+mn-lt"/>
          <a:ea typeface="+mn-ea"/>
          <a:cs typeface="+mn-cs"/>
        </a:defRPr>
      </a:lvl4pPr>
      <a:lvl5pPr marL="914400" algn="l" defTabSz="456565" rtl="0" eaLnBrk="1" latinLnBrk="0" hangingPunct="1">
        <a:defRPr sz="900" kern="1200">
          <a:solidFill>
            <a:schemeClr val="tx1"/>
          </a:solidFill>
          <a:latin typeface="+mn-lt"/>
          <a:ea typeface="+mn-ea"/>
          <a:cs typeface="+mn-cs"/>
        </a:defRPr>
      </a:lvl5pPr>
      <a:lvl6pPr marL="1143000" algn="l" defTabSz="456565" rtl="0" eaLnBrk="1" latinLnBrk="0" hangingPunct="1">
        <a:defRPr sz="900" kern="1200">
          <a:solidFill>
            <a:schemeClr val="tx1"/>
          </a:solidFill>
          <a:latin typeface="+mn-lt"/>
          <a:ea typeface="+mn-ea"/>
          <a:cs typeface="+mn-cs"/>
        </a:defRPr>
      </a:lvl6pPr>
      <a:lvl7pPr marL="1371600" algn="l" defTabSz="456565" rtl="0" eaLnBrk="1" latinLnBrk="0" hangingPunct="1">
        <a:defRPr sz="900" kern="1200">
          <a:solidFill>
            <a:schemeClr val="tx1"/>
          </a:solidFill>
          <a:latin typeface="+mn-lt"/>
          <a:ea typeface="+mn-ea"/>
          <a:cs typeface="+mn-cs"/>
        </a:defRPr>
      </a:lvl7pPr>
      <a:lvl8pPr marL="1599565" algn="l" defTabSz="456565" rtl="0" eaLnBrk="1" latinLnBrk="0" hangingPunct="1">
        <a:defRPr sz="900" kern="1200">
          <a:solidFill>
            <a:schemeClr val="tx1"/>
          </a:solidFill>
          <a:latin typeface="+mn-lt"/>
          <a:ea typeface="+mn-ea"/>
          <a:cs typeface="+mn-cs"/>
        </a:defRPr>
      </a:lvl8pPr>
      <a:lvl9pPr marL="1828165" algn="l" defTabSz="456565"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slideLayout" Target="../slideLayouts/slideLayout3.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3.emf"/><Relationship Id="rId2" Type="http://schemas.openxmlformats.org/officeDocument/2006/relationships/tags" Target="../tags/tag18.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24.xml"/><Relationship Id="rId7" Type="http://schemas.openxmlformats.org/officeDocument/2006/relationships/slideLayout" Target="../slideLayouts/slideLayout9.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30.xml"/><Relationship Id="rId7" Type="http://schemas.openxmlformats.org/officeDocument/2006/relationships/slideLayout" Target="../slideLayouts/slideLayout9.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36.xml"/><Relationship Id="rId7" Type="http://schemas.openxmlformats.org/officeDocument/2006/relationships/slideLayout" Target="../slideLayouts/slideLayout9.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3.xml"/><Relationship Id="rId7" Type="http://schemas.openxmlformats.org/officeDocument/2006/relationships/diagramQuickStyle" Target="../diagrams/quickStyle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19.xml"/><Relationship Id="rId9" Type="http://schemas.microsoft.com/office/2007/relationships/diagramDrawing" Target="../diagrams/drawin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4.emf"/><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871980"/>
            <a:ext cx="12192000" cy="2700020"/>
          </a:xfrm>
          <a:prstGeom prst="rect">
            <a:avLst/>
          </a:prstGeom>
          <a:solidFill>
            <a:srgbClr val="024179"/>
          </a:solidFill>
        </p:spPr>
        <p:style>
          <a:lnRef idx="2">
            <a:schemeClr val="accent1">
              <a:shade val="50000"/>
            </a:schemeClr>
          </a:lnRef>
          <a:fillRef idx="1">
            <a:schemeClr val="accent1"/>
          </a:fillRef>
          <a:effectRef idx="0">
            <a:schemeClr val="accent1"/>
          </a:effectRef>
          <a:fontRef idx="minor">
            <a:schemeClr val="lt1"/>
          </a:fontRef>
        </p:style>
        <p:txBody>
          <a:bodyPr lIns="45711" tIns="22855" rIns="45711" bIns="22855" rtlCol="0" anchor="ctr"/>
          <a:lstStyle/>
          <a:p>
            <a:pPr algn="ctr"/>
            <a:endParaRPr lang="zh-CN" altLang="en-US" dirty="0">
              <a:ea typeface="黑体" panose="02010609060101010101" pitchFamily="49" charset="-122"/>
            </a:endParaRPr>
          </a:p>
        </p:txBody>
      </p:sp>
      <p:sp>
        <p:nvSpPr>
          <p:cNvPr id="4" name="Rectangle 2"/>
          <p:cNvSpPr txBox="1">
            <a:spLocks noChangeArrowheads="1"/>
          </p:cNvSpPr>
          <p:nvPr/>
        </p:nvSpPr>
        <p:spPr bwMode="auto">
          <a:xfrm>
            <a:off x="66040" y="1935480"/>
            <a:ext cx="12036425" cy="2411730"/>
          </a:xfrm>
          <a:prstGeom prst="rect">
            <a:avLst/>
          </a:prstGeom>
          <a:noFill/>
          <a:ln w="9525" algn="ctr">
            <a:noFill/>
            <a:miter lim="800000"/>
          </a:ln>
        </p:spPr>
        <p:txBody>
          <a:bodyPr lIns="45711" tIns="22855" rIns="45711" bIns="22855" anchor="ctr"/>
          <a:lstStyle/>
          <a:p>
            <a:pPr algn="ctr" defTabSz="456565">
              <a:defRPr/>
            </a:pPr>
            <a:endParaRPr lang="en-US" altLang="zh-CN" sz="4800" kern="0" spc="3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anose="02010609060101010101" pitchFamily="49" charset="-122"/>
              <a:ea typeface="黑体" panose="02010609060101010101" pitchFamily="49" charset="-122"/>
              <a:cs typeface="+mj-cs"/>
            </a:endParaRPr>
          </a:p>
        </p:txBody>
      </p:sp>
      <p:sp>
        <p:nvSpPr>
          <p:cNvPr id="5" name="Rectangle 3"/>
          <p:cNvSpPr txBox="1">
            <a:spLocks noChangeArrowheads="1"/>
          </p:cNvSpPr>
          <p:nvPr/>
        </p:nvSpPr>
        <p:spPr bwMode="auto">
          <a:xfrm>
            <a:off x="2819717" y="5104796"/>
            <a:ext cx="655256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071" tIns="23035" rIns="46071" bIns="23035" anchor="ctr" anchorCtr="1"/>
          <a:lstStyle>
            <a:lvl1pPr>
              <a:spcBef>
                <a:spcPct val="20000"/>
              </a:spcBef>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800">
                <a:solidFill>
                  <a:schemeClr val="tx1"/>
                </a:solidFill>
                <a:latin typeface="Arial" panose="020B0604020202020204" pitchFamily="34" charset="0"/>
              </a:defRPr>
            </a:lvl1pPr>
            <a:lvl2pPr marL="742950" indent="-285750">
              <a:spcBef>
                <a:spcPct val="20000"/>
              </a:spcBef>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2pPr>
            <a:lvl3pPr marL="1143000" indent="-228600">
              <a:spcBef>
                <a:spcPct val="20000"/>
              </a:spcBef>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3pPr>
            <a:lvl4pPr marL="1600200" indent="-228600">
              <a:spcBef>
                <a:spcPct val="20000"/>
              </a:spcBef>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4pPr>
            <a:lvl5pPr marL="2057400" indent="-228600">
              <a:spcBef>
                <a:spcPct val="20000"/>
              </a:spcBef>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9pPr>
          </a:lstStyle>
          <a:p>
            <a:pPr algn="ctr" defTabSz="456565">
              <a:lnSpc>
                <a:spcPct val="60000"/>
              </a:lnSpc>
              <a:spcBef>
                <a:spcPct val="0"/>
              </a:spcBef>
              <a:buNone/>
            </a:pPr>
            <a:r>
              <a:rPr lang="zh-CN" altLang="en-US" sz="2400" b="1" dirty="0">
                <a:solidFill>
                  <a:srgbClr val="024179"/>
                </a:solidFill>
                <a:latin typeface="黑体" panose="02010609060101010101" pitchFamily="49" charset="-122"/>
                <a:ea typeface="黑体" panose="02010609060101010101" pitchFamily="49" charset="-122"/>
              </a:rPr>
              <a:t>国网信息通信产业集团有限公司</a:t>
            </a:r>
            <a:endParaRPr lang="en-US" altLang="zh-CN" sz="2400" b="1" dirty="0">
              <a:solidFill>
                <a:srgbClr val="024179"/>
              </a:solidFill>
              <a:latin typeface="黑体" panose="02010609060101010101" pitchFamily="49" charset="-122"/>
              <a:ea typeface="黑体" panose="02010609060101010101" pitchFamily="49" charset="-122"/>
            </a:endParaRPr>
          </a:p>
          <a:p>
            <a:pPr algn="ctr" defTabSz="456565">
              <a:lnSpc>
                <a:spcPct val="60000"/>
              </a:lnSpc>
              <a:spcBef>
                <a:spcPct val="0"/>
              </a:spcBef>
              <a:buNone/>
            </a:pPr>
            <a:endParaRPr lang="en-US" altLang="zh-CN" sz="2400" b="1" dirty="0">
              <a:solidFill>
                <a:srgbClr val="024179"/>
              </a:solidFill>
              <a:latin typeface="黑体" panose="02010609060101010101" pitchFamily="49" charset="-122"/>
              <a:ea typeface="黑体" panose="02010609060101010101" pitchFamily="49" charset="-122"/>
            </a:endParaRPr>
          </a:p>
          <a:p>
            <a:pPr algn="ctr" defTabSz="456565">
              <a:lnSpc>
                <a:spcPct val="60000"/>
              </a:lnSpc>
              <a:spcBef>
                <a:spcPct val="0"/>
              </a:spcBef>
              <a:buNone/>
            </a:pPr>
            <a:r>
              <a:rPr lang="en-US" altLang="zh-CN" sz="2400" b="1" dirty="0">
                <a:solidFill>
                  <a:srgbClr val="024179"/>
                </a:solidFill>
                <a:latin typeface="黑体" panose="02010609060101010101" pitchFamily="49" charset="-122"/>
                <a:ea typeface="黑体" panose="02010609060101010101" pitchFamily="49" charset="-122"/>
              </a:rPr>
              <a:t>2021</a:t>
            </a:r>
            <a:r>
              <a:rPr lang="zh-CN" altLang="en-US" sz="2400" b="1" dirty="0">
                <a:solidFill>
                  <a:srgbClr val="024179"/>
                </a:solidFill>
                <a:latin typeface="黑体" panose="02010609060101010101" pitchFamily="49" charset="-122"/>
                <a:ea typeface="黑体" panose="02010609060101010101" pitchFamily="49" charset="-122"/>
              </a:rPr>
              <a:t>年</a:t>
            </a:r>
            <a:r>
              <a:rPr lang="en-US" altLang="zh-CN" sz="2400" b="1" dirty="0">
                <a:solidFill>
                  <a:srgbClr val="024179"/>
                </a:solidFill>
                <a:latin typeface="黑体" panose="02010609060101010101" pitchFamily="49" charset="-122"/>
                <a:ea typeface="黑体" panose="02010609060101010101" pitchFamily="49" charset="-122"/>
              </a:rPr>
              <a:t>11</a:t>
            </a:r>
            <a:r>
              <a:rPr lang="zh-CN" altLang="en-US" sz="2400" b="1" dirty="0">
                <a:solidFill>
                  <a:srgbClr val="024179"/>
                </a:solidFill>
                <a:latin typeface="黑体" panose="02010609060101010101" pitchFamily="49" charset="-122"/>
                <a:ea typeface="黑体" panose="02010609060101010101" pitchFamily="49" charset="-122"/>
              </a:rPr>
              <a:t>月</a:t>
            </a:r>
            <a:endParaRPr lang="zh-CN" altLang="zh-CN" sz="2400" b="1" dirty="0">
              <a:solidFill>
                <a:srgbClr val="024179"/>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845649" y="2178980"/>
            <a:ext cx="586827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503102" y="4250442"/>
            <a:ext cx="5760265"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2"/>
          <p:cNvSpPr txBox="1">
            <a:spLocks noChangeArrowheads="1"/>
          </p:cNvSpPr>
          <p:nvPr/>
        </p:nvSpPr>
        <p:spPr bwMode="auto">
          <a:xfrm>
            <a:off x="23546" y="2011680"/>
            <a:ext cx="12168505" cy="2411730"/>
          </a:xfrm>
          <a:prstGeom prst="rect">
            <a:avLst/>
          </a:prstGeom>
          <a:noFill/>
          <a:ln w="9525" algn="ctr">
            <a:noFill/>
            <a:miter lim="800000"/>
          </a:ln>
        </p:spPr>
        <p:txBody>
          <a:bodyPr lIns="45711" tIns="22855" rIns="45711" bIns="22855" anchor="ctr"/>
          <a:lstStyle/>
          <a:p>
            <a:pPr algn="ctr" defTabSz="456565">
              <a:lnSpc>
                <a:spcPct val="150000"/>
              </a:lnSpc>
              <a:defRPr/>
            </a:pPr>
            <a:r>
              <a:rPr lang="en-US" altLang="zh-CN" sz="4000" dirty="0" err="1">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Clear Sans Light" pitchFamily="34" charset="0"/>
                <a:sym typeface="+mn-ea"/>
              </a:rPr>
              <a:t>FlexE</a:t>
            </a:r>
            <a:r>
              <a:rPr lang="zh-CN" altLang="en-US" sz="40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Clear Sans Light" pitchFamily="34" charset="0"/>
                <a:sym typeface="+mn-ea"/>
              </a:rPr>
              <a:t>柔性以太网技术在能源互联网中应用的关键技术</a:t>
            </a:r>
            <a:r>
              <a:rPr lang="zh-CN" altLang="en-US" sz="2800" dirty="0">
                <a:solidFill>
                  <a:schemeClr val="bg1"/>
                </a:solidFill>
                <a:latin typeface="微软雅黑" panose="020B0503020204020204" pitchFamily="34" charset="-122"/>
                <a:ea typeface="微软雅黑" panose="020B0503020204020204" pitchFamily="34" charset="-122"/>
                <a:sym typeface="+mn-ea"/>
              </a:rPr>
              <a:t>项目启动会工作汇报</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10</a:t>
            </a:fld>
            <a:endParaRPr lang="en-US" altLang="zh-CN"/>
          </a:p>
        </p:txBody>
      </p:sp>
      <p:sp>
        <p:nvSpPr>
          <p:cNvPr id="4" name="矩形 3"/>
          <p:cNvSpPr/>
          <p:nvPr>
            <p:custDataLst>
              <p:tags r:id="rId1"/>
            </p:custDataLst>
          </p:nvPr>
        </p:nvSpPr>
        <p:spPr bwMode="auto">
          <a:xfrm>
            <a:off x="398527" y="1073014"/>
            <a:ext cx="8264705"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625033" y="1149500"/>
            <a:ext cx="80381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2</a:t>
            </a:r>
            <a:r>
              <a:rPr lang="zh-CN" altLang="en-US" dirty="0">
                <a:sym typeface="Arial" panose="020B0604020202020204" pitchFamily="34" charset="0"/>
              </a:rPr>
              <a:t>：</a:t>
            </a:r>
            <a:r>
              <a:rPr lang="zh-CN" altLang="en-US" dirty="0"/>
              <a:t>研究</a:t>
            </a:r>
            <a:r>
              <a:rPr lang="en-US" altLang="zh-CN" dirty="0" err="1"/>
              <a:t>FlexE</a:t>
            </a:r>
            <a:r>
              <a:rPr lang="zh-CN" altLang="en-US" dirty="0"/>
              <a:t>承载网的管控需求及交互接口标准化技术</a:t>
            </a:r>
            <a:endParaRPr lang="zh-CN" altLang="en-US" dirty="0">
              <a:sym typeface="Arial" panose="020B0604020202020204" pitchFamily="34" charset="0"/>
            </a:endParaRPr>
          </a:p>
        </p:txBody>
      </p:sp>
      <p:sp>
        <p:nvSpPr>
          <p:cNvPr id="6" name="燕尾形 17"/>
          <p:cNvSpPr/>
          <p:nvPr>
            <p:custDataLst>
              <p:tags r:id="rId2"/>
            </p:custDataLst>
          </p:nvPr>
        </p:nvSpPr>
        <p:spPr bwMode="auto">
          <a:xfrm>
            <a:off x="8452337" y="1051801"/>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graphicFrame>
        <p:nvGraphicFramePr>
          <p:cNvPr id="17" name="表格 16"/>
          <p:cNvGraphicFramePr>
            <a:graphicFrameLocks noGrp="1"/>
          </p:cNvGraphicFramePr>
          <p:nvPr>
            <p:custDataLst>
              <p:tags r:id="rId3"/>
            </p:custDataLst>
          </p:nvPr>
        </p:nvGraphicFramePr>
        <p:xfrm>
          <a:off x="323215" y="3490595"/>
          <a:ext cx="11364595" cy="2511933"/>
        </p:xfrm>
        <a:graphic>
          <a:graphicData uri="http://schemas.openxmlformats.org/drawingml/2006/table">
            <a:tbl>
              <a:tblPr firstRow="1" bandRow="1">
                <a:tableStyleId>{5C22544A-7EE6-4342-B048-85BDC9FD1C3A}</a:tableStyleId>
              </a:tblPr>
              <a:tblGrid>
                <a:gridCol w="2225675">
                  <a:extLst>
                    <a:ext uri="{9D8B030D-6E8A-4147-A177-3AD203B41FA5}">
                      <a16:colId xmlns:a16="http://schemas.microsoft.com/office/drawing/2014/main" val="20000"/>
                    </a:ext>
                  </a:extLst>
                </a:gridCol>
                <a:gridCol w="9138920">
                  <a:extLst>
                    <a:ext uri="{9D8B030D-6E8A-4147-A177-3AD203B41FA5}">
                      <a16:colId xmlns:a16="http://schemas.microsoft.com/office/drawing/2014/main" val="20001"/>
                    </a:ext>
                  </a:extLst>
                </a:gridCol>
              </a:tblGrid>
              <a:tr h="266065">
                <a:tc>
                  <a:txBody>
                    <a:bodyPr/>
                    <a:lstStyle/>
                    <a:p>
                      <a:pPr algn="ctr"/>
                      <a:r>
                        <a:rPr lang="zh-CN" altLang="en-US" sz="1400" dirty="0">
                          <a:latin typeface="微软雅黑" panose="020B0503020204020204" pitchFamily="34" charset="-122"/>
                          <a:ea typeface="微软雅黑" panose="020B0503020204020204" pitchFamily="34" charset="-122"/>
                        </a:rPr>
                        <a:t>管控需求</a:t>
                      </a: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功能描述</a:t>
                      </a:r>
                    </a:p>
                  </a:txBody>
                  <a:tcPr anchor="ctr"/>
                </a:tc>
                <a:extLst>
                  <a:ext uri="{0D108BD9-81ED-4DB2-BD59-A6C34878D82A}">
                    <a16:rowId xmlns:a16="http://schemas.microsoft.com/office/drawing/2014/main" val="10000"/>
                  </a:ext>
                </a:extLst>
              </a:tr>
              <a:tr h="342900">
                <a:tc>
                  <a:txBody>
                    <a:bodyPr/>
                    <a:lstStyle/>
                    <a:p>
                      <a:pPr algn="ctr"/>
                      <a:r>
                        <a:rPr lang="zh-CN" altLang="en-US" sz="1400" dirty="0">
                          <a:latin typeface="微软雅黑" panose="020B0503020204020204" pitchFamily="34" charset="-122"/>
                          <a:ea typeface="微软雅黑" panose="020B0503020204020204" pitchFamily="34" charset="-122"/>
                        </a:rPr>
                        <a:t>切片管理</a:t>
                      </a:r>
                    </a:p>
                  </a:txBody>
                  <a:tcPr anchor="ctr"/>
                </a:tc>
                <a:tc>
                  <a:txBody>
                    <a:bodyPr/>
                    <a:lstStyle/>
                    <a:p>
                      <a:pPr algn="just">
                        <a:lnSpc>
                          <a:spcPct val="150000"/>
                        </a:lnSpc>
                      </a:pPr>
                      <a:r>
                        <a:rPr lang="zh-CN" altLang="en-US" sz="1400" dirty="0">
                          <a:latin typeface="微软雅黑" panose="020B0503020204020204" pitchFamily="34" charset="-122"/>
                          <a:ea typeface="微软雅黑" panose="020B0503020204020204" pitchFamily="34" charset="-122"/>
                        </a:rPr>
                        <a:t>切片规划管理、切片生命周期管理、</a:t>
                      </a:r>
                      <a:r>
                        <a:rPr lang="en-GB"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切片性能管理、切片告警管理</a:t>
                      </a:r>
                    </a:p>
                  </a:txBody>
                  <a:tcPr anchor="ctr"/>
                </a:tc>
                <a:extLst>
                  <a:ext uri="{0D108BD9-81ED-4DB2-BD59-A6C34878D82A}">
                    <a16:rowId xmlns:a16="http://schemas.microsoft.com/office/drawing/2014/main" val="10001"/>
                  </a:ext>
                </a:extLst>
              </a:tr>
              <a:tr h="342900">
                <a:tc>
                  <a:txBody>
                    <a:bodyPr/>
                    <a:lstStyle/>
                    <a:p>
                      <a:pPr algn="ct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设备管理</a:t>
                      </a:r>
                    </a:p>
                  </a:txBody>
                  <a:tcPr anchor="ctr"/>
                </a:tc>
                <a:tc>
                  <a:txBody>
                    <a:bodyPr/>
                    <a:lstStyle/>
                    <a:p>
                      <a:pPr marL="0" marR="0" lvl="0" indent="0" algn="just" defTabSz="456565" rtl="0" eaLnBrk="1" fontAlgn="auto" latinLnBrk="0" hangingPunct="1">
                        <a:lnSpc>
                          <a:spcPct val="150000"/>
                        </a:lnSpc>
                        <a:spcBef>
                          <a:spcPts val="0"/>
                        </a:spcBef>
                        <a:spcAft>
                          <a:spcPts val="0"/>
                        </a:spcAft>
                        <a:buClrTx/>
                        <a:buSzTx/>
                        <a:buFontTx/>
                        <a:buNone/>
                        <a:defRPr/>
                      </a:pP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设备、端口、时隙等资源的配置和监视</a:t>
                      </a:r>
                      <a:endParaRPr lang="zh-CN" altLang="zh-CN"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2"/>
                  </a:ext>
                </a:extLst>
              </a:tr>
              <a:tr h="371475">
                <a:tc>
                  <a:txBody>
                    <a:bodyPr/>
                    <a:lstStyle/>
                    <a:p>
                      <a:pPr algn="ctr"/>
                      <a:r>
                        <a:rPr lang="zh-CN" altLang="en-US" sz="1400" dirty="0">
                          <a:latin typeface="微软雅黑" panose="020B0503020204020204" pitchFamily="34" charset="-122"/>
                          <a:ea typeface="微软雅黑" panose="020B0503020204020204" pitchFamily="34" charset="-122"/>
                        </a:rPr>
                        <a:t>通道管理</a:t>
                      </a:r>
                    </a:p>
                  </a:txBody>
                  <a:tcPr anchor="ctr"/>
                </a:tc>
                <a:tc>
                  <a:txBody>
                    <a:bodyPr/>
                    <a:lstStyle/>
                    <a:p>
                      <a:pPr algn="just">
                        <a:lnSpc>
                          <a:spcPct val="150000"/>
                        </a:lnSpc>
                      </a:pP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 通道和</a:t>
                      </a:r>
                      <a:r>
                        <a:rPr lang="en-US" altLang="zh-CN" sz="1400" dirty="0">
                          <a:latin typeface="微软雅黑" panose="020B0503020204020204" pitchFamily="34" charset="-122"/>
                          <a:ea typeface="微软雅黑" panose="020B0503020204020204" pitchFamily="34" charset="-122"/>
                        </a:rPr>
                        <a:t>MTN</a:t>
                      </a:r>
                      <a:r>
                        <a:rPr lang="zh-CN" altLang="en-US" sz="1400" dirty="0">
                          <a:latin typeface="微软雅黑" panose="020B0503020204020204" pitchFamily="34" charset="-122"/>
                          <a:ea typeface="微软雅黑" panose="020B0503020204020204" pitchFamily="34" charset="-122"/>
                        </a:rPr>
                        <a:t>通道的配置和监视</a:t>
                      </a:r>
                    </a:p>
                  </a:txBody>
                  <a:tcPr anchor="ctr"/>
                </a:tc>
                <a:extLst>
                  <a:ext uri="{0D108BD9-81ED-4DB2-BD59-A6C34878D82A}">
                    <a16:rowId xmlns:a16="http://schemas.microsoft.com/office/drawing/2014/main" val="10003"/>
                  </a:ext>
                </a:extLst>
              </a:tr>
              <a:tr h="1085850">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拓扑管理</a:t>
                      </a:r>
                    </a:p>
                  </a:txBody>
                  <a:tcPr anchor="ctr"/>
                </a:tc>
                <a:tc>
                  <a:txBody>
                    <a:bodyPr/>
                    <a:lstStyle/>
                    <a:p>
                      <a:pPr algn="just">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拓扑管理用于构造并管理整个</a:t>
                      </a:r>
                      <a:r>
                        <a:rPr lang="en-US" altLang="zh-CN" sz="1400" dirty="0" err="1">
                          <a:solidFill>
                            <a:schemeClr val="tx1"/>
                          </a:solidFill>
                          <a:latin typeface="微软雅黑" panose="020B0503020204020204" pitchFamily="34" charset="-122"/>
                          <a:ea typeface="微软雅黑" panose="020B0503020204020204" pitchFamily="34" charset="-122"/>
                        </a:rPr>
                        <a:t>FlexE</a:t>
                      </a:r>
                      <a:r>
                        <a:rPr lang="en-US"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网络拓扑结构。用户应可以通过查询网络拓扑视 图实时了解和 监控整个网络的运行情况。网络拓扑视图包括对象显示和实时告警显示，各视图之间可无障碍切换，支持拓扑搜索方式建立网络拓扑视图，并对拓扑对象进行管理。</a:t>
                      </a:r>
                    </a:p>
                  </a:txBody>
                  <a:tcPr anchor="ctr"/>
                </a:tc>
                <a:extLst>
                  <a:ext uri="{0D108BD9-81ED-4DB2-BD59-A6C34878D82A}">
                    <a16:rowId xmlns:a16="http://schemas.microsoft.com/office/drawing/2014/main" val="10004"/>
                  </a:ext>
                </a:extLst>
              </a:tr>
            </a:tbl>
          </a:graphicData>
        </a:graphic>
      </p:graphicFrame>
      <p:sp>
        <p:nvSpPr>
          <p:cNvPr id="12" name="矩形 11"/>
          <p:cNvSpPr/>
          <p:nvPr/>
        </p:nvSpPr>
        <p:spPr>
          <a:xfrm>
            <a:off x="367665" y="1737995"/>
            <a:ext cx="11275695" cy="79248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5650" y="1650780"/>
            <a:ext cx="11146790" cy="1289905"/>
          </a:xfrm>
          <a:prstGeom prst="rect">
            <a:avLst/>
          </a:prstGeom>
          <a:noFill/>
        </p:spPr>
        <p:txBody>
          <a:bodyPr wrap="square" rtlCol="0">
            <a:spAutoFit/>
          </a:bodyPr>
          <a:lstStyle/>
          <a:p>
            <a:pPr lvl="0" indent="0">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参照相关国际和行业标准制定管控需求；</a:t>
            </a:r>
            <a:r>
              <a:rPr lang="zh-CN" altLang="zh-CN" dirty="0">
                <a:latin typeface="微软雅黑" panose="020B0503020204020204" pitchFamily="34" charset="-122"/>
                <a:ea typeface="微软雅黑" panose="020B0503020204020204" pitchFamily="34" charset="-122"/>
              </a:rPr>
              <a:t>范围</a:t>
            </a:r>
            <a:r>
              <a:rPr lang="zh-CN" altLang="en-US" dirty="0">
                <a:latin typeface="微软雅黑" panose="020B0503020204020204" pitchFamily="34" charset="-122"/>
                <a:ea typeface="微软雅黑" panose="020B0503020204020204" pitchFamily="34" charset="-122"/>
              </a:rPr>
              <a:t>涵盖</a:t>
            </a:r>
            <a:r>
              <a:rPr lang="zh-CN" altLang="zh-CN" dirty="0">
                <a:latin typeface="微软雅黑" panose="020B0503020204020204" pitchFamily="34" charset="-122"/>
                <a:ea typeface="微软雅黑" panose="020B0503020204020204" pitchFamily="34" charset="-122"/>
              </a:rPr>
              <a:t>切片管理、</a:t>
            </a:r>
            <a:r>
              <a:rPr lang="en-US" altLang="zh-CN" dirty="0" err="1">
                <a:latin typeface="微软雅黑" panose="020B0503020204020204" pitchFamily="34" charset="-122"/>
                <a:ea typeface="微软雅黑" panose="020B0503020204020204" pitchFamily="34" charset="-122"/>
              </a:rPr>
              <a:t>FlexE</a:t>
            </a:r>
            <a:r>
              <a:rPr lang="zh-CN" altLang="en-US" dirty="0">
                <a:latin typeface="微软雅黑" panose="020B0503020204020204" pitchFamily="34" charset="-122"/>
                <a:ea typeface="微软雅黑" panose="020B0503020204020204" pitchFamily="34" charset="-122"/>
              </a:rPr>
              <a:t>设备和业务的</a:t>
            </a:r>
            <a:r>
              <a:rPr lang="zh-CN" altLang="zh-CN" dirty="0">
                <a:latin typeface="微软雅黑" panose="020B0503020204020204" pitchFamily="34" charset="-122"/>
                <a:ea typeface="微软雅黑" panose="020B0503020204020204" pitchFamily="34" charset="-122"/>
              </a:rPr>
              <a:t>配置</a:t>
            </a:r>
            <a:r>
              <a:rPr lang="zh-CN" altLang="en-US" dirty="0">
                <a:latin typeface="微软雅黑" panose="020B0503020204020204" pitchFamily="34" charset="-122"/>
                <a:ea typeface="微软雅黑" panose="020B0503020204020204" pitchFamily="34" charset="-122"/>
              </a:rPr>
              <a:t>性能故障</a:t>
            </a:r>
            <a:r>
              <a:rPr lang="zh-CN" altLang="zh-CN" dirty="0">
                <a:latin typeface="微软雅黑" panose="020B0503020204020204" pitchFamily="34" charset="-122"/>
                <a:ea typeface="微软雅黑" panose="020B0503020204020204" pitchFamily="34" charset="-122"/>
              </a:rPr>
              <a:t>管理</a:t>
            </a:r>
            <a:r>
              <a:rPr lang="zh-CN" altLang="en-US" dirty="0">
                <a:latin typeface="微软雅黑" panose="020B0503020204020204" pitchFamily="34" charset="-122"/>
                <a:ea typeface="微软雅黑" panose="020B0503020204020204" pitchFamily="34" charset="-122"/>
              </a:rPr>
              <a:t>等，内容与管控接口标准保持一致</a:t>
            </a:r>
          </a:p>
          <a:p>
            <a:pPr marL="285750" lvl="0" indent="-285750">
              <a:lnSpc>
                <a:spcPct val="150000"/>
              </a:lnSpc>
              <a:buFont typeface="Wingdings" panose="05000000000000000000" pitchFamily="2" charset="2"/>
              <a:buChar char="Ø"/>
            </a:pP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23215" y="3031490"/>
            <a:ext cx="2756535" cy="368300"/>
          </a:xfrm>
          <a:prstGeom prst="rect">
            <a:avLst/>
          </a:prstGeom>
          <a:noFill/>
        </p:spPr>
        <p:txBody>
          <a:bodyPr wrap="square" rtlCol="0">
            <a:spAutoFit/>
          </a:bodyPr>
          <a:lstStyle/>
          <a:p>
            <a:pPr algn="l"/>
            <a:r>
              <a:rPr lang="zh-CN" altLang="en-US" b="1" dirty="0">
                <a:latin typeface="微软雅黑" panose="020B0503020204020204" pitchFamily="34" charset="-122"/>
                <a:ea typeface="微软雅黑" panose="020B0503020204020204" pitchFamily="34" charset="-122"/>
              </a:rPr>
              <a:t>管控需求分析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11</a:t>
            </a:fld>
            <a:endParaRPr lang="en-US" altLang="zh-CN"/>
          </a:p>
        </p:txBody>
      </p:sp>
      <p:sp>
        <p:nvSpPr>
          <p:cNvPr id="4" name="矩形 3"/>
          <p:cNvSpPr/>
          <p:nvPr>
            <p:custDataLst>
              <p:tags r:id="rId1"/>
            </p:custDataLst>
          </p:nvPr>
        </p:nvSpPr>
        <p:spPr bwMode="auto">
          <a:xfrm>
            <a:off x="398527" y="1073014"/>
            <a:ext cx="8264705"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625033" y="1149500"/>
            <a:ext cx="80381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2</a:t>
            </a:r>
            <a:r>
              <a:rPr lang="zh-CN" altLang="en-US" dirty="0">
                <a:sym typeface="Arial" panose="020B0604020202020204" pitchFamily="34" charset="0"/>
              </a:rPr>
              <a:t>：</a:t>
            </a:r>
            <a:r>
              <a:rPr lang="zh-CN" altLang="en-US" dirty="0"/>
              <a:t>研究</a:t>
            </a:r>
            <a:r>
              <a:rPr lang="en-US" altLang="zh-CN" dirty="0" err="1"/>
              <a:t>FlexE</a:t>
            </a:r>
            <a:r>
              <a:rPr lang="zh-CN" altLang="en-US" dirty="0"/>
              <a:t>承载网的管控需求及交互接口标准化技术</a:t>
            </a:r>
            <a:endParaRPr lang="zh-CN" altLang="en-US" dirty="0">
              <a:sym typeface="Arial" panose="020B0604020202020204" pitchFamily="34" charset="0"/>
            </a:endParaRPr>
          </a:p>
        </p:txBody>
      </p:sp>
      <p:sp>
        <p:nvSpPr>
          <p:cNvPr id="6" name="燕尾形 17"/>
          <p:cNvSpPr/>
          <p:nvPr>
            <p:custDataLst>
              <p:tags r:id="rId2"/>
            </p:custDataLst>
          </p:nvPr>
        </p:nvSpPr>
        <p:spPr bwMode="auto">
          <a:xfrm>
            <a:off x="8452337" y="1051801"/>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pic>
        <p:nvPicPr>
          <p:cNvPr id="10" name="图片 9"/>
          <p:cNvPicPr>
            <a:picLocks noChangeAspect="1"/>
          </p:cNvPicPr>
          <p:nvPr/>
        </p:nvPicPr>
        <p:blipFill>
          <a:blip r:embed="rId5"/>
          <a:stretch>
            <a:fillRect/>
          </a:stretch>
        </p:blipFill>
        <p:spPr>
          <a:xfrm>
            <a:off x="986319" y="3290794"/>
            <a:ext cx="2563349" cy="3216461"/>
          </a:xfrm>
          <a:prstGeom prst="rect">
            <a:avLst/>
          </a:prstGeom>
        </p:spPr>
      </p:pic>
      <p:sp>
        <p:nvSpPr>
          <p:cNvPr id="14" name="文本框 13"/>
          <p:cNvSpPr txBox="1"/>
          <p:nvPr/>
        </p:nvSpPr>
        <p:spPr>
          <a:xfrm>
            <a:off x="3657056" y="3901295"/>
            <a:ext cx="1974051" cy="11676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1200" dirty="0">
                <a:latin typeface="微软雅黑" panose="020B0503020204020204" pitchFamily="34" charset="-122"/>
                <a:ea typeface="微软雅黑" panose="020B0503020204020204" pitchFamily="34" charset="-122"/>
              </a:rPr>
              <a:t>管控系统架构</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kumimoji="1" lang="zh-CN" altLang="en-US" sz="1200" dirty="0">
                <a:latin typeface="微软雅黑" panose="020B0503020204020204" pitchFamily="34" charset="-122"/>
                <a:ea typeface="微软雅黑" panose="020B0503020204020204" pitchFamily="34" charset="-122"/>
              </a:rPr>
              <a:t>接口协议要求</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kumimoji="1" lang="zh-CN" altLang="en-US" sz="1200" dirty="0">
                <a:latin typeface="微软雅黑" panose="020B0503020204020204" pitchFamily="34" charset="-122"/>
                <a:ea typeface="微软雅黑" panose="020B0503020204020204" pitchFamily="34" charset="-122"/>
              </a:rPr>
              <a:t>北向接口要求</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kumimoji="1" lang="zh-CN" altLang="en-US" sz="1200" dirty="0">
                <a:latin typeface="微软雅黑" panose="020B0503020204020204" pitchFamily="34" charset="-122"/>
                <a:ea typeface="微软雅黑" panose="020B0503020204020204" pitchFamily="34" charset="-122"/>
              </a:rPr>
              <a:t>切片管控接口要求</a:t>
            </a:r>
          </a:p>
        </p:txBody>
      </p:sp>
      <p:pic>
        <p:nvPicPr>
          <p:cNvPr id="16" name="图片 15"/>
          <p:cNvPicPr>
            <a:picLocks noChangeAspect="1"/>
          </p:cNvPicPr>
          <p:nvPr/>
        </p:nvPicPr>
        <p:blipFill>
          <a:blip r:embed="rId6"/>
          <a:stretch>
            <a:fillRect/>
          </a:stretch>
        </p:blipFill>
        <p:spPr>
          <a:xfrm>
            <a:off x="6446520" y="3298004"/>
            <a:ext cx="2499995" cy="3229161"/>
          </a:xfrm>
          <a:prstGeom prst="rect">
            <a:avLst/>
          </a:prstGeom>
        </p:spPr>
      </p:pic>
      <p:sp>
        <p:nvSpPr>
          <p:cNvPr id="18" name="矩形 17"/>
          <p:cNvSpPr/>
          <p:nvPr/>
        </p:nvSpPr>
        <p:spPr>
          <a:xfrm>
            <a:off x="624840" y="3131820"/>
            <a:ext cx="5113655" cy="353631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6318250" y="3131820"/>
            <a:ext cx="5415280" cy="353441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8791371" y="3783601"/>
            <a:ext cx="3081859" cy="151394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kumimoji="1" lang="en-US" altLang="zh-CN" sz="1200" dirty="0" err="1">
                <a:latin typeface="微软雅黑" panose="020B0503020204020204" pitchFamily="34" charset="-122"/>
                <a:ea typeface="微软雅黑" panose="020B0503020204020204" pitchFamily="34" charset="-122"/>
              </a:rPr>
              <a:t>FlexE</a:t>
            </a:r>
            <a:r>
              <a:rPr kumimoji="1" lang="zh-CN" altLang="zh-CN" sz="1200" dirty="0">
                <a:latin typeface="微软雅黑" panose="020B0503020204020204" pitchFamily="34" charset="-122"/>
                <a:ea typeface="微软雅黑" panose="020B0503020204020204" pitchFamily="34" charset="-122"/>
              </a:rPr>
              <a:t>设备的多业务承载能力要求</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kumimoji="1" lang="en-US" altLang="zh-CN" sz="1200" dirty="0" err="1">
                <a:latin typeface="微软雅黑" panose="020B0503020204020204" pitchFamily="34" charset="-122"/>
                <a:ea typeface="微软雅黑" panose="020B0503020204020204" pitchFamily="34" charset="-122"/>
              </a:rPr>
              <a:t>FlexE</a:t>
            </a:r>
            <a:r>
              <a:rPr kumimoji="1" lang="zh-CN" altLang="zh-CN" sz="1200" dirty="0">
                <a:latin typeface="微软雅黑" panose="020B0503020204020204" pitchFamily="34" charset="-122"/>
                <a:ea typeface="微软雅黑" panose="020B0503020204020204" pitchFamily="34" charset="-122"/>
              </a:rPr>
              <a:t>设备的</a:t>
            </a:r>
            <a:r>
              <a:rPr kumimoji="1" lang="en-US" altLang="zh-CN" sz="1200" dirty="0">
                <a:latin typeface="微软雅黑" panose="020B0503020204020204" pitchFamily="34" charset="-122"/>
                <a:ea typeface="微软雅黑" panose="020B0503020204020204" pitchFamily="34" charset="-122"/>
              </a:rPr>
              <a:t>OAM</a:t>
            </a:r>
            <a:r>
              <a:rPr kumimoji="1" lang="zh-CN" altLang="zh-CN" sz="1200" dirty="0">
                <a:latin typeface="微软雅黑" panose="020B0503020204020204" pitchFamily="34" charset="-122"/>
                <a:ea typeface="微软雅黑" panose="020B0503020204020204" pitchFamily="34" charset="-122"/>
              </a:rPr>
              <a:t>能力要求</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kumimoji="1" lang="en-US" altLang="zh-CN" sz="1200" dirty="0" err="1">
                <a:latin typeface="微软雅黑" panose="020B0503020204020204" pitchFamily="34" charset="-122"/>
                <a:ea typeface="微软雅黑" panose="020B0503020204020204" pitchFamily="34" charset="-122"/>
              </a:rPr>
              <a:t>FlexE</a:t>
            </a:r>
            <a:r>
              <a:rPr kumimoji="1" lang="zh-CN" altLang="zh-CN" sz="1200" dirty="0">
                <a:latin typeface="微软雅黑" panose="020B0503020204020204" pitchFamily="34" charset="-122"/>
                <a:ea typeface="微软雅黑" panose="020B0503020204020204" pitchFamily="34" charset="-122"/>
              </a:rPr>
              <a:t>设备和网络保护及恢复能力要求</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kumimoji="1" lang="en-US" altLang="zh-CN" sz="1200" dirty="0" err="1">
                <a:latin typeface="微软雅黑" panose="020B0503020204020204" pitchFamily="34" charset="-122"/>
                <a:ea typeface="微软雅黑" panose="020B0503020204020204" pitchFamily="34" charset="-122"/>
              </a:rPr>
              <a:t>FlexE</a:t>
            </a:r>
            <a:r>
              <a:rPr kumimoji="1" lang="zh-CN" altLang="zh-CN" sz="1200" dirty="0">
                <a:latin typeface="微软雅黑" panose="020B0503020204020204" pitchFamily="34" charset="-122"/>
                <a:ea typeface="微软雅黑" panose="020B0503020204020204" pitchFamily="34" charset="-122"/>
              </a:rPr>
              <a:t>设备的同步技术要求</a:t>
            </a:r>
            <a:endParaRPr kumimoji="1" lang="en-US" altLang="zh-CN" sz="1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16294" y="1539228"/>
            <a:ext cx="11146790" cy="874407"/>
          </a:xfrm>
          <a:prstGeom prst="rect">
            <a:avLst/>
          </a:prstGeom>
          <a:noFill/>
        </p:spPr>
        <p:txBody>
          <a:bodyPr wrap="square" rtlCol="0">
            <a:spAutoFit/>
          </a:bodyPr>
          <a:lstStyle/>
          <a:p>
            <a:pPr marL="285750" lvl="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开展交互接口规范研究，基于关键技术完成设备标准草案，并与设备研制相协同；基于管控需求完成管控接口草案，与设备网管接口对接，并支持端到端管理工具的接口研发</a:t>
            </a:r>
          </a:p>
        </p:txBody>
      </p:sp>
      <p:sp>
        <p:nvSpPr>
          <p:cNvPr id="8" name="文本框 7"/>
          <p:cNvSpPr txBox="1"/>
          <p:nvPr/>
        </p:nvSpPr>
        <p:spPr>
          <a:xfrm>
            <a:off x="563880" y="2552700"/>
            <a:ext cx="2756535" cy="368300"/>
          </a:xfrm>
          <a:prstGeom prst="rect">
            <a:avLst/>
          </a:prstGeom>
          <a:noFill/>
        </p:spPr>
        <p:txBody>
          <a:bodyPr wrap="square" rtlCol="0">
            <a:spAutoFit/>
          </a:bodyPr>
          <a:lstStyle/>
          <a:p>
            <a:pPr algn="l"/>
            <a:r>
              <a:rPr lang="zh-CN" altLang="en-US" b="1" dirty="0">
                <a:latin typeface="微软雅黑" panose="020B0503020204020204" pitchFamily="34" charset="-122"/>
                <a:ea typeface="微软雅黑" panose="020B0503020204020204" pitchFamily="34" charset="-122"/>
              </a:rPr>
              <a:t>标准制定</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254061"/>
                </a:solidFill>
              </a:rPr>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12</a:t>
            </a:fld>
            <a:endParaRPr lang="en-US" altLang="zh-CN"/>
          </a:p>
        </p:txBody>
      </p:sp>
      <p:sp>
        <p:nvSpPr>
          <p:cNvPr id="4" name="矩形 3"/>
          <p:cNvSpPr/>
          <p:nvPr>
            <p:custDataLst>
              <p:tags r:id="rId1"/>
            </p:custDataLst>
          </p:nvPr>
        </p:nvSpPr>
        <p:spPr bwMode="auto">
          <a:xfrm>
            <a:off x="398527" y="1073014"/>
            <a:ext cx="8799464"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405648" y="1122122"/>
            <a:ext cx="87923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3</a:t>
            </a:r>
            <a:r>
              <a:rPr lang="zh-CN" altLang="en-US" dirty="0">
                <a:sym typeface="Arial" panose="020B0604020202020204" pitchFamily="34" charset="0"/>
              </a:rPr>
              <a:t>：</a:t>
            </a:r>
            <a:r>
              <a:rPr lang="zh-CN" altLang="en-US" dirty="0"/>
              <a:t>研发基于</a:t>
            </a:r>
            <a:r>
              <a:rPr lang="en-US" altLang="zh-CN" dirty="0" err="1"/>
              <a:t>FlexE</a:t>
            </a:r>
            <a:r>
              <a:rPr lang="zh-CN" altLang="en-US" dirty="0"/>
              <a:t>的能源互联网业务切片网络端到端管理工具</a:t>
            </a:r>
            <a:endParaRPr lang="zh-CN" altLang="en-US" dirty="0">
              <a:sym typeface="Arial" panose="020B0604020202020204" pitchFamily="34" charset="0"/>
            </a:endParaRPr>
          </a:p>
        </p:txBody>
      </p:sp>
      <p:sp>
        <p:nvSpPr>
          <p:cNvPr id="6" name="燕尾形 17"/>
          <p:cNvSpPr/>
          <p:nvPr>
            <p:custDataLst>
              <p:tags r:id="rId2"/>
            </p:custDataLst>
          </p:nvPr>
        </p:nvSpPr>
        <p:spPr bwMode="auto">
          <a:xfrm>
            <a:off x="8994217" y="1043412"/>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grpSp>
        <p:nvGrpSpPr>
          <p:cNvPr id="42" name="组合 41"/>
          <p:cNvGrpSpPr/>
          <p:nvPr/>
        </p:nvGrpSpPr>
        <p:grpSpPr>
          <a:xfrm>
            <a:off x="6858000" y="1634491"/>
            <a:ext cx="4711700" cy="4934584"/>
            <a:chOff x="5131518" y="1196052"/>
            <a:chExt cx="4711919" cy="5652933"/>
          </a:xfrm>
        </p:grpSpPr>
        <p:pic>
          <p:nvPicPr>
            <p:cNvPr id="12" name="图形 11" descr="浏览器窗口"/>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19875" y="1196052"/>
              <a:ext cx="851286" cy="851286"/>
            </a:xfrm>
            <a:prstGeom prst="rect">
              <a:avLst/>
            </a:prstGeom>
          </p:spPr>
        </p:pic>
        <p:sp>
          <p:nvSpPr>
            <p:cNvPr id="13" name="箭头: 上下 12"/>
            <p:cNvSpPr/>
            <p:nvPr/>
          </p:nvSpPr>
          <p:spPr>
            <a:xfrm>
              <a:off x="7410534" y="1911499"/>
              <a:ext cx="172282" cy="25368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243918" y="2166455"/>
              <a:ext cx="4449652" cy="59650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切片网络端到端管理工具客户端</a:t>
              </a:r>
            </a:p>
          </p:txBody>
        </p:sp>
        <p:sp>
          <p:nvSpPr>
            <p:cNvPr id="17" name="矩形 16"/>
            <p:cNvSpPr/>
            <p:nvPr/>
          </p:nvSpPr>
          <p:spPr>
            <a:xfrm>
              <a:off x="5243918" y="3061206"/>
              <a:ext cx="4449652" cy="173348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仿宋_GB2312" panose="02010609030101010101" pitchFamily="49" charset="-122"/>
                <a:ea typeface="仿宋_GB2312" panose="02010609030101010101" pitchFamily="49" charset="-122"/>
              </a:endParaRPr>
            </a:p>
          </p:txBody>
        </p:sp>
        <p:sp>
          <p:nvSpPr>
            <p:cNvPr id="19" name="矩形 18"/>
            <p:cNvSpPr/>
            <p:nvPr/>
          </p:nvSpPr>
          <p:spPr>
            <a:xfrm>
              <a:off x="5157084" y="3170854"/>
              <a:ext cx="1255974" cy="40326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系统后端</a:t>
              </a:r>
            </a:p>
          </p:txBody>
        </p:sp>
        <p:pic>
          <p:nvPicPr>
            <p:cNvPr id="21" name="图形 20" descr="数据库"/>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34033" y="3659364"/>
              <a:ext cx="755704" cy="755704"/>
            </a:xfrm>
            <a:prstGeom prst="rect">
              <a:avLst/>
            </a:prstGeom>
          </p:spPr>
        </p:pic>
        <p:sp>
          <p:nvSpPr>
            <p:cNvPr id="23" name="文本框 22"/>
            <p:cNvSpPr txBox="1"/>
            <p:nvPr/>
          </p:nvSpPr>
          <p:spPr>
            <a:xfrm>
              <a:off x="5334333" y="4316016"/>
              <a:ext cx="914400" cy="351353"/>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数据库</a:t>
              </a:r>
            </a:p>
          </p:txBody>
        </p:sp>
        <p:sp>
          <p:nvSpPr>
            <p:cNvPr id="24" name="矩形 23"/>
            <p:cNvSpPr/>
            <p:nvPr/>
          </p:nvSpPr>
          <p:spPr>
            <a:xfrm>
              <a:off x="7160432" y="3213970"/>
              <a:ext cx="1081455" cy="40300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切片管理</a:t>
              </a:r>
            </a:p>
          </p:txBody>
        </p:sp>
        <p:sp>
          <p:nvSpPr>
            <p:cNvPr id="25" name="矩形 24"/>
            <p:cNvSpPr/>
            <p:nvPr/>
          </p:nvSpPr>
          <p:spPr>
            <a:xfrm>
              <a:off x="8381599" y="3213970"/>
              <a:ext cx="1128447" cy="40300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资源管理</a:t>
              </a:r>
            </a:p>
          </p:txBody>
        </p:sp>
        <p:sp>
          <p:nvSpPr>
            <p:cNvPr id="26" name="矩形 25"/>
            <p:cNvSpPr/>
            <p:nvPr/>
          </p:nvSpPr>
          <p:spPr>
            <a:xfrm>
              <a:off x="8380964" y="3713721"/>
              <a:ext cx="1129082" cy="40300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告警管理</a:t>
              </a:r>
            </a:p>
          </p:txBody>
        </p:sp>
        <p:sp>
          <p:nvSpPr>
            <p:cNvPr id="27" name="矩形 26"/>
            <p:cNvSpPr/>
            <p:nvPr/>
          </p:nvSpPr>
          <p:spPr>
            <a:xfrm>
              <a:off x="7169957" y="3694080"/>
              <a:ext cx="1080820" cy="40300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性能管理</a:t>
              </a:r>
            </a:p>
          </p:txBody>
        </p:sp>
        <p:sp>
          <p:nvSpPr>
            <p:cNvPr id="28" name="矩形 27"/>
            <p:cNvSpPr/>
            <p:nvPr/>
          </p:nvSpPr>
          <p:spPr>
            <a:xfrm>
              <a:off x="6573035" y="4270940"/>
              <a:ext cx="2964953" cy="46628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设备访问控制接口模块</a:t>
              </a:r>
            </a:p>
          </p:txBody>
        </p:sp>
        <p:sp>
          <p:nvSpPr>
            <p:cNvPr id="29" name="矩形 28"/>
            <p:cNvSpPr/>
            <p:nvPr/>
          </p:nvSpPr>
          <p:spPr>
            <a:xfrm>
              <a:off x="6377857" y="5098829"/>
              <a:ext cx="2391520" cy="40335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仿宋_GB2312" panose="02010609030101010101" pitchFamily="49" charset="-122"/>
                  <a:ea typeface="仿宋_GB2312" panose="02010609030101010101" pitchFamily="49" charset="-122"/>
                </a:rPr>
                <a:t>FlexE</a:t>
              </a:r>
              <a:r>
                <a:rPr lang="en-US" altLang="zh-CN" sz="1400" dirty="0">
                  <a:solidFill>
                    <a:schemeClr val="tx1"/>
                  </a:solidFill>
                  <a:latin typeface="仿宋_GB2312" panose="02010609030101010101" pitchFamily="49" charset="-122"/>
                  <a:ea typeface="仿宋_GB2312" panose="02010609030101010101" pitchFamily="49" charset="-122"/>
                </a:rPr>
                <a:t> EMS</a:t>
              </a:r>
              <a:endParaRPr lang="zh-CN" altLang="en-US" sz="1400" dirty="0">
                <a:solidFill>
                  <a:schemeClr val="tx1"/>
                </a:solidFill>
                <a:latin typeface="仿宋_GB2312" panose="02010609030101010101" pitchFamily="49" charset="-122"/>
                <a:ea typeface="仿宋_GB2312" panose="02010609030101010101" pitchFamily="49" charset="-122"/>
              </a:endParaRPr>
            </a:p>
          </p:txBody>
        </p:sp>
        <p:sp>
          <p:nvSpPr>
            <p:cNvPr id="30" name="矩形: 圆角 29"/>
            <p:cNvSpPr/>
            <p:nvPr/>
          </p:nvSpPr>
          <p:spPr>
            <a:xfrm>
              <a:off x="5180605" y="5811598"/>
              <a:ext cx="4559743" cy="265422"/>
            </a:xfrm>
            <a:prstGeom prst="round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网络</a:t>
              </a:r>
            </a:p>
          </p:txBody>
        </p:sp>
        <p:sp>
          <p:nvSpPr>
            <p:cNvPr id="32" name="矩形 31"/>
            <p:cNvSpPr/>
            <p:nvPr/>
          </p:nvSpPr>
          <p:spPr>
            <a:xfrm>
              <a:off x="6822384" y="6373976"/>
              <a:ext cx="1312463" cy="3734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仿宋_GB2312" panose="02010609030101010101" pitchFamily="49" charset="-122"/>
                  <a:ea typeface="仿宋_GB2312" panose="02010609030101010101" pitchFamily="49" charset="-122"/>
                </a:rPr>
                <a:t>FlexE</a:t>
              </a:r>
              <a:r>
                <a:rPr lang="zh-CN" altLang="en-US" sz="1400" dirty="0">
                  <a:solidFill>
                    <a:schemeClr val="tx1"/>
                  </a:solidFill>
                  <a:latin typeface="仿宋_GB2312" panose="02010609030101010101" pitchFamily="49" charset="-122"/>
                  <a:ea typeface="仿宋_GB2312" panose="02010609030101010101" pitchFamily="49" charset="-122"/>
                </a:rPr>
                <a:t>设备</a:t>
              </a:r>
            </a:p>
          </p:txBody>
        </p:sp>
        <p:sp>
          <p:nvSpPr>
            <p:cNvPr id="34" name="文本框 33"/>
            <p:cNvSpPr txBox="1"/>
            <p:nvPr/>
          </p:nvSpPr>
          <p:spPr>
            <a:xfrm>
              <a:off x="7009936" y="1531755"/>
              <a:ext cx="914400" cy="351353"/>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浏览器</a:t>
              </a:r>
            </a:p>
          </p:txBody>
        </p:sp>
        <p:sp>
          <p:nvSpPr>
            <p:cNvPr id="35" name="箭头: 上下 34"/>
            <p:cNvSpPr/>
            <p:nvPr/>
          </p:nvSpPr>
          <p:spPr>
            <a:xfrm>
              <a:off x="7447722" y="2775501"/>
              <a:ext cx="172280" cy="2659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上下 35"/>
            <p:cNvSpPr/>
            <p:nvPr/>
          </p:nvSpPr>
          <p:spPr>
            <a:xfrm>
              <a:off x="7458102" y="4805767"/>
              <a:ext cx="172281" cy="27313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上下 36"/>
            <p:cNvSpPr/>
            <p:nvPr/>
          </p:nvSpPr>
          <p:spPr>
            <a:xfrm>
              <a:off x="7458102" y="5514640"/>
              <a:ext cx="172281" cy="2761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155653" y="6385140"/>
              <a:ext cx="1312463" cy="37347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仿宋_GB2312" panose="02010609030101010101" pitchFamily="49" charset="-122"/>
                  <a:ea typeface="仿宋_GB2312" panose="02010609030101010101" pitchFamily="49" charset="-122"/>
                </a:rPr>
                <a:t>FlexE</a:t>
              </a:r>
              <a:r>
                <a:rPr lang="zh-CN" altLang="en-US" sz="1400" dirty="0">
                  <a:solidFill>
                    <a:schemeClr val="tx1"/>
                  </a:solidFill>
                  <a:latin typeface="仿宋_GB2312" panose="02010609030101010101" pitchFamily="49" charset="-122"/>
                  <a:ea typeface="仿宋_GB2312" panose="02010609030101010101" pitchFamily="49" charset="-122"/>
                </a:rPr>
                <a:t>设备</a:t>
              </a:r>
            </a:p>
          </p:txBody>
        </p:sp>
        <p:sp>
          <p:nvSpPr>
            <p:cNvPr id="39" name="矩形 38"/>
            <p:cNvSpPr/>
            <p:nvPr/>
          </p:nvSpPr>
          <p:spPr>
            <a:xfrm>
              <a:off x="8381018" y="6373977"/>
              <a:ext cx="1312463" cy="38463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仿宋_GB2312" panose="02010609030101010101" pitchFamily="49" charset="-122"/>
                  <a:ea typeface="仿宋_GB2312" panose="02010609030101010101" pitchFamily="49" charset="-122"/>
                </a:rPr>
                <a:t>FlexE</a:t>
              </a:r>
              <a:r>
                <a:rPr lang="zh-CN" altLang="en-US" sz="1400" dirty="0">
                  <a:solidFill>
                    <a:schemeClr val="tx1"/>
                  </a:solidFill>
                  <a:latin typeface="仿宋_GB2312" panose="02010609030101010101" pitchFamily="49" charset="-122"/>
                  <a:ea typeface="仿宋_GB2312" panose="02010609030101010101" pitchFamily="49" charset="-122"/>
                </a:rPr>
                <a:t>设备</a:t>
              </a:r>
            </a:p>
          </p:txBody>
        </p:sp>
        <p:sp>
          <p:nvSpPr>
            <p:cNvPr id="40" name="矩形 39"/>
            <p:cNvSpPr/>
            <p:nvPr/>
          </p:nvSpPr>
          <p:spPr>
            <a:xfrm>
              <a:off x="5131518" y="6285221"/>
              <a:ext cx="4711919" cy="56376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仿宋_GB2312" panose="02010609030101010101" pitchFamily="49" charset="-122"/>
                <a:ea typeface="仿宋_GB2312" panose="02010609030101010101" pitchFamily="49" charset="-122"/>
              </a:endParaRPr>
            </a:p>
          </p:txBody>
        </p:sp>
        <p:sp>
          <p:nvSpPr>
            <p:cNvPr id="41" name="箭头: 上下 40"/>
            <p:cNvSpPr/>
            <p:nvPr/>
          </p:nvSpPr>
          <p:spPr>
            <a:xfrm>
              <a:off x="7478615" y="6077019"/>
              <a:ext cx="172281" cy="2761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554355" y="2376805"/>
            <a:ext cx="5709920" cy="423799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系统的前端以浏览器作为载体，是系统的</a:t>
            </a:r>
            <a:r>
              <a:rPr lang="zh-CN" altLang="en-US" b="1" dirty="0">
                <a:solidFill>
                  <a:schemeClr val="tx1"/>
                </a:solidFill>
                <a:latin typeface="微软雅黑" panose="020B0503020204020204" pitchFamily="34" charset="-122"/>
                <a:ea typeface="微软雅黑" panose="020B0503020204020204" pitchFamily="34" charset="-122"/>
              </a:rPr>
              <a:t>呈现层</a:t>
            </a:r>
          </a:p>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系统后端实现</a:t>
            </a:r>
            <a:r>
              <a:rPr lang="zh-CN" altLang="en-US" b="1" dirty="0">
                <a:solidFill>
                  <a:schemeClr val="tx1"/>
                </a:solidFill>
                <a:latin typeface="微软雅黑" panose="020B0503020204020204" pitchFamily="34" charset="-122"/>
                <a:ea typeface="微软雅黑" panose="020B0503020204020204" pitchFamily="34" charset="-122"/>
              </a:rPr>
              <a:t>核心业务功能</a:t>
            </a:r>
            <a:endParaRPr lang="zh-CN" altLang="en-US" dirty="0">
              <a:solidFill>
                <a:schemeClr val="tx1"/>
              </a:solidFill>
              <a:latin typeface="微软雅黑" panose="020B0503020204020204" pitchFamily="34" charset="-122"/>
              <a:ea typeface="微软雅黑" panose="020B0503020204020204" pitchFamily="34" charset="-122"/>
            </a:endParaRPr>
          </a:p>
          <a:p>
            <a:pPr marL="742950" lvl="1"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拓扑管理</a:t>
            </a:r>
          </a:p>
          <a:p>
            <a:pPr marL="742950" lvl="1"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切片生命周期管理</a:t>
            </a:r>
          </a:p>
          <a:p>
            <a:pPr marL="742950" lvl="1"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资源管理</a:t>
            </a:r>
          </a:p>
          <a:p>
            <a:pPr marL="742950" lvl="1"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告警和性能管理</a:t>
            </a:r>
          </a:p>
          <a:p>
            <a:pPr marL="285750" lvl="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管理工具通过</a:t>
            </a:r>
            <a:r>
              <a:rPr lang="zh-CN" altLang="en-US" b="1" dirty="0">
                <a:solidFill>
                  <a:schemeClr val="tx1"/>
                </a:solidFill>
                <a:latin typeface="微软雅黑" panose="020B0503020204020204" pitchFamily="34" charset="-122"/>
                <a:ea typeface="微软雅黑" panose="020B0503020204020204" pitchFamily="34" charset="-122"/>
              </a:rPr>
              <a:t>南向接口</a:t>
            </a:r>
            <a:r>
              <a:rPr lang="zh-CN" altLang="en-US" dirty="0">
                <a:solidFill>
                  <a:schemeClr val="tx1"/>
                </a:solidFill>
                <a:latin typeface="微软雅黑" panose="020B0503020204020204" pitchFamily="34" charset="-122"/>
                <a:ea typeface="微软雅黑" panose="020B0503020204020204" pitchFamily="34" charset="-122"/>
              </a:rPr>
              <a:t>访问设备网管实现对</a:t>
            </a:r>
            <a:r>
              <a:rPr lang="en-US" altLang="zh-CN" dirty="0">
                <a:solidFill>
                  <a:schemeClr val="tx1"/>
                </a:solidFill>
                <a:latin typeface="微软雅黑" panose="020B0503020204020204" pitchFamily="34" charset="-122"/>
                <a:ea typeface="微软雅黑" panose="020B0503020204020204" pitchFamily="34" charset="-122"/>
              </a:rPr>
              <a:t>FlexE</a:t>
            </a:r>
            <a:r>
              <a:rPr lang="zh-CN" altLang="en-US" dirty="0">
                <a:solidFill>
                  <a:schemeClr val="tx1"/>
                </a:solidFill>
                <a:latin typeface="微软雅黑" panose="020B0503020204020204" pitchFamily="34" charset="-122"/>
                <a:ea typeface="微软雅黑" panose="020B0503020204020204" pitchFamily="34" charset="-122"/>
              </a:rPr>
              <a:t>网络的监控</a:t>
            </a:r>
          </a:p>
          <a:p>
            <a:pPr marL="285750" lvl="0" indent="-285750" algn="l">
              <a:lnSpc>
                <a:spcPct val="150000"/>
              </a:lnSpc>
              <a:buFont typeface="Arial" panose="020B0604020202020204" pitchFamily="34" charset="0"/>
              <a:buChar char="•"/>
            </a:pPr>
            <a:r>
              <a:rPr lang="en-US" altLang="zh-CN" dirty="0">
                <a:solidFill>
                  <a:schemeClr val="tx1"/>
                </a:solidFill>
                <a:latin typeface="微软雅黑" panose="020B0503020204020204" pitchFamily="34" charset="-122"/>
                <a:ea typeface="微软雅黑" panose="020B0503020204020204" pitchFamily="34" charset="-122"/>
              </a:rPr>
              <a:t>FlexE</a:t>
            </a:r>
            <a:r>
              <a:rPr lang="zh-CN" altLang="en-US" dirty="0">
                <a:solidFill>
                  <a:schemeClr val="tx1"/>
                </a:solidFill>
                <a:latin typeface="微软雅黑" panose="020B0503020204020204" pitchFamily="34" charset="-122"/>
                <a:ea typeface="微软雅黑" panose="020B0503020204020204" pitchFamily="34" charset="-122"/>
              </a:rPr>
              <a:t>设备网管直接管理和控制</a:t>
            </a:r>
            <a:r>
              <a:rPr lang="en-US" altLang="zh-CN" dirty="0">
                <a:solidFill>
                  <a:schemeClr val="tx1"/>
                </a:solidFill>
                <a:latin typeface="微软雅黑" panose="020B0503020204020204" pitchFamily="34" charset="-122"/>
                <a:ea typeface="微软雅黑" panose="020B0503020204020204" pitchFamily="34" charset="-122"/>
              </a:rPr>
              <a:t>FlexE</a:t>
            </a:r>
            <a:r>
              <a:rPr lang="zh-CN" altLang="en-US" dirty="0">
                <a:solidFill>
                  <a:schemeClr val="tx1"/>
                </a:solidFill>
                <a:latin typeface="微软雅黑" panose="020B0503020204020204" pitchFamily="34" charset="-122"/>
                <a:ea typeface="微软雅黑" panose="020B0503020204020204" pitchFamily="34" charset="-122"/>
              </a:rPr>
              <a:t>设备</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54355" y="1821815"/>
            <a:ext cx="2756535" cy="368300"/>
          </a:xfrm>
          <a:prstGeom prst="rect">
            <a:avLst/>
          </a:prstGeom>
          <a:noFill/>
        </p:spPr>
        <p:txBody>
          <a:bodyPr wrap="square" rtlCol="0">
            <a:spAutoFit/>
          </a:bodyPr>
          <a:lstStyle/>
          <a:p>
            <a:pPr algn="l"/>
            <a:r>
              <a:rPr lang="zh-CN" altLang="en-US" b="1" dirty="0">
                <a:latin typeface="微软雅黑" panose="020B0503020204020204" pitchFamily="34" charset="-122"/>
                <a:ea typeface="微软雅黑" panose="020B0503020204020204" pitchFamily="34" charset="-122"/>
              </a:rPr>
              <a:t>切片管理工具功能结构</a:t>
            </a:r>
          </a:p>
        </p:txBody>
      </p:sp>
      <p:sp>
        <p:nvSpPr>
          <p:cNvPr id="7" name="矩形 6"/>
          <p:cNvSpPr/>
          <p:nvPr/>
        </p:nvSpPr>
        <p:spPr>
          <a:xfrm>
            <a:off x="6805295" y="2338070"/>
            <a:ext cx="4790440" cy="25285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268335" y="3380740"/>
            <a:ext cx="514985" cy="7829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拓扑管理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254061"/>
                </a:solidFill>
              </a:rPr>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13</a:t>
            </a:fld>
            <a:endParaRPr lang="en-US" altLang="zh-CN"/>
          </a:p>
        </p:txBody>
      </p:sp>
      <p:sp>
        <p:nvSpPr>
          <p:cNvPr id="4" name="矩形 3"/>
          <p:cNvSpPr/>
          <p:nvPr>
            <p:custDataLst>
              <p:tags r:id="rId2"/>
            </p:custDataLst>
          </p:nvPr>
        </p:nvSpPr>
        <p:spPr bwMode="auto">
          <a:xfrm>
            <a:off x="398527" y="1073014"/>
            <a:ext cx="8799464"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405648" y="1122122"/>
            <a:ext cx="87923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3</a:t>
            </a:r>
            <a:r>
              <a:rPr lang="zh-CN" altLang="en-US" dirty="0">
                <a:sym typeface="Arial" panose="020B0604020202020204" pitchFamily="34" charset="0"/>
              </a:rPr>
              <a:t>：</a:t>
            </a:r>
            <a:r>
              <a:rPr lang="zh-CN" altLang="en-US" dirty="0"/>
              <a:t>研发基于</a:t>
            </a:r>
            <a:r>
              <a:rPr lang="en-US" altLang="zh-CN" dirty="0" err="1"/>
              <a:t>FlexE</a:t>
            </a:r>
            <a:r>
              <a:rPr lang="zh-CN" altLang="en-US" dirty="0"/>
              <a:t>的能源互联网业务切片网络端到端管理工具</a:t>
            </a:r>
            <a:endParaRPr lang="zh-CN" altLang="en-US" dirty="0">
              <a:sym typeface="Arial" panose="020B0604020202020204" pitchFamily="34" charset="0"/>
            </a:endParaRPr>
          </a:p>
        </p:txBody>
      </p:sp>
      <p:sp>
        <p:nvSpPr>
          <p:cNvPr id="6" name="燕尾形 17"/>
          <p:cNvSpPr/>
          <p:nvPr>
            <p:custDataLst>
              <p:tags r:id="rId3"/>
            </p:custDataLst>
          </p:nvPr>
        </p:nvSpPr>
        <p:spPr bwMode="auto">
          <a:xfrm>
            <a:off x="8994217" y="1043412"/>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31" name="文本框 30"/>
          <p:cNvSpPr txBox="1"/>
          <p:nvPr/>
        </p:nvSpPr>
        <p:spPr>
          <a:xfrm>
            <a:off x="554355" y="2068830"/>
            <a:ext cx="10436225" cy="261683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lgn="l">
              <a:lnSpc>
                <a:spcPct val="150000"/>
              </a:lnSpc>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切片准备 </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网络切片模板设计和上载、网络切片容量规划、网络切片</a:t>
            </a:r>
            <a:r>
              <a:rPr lang="en-US" altLang="zh-CN" dirty="0">
                <a:solidFill>
                  <a:schemeClr val="tx1"/>
                </a:solidFill>
                <a:latin typeface="微软雅黑" panose="020B0503020204020204" pitchFamily="34" charset="-122"/>
                <a:ea typeface="微软雅黑" panose="020B0503020204020204" pitchFamily="34" charset="-122"/>
              </a:rPr>
              <a:t>SLA</a:t>
            </a:r>
            <a:r>
              <a:rPr lang="zh-CN" altLang="en-US" dirty="0">
                <a:solidFill>
                  <a:schemeClr val="tx1"/>
                </a:solidFill>
                <a:latin typeface="微软雅黑" panose="020B0503020204020204" pitchFamily="34" charset="-122"/>
                <a:ea typeface="微软雅黑" panose="020B0503020204020204" pitchFamily="34" charset="-122"/>
              </a:rPr>
              <a:t>需求的评估等。</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切片部署：创建网络切片实例时对所有需要的资源进行分配和配置以满足网络切片的</a:t>
            </a:r>
            <a:r>
              <a:rPr lang="en-US" altLang="zh-CN" dirty="0">
                <a:solidFill>
                  <a:schemeClr val="tx1"/>
                </a:solidFill>
                <a:latin typeface="微软雅黑" panose="020B0503020204020204" pitchFamily="34" charset="-122"/>
                <a:ea typeface="微软雅黑" panose="020B0503020204020204" pitchFamily="34" charset="-122"/>
              </a:rPr>
              <a:t>SLA</a:t>
            </a:r>
            <a:r>
              <a:rPr lang="zh-CN" altLang="en-US" dirty="0">
                <a:solidFill>
                  <a:schemeClr val="tx1"/>
                </a:solidFill>
                <a:latin typeface="微软雅黑" panose="020B0503020204020204" pitchFamily="34" charset="-122"/>
                <a:ea typeface="微软雅黑" panose="020B0503020204020204" pitchFamily="34" charset="-122"/>
              </a:rPr>
              <a:t>需求</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切片运维：对切片的更新、查询、故障和性能管理等</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切片退服：根据需要退服网络切片实例中非共享部分，以及从共享部分中删除此网络切片实例的特定配置</a:t>
            </a:r>
          </a:p>
          <a:p>
            <a:pPr marL="285750" lvl="0" indent="-285750" algn="l">
              <a:lnSpc>
                <a:spcPct val="150000"/>
              </a:lnSpc>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54355" y="1565275"/>
            <a:ext cx="4413885" cy="368300"/>
          </a:xfrm>
          <a:prstGeom prst="rect">
            <a:avLst/>
          </a:prstGeom>
          <a:noFill/>
        </p:spPr>
        <p:txBody>
          <a:bodyPr wrap="square" rtlCol="0">
            <a:spAutoFit/>
          </a:bodyPr>
          <a:lstStyle/>
          <a:p>
            <a:pPr algn="l"/>
            <a:r>
              <a:rPr lang="zh-CN" altLang="en-US" b="1" dirty="0">
                <a:latin typeface="微软雅黑" panose="020B0503020204020204" pitchFamily="34" charset="-122"/>
                <a:ea typeface="微软雅黑" panose="020B0503020204020204" pitchFamily="34" charset="-122"/>
                <a:sym typeface="+mn-ea"/>
              </a:rPr>
              <a:t>面向多颗粒切片业务全生命周期管理</a:t>
            </a:r>
            <a:endParaRPr lang="zh-CN" altLang="en-US" b="1" dirty="0">
              <a:latin typeface="微软雅黑" panose="020B0503020204020204" pitchFamily="34" charset="-122"/>
              <a:ea typeface="微软雅黑" panose="020B0503020204020204" pitchFamily="34" charset="-122"/>
            </a:endParaRPr>
          </a:p>
        </p:txBody>
      </p:sp>
      <p:graphicFrame>
        <p:nvGraphicFramePr>
          <p:cNvPr id="10" name="对象 9"/>
          <p:cNvGraphicFramePr/>
          <p:nvPr/>
        </p:nvGraphicFramePr>
        <p:xfrm>
          <a:off x="480060" y="4822190"/>
          <a:ext cx="10602595" cy="1675765"/>
        </p:xfrm>
        <a:graphic>
          <a:graphicData uri="http://schemas.openxmlformats.org/presentationml/2006/ole">
            <mc:AlternateContent xmlns:mc="http://schemas.openxmlformats.org/markup-compatibility/2006">
              <mc:Choice xmlns:v="urn:schemas-microsoft-com:vml" Requires="v">
                <p:oleObj spid="_x0000_s1036" r:id="rId6" imgW="5626735" imgH="1366520" progId="">
                  <p:embed/>
                </p:oleObj>
              </mc:Choice>
              <mc:Fallback>
                <p:oleObj r:id="rId6" imgW="5626735" imgH="1366520" progId="">
                  <p:embed/>
                  <p:pic>
                    <p:nvPicPr>
                      <p:cNvPr id="0" name="图片 10"/>
                      <p:cNvPicPr/>
                      <p:nvPr/>
                    </p:nvPicPr>
                    <p:blipFill>
                      <a:blip r:embed="rId7"/>
                      <a:stretch>
                        <a:fillRect/>
                      </a:stretch>
                    </p:blipFill>
                    <p:spPr>
                      <a:xfrm>
                        <a:off x="480060" y="4822190"/>
                        <a:ext cx="10602595" cy="167576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254061"/>
                </a:solidFill>
              </a:rPr>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14</a:t>
            </a:fld>
            <a:endParaRPr lang="en-US" altLang="zh-CN"/>
          </a:p>
        </p:txBody>
      </p:sp>
      <p:sp>
        <p:nvSpPr>
          <p:cNvPr id="4" name="矩形 3"/>
          <p:cNvSpPr/>
          <p:nvPr>
            <p:custDataLst>
              <p:tags r:id="rId1"/>
            </p:custDataLst>
          </p:nvPr>
        </p:nvSpPr>
        <p:spPr bwMode="auto">
          <a:xfrm>
            <a:off x="398527" y="1073014"/>
            <a:ext cx="8799464"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405648" y="1122122"/>
            <a:ext cx="87923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3</a:t>
            </a:r>
            <a:r>
              <a:rPr lang="zh-CN" altLang="en-US" dirty="0">
                <a:sym typeface="Arial" panose="020B0604020202020204" pitchFamily="34" charset="0"/>
              </a:rPr>
              <a:t>：</a:t>
            </a:r>
            <a:r>
              <a:rPr lang="zh-CN" altLang="en-US" dirty="0"/>
              <a:t>研发基于</a:t>
            </a:r>
            <a:r>
              <a:rPr lang="en-US" altLang="zh-CN" dirty="0" err="1"/>
              <a:t>FlexE</a:t>
            </a:r>
            <a:r>
              <a:rPr lang="zh-CN" altLang="en-US" dirty="0"/>
              <a:t>的能源互联网业务切片网络端到端管理工具</a:t>
            </a:r>
            <a:endParaRPr lang="zh-CN" altLang="en-US" dirty="0">
              <a:sym typeface="Arial" panose="020B0604020202020204" pitchFamily="34" charset="0"/>
            </a:endParaRPr>
          </a:p>
        </p:txBody>
      </p:sp>
      <p:sp>
        <p:nvSpPr>
          <p:cNvPr id="6" name="燕尾形 17"/>
          <p:cNvSpPr/>
          <p:nvPr>
            <p:custDataLst>
              <p:tags r:id="rId2"/>
            </p:custDataLst>
          </p:nvPr>
        </p:nvSpPr>
        <p:spPr bwMode="auto">
          <a:xfrm>
            <a:off x="8994217" y="1043412"/>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31" name="文本框 30"/>
          <p:cNvSpPr txBox="1"/>
          <p:nvPr/>
        </p:nvSpPr>
        <p:spPr>
          <a:xfrm>
            <a:off x="554355" y="2448560"/>
            <a:ext cx="5709920" cy="391985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基于模型驱动（</a:t>
            </a:r>
            <a:r>
              <a:rPr lang="en-GB" altLang="en-US" dirty="0">
                <a:solidFill>
                  <a:schemeClr val="tx1"/>
                </a:solidFill>
                <a:latin typeface="微软雅黑" panose="020B0503020204020204" pitchFamily="34" charset="-122"/>
                <a:ea typeface="微软雅黑" panose="020B0503020204020204" pitchFamily="34" charset="-122"/>
              </a:rPr>
              <a:t>MDA</a:t>
            </a:r>
            <a:r>
              <a:rPr lang="zh-CN" altLang="en-US" dirty="0">
                <a:solidFill>
                  <a:schemeClr val="tx1"/>
                </a:solidFill>
                <a:latin typeface="微软雅黑" panose="020B0503020204020204" pitchFamily="34" charset="-122"/>
                <a:ea typeface="微软雅黑" panose="020B0503020204020204" pitchFamily="34" charset="-122"/>
              </a:rPr>
              <a:t>）的软件开发思想，轻量级的前后台开发框架，支持应用系统的模块化定制开发、迭代式软件升级维护、以及快速灵活的系统部署</a:t>
            </a:r>
          </a:p>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基于</a:t>
            </a:r>
            <a:r>
              <a:rPr lang="en-GB" altLang="en-US" dirty="0" err="1">
                <a:solidFill>
                  <a:schemeClr val="tx1"/>
                </a:solidFill>
                <a:latin typeface="微软雅黑" panose="020B0503020204020204" pitchFamily="34" charset="-122"/>
                <a:ea typeface="微软雅黑" panose="020B0503020204020204" pitchFamily="34" charset="-122"/>
              </a:rPr>
              <a:t>Sprin</a:t>
            </a:r>
            <a:r>
              <a:rPr lang="en-US" altLang="zh-CN" dirty="0">
                <a:solidFill>
                  <a:schemeClr val="tx1"/>
                </a:solidFill>
                <a:latin typeface="微软雅黑" panose="020B0503020204020204" pitchFamily="34" charset="-122"/>
                <a:ea typeface="微软雅黑" panose="020B0503020204020204" pitchFamily="34" charset="-122"/>
              </a:rPr>
              <a:t>g</a:t>
            </a:r>
            <a:r>
              <a:rPr lang="en-GB" altLang="en-US" dirty="0" err="1">
                <a:solidFill>
                  <a:schemeClr val="tx1"/>
                </a:solidFill>
                <a:latin typeface="微软雅黑" panose="020B0503020204020204" pitchFamily="34" charset="-122"/>
                <a:ea typeface="微软雅黑" panose="020B0503020204020204" pitchFamily="34" charset="-122"/>
              </a:rPr>
              <a:t>Boot+MyBatis</a:t>
            </a:r>
            <a:r>
              <a:rPr lang="zh-CN" altLang="en-US" dirty="0">
                <a:solidFill>
                  <a:schemeClr val="tx1"/>
                </a:solidFill>
                <a:latin typeface="微软雅黑" panose="020B0503020204020204" pitchFamily="34" charset="-122"/>
                <a:ea typeface="微软雅黑" panose="020B0503020204020204" pitchFamily="34" charset="-122"/>
              </a:rPr>
              <a:t>的</a:t>
            </a:r>
            <a:r>
              <a:rPr lang="zh-CN" altLang="en-US" b="1" dirty="0">
                <a:solidFill>
                  <a:schemeClr val="tx1"/>
                </a:solidFill>
                <a:latin typeface="微软雅黑" panose="020B0503020204020204" pitchFamily="34" charset="-122"/>
                <a:ea typeface="微软雅黑" panose="020B0503020204020204" pitchFamily="34" charset="-122"/>
              </a:rPr>
              <a:t>后台开发框架</a:t>
            </a:r>
            <a:r>
              <a:rPr lang="zh-CN" altLang="en-US" dirty="0">
                <a:solidFill>
                  <a:schemeClr val="tx1"/>
                </a:solidFill>
                <a:latin typeface="微软雅黑" panose="020B0503020204020204" pitchFamily="34" charset="-122"/>
                <a:ea typeface="微软雅黑" panose="020B0503020204020204" pitchFamily="34" charset="-122"/>
              </a:rPr>
              <a:t>和</a:t>
            </a:r>
            <a:r>
              <a:rPr lang="zh-CN" altLang="en-GB" dirty="0">
                <a:solidFill>
                  <a:schemeClr val="tx1"/>
                </a:solidFill>
                <a:latin typeface="微软雅黑" panose="020B0503020204020204" pitchFamily="34" charset="-122"/>
                <a:ea typeface="微软雅黑" panose="020B0503020204020204" pitchFamily="34" charset="-122"/>
              </a:rPr>
              <a:t>基于</a:t>
            </a:r>
            <a:r>
              <a:rPr lang="en-GB" altLang="en-US" dirty="0">
                <a:solidFill>
                  <a:schemeClr val="tx1"/>
                </a:solidFill>
                <a:latin typeface="微软雅黑" panose="020B0503020204020204" pitchFamily="34" charset="-122"/>
                <a:ea typeface="微软雅黑" panose="020B0503020204020204" pitchFamily="34" charset="-122"/>
              </a:rPr>
              <a:t>React</a:t>
            </a:r>
            <a:r>
              <a:rPr lang="zh-CN" altLang="en-US" dirty="0">
                <a:solidFill>
                  <a:schemeClr val="tx1"/>
                </a:solidFill>
                <a:latin typeface="微软雅黑" panose="020B0503020204020204" pitchFamily="34" charset="-122"/>
                <a:ea typeface="微软雅黑" panose="020B0503020204020204" pitchFamily="34" charset="-122"/>
              </a:rPr>
              <a:t>的</a:t>
            </a:r>
            <a:r>
              <a:rPr lang="zh-CN" altLang="en-US" b="1" dirty="0">
                <a:solidFill>
                  <a:schemeClr val="tx1"/>
                </a:solidFill>
                <a:latin typeface="微软雅黑" panose="020B0503020204020204" pitchFamily="34" charset="-122"/>
                <a:ea typeface="微软雅黑" panose="020B0503020204020204" pitchFamily="34" charset="-122"/>
              </a:rPr>
              <a:t>前台开发框架</a:t>
            </a: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en-GB" altLang="en-US" dirty="0">
                <a:solidFill>
                  <a:schemeClr val="tx1"/>
                </a:solidFill>
                <a:latin typeface="微软雅黑" panose="020B0503020204020204" pitchFamily="34" charset="-122"/>
                <a:ea typeface="微软雅黑" panose="020B0503020204020204" pitchFamily="34" charset="-122"/>
              </a:rPr>
              <a:t>MySQL</a:t>
            </a:r>
            <a:r>
              <a:rPr lang="zh-CN" altLang="en-US" b="1" dirty="0">
                <a:solidFill>
                  <a:schemeClr val="tx1"/>
                </a:solidFill>
                <a:latin typeface="微软雅黑" panose="020B0503020204020204" pitchFamily="34" charset="-122"/>
                <a:ea typeface="微软雅黑" panose="020B0503020204020204" pitchFamily="34" charset="-122"/>
              </a:rPr>
              <a:t>数据库</a:t>
            </a:r>
            <a:r>
              <a:rPr lang="zh-CN" altLang="en-US" dirty="0">
                <a:solidFill>
                  <a:schemeClr val="tx1"/>
                </a:solidFill>
                <a:latin typeface="微软雅黑" panose="020B0503020204020204" pitchFamily="34" charset="-122"/>
                <a:ea typeface="微软雅黑" panose="020B0503020204020204" pitchFamily="34" charset="-122"/>
              </a:rPr>
              <a:t>，</a:t>
            </a:r>
            <a:r>
              <a:rPr lang="zh-CN" altLang="en-US" b="1" dirty="0">
                <a:solidFill>
                  <a:schemeClr val="tx1"/>
                </a:solidFill>
                <a:latin typeface="微软雅黑" panose="020B0503020204020204" pitchFamily="34" charset="-122"/>
                <a:ea typeface="微软雅黑" panose="020B0503020204020204" pitchFamily="34" charset="-122"/>
              </a:rPr>
              <a:t>北向</a:t>
            </a:r>
            <a:r>
              <a:rPr lang="zh-CN" altLang="en-US" dirty="0">
                <a:solidFill>
                  <a:schemeClr val="tx1"/>
                </a:solidFill>
                <a:latin typeface="微软雅黑" panose="020B0503020204020204" pitchFamily="34" charset="-122"/>
                <a:ea typeface="微软雅黑" panose="020B0503020204020204" pitchFamily="34" charset="-122"/>
              </a:rPr>
              <a:t>支持</a:t>
            </a:r>
            <a:r>
              <a:rPr lang="en-GB" altLang="en-US" dirty="0">
                <a:solidFill>
                  <a:schemeClr val="tx1"/>
                </a:solidFill>
                <a:latin typeface="微软雅黑" panose="020B0503020204020204" pitchFamily="34" charset="-122"/>
                <a:ea typeface="微软雅黑" panose="020B0503020204020204" pitchFamily="34" charset="-122"/>
              </a:rPr>
              <a:t>RESTful</a:t>
            </a:r>
            <a:r>
              <a:rPr lang="zh-CN" altLang="en-US" dirty="0">
                <a:solidFill>
                  <a:schemeClr val="tx1"/>
                </a:solidFill>
                <a:latin typeface="微软雅黑" panose="020B0503020204020204" pitchFamily="34" charset="-122"/>
                <a:ea typeface="微软雅黑" panose="020B0503020204020204" pitchFamily="34" charset="-122"/>
              </a:rPr>
              <a:t>接口，</a:t>
            </a:r>
            <a:r>
              <a:rPr lang="zh-CN" altLang="en-US" b="1" dirty="0">
                <a:solidFill>
                  <a:schemeClr val="tx1"/>
                </a:solidFill>
                <a:latin typeface="微软雅黑" panose="020B0503020204020204" pitchFamily="34" charset="-122"/>
                <a:ea typeface="微软雅黑" panose="020B0503020204020204" pitchFamily="34" charset="-122"/>
              </a:rPr>
              <a:t>南向</a:t>
            </a:r>
            <a:r>
              <a:rPr lang="zh-CN" altLang="en-US" dirty="0">
                <a:solidFill>
                  <a:schemeClr val="tx1"/>
                </a:solidFill>
                <a:latin typeface="微软雅黑" panose="020B0503020204020204" pitchFamily="34" charset="-122"/>
                <a:ea typeface="微软雅黑" panose="020B0503020204020204" pitchFamily="34" charset="-122"/>
              </a:rPr>
              <a:t>支持</a:t>
            </a:r>
            <a:r>
              <a:rPr lang="en-GB" altLang="en-US" dirty="0">
                <a:solidFill>
                  <a:schemeClr val="tx1"/>
                </a:solidFill>
                <a:latin typeface="微软雅黑" panose="020B0503020204020204" pitchFamily="34" charset="-122"/>
                <a:ea typeface="微软雅黑" panose="020B0503020204020204" pitchFamily="34" charset="-122"/>
              </a:rPr>
              <a:t>RESTful</a:t>
            </a:r>
            <a:r>
              <a:rPr lang="zh-CN" altLang="en-US" dirty="0">
                <a:solidFill>
                  <a:schemeClr val="tx1"/>
                </a:solidFill>
                <a:latin typeface="微软雅黑" panose="020B0503020204020204" pitchFamily="34" charset="-122"/>
                <a:ea typeface="微软雅黑" panose="020B0503020204020204" pitchFamily="34" charset="-122"/>
              </a:rPr>
              <a:t>和</a:t>
            </a:r>
            <a:r>
              <a:rPr lang="en-GB" altLang="en-US" dirty="0" err="1">
                <a:solidFill>
                  <a:schemeClr val="tx1"/>
                </a:solidFill>
                <a:latin typeface="微软雅黑" panose="020B0503020204020204" pitchFamily="34" charset="-122"/>
                <a:ea typeface="微软雅黑" panose="020B0503020204020204" pitchFamily="34" charset="-122"/>
              </a:rPr>
              <a:t>WebService</a:t>
            </a:r>
            <a:r>
              <a:rPr lang="zh-CN" altLang="en-US" dirty="0">
                <a:solidFill>
                  <a:schemeClr val="tx1"/>
                </a:solidFill>
                <a:latin typeface="微软雅黑" panose="020B0503020204020204" pitchFamily="34" charset="-122"/>
                <a:ea typeface="微软雅黑" panose="020B0503020204020204" pitchFamily="34" charset="-122"/>
              </a:rPr>
              <a:t>接口</a:t>
            </a:r>
          </a:p>
          <a:p>
            <a:pPr marL="285750" lvl="0" indent="-285750" algn="l">
              <a:lnSpc>
                <a:spcPct val="150000"/>
              </a:lnSpc>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54355" y="1821815"/>
            <a:ext cx="2756535" cy="368300"/>
          </a:xfrm>
          <a:prstGeom prst="rect">
            <a:avLst/>
          </a:prstGeom>
          <a:noFill/>
        </p:spPr>
        <p:txBody>
          <a:bodyPr wrap="square" rtlCol="0">
            <a:spAutoFit/>
          </a:bodyPr>
          <a:lstStyle/>
          <a:p>
            <a:pPr algn="l"/>
            <a:r>
              <a:rPr lang="zh-CN" altLang="en-US" b="1" dirty="0">
                <a:latin typeface="微软雅黑" panose="020B0503020204020204" pitchFamily="34" charset="-122"/>
                <a:ea typeface="微软雅黑" panose="020B0503020204020204" pitchFamily="34" charset="-122"/>
              </a:rPr>
              <a:t>系统开发框架和技术路线</a:t>
            </a:r>
          </a:p>
        </p:txBody>
      </p:sp>
      <p:pic>
        <p:nvPicPr>
          <p:cNvPr id="7" name="图片 27"/>
          <p:cNvPicPr>
            <a:picLocks noChangeAspect="1"/>
          </p:cNvPicPr>
          <p:nvPr/>
        </p:nvPicPr>
        <p:blipFill>
          <a:blip r:embed="rId5"/>
          <a:stretch>
            <a:fillRect/>
          </a:stretch>
        </p:blipFill>
        <p:spPr>
          <a:xfrm>
            <a:off x="7038975" y="1645976"/>
            <a:ext cx="4743450" cy="2099945"/>
          </a:xfrm>
          <a:prstGeom prst="rect">
            <a:avLst/>
          </a:prstGeom>
        </p:spPr>
      </p:pic>
      <p:sp>
        <p:nvSpPr>
          <p:cNvPr id="10" name="文本框 9"/>
          <p:cNvSpPr txBox="1"/>
          <p:nvPr/>
        </p:nvSpPr>
        <p:spPr>
          <a:xfrm>
            <a:off x="7905433" y="6298565"/>
            <a:ext cx="3010535" cy="337185"/>
          </a:xfrm>
          <a:prstGeom prst="rect">
            <a:avLst/>
          </a:prstGeom>
          <a:noFill/>
        </p:spPr>
        <p:txBody>
          <a:bodyPr wrap="none" rtlCol="0" anchor="t">
            <a:spAutoFit/>
          </a:bodyPr>
          <a:lstStyle/>
          <a:p>
            <a:pPr algn="ctr"/>
            <a:r>
              <a:rPr lang="en-GB" altLang="en-US" sz="1600" dirty="0" err="1">
                <a:latin typeface="微软雅黑" panose="020B0503020204020204" pitchFamily="34" charset="-122"/>
                <a:ea typeface="微软雅黑" panose="020B0503020204020204" pitchFamily="34" charset="-122"/>
                <a:sym typeface="+mn-ea"/>
              </a:rPr>
              <a:t>Sprin</a:t>
            </a:r>
            <a:r>
              <a:rPr lang="en-US" altLang="zh-CN" sz="1600" dirty="0">
                <a:latin typeface="微软雅黑" panose="020B0503020204020204" pitchFamily="34" charset="-122"/>
                <a:ea typeface="微软雅黑" panose="020B0503020204020204" pitchFamily="34" charset="-122"/>
                <a:sym typeface="+mn-ea"/>
              </a:rPr>
              <a:t>g</a:t>
            </a:r>
            <a:r>
              <a:rPr lang="en-GB" altLang="en-US" sz="1600" dirty="0" err="1">
                <a:latin typeface="微软雅黑" panose="020B0503020204020204" pitchFamily="34" charset="-122"/>
                <a:ea typeface="微软雅黑" panose="020B0503020204020204" pitchFamily="34" charset="-122"/>
                <a:sym typeface="+mn-ea"/>
              </a:rPr>
              <a:t>Boot+MyBatis</a:t>
            </a:r>
            <a:r>
              <a:rPr lang="zh-CN" altLang="en-GB" sz="1600" dirty="0" err="1">
                <a:latin typeface="微软雅黑" panose="020B0503020204020204" pitchFamily="34" charset="-122"/>
                <a:ea typeface="微软雅黑" panose="020B0503020204020204" pitchFamily="34" charset="-122"/>
                <a:sym typeface="+mn-ea"/>
              </a:rPr>
              <a:t>开发框架</a:t>
            </a:r>
          </a:p>
        </p:txBody>
      </p:sp>
      <p:pic>
        <p:nvPicPr>
          <p:cNvPr id="11" name="图片 10">
            <a:extLst>
              <a:ext uri="{FF2B5EF4-FFF2-40B4-BE49-F238E27FC236}">
                <a16:creationId xmlns:a16="http://schemas.microsoft.com/office/drawing/2014/main" id="{514FF290-FE97-4835-98EA-B3EF149C5264}"/>
              </a:ext>
            </a:extLst>
          </p:cNvPr>
          <p:cNvPicPr>
            <a:picLocks noChangeAspect="1"/>
          </p:cNvPicPr>
          <p:nvPr/>
        </p:nvPicPr>
        <p:blipFill>
          <a:blip r:embed="rId6"/>
          <a:stretch>
            <a:fillRect/>
          </a:stretch>
        </p:blipFill>
        <p:spPr>
          <a:xfrm>
            <a:off x="7361596" y="3814605"/>
            <a:ext cx="4220844" cy="2415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821191"/>
            <a:ext cx="12192000" cy="3379694"/>
          </a:xfrm>
          <a:prstGeom prst="rect">
            <a:avLst/>
          </a:prstGeom>
        </p:spPr>
      </p:pic>
      <p:grpSp>
        <p:nvGrpSpPr>
          <p:cNvPr id="12" name="组合 11"/>
          <p:cNvGrpSpPr/>
          <p:nvPr/>
        </p:nvGrpSpPr>
        <p:grpSpPr>
          <a:xfrm>
            <a:off x="5629290" y="2063467"/>
            <a:ext cx="1233705" cy="1237593"/>
            <a:chOff x="6609209" y="790981"/>
            <a:chExt cx="2301875" cy="2308226"/>
          </a:xfrm>
        </p:grpSpPr>
        <p:sp>
          <p:nvSpPr>
            <p:cNvPr id="13" name="Oval 5"/>
            <p:cNvSpPr>
              <a:spLocks noChangeArrowheads="1"/>
            </p:cNvSpPr>
            <p:nvPr/>
          </p:nvSpPr>
          <p:spPr bwMode="auto">
            <a:xfrm>
              <a:off x="6609209" y="790981"/>
              <a:ext cx="2301875" cy="2308226"/>
            </a:xfrm>
            <a:prstGeom prst="ellipse">
              <a:avLst/>
            </a:prstGeom>
            <a:solidFill>
              <a:srgbClr val="FFFFFF"/>
            </a:solidFill>
            <a:ln w="9525">
              <a:noFill/>
              <a:round/>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sp>
          <p:nvSpPr>
            <p:cNvPr id="14"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lumMod val="50000"/>
              </a:schemeClr>
            </a:solidFill>
            <a:ln>
              <a:noFill/>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grpSp>
      <p:sp>
        <p:nvSpPr>
          <p:cNvPr id="22" name="TextBox 17"/>
          <p:cNvSpPr txBox="1"/>
          <p:nvPr/>
        </p:nvSpPr>
        <p:spPr>
          <a:xfrm>
            <a:off x="3766645" y="3465481"/>
            <a:ext cx="4922427" cy="706428"/>
          </a:xfrm>
          <a:prstGeom prst="rect">
            <a:avLst/>
          </a:prstGeom>
          <a:noFill/>
        </p:spPr>
        <p:txBody>
          <a:bodyPr wrap="square" lIns="55706" tIns="27853" rIns="55706" bIns="27853" rtlCol="0">
            <a:spAutoFit/>
          </a:bodyPr>
          <a:lstStyle/>
          <a:p>
            <a:pPr algn="dist">
              <a:lnSpc>
                <a:spcPct val="130000"/>
              </a:lnSpc>
            </a:pPr>
            <a:r>
              <a:rPr lang="zh-CN" altLang="en-US" sz="3250" dirty="0">
                <a:solidFill>
                  <a:schemeClr val="tx2">
                    <a:lumMod val="75000"/>
                  </a:schemeClr>
                </a:solidFill>
                <a:latin typeface="方正正粗黑简体" panose="02000000000000000000" pitchFamily="2" charset="-122"/>
                <a:ea typeface="方正正粗黑简体" panose="02000000000000000000" pitchFamily="2" charset="-122"/>
              </a:rPr>
              <a:t>工作计划</a:t>
            </a:r>
          </a:p>
        </p:txBody>
      </p:sp>
      <p:sp>
        <p:nvSpPr>
          <p:cNvPr id="24" name="TextBox 19"/>
          <p:cNvSpPr txBox="1"/>
          <p:nvPr/>
        </p:nvSpPr>
        <p:spPr>
          <a:xfrm>
            <a:off x="5969475" y="1945682"/>
            <a:ext cx="550698" cy="1237599"/>
          </a:xfrm>
          <a:prstGeom prst="rect">
            <a:avLst/>
          </a:prstGeom>
          <a:noFill/>
        </p:spPr>
        <p:txBody>
          <a:bodyPr wrap="none" lIns="66311" tIns="33155" rIns="66311" bIns="33155" rtlCol="0">
            <a:spAutoFit/>
          </a:bodyPr>
          <a:lstStyle/>
          <a:p>
            <a:pPr algn="ctr">
              <a:lnSpc>
                <a:spcPct val="130000"/>
              </a:lnSpc>
            </a:pPr>
            <a:r>
              <a:rPr lang="en-US" altLang="zh-CN" sz="6500" b="1" dirty="0">
                <a:solidFill>
                  <a:schemeClr val="tx2">
                    <a:lumMod val="75000"/>
                  </a:schemeClr>
                </a:solidFill>
                <a:latin typeface="Times New Roman" panose="02020603050405020304" pitchFamily="18" charset="0"/>
                <a:cs typeface="Times New Roman" panose="02020603050405020304" pitchFamily="18" charset="0"/>
              </a:rPr>
              <a:t>3</a:t>
            </a:r>
          </a:p>
        </p:txBody>
      </p:sp>
      <p:cxnSp>
        <p:nvCxnSpPr>
          <p:cNvPr id="20" name="直接连接符 46"/>
          <p:cNvCxnSpPr>
            <a:cxnSpLocks noChangeShapeType="1"/>
          </p:cNvCxnSpPr>
          <p:nvPr/>
        </p:nvCxnSpPr>
        <p:spPr bwMode="auto">
          <a:xfrm flipH="1">
            <a:off x="3549267" y="4196567"/>
            <a:ext cx="5357185" cy="0"/>
          </a:xfrm>
          <a:prstGeom prst="line">
            <a:avLst/>
          </a:prstGeom>
          <a:ln w="38100" cmpd="thickThin">
            <a:solidFill>
              <a:srgbClr val="CFDDED"/>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lgn="ctr"/>
            <a:fld id="{86FA3181-1FCE-4552-BB5A-AB7BEDF0545D}" type="slidenum">
              <a:rPr lang="en-US" altLang="zh-CN" smtClean="0"/>
              <a:t>16</a:t>
            </a:fld>
            <a:endParaRPr lang="en-US" altLang="zh-CN"/>
          </a:p>
        </p:txBody>
      </p:sp>
      <p:sp>
        <p:nvSpPr>
          <p:cNvPr id="7" name="文本框 6"/>
          <p:cNvSpPr txBox="1"/>
          <p:nvPr/>
        </p:nvSpPr>
        <p:spPr>
          <a:xfrm>
            <a:off x="450528" y="3859768"/>
            <a:ext cx="11169880" cy="298921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a:p>
            <a:pPr marL="285750" lvl="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工作计划</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2021</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10</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~12</a:t>
            </a:r>
            <a:r>
              <a:rPr lang="zh-CN" altLang="en-US" dirty="0">
                <a:solidFill>
                  <a:schemeClr val="tx1"/>
                </a:solidFill>
                <a:latin typeface="微软雅黑" panose="020B0503020204020204" pitchFamily="34" charset="-122"/>
                <a:ea typeface="微软雅黑" panose="020B0503020204020204" pitchFamily="34" charset="-122"/>
              </a:rPr>
              <a:t>月落实设备原型装置的厂商；基于课题</a:t>
            </a:r>
            <a:r>
              <a:rPr lang="en-US" altLang="zh-CN" dirty="0">
                <a:solidFill>
                  <a:schemeClr val="tx1"/>
                </a:solidFill>
                <a:latin typeface="微软雅黑" panose="020B0503020204020204" pitchFamily="34" charset="-122"/>
                <a:ea typeface="微软雅黑" panose="020B0503020204020204" pitchFamily="34" charset="-122"/>
              </a:rPr>
              <a:t>1/2</a:t>
            </a:r>
            <a:r>
              <a:rPr lang="zh-CN" altLang="en-US" dirty="0">
                <a:solidFill>
                  <a:schemeClr val="tx1"/>
                </a:solidFill>
                <a:latin typeface="微软雅黑" panose="020B0503020204020204" pitchFamily="34" charset="-122"/>
                <a:ea typeface="微软雅黑" panose="020B0503020204020204" pitchFamily="34" charset="-122"/>
              </a:rPr>
              <a:t>的承载架构和</a:t>
            </a:r>
            <a:r>
              <a:rPr lang="zh-CN" altLang="zh-CN" dirty="0">
                <a:solidFill>
                  <a:schemeClr val="tx1"/>
                </a:solidFill>
                <a:latin typeface="微软雅黑" panose="020B0503020204020204" pitchFamily="34" charset="-122"/>
                <a:ea typeface="微软雅黑" panose="020B0503020204020204" pitchFamily="34" charset="-122"/>
              </a:rPr>
              <a:t>多颗粒度帧结构及时隙交叉技术</a:t>
            </a:r>
            <a:r>
              <a:rPr lang="zh-CN" altLang="en-US" dirty="0">
                <a:solidFill>
                  <a:schemeClr val="tx1"/>
                </a:solidFill>
                <a:latin typeface="微软雅黑" panose="020B0503020204020204" pitchFamily="34" charset="-122"/>
                <a:ea typeface="微软雅黑" panose="020B0503020204020204" pitchFamily="34" charset="-122"/>
              </a:rPr>
              <a:t>，提出硬件设备的需求</a:t>
            </a: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基于课题</a:t>
            </a:r>
            <a:r>
              <a:rPr lang="en-US" altLang="zh-CN" dirty="0">
                <a:solidFill>
                  <a:schemeClr val="tx1"/>
                </a:solidFill>
                <a:latin typeface="微软雅黑" panose="020B0503020204020204" pitchFamily="34" charset="-122"/>
                <a:ea typeface="微软雅黑" panose="020B0503020204020204" pitchFamily="34" charset="-122"/>
              </a:rPr>
              <a:t>1/2</a:t>
            </a:r>
            <a:r>
              <a:rPr lang="zh-CN" altLang="en-US" dirty="0">
                <a:solidFill>
                  <a:schemeClr val="tx1"/>
                </a:solidFill>
                <a:latin typeface="微软雅黑" panose="020B0503020204020204" pitchFamily="34" charset="-122"/>
                <a:ea typeface="微软雅黑" panose="020B0503020204020204" pitchFamily="34" charset="-122"/>
              </a:rPr>
              <a:t>的安全隔离和切片调度关键技术提出硬件设备需求</a:t>
            </a: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4</a:t>
            </a:r>
            <a:r>
              <a:rPr lang="zh-CN" altLang="zh-CN"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2022</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6</a:t>
            </a:r>
            <a:r>
              <a:rPr lang="zh-CN" altLang="zh-CN" dirty="0">
                <a:solidFill>
                  <a:schemeClr val="tx1"/>
                </a:solidFill>
                <a:latin typeface="微软雅黑" panose="020B0503020204020204" pitchFamily="34" charset="-122"/>
                <a:ea typeface="微软雅黑" panose="020B0503020204020204" pitchFamily="34" charset="-122"/>
              </a:rPr>
              <a:t>月研发基于</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zh-CN" dirty="0">
                <a:solidFill>
                  <a:schemeClr val="tx1"/>
                </a:solidFill>
                <a:latin typeface="微软雅黑" panose="020B0503020204020204" pitchFamily="34" charset="-122"/>
                <a:ea typeface="微软雅黑" panose="020B0503020204020204" pitchFamily="34" charset="-122"/>
              </a:rPr>
              <a:t>的设备原型装置</a:t>
            </a:r>
            <a:endParaRPr lang="zh-CN" altLang="en-US"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7</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10</a:t>
            </a:r>
            <a:r>
              <a:rPr lang="zh-CN" altLang="en-US" dirty="0">
                <a:solidFill>
                  <a:schemeClr val="tx1"/>
                </a:solidFill>
                <a:latin typeface="微软雅黑" panose="020B0503020204020204" pitchFamily="34" charset="-122"/>
                <a:ea typeface="微软雅黑" panose="020B0503020204020204" pitchFamily="34" charset="-122"/>
              </a:rPr>
              <a:t>月配合课题</a:t>
            </a:r>
            <a:r>
              <a:rPr lang="en-US" altLang="zh-CN" dirty="0">
                <a:solidFill>
                  <a:schemeClr val="tx1"/>
                </a:solidFill>
                <a:latin typeface="微软雅黑" panose="020B0503020204020204" pitchFamily="34" charset="-122"/>
                <a:ea typeface="微软雅黑" panose="020B0503020204020204" pitchFamily="34" charset="-122"/>
              </a:rPr>
              <a:t>4</a:t>
            </a:r>
            <a:r>
              <a:rPr lang="zh-CN" altLang="en-US" dirty="0">
                <a:solidFill>
                  <a:schemeClr val="tx1"/>
                </a:solidFill>
                <a:latin typeface="微软雅黑" panose="020B0503020204020204" pitchFamily="34" charset="-122"/>
                <a:ea typeface="微软雅黑" panose="020B0503020204020204" pitchFamily="34" charset="-122"/>
              </a:rPr>
              <a:t>典型场景试点验证开展部署和测试</a:t>
            </a:r>
          </a:p>
          <a:p>
            <a:pPr marL="28575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当前进展</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设备厂商初步调研</a:t>
            </a: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与课题</a:t>
            </a:r>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课题</a:t>
            </a:r>
            <a:r>
              <a:rPr lang="en-US" altLang="zh-CN" dirty="0">
                <a:solidFill>
                  <a:schemeClr val="tx1"/>
                </a:solidFill>
                <a:latin typeface="微软雅黑" panose="020B0503020204020204" pitchFamily="34" charset="-122"/>
                <a:ea typeface="微软雅黑" panose="020B0503020204020204" pitchFamily="34" charset="-122"/>
              </a:rPr>
              <a:t>2</a:t>
            </a:r>
            <a:r>
              <a:rPr lang="zh-CN" altLang="en-US" dirty="0">
                <a:solidFill>
                  <a:schemeClr val="tx1"/>
                </a:solidFill>
                <a:latin typeface="微软雅黑" panose="020B0503020204020204" pitchFamily="34" charset="-122"/>
                <a:ea typeface="微软雅黑" panose="020B0503020204020204" pitchFamily="34" charset="-122"/>
              </a:rPr>
              <a:t>参研单位进行初步沟通</a:t>
            </a:r>
            <a:endParaRPr lang="en-US" altLang="zh-CN" dirty="0">
              <a:solidFill>
                <a:schemeClr val="tx1"/>
              </a:solidFill>
              <a:latin typeface="微软雅黑" panose="020B0503020204020204" pitchFamily="34" charset="-122"/>
              <a:ea typeface="微软雅黑" panose="020B0503020204020204" pitchFamily="34" charset="-122"/>
            </a:endParaRPr>
          </a:p>
          <a:p>
            <a:pPr indent="45720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custDataLst>
              <p:tags r:id="rId1"/>
            </p:custDataLst>
          </p:nvPr>
        </p:nvSpPr>
        <p:spPr bwMode="auto">
          <a:xfrm>
            <a:off x="418933" y="3289155"/>
            <a:ext cx="2583890" cy="3850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9" name="object 3"/>
          <p:cNvSpPr txBox="1">
            <a:spLocks noChangeArrowheads="1"/>
          </p:cNvSpPr>
          <p:nvPr/>
        </p:nvSpPr>
        <p:spPr bwMode="auto">
          <a:xfrm>
            <a:off x="245038" y="3366406"/>
            <a:ext cx="28477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工作计划与当前进展</a:t>
            </a:r>
          </a:p>
        </p:txBody>
      </p:sp>
      <p:sp>
        <p:nvSpPr>
          <p:cNvPr id="10" name="燕尾形 17"/>
          <p:cNvSpPr/>
          <p:nvPr>
            <p:custDataLst>
              <p:tags r:id="rId2"/>
            </p:custDataLst>
          </p:nvPr>
        </p:nvSpPr>
        <p:spPr bwMode="auto">
          <a:xfrm>
            <a:off x="2881870" y="3297800"/>
            <a:ext cx="421790" cy="361869"/>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fontScale="92500" lnSpcReduction="20000"/>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2" name="文本框 11"/>
          <p:cNvSpPr txBox="1"/>
          <p:nvPr/>
        </p:nvSpPr>
        <p:spPr>
          <a:xfrm>
            <a:off x="450528" y="1966558"/>
            <a:ext cx="11169880" cy="113701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lnSpc>
                <a:spcPts val="2500"/>
              </a:lnSpc>
            </a:pPr>
            <a:r>
              <a:rPr lang="zh-CN" altLang="en-US" dirty="0">
                <a:solidFill>
                  <a:schemeClr val="tx1"/>
                </a:solidFill>
                <a:latin typeface="微软雅黑" panose="020B0503020204020204" pitchFamily="34" charset="-122"/>
                <a:ea typeface="微软雅黑" panose="020B0503020204020204" pitchFamily="34" charset="-122"/>
              </a:rPr>
              <a:t>    研发</a:t>
            </a:r>
            <a:r>
              <a:rPr lang="zh-CN" altLang="zh-CN" dirty="0">
                <a:solidFill>
                  <a:schemeClr val="tx1"/>
                </a:solidFill>
                <a:latin typeface="微软雅黑" panose="020B0503020204020204" pitchFamily="34" charset="-122"/>
                <a:ea typeface="微软雅黑" panose="020B0503020204020204" pitchFamily="34" charset="-122"/>
              </a:rPr>
              <a:t>基于</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技术的</a:t>
            </a:r>
            <a:r>
              <a:rPr lang="en-US" altLang="zh-CN" dirty="0">
                <a:solidFill>
                  <a:schemeClr val="tx1"/>
                </a:solidFill>
                <a:latin typeface="微软雅黑" panose="020B0503020204020204" pitchFamily="34" charset="-122"/>
                <a:ea typeface="微软雅黑" panose="020B0503020204020204" pitchFamily="34" charset="-122"/>
              </a:rPr>
              <a:t> IP+</a:t>
            </a:r>
            <a:r>
              <a:rPr lang="zh-CN" altLang="zh-CN" dirty="0">
                <a:solidFill>
                  <a:schemeClr val="tx1"/>
                </a:solidFill>
                <a:latin typeface="微软雅黑" panose="020B0503020204020204" pitchFamily="34" charset="-122"/>
                <a:ea typeface="微软雅黑" panose="020B0503020204020204" pitchFamily="34" charset="-122"/>
              </a:rPr>
              <a:t>光融合原型设备</a:t>
            </a:r>
            <a:r>
              <a:rPr lang="en-US" altLang="zh-CN" dirty="0">
                <a:solidFill>
                  <a:schemeClr val="tx1"/>
                </a:solidFill>
                <a:latin typeface="微软雅黑" panose="020B0503020204020204" pitchFamily="34" charset="-122"/>
                <a:ea typeface="微软雅黑" panose="020B0503020204020204" pitchFamily="34" charset="-122"/>
              </a:rPr>
              <a:t>1</a:t>
            </a:r>
            <a:r>
              <a:rPr lang="zh-CN" altLang="zh-CN" dirty="0">
                <a:solidFill>
                  <a:schemeClr val="tx1"/>
                </a:solidFill>
                <a:latin typeface="微软雅黑" panose="020B0503020204020204" pitchFamily="34" charset="-122"/>
                <a:ea typeface="微软雅黑" panose="020B0503020204020204" pitchFamily="34" charset="-122"/>
              </a:rPr>
              <a:t>个</a:t>
            </a: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zh-CN" altLang="zh-CN" dirty="0">
                <a:solidFill>
                  <a:schemeClr val="tx1"/>
                </a:solidFill>
                <a:latin typeface="微软雅黑" panose="020B0503020204020204" pitchFamily="34" charset="-122"/>
                <a:ea typeface="微软雅黑" panose="020B0503020204020204" pitchFamily="34" charset="-122"/>
              </a:rPr>
              <a:t>适配电力存量各类业务设备以太网、</a:t>
            </a:r>
            <a:r>
              <a:rPr lang="en-US" altLang="zh-CN" dirty="0">
                <a:solidFill>
                  <a:schemeClr val="tx1"/>
                </a:solidFill>
                <a:latin typeface="微软雅黑" panose="020B0503020204020204" pitchFamily="34" charset="-122"/>
                <a:ea typeface="微软雅黑" panose="020B0503020204020204" pitchFamily="34" charset="-122"/>
              </a:rPr>
              <a:t>2M </a:t>
            </a:r>
            <a:r>
              <a:rPr lang="zh-CN" altLang="zh-CN" dirty="0">
                <a:solidFill>
                  <a:schemeClr val="tx1"/>
                </a:solidFill>
                <a:latin typeface="微软雅黑" panose="020B0503020204020204" pitchFamily="34" charset="-122"/>
                <a:ea typeface="微软雅黑" panose="020B0503020204020204" pitchFamily="34" charset="-122"/>
              </a:rPr>
              <a:t>等光</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电标准接口</a:t>
            </a: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最小时隙配置颗粒度达到</a:t>
            </a:r>
            <a:r>
              <a:rPr lang="en-US" altLang="zh-CN" dirty="0">
                <a:solidFill>
                  <a:schemeClr val="tx1"/>
                </a:solidFill>
                <a:latin typeface="微软雅黑" panose="020B0503020204020204" pitchFamily="34" charset="-122"/>
                <a:ea typeface="微软雅黑" panose="020B0503020204020204" pitchFamily="34" charset="-122"/>
              </a:rPr>
              <a:t> 10M</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custDataLst>
              <p:tags r:id="rId3"/>
            </p:custDataLst>
          </p:nvPr>
        </p:nvSpPr>
        <p:spPr bwMode="auto">
          <a:xfrm>
            <a:off x="388953" y="1382499"/>
            <a:ext cx="2372995" cy="3725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10000"/>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4" name="object 3"/>
          <p:cNvSpPr txBox="1">
            <a:spLocks noChangeArrowheads="1"/>
          </p:cNvSpPr>
          <p:nvPr/>
        </p:nvSpPr>
        <p:spPr bwMode="auto">
          <a:xfrm>
            <a:off x="418933" y="1409167"/>
            <a:ext cx="21526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预期目标</a:t>
            </a:r>
          </a:p>
        </p:txBody>
      </p:sp>
      <p:sp>
        <p:nvSpPr>
          <p:cNvPr id="16" name="矩形 15"/>
          <p:cNvSpPr/>
          <p:nvPr/>
        </p:nvSpPr>
        <p:spPr>
          <a:xfrm>
            <a:off x="5062655" y="90546"/>
            <a:ext cx="7129346" cy="615553"/>
          </a:xfrm>
          <a:prstGeom prst="rect">
            <a:avLst/>
          </a:prstGeom>
        </p:spPr>
        <p:txBody>
          <a:bodyPr vert="horz" lIns="121920" tIns="60960" rIns="121920" bIns="60960" rtlCol="0" anchor="ctr">
            <a:noAutofit/>
          </a:bodyPr>
          <a:lstStyle/>
          <a:p>
            <a:pPr algn="r" defTabSz="456565">
              <a:spcBef>
                <a:spcPct val="0"/>
              </a:spcBef>
            </a:pPr>
            <a:r>
              <a:rPr lang="zh-CN" altLang="en-US" sz="3200" b="1" dirty="0">
                <a:solidFill>
                  <a:srgbClr val="17375E"/>
                </a:solidFill>
                <a:latin typeface="黑体" panose="02010609060101010101" pitchFamily="49" charset="-122"/>
                <a:ea typeface="黑体" panose="02010609060101010101" pitchFamily="49" charset="-122"/>
                <a:cs typeface="+mj-cs"/>
              </a:rPr>
              <a:t>三、工作计划</a:t>
            </a:r>
          </a:p>
        </p:txBody>
      </p:sp>
      <p:sp>
        <p:nvSpPr>
          <p:cNvPr id="17" name="矩形 16"/>
          <p:cNvSpPr/>
          <p:nvPr>
            <p:custDataLst>
              <p:tags r:id="rId4"/>
            </p:custDataLst>
          </p:nvPr>
        </p:nvSpPr>
        <p:spPr bwMode="auto">
          <a:xfrm>
            <a:off x="368047" y="741711"/>
            <a:ext cx="8891283" cy="4473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8" name="燕尾形 17"/>
          <p:cNvSpPr/>
          <p:nvPr>
            <p:custDataLst>
              <p:tags r:id="rId5"/>
            </p:custDataLst>
          </p:nvPr>
        </p:nvSpPr>
        <p:spPr bwMode="auto">
          <a:xfrm>
            <a:off x="9204482" y="736310"/>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9" name="object 3"/>
          <p:cNvSpPr txBox="1">
            <a:spLocks noChangeArrowheads="1"/>
          </p:cNvSpPr>
          <p:nvPr/>
        </p:nvSpPr>
        <p:spPr bwMode="auto">
          <a:xfrm>
            <a:off x="625033" y="818197"/>
            <a:ext cx="87442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1</a:t>
            </a:r>
            <a:r>
              <a:rPr lang="zh-CN" altLang="en-US" dirty="0">
                <a:sym typeface="Arial" panose="020B0604020202020204" pitchFamily="34" charset="0"/>
              </a:rPr>
              <a:t>：</a:t>
            </a:r>
            <a:r>
              <a:rPr lang="zh-CN" altLang="en-US" dirty="0"/>
              <a:t>适配能源互联网业务的融合</a:t>
            </a:r>
            <a:r>
              <a:rPr lang="en-US" altLang="zh-CN" dirty="0" err="1"/>
              <a:t>FlexE</a:t>
            </a:r>
            <a:r>
              <a:rPr lang="zh-CN" altLang="en-US" dirty="0"/>
              <a:t>设备装置</a:t>
            </a:r>
            <a:endParaRPr lang="zh-CN" altLang="en-US" dirty="0">
              <a:sym typeface="Arial" panose="020B0604020202020204" pitchFamily="34" charset="0"/>
            </a:endParaRPr>
          </a:p>
        </p:txBody>
      </p:sp>
      <p:sp>
        <p:nvSpPr>
          <p:cNvPr id="20" name="燕尾形 17"/>
          <p:cNvSpPr/>
          <p:nvPr>
            <p:custDataLst>
              <p:tags r:id="rId6"/>
            </p:custDataLst>
          </p:nvPr>
        </p:nvSpPr>
        <p:spPr bwMode="auto">
          <a:xfrm>
            <a:off x="2581033" y="1369836"/>
            <a:ext cx="421790" cy="372508"/>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fontScale="92500" lnSpcReduction="20000"/>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lgn="ctr"/>
            <a:fld id="{86FA3181-1FCE-4552-BB5A-AB7BEDF0545D}" type="slidenum">
              <a:rPr lang="en-US" altLang="zh-CN" smtClean="0"/>
              <a:t>17</a:t>
            </a:fld>
            <a:endParaRPr lang="en-US" altLang="zh-CN"/>
          </a:p>
        </p:txBody>
      </p:sp>
      <p:sp>
        <p:nvSpPr>
          <p:cNvPr id="7" name="文本框 6"/>
          <p:cNvSpPr txBox="1"/>
          <p:nvPr/>
        </p:nvSpPr>
        <p:spPr>
          <a:xfrm>
            <a:off x="368047" y="4168499"/>
            <a:ext cx="11169880" cy="243070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a:p>
            <a:pPr marL="285750" lvl="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工作计划</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2021</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10</a:t>
            </a:r>
            <a:r>
              <a:rPr lang="zh-CN" altLang="zh-CN"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2021</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12</a:t>
            </a:r>
            <a:r>
              <a:rPr lang="zh-CN" altLang="zh-CN" dirty="0">
                <a:solidFill>
                  <a:schemeClr val="tx1"/>
                </a:solidFill>
                <a:latin typeface="微软雅黑" panose="020B0503020204020204" pitchFamily="34" charset="-122"/>
                <a:ea typeface="微软雅黑" panose="020B0503020204020204" pitchFamily="34" charset="-122"/>
              </a:rPr>
              <a:t>月</a:t>
            </a:r>
            <a:r>
              <a:rPr lang="zh-CN" altLang="en-US" dirty="0">
                <a:solidFill>
                  <a:schemeClr val="tx1"/>
                </a:solidFill>
                <a:latin typeface="微软雅黑" panose="020B0503020204020204" pitchFamily="34" charset="-122"/>
                <a:ea typeface="微软雅黑" panose="020B0503020204020204" pitchFamily="34" charset="-122"/>
              </a:rPr>
              <a:t>完成需求文档撰写</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a:t>
            </a:r>
            <a:r>
              <a:rPr lang="zh-CN" altLang="zh-CN"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2022</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3</a:t>
            </a:r>
            <a:r>
              <a:rPr lang="zh-CN" altLang="zh-CN" dirty="0">
                <a:solidFill>
                  <a:schemeClr val="tx1"/>
                </a:solidFill>
                <a:latin typeface="微软雅黑" panose="020B0503020204020204" pitchFamily="34" charset="-122"/>
                <a:ea typeface="微软雅黑" panose="020B0503020204020204" pitchFamily="34" charset="-122"/>
              </a:rPr>
              <a:t>月完成</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适配能源互联网接口的</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设备技术 </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适配能源互联网接口的</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设备技术 </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标准草案的撰写和提交</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当前进展</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管控需求调研和文献阅读</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撰写标准初稿</a:t>
            </a:r>
            <a:endParaRPr lang="en-US" altLang="zh-CN" dirty="0">
              <a:solidFill>
                <a:schemeClr val="tx1"/>
              </a:solidFill>
              <a:latin typeface="微软雅黑" panose="020B0503020204020204" pitchFamily="34" charset="-122"/>
              <a:ea typeface="微软雅黑" panose="020B0503020204020204" pitchFamily="34" charset="-122"/>
            </a:endParaRPr>
          </a:p>
          <a:p>
            <a:pPr indent="45720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custDataLst>
              <p:tags r:id="rId1"/>
            </p:custDataLst>
          </p:nvPr>
        </p:nvSpPr>
        <p:spPr bwMode="auto">
          <a:xfrm>
            <a:off x="339035" y="3620183"/>
            <a:ext cx="2499939" cy="462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9" name="object 3"/>
          <p:cNvSpPr txBox="1">
            <a:spLocks noChangeArrowheads="1"/>
          </p:cNvSpPr>
          <p:nvPr/>
        </p:nvSpPr>
        <p:spPr bwMode="auto">
          <a:xfrm>
            <a:off x="165140" y="3697434"/>
            <a:ext cx="28477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工作计划与当前进展</a:t>
            </a:r>
          </a:p>
        </p:txBody>
      </p:sp>
      <p:sp>
        <p:nvSpPr>
          <p:cNvPr id="10" name="燕尾形 17"/>
          <p:cNvSpPr/>
          <p:nvPr>
            <p:custDataLst>
              <p:tags r:id="rId2"/>
            </p:custDataLst>
          </p:nvPr>
        </p:nvSpPr>
        <p:spPr bwMode="auto">
          <a:xfrm>
            <a:off x="2678739" y="3626053"/>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2" name="文本框 11"/>
          <p:cNvSpPr txBox="1"/>
          <p:nvPr/>
        </p:nvSpPr>
        <p:spPr>
          <a:xfrm>
            <a:off x="339035" y="1929563"/>
            <a:ext cx="11169880" cy="9788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lvl="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完成</a:t>
            </a:r>
            <a:r>
              <a:rPr lang="zh-CN" altLang="zh-CN" dirty="0">
                <a:solidFill>
                  <a:schemeClr val="tx1"/>
                </a:solidFill>
                <a:latin typeface="微软雅黑" panose="020B0503020204020204" pitchFamily="34" charset="-122"/>
                <a:ea typeface="微软雅黑" panose="020B0503020204020204" pitchFamily="34" charset="-122"/>
              </a:rPr>
              <a:t>《能源互联网</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zh-CN" dirty="0">
                <a:solidFill>
                  <a:schemeClr val="tx1"/>
                </a:solidFill>
                <a:latin typeface="微软雅黑" panose="020B0503020204020204" pitchFamily="34" charset="-122"/>
                <a:ea typeface="微软雅黑" panose="020B0503020204020204" pitchFamily="34" charset="-122"/>
              </a:rPr>
              <a:t>承载网的管</a:t>
            </a:r>
            <a:r>
              <a:rPr lang="zh-CN" altLang="en-US" dirty="0">
                <a:solidFill>
                  <a:schemeClr val="tx1"/>
                </a:solidFill>
                <a:latin typeface="微软雅黑" panose="020B0503020204020204" pitchFamily="34" charset="-122"/>
                <a:ea typeface="微软雅黑" panose="020B0503020204020204" pitchFamily="34" charset="-122"/>
              </a:rPr>
              <a:t>控需</a:t>
            </a:r>
            <a:r>
              <a:rPr lang="zh-CN" altLang="zh-CN" dirty="0">
                <a:solidFill>
                  <a:schemeClr val="tx1"/>
                </a:solidFill>
                <a:latin typeface="微软雅黑" panose="020B0503020204020204" pitchFamily="34" charset="-122"/>
                <a:ea typeface="微软雅黑" panose="020B0503020204020204" pitchFamily="34" charset="-122"/>
              </a:rPr>
              <a:t>求》</a:t>
            </a:r>
            <a:endParaRPr lang="zh-CN" altLang="en-US" dirty="0">
              <a:solidFill>
                <a:schemeClr val="tx1"/>
              </a:solidFill>
              <a:latin typeface="微软雅黑" panose="020B0503020204020204" pitchFamily="34" charset="-122"/>
              <a:ea typeface="微软雅黑" panose="020B0503020204020204" pitchFamily="34" charset="-122"/>
            </a:endParaRPr>
          </a:p>
          <a:p>
            <a:pPr marL="285750" lvl="0" indent="-285750" algn="l">
              <a:lnSpc>
                <a:spcPct val="150000"/>
              </a:lnSpc>
              <a:buFont typeface="Arial" panose="020B0604020202020204" pitchFamily="34" charset="0"/>
              <a:buChar char="•"/>
            </a:pPr>
            <a:r>
              <a:rPr lang="zh-CN" altLang="zh-CN" dirty="0">
                <a:solidFill>
                  <a:schemeClr val="tx1"/>
                </a:solidFill>
                <a:latin typeface="微软雅黑" panose="020B0503020204020204" pitchFamily="34" charset="-122"/>
                <a:ea typeface="微软雅黑" panose="020B0503020204020204" pitchFamily="34" charset="-122"/>
              </a:rPr>
              <a:t>制定《能源互联网</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zh-CN" dirty="0">
                <a:solidFill>
                  <a:schemeClr val="tx1"/>
                </a:solidFill>
                <a:latin typeface="微软雅黑" panose="020B0503020204020204" pitchFamily="34" charset="-122"/>
                <a:ea typeface="微软雅黑" panose="020B0503020204020204" pitchFamily="34" charset="-122"/>
              </a:rPr>
              <a:t>承载网的管控接口》</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适配能源互联网接口的</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设备技术</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标准草案</a:t>
            </a:r>
          </a:p>
        </p:txBody>
      </p:sp>
      <p:sp>
        <p:nvSpPr>
          <p:cNvPr id="13" name="矩形 12"/>
          <p:cNvSpPr/>
          <p:nvPr>
            <p:custDataLst>
              <p:tags r:id="rId3"/>
            </p:custDataLst>
          </p:nvPr>
        </p:nvSpPr>
        <p:spPr bwMode="auto">
          <a:xfrm>
            <a:off x="368047" y="1291516"/>
            <a:ext cx="2370923" cy="5146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4" name="object 3"/>
          <p:cNvSpPr txBox="1">
            <a:spLocks noChangeArrowheads="1"/>
          </p:cNvSpPr>
          <p:nvPr/>
        </p:nvSpPr>
        <p:spPr bwMode="auto">
          <a:xfrm>
            <a:off x="368047" y="1368986"/>
            <a:ext cx="21526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预期目标</a:t>
            </a:r>
          </a:p>
        </p:txBody>
      </p:sp>
      <p:sp>
        <p:nvSpPr>
          <p:cNvPr id="17" name="矩形 16"/>
          <p:cNvSpPr/>
          <p:nvPr>
            <p:custDataLst>
              <p:tags r:id="rId4"/>
            </p:custDataLst>
          </p:nvPr>
        </p:nvSpPr>
        <p:spPr bwMode="auto">
          <a:xfrm>
            <a:off x="368047" y="741711"/>
            <a:ext cx="8345211"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8" name="燕尾形 17"/>
          <p:cNvSpPr/>
          <p:nvPr>
            <p:custDataLst>
              <p:tags r:id="rId5"/>
            </p:custDataLst>
          </p:nvPr>
        </p:nvSpPr>
        <p:spPr bwMode="auto">
          <a:xfrm>
            <a:off x="8535275" y="714631"/>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9" name="object 3"/>
          <p:cNvSpPr txBox="1">
            <a:spLocks noChangeArrowheads="1"/>
          </p:cNvSpPr>
          <p:nvPr/>
        </p:nvSpPr>
        <p:spPr bwMode="auto">
          <a:xfrm>
            <a:off x="625034" y="818197"/>
            <a:ext cx="80882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2</a:t>
            </a:r>
            <a:r>
              <a:rPr lang="zh-CN" altLang="en-US" dirty="0">
                <a:sym typeface="Arial" panose="020B0604020202020204" pitchFamily="34" charset="0"/>
              </a:rPr>
              <a:t>：</a:t>
            </a:r>
            <a:r>
              <a:rPr lang="zh-CN" altLang="en-US" dirty="0"/>
              <a:t>研究</a:t>
            </a:r>
            <a:r>
              <a:rPr lang="en-US" altLang="zh-CN" dirty="0" err="1"/>
              <a:t>FlexE</a:t>
            </a:r>
            <a:r>
              <a:rPr lang="zh-CN" altLang="en-US" dirty="0"/>
              <a:t>承载网的管控需求及交互接口标准化技术</a:t>
            </a:r>
            <a:endParaRPr lang="zh-CN" altLang="en-US" dirty="0">
              <a:sym typeface="Arial" panose="020B0604020202020204" pitchFamily="34" charset="0"/>
            </a:endParaRPr>
          </a:p>
        </p:txBody>
      </p:sp>
      <p:sp>
        <p:nvSpPr>
          <p:cNvPr id="20" name="燕尾形 17"/>
          <p:cNvSpPr/>
          <p:nvPr>
            <p:custDataLst>
              <p:tags r:id="rId6"/>
            </p:custDataLst>
          </p:nvPr>
        </p:nvSpPr>
        <p:spPr bwMode="auto">
          <a:xfrm>
            <a:off x="2618346" y="1300906"/>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21" name="矩形 20"/>
          <p:cNvSpPr/>
          <p:nvPr/>
        </p:nvSpPr>
        <p:spPr>
          <a:xfrm>
            <a:off x="5062655" y="90546"/>
            <a:ext cx="7129346" cy="615553"/>
          </a:xfrm>
          <a:prstGeom prst="rect">
            <a:avLst/>
          </a:prstGeom>
        </p:spPr>
        <p:txBody>
          <a:bodyPr vert="horz" lIns="121920" tIns="60960" rIns="121920" bIns="60960" rtlCol="0" anchor="ctr">
            <a:noAutofit/>
          </a:bodyPr>
          <a:lstStyle/>
          <a:p>
            <a:pPr algn="r" defTabSz="456565">
              <a:spcBef>
                <a:spcPct val="0"/>
              </a:spcBef>
            </a:pPr>
            <a:r>
              <a:rPr lang="zh-CN" altLang="en-US" sz="3200" b="1" dirty="0">
                <a:solidFill>
                  <a:srgbClr val="17375E"/>
                </a:solidFill>
                <a:latin typeface="黑体" panose="02010609060101010101" pitchFamily="49" charset="-122"/>
                <a:ea typeface="黑体" panose="02010609060101010101" pitchFamily="49" charset="-122"/>
                <a:cs typeface="+mj-cs"/>
              </a:rPr>
              <a:t>三、工作计划</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lgn="ctr"/>
            <a:fld id="{86FA3181-1FCE-4552-BB5A-AB7BEDF0545D}" type="slidenum">
              <a:rPr lang="en-US" altLang="zh-CN" smtClean="0"/>
              <a:t>18</a:t>
            </a:fld>
            <a:endParaRPr lang="en-US" altLang="zh-CN"/>
          </a:p>
        </p:txBody>
      </p:sp>
      <p:sp>
        <p:nvSpPr>
          <p:cNvPr id="7" name="文本框 6"/>
          <p:cNvSpPr txBox="1"/>
          <p:nvPr/>
        </p:nvSpPr>
        <p:spPr>
          <a:xfrm>
            <a:off x="511060" y="4160783"/>
            <a:ext cx="11169880" cy="236987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a:p>
            <a:pPr marL="285750" lvl="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工作计划</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2021</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10-12</a:t>
            </a:r>
            <a:r>
              <a:rPr lang="zh-CN" altLang="en-US" dirty="0">
                <a:solidFill>
                  <a:schemeClr val="tx1"/>
                </a:solidFill>
                <a:latin typeface="微软雅黑" panose="020B0503020204020204" pitchFamily="34" charset="-122"/>
                <a:ea typeface="微软雅黑" panose="020B0503020204020204" pitchFamily="34" charset="-122"/>
              </a:rPr>
              <a:t>月，开展系统需求分析和概要设计工作</a:t>
            </a: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1-3</a:t>
            </a:r>
            <a:r>
              <a:rPr lang="zh-CN" altLang="en-US" dirty="0">
                <a:solidFill>
                  <a:schemeClr val="tx1"/>
                </a:solidFill>
                <a:latin typeface="微软雅黑" panose="020B0503020204020204" pitchFamily="34" charset="-122"/>
                <a:ea typeface="微软雅黑" panose="020B0503020204020204" pitchFamily="34" charset="-122"/>
              </a:rPr>
              <a:t>月，完成系统详细设计</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4-6</a:t>
            </a:r>
            <a:r>
              <a:rPr lang="zh-CN" altLang="en-US" dirty="0">
                <a:solidFill>
                  <a:schemeClr val="tx1"/>
                </a:solidFill>
                <a:latin typeface="微软雅黑" panose="020B0503020204020204" pitchFamily="34" charset="-122"/>
                <a:ea typeface="微软雅黑" panose="020B0503020204020204" pitchFamily="34" charset="-122"/>
              </a:rPr>
              <a:t>月，完成软件开发和系统调试</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7-10</a:t>
            </a:r>
            <a:r>
              <a:rPr lang="zh-CN" altLang="en-US" dirty="0">
                <a:solidFill>
                  <a:schemeClr val="tx1"/>
                </a:solidFill>
                <a:latin typeface="微软雅黑" panose="020B0503020204020204" pitchFamily="34" charset="-122"/>
                <a:ea typeface="微软雅黑" panose="020B0503020204020204" pitchFamily="34" charset="-122"/>
              </a:rPr>
              <a:t>月，完成系统集成和测试</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当前进展</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与设备商以及课题内部初步沟通了管理工具的定位以及当前的接口现状</a:t>
            </a:r>
            <a:endParaRPr lang="en-US" altLang="zh-CN" dirty="0">
              <a:solidFill>
                <a:schemeClr val="tx1"/>
              </a:solidFill>
              <a:latin typeface="微软雅黑" panose="020B0503020204020204" pitchFamily="34" charset="-122"/>
              <a:ea typeface="微软雅黑" panose="020B0503020204020204" pitchFamily="34" charset="-122"/>
            </a:endParaRPr>
          </a:p>
          <a:p>
            <a:pPr indent="45720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11060" y="2049241"/>
            <a:ext cx="11169880" cy="143618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lnSpc>
                <a:spcPts val="2500"/>
              </a:lnSpc>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zh-CN" dirty="0">
                <a:solidFill>
                  <a:schemeClr val="tx1"/>
                </a:solidFill>
                <a:latin typeface="微软雅黑" panose="020B0503020204020204" pitchFamily="34" charset="-122"/>
                <a:ea typeface="微软雅黑" panose="020B0503020204020204" pitchFamily="34" charset="-122"/>
              </a:rPr>
              <a:t>设备网络管理工具</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网络故障定位定界时延</a:t>
            </a:r>
            <a:r>
              <a:rPr lang="en-US" altLang="zh-CN" dirty="0">
                <a:solidFill>
                  <a:schemeClr val="tx1"/>
                </a:solidFill>
                <a:latin typeface="微软雅黑" panose="020B0503020204020204" pitchFamily="34" charset="-122"/>
                <a:ea typeface="微软雅黑" panose="020B0503020204020204" pitchFamily="34" charset="-122"/>
              </a:rPr>
              <a:t>&lt;3 </a:t>
            </a:r>
            <a:r>
              <a:rPr lang="zh-CN" altLang="zh-CN" dirty="0">
                <a:solidFill>
                  <a:schemeClr val="tx1"/>
                </a:solidFill>
                <a:latin typeface="微软雅黑" panose="020B0503020204020204" pitchFamily="34" charset="-122"/>
                <a:ea typeface="微软雅黑" panose="020B0503020204020204" pitchFamily="34" charset="-122"/>
              </a:rPr>
              <a:t>分钟</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zh-CN" altLang="zh-CN" dirty="0">
                <a:solidFill>
                  <a:schemeClr val="tx1"/>
                </a:solidFill>
                <a:latin typeface="微软雅黑" panose="020B0503020204020204" pitchFamily="34" charset="-122"/>
                <a:ea typeface="微软雅黑" panose="020B0503020204020204" pitchFamily="34" charset="-122"/>
              </a:rPr>
              <a:t>业务配置开通时延处于分钟级</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zh-CN" altLang="zh-CN" dirty="0">
                <a:solidFill>
                  <a:schemeClr val="tx1"/>
                </a:solidFill>
                <a:latin typeface="微软雅黑" panose="020B0503020204020204" pitchFamily="34" charset="-122"/>
                <a:ea typeface="微软雅黑" panose="020B0503020204020204" pitchFamily="34" charset="-122"/>
              </a:rPr>
              <a:t>具备不少于</a:t>
            </a:r>
            <a:r>
              <a:rPr lang="en-US" altLang="zh-CN" dirty="0">
                <a:solidFill>
                  <a:schemeClr val="tx1"/>
                </a:solidFill>
                <a:latin typeface="微软雅黑" panose="020B0503020204020204" pitchFamily="34" charset="-122"/>
                <a:ea typeface="微软雅黑" panose="020B0503020204020204" pitchFamily="34" charset="-122"/>
              </a:rPr>
              <a:t> 50 </a:t>
            </a:r>
            <a:r>
              <a:rPr lang="zh-CN" altLang="zh-CN" dirty="0">
                <a:solidFill>
                  <a:schemeClr val="tx1"/>
                </a:solidFill>
                <a:latin typeface="微软雅黑" panose="020B0503020204020204" pitchFamily="34" charset="-122"/>
                <a:ea typeface="微软雅黑" panose="020B0503020204020204" pitchFamily="34" charset="-122"/>
              </a:rPr>
              <a:t>个节点的管理能力</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custDataLst>
              <p:tags r:id="rId1"/>
            </p:custDataLst>
          </p:nvPr>
        </p:nvSpPr>
        <p:spPr bwMode="auto">
          <a:xfrm>
            <a:off x="522742" y="1567304"/>
            <a:ext cx="2372995" cy="4205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4" name="object 3"/>
          <p:cNvSpPr txBox="1">
            <a:spLocks noChangeArrowheads="1"/>
          </p:cNvSpPr>
          <p:nvPr/>
        </p:nvSpPr>
        <p:spPr bwMode="auto">
          <a:xfrm>
            <a:off x="522742" y="1638872"/>
            <a:ext cx="21526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预期目标</a:t>
            </a:r>
          </a:p>
        </p:txBody>
      </p:sp>
      <p:sp>
        <p:nvSpPr>
          <p:cNvPr id="15" name="燕尾形 17"/>
          <p:cNvSpPr/>
          <p:nvPr>
            <p:custDataLst>
              <p:tags r:id="rId2"/>
            </p:custDataLst>
          </p:nvPr>
        </p:nvSpPr>
        <p:spPr bwMode="auto">
          <a:xfrm>
            <a:off x="2675392" y="1577533"/>
            <a:ext cx="344420" cy="420598"/>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lnSpcReduction="10000"/>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7" name="矩形 16"/>
          <p:cNvSpPr/>
          <p:nvPr>
            <p:custDataLst>
              <p:tags r:id="rId3"/>
            </p:custDataLst>
          </p:nvPr>
        </p:nvSpPr>
        <p:spPr bwMode="auto">
          <a:xfrm>
            <a:off x="368047" y="741711"/>
            <a:ext cx="9245853" cy="4205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8" name="燕尾形 17"/>
          <p:cNvSpPr/>
          <p:nvPr>
            <p:custDataLst>
              <p:tags r:id="rId4"/>
            </p:custDataLst>
          </p:nvPr>
        </p:nvSpPr>
        <p:spPr bwMode="auto">
          <a:xfrm>
            <a:off x="9545328" y="737808"/>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9" name="object 3"/>
          <p:cNvSpPr txBox="1">
            <a:spLocks noChangeArrowheads="1"/>
          </p:cNvSpPr>
          <p:nvPr/>
        </p:nvSpPr>
        <p:spPr bwMode="auto">
          <a:xfrm>
            <a:off x="625034" y="818197"/>
            <a:ext cx="87348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3</a:t>
            </a:r>
            <a:r>
              <a:rPr lang="zh-CN" altLang="en-US" dirty="0">
                <a:sym typeface="Arial" panose="020B0604020202020204" pitchFamily="34" charset="0"/>
              </a:rPr>
              <a:t>：</a:t>
            </a:r>
            <a:r>
              <a:rPr lang="zh-CN" altLang="en-US" dirty="0"/>
              <a:t>研发基于</a:t>
            </a:r>
            <a:r>
              <a:rPr lang="en-US" altLang="zh-CN" dirty="0" err="1"/>
              <a:t>FlexE</a:t>
            </a:r>
            <a:r>
              <a:rPr lang="zh-CN" altLang="en-US" dirty="0"/>
              <a:t>的能源互联网业务切片网络端到端管理工具</a:t>
            </a:r>
            <a:endParaRPr lang="zh-CN" altLang="en-US" dirty="0">
              <a:sym typeface="Arial" panose="020B0604020202020204" pitchFamily="34" charset="0"/>
            </a:endParaRPr>
          </a:p>
        </p:txBody>
      </p:sp>
      <p:sp>
        <p:nvSpPr>
          <p:cNvPr id="22" name="矩形 21"/>
          <p:cNvSpPr/>
          <p:nvPr/>
        </p:nvSpPr>
        <p:spPr>
          <a:xfrm>
            <a:off x="5062655" y="90546"/>
            <a:ext cx="7129346" cy="615553"/>
          </a:xfrm>
          <a:prstGeom prst="rect">
            <a:avLst/>
          </a:prstGeom>
        </p:spPr>
        <p:txBody>
          <a:bodyPr vert="horz" lIns="121920" tIns="60960" rIns="121920" bIns="60960" rtlCol="0" anchor="ctr">
            <a:noAutofit/>
          </a:bodyPr>
          <a:lstStyle/>
          <a:p>
            <a:pPr algn="r" defTabSz="456565">
              <a:spcBef>
                <a:spcPct val="0"/>
              </a:spcBef>
            </a:pPr>
            <a:r>
              <a:rPr lang="zh-CN" altLang="en-US" sz="3200" b="1" dirty="0">
                <a:solidFill>
                  <a:srgbClr val="17375E"/>
                </a:solidFill>
                <a:latin typeface="黑体" panose="02010609060101010101" pitchFamily="49" charset="-122"/>
                <a:ea typeface="黑体" panose="02010609060101010101" pitchFamily="49" charset="-122"/>
                <a:cs typeface="+mj-cs"/>
              </a:rPr>
              <a:t>三、工作计划</a:t>
            </a:r>
          </a:p>
        </p:txBody>
      </p:sp>
      <p:sp>
        <p:nvSpPr>
          <p:cNvPr id="23" name="矩形 22"/>
          <p:cNvSpPr/>
          <p:nvPr>
            <p:custDataLst>
              <p:tags r:id="rId5"/>
            </p:custDataLst>
          </p:nvPr>
        </p:nvSpPr>
        <p:spPr bwMode="auto">
          <a:xfrm>
            <a:off x="519873" y="3634517"/>
            <a:ext cx="2499939" cy="462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24" name="object 3"/>
          <p:cNvSpPr txBox="1">
            <a:spLocks noChangeArrowheads="1"/>
          </p:cNvSpPr>
          <p:nvPr/>
        </p:nvSpPr>
        <p:spPr bwMode="auto">
          <a:xfrm>
            <a:off x="345978" y="3711768"/>
            <a:ext cx="28477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工作计划与当前进展</a:t>
            </a:r>
          </a:p>
        </p:txBody>
      </p:sp>
      <p:sp>
        <p:nvSpPr>
          <p:cNvPr id="25" name="燕尾形 17"/>
          <p:cNvSpPr/>
          <p:nvPr>
            <p:custDataLst>
              <p:tags r:id="rId6"/>
            </p:custDataLst>
          </p:nvPr>
        </p:nvSpPr>
        <p:spPr bwMode="auto">
          <a:xfrm>
            <a:off x="2859577" y="3640387"/>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821191"/>
            <a:ext cx="12192000" cy="3379694"/>
          </a:xfrm>
          <a:prstGeom prst="rect">
            <a:avLst/>
          </a:prstGeom>
        </p:spPr>
      </p:pic>
      <p:grpSp>
        <p:nvGrpSpPr>
          <p:cNvPr id="12" name="组合 11"/>
          <p:cNvGrpSpPr/>
          <p:nvPr/>
        </p:nvGrpSpPr>
        <p:grpSpPr>
          <a:xfrm>
            <a:off x="5629290" y="2063467"/>
            <a:ext cx="1233705" cy="1237593"/>
            <a:chOff x="6609209" y="790981"/>
            <a:chExt cx="2301875" cy="2308226"/>
          </a:xfrm>
        </p:grpSpPr>
        <p:sp>
          <p:nvSpPr>
            <p:cNvPr id="13" name="Oval 5"/>
            <p:cNvSpPr>
              <a:spLocks noChangeArrowheads="1"/>
            </p:cNvSpPr>
            <p:nvPr/>
          </p:nvSpPr>
          <p:spPr bwMode="auto">
            <a:xfrm>
              <a:off x="6609209" y="790981"/>
              <a:ext cx="2301875" cy="2308226"/>
            </a:xfrm>
            <a:prstGeom prst="ellipse">
              <a:avLst/>
            </a:prstGeom>
            <a:solidFill>
              <a:srgbClr val="FFFFFF"/>
            </a:solidFill>
            <a:ln w="9525">
              <a:noFill/>
              <a:round/>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sp>
          <p:nvSpPr>
            <p:cNvPr id="14"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lumMod val="50000"/>
              </a:schemeClr>
            </a:solidFill>
            <a:ln>
              <a:noFill/>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grpSp>
      <p:sp>
        <p:nvSpPr>
          <p:cNvPr id="22" name="TextBox 17"/>
          <p:cNvSpPr txBox="1"/>
          <p:nvPr/>
        </p:nvSpPr>
        <p:spPr>
          <a:xfrm>
            <a:off x="4377690" y="3491866"/>
            <a:ext cx="3684270" cy="643077"/>
          </a:xfrm>
          <a:prstGeom prst="rect">
            <a:avLst/>
          </a:prstGeom>
          <a:noFill/>
        </p:spPr>
        <p:txBody>
          <a:bodyPr wrap="square" lIns="55706" tIns="27853" rIns="55706" bIns="27853" rtlCol="0">
            <a:spAutoFit/>
          </a:bodyPr>
          <a:lstStyle/>
          <a:p>
            <a:pPr algn="dist">
              <a:lnSpc>
                <a:spcPct val="130000"/>
              </a:lnSpc>
            </a:pPr>
            <a:r>
              <a:rPr lang="zh-CN" altLang="en-US" sz="3250" dirty="0">
                <a:solidFill>
                  <a:schemeClr val="tx2">
                    <a:lumMod val="75000"/>
                  </a:schemeClr>
                </a:solidFill>
                <a:latin typeface="方正正粗黑简体" panose="02000000000000000000" pitchFamily="2" charset="-122"/>
                <a:ea typeface="方正正粗黑简体" panose="02000000000000000000" pitchFamily="2" charset="-122"/>
              </a:rPr>
              <a:t>关键问题分析</a:t>
            </a:r>
          </a:p>
        </p:txBody>
      </p:sp>
      <p:sp>
        <p:nvSpPr>
          <p:cNvPr id="24" name="TextBox 19"/>
          <p:cNvSpPr txBox="1"/>
          <p:nvPr/>
        </p:nvSpPr>
        <p:spPr>
          <a:xfrm>
            <a:off x="5969475" y="1945682"/>
            <a:ext cx="550698" cy="1237599"/>
          </a:xfrm>
          <a:prstGeom prst="rect">
            <a:avLst/>
          </a:prstGeom>
          <a:noFill/>
        </p:spPr>
        <p:txBody>
          <a:bodyPr wrap="none" lIns="66311" tIns="33155" rIns="66311" bIns="33155" rtlCol="0">
            <a:spAutoFit/>
          </a:bodyPr>
          <a:lstStyle/>
          <a:p>
            <a:pPr algn="ctr">
              <a:lnSpc>
                <a:spcPct val="130000"/>
              </a:lnSpc>
            </a:pPr>
            <a:r>
              <a:rPr lang="en-US" altLang="zh-CN" sz="6500" b="1" dirty="0">
                <a:solidFill>
                  <a:schemeClr val="tx2">
                    <a:lumMod val="75000"/>
                  </a:schemeClr>
                </a:solidFill>
                <a:latin typeface="Times New Roman" panose="02020603050405020304" pitchFamily="18" charset="0"/>
                <a:cs typeface="Times New Roman" panose="02020603050405020304" pitchFamily="18" charset="0"/>
              </a:rPr>
              <a:t>4</a:t>
            </a:r>
          </a:p>
        </p:txBody>
      </p:sp>
      <p:cxnSp>
        <p:nvCxnSpPr>
          <p:cNvPr id="20" name="直接连接符 46"/>
          <p:cNvCxnSpPr>
            <a:cxnSpLocks noChangeShapeType="1"/>
          </p:cNvCxnSpPr>
          <p:nvPr/>
        </p:nvCxnSpPr>
        <p:spPr bwMode="auto">
          <a:xfrm flipH="1">
            <a:off x="3549267" y="4196567"/>
            <a:ext cx="5357185" cy="0"/>
          </a:xfrm>
          <a:prstGeom prst="line">
            <a:avLst/>
          </a:prstGeom>
          <a:ln w="38100" cmpd="thickThin">
            <a:solidFill>
              <a:srgbClr val="CFDDED"/>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3"/>
          <p:cNvSpPr>
            <a:spLocks noChangeArrowheads="1"/>
          </p:cNvSpPr>
          <p:nvPr/>
        </p:nvSpPr>
        <p:spPr bwMode="auto">
          <a:xfrm>
            <a:off x="3688019" y="1410970"/>
            <a:ext cx="31432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nchor="ctr"/>
          <a:lstStyle/>
          <a:p>
            <a:pPr eaLnBrk="0" hangingPunct="0"/>
            <a:r>
              <a:rPr lang="zh-CN" altLang="zh-CN" sz="2800" b="1" dirty="0">
                <a:solidFill>
                  <a:srgbClr val="A5A5A5"/>
                </a:solidFill>
                <a:ea typeface="黑体" panose="02010609060101010101" pitchFamily="49" charset="-122"/>
                <a:sym typeface="Arial" panose="020B0604020202020204" pitchFamily="34" charset="0"/>
              </a:rPr>
              <a:t>CONTENTS</a:t>
            </a:r>
          </a:p>
        </p:txBody>
      </p:sp>
      <p:sp>
        <p:nvSpPr>
          <p:cNvPr id="5" name="直接连接符 8"/>
          <p:cNvSpPr>
            <a:spLocks noChangeShapeType="1"/>
          </p:cNvSpPr>
          <p:nvPr/>
        </p:nvSpPr>
        <p:spPr bwMode="auto">
          <a:xfrm>
            <a:off x="3687890" y="1854017"/>
            <a:ext cx="0" cy="4572000"/>
          </a:xfrm>
          <a:prstGeom prst="line">
            <a:avLst/>
          </a:prstGeom>
          <a:noFill/>
          <a:ln w="9525">
            <a:solidFill>
              <a:srgbClr val="006666"/>
            </a:solidFill>
            <a:bevel/>
          </a:ln>
          <a:extLst>
            <a:ext uri="{909E8E84-426E-40DD-AFC4-6F175D3DCCD1}">
              <a14:hiddenFill xmlns:a14="http://schemas.microsoft.com/office/drawing/2010/main">
                <a:noFill/>
              </a14:hiddenFill>
            </a:ext>
          </a:extLst>
        </p:spPr>
        <p:txBody>
          <a:bodyPr/>
          <a:lstStyle/>
          <a:p>
            <a:endParaRPr lang="zh-CN" altLang="en-US" dirty="0">
              <a:ea typeface="黑体" panose="02010609060101010101" pitchFamily="49" charset="-122"/>
            </a:endParaRPr>
          </a:p>
        </p:txBody>
      </p:sp>
      <p:grpSp>
        <p:nvGrpSpPr>
          <p:cNvPr id="20" name="组合 23"/>
          <p:cNvGrpSpPr/>
          <p:nvPr/>
        </p:nvGrpSpPr>
        <p:grpSpPr bwMode="auto">
          <a:xfrm>
            <a:off x="4061399" y="3403679"/>
            <a:ext cx="5882640" cy="858906"/>
            <a:chOff x="0" y="0"/>
            <a:chExt cx="3315091" cy="487680"/>
          </a:xfrm>
          <a:solidFill>
            <a:srgbClr val="338985"/>
          </a:solidFill>
        </p:grpSpPr>
        <p:sp>
          <p:nvSpPr>
            <p:cNvPr id="21" name="矩形 1"/>
            <p:cNvSpPr>
              <a:spLocks noChangeArrowheads="1"/>
            </p:cNvSpPr>
            <p:nvPr/>
          </p:nvSpPr>
          <p:spPr bwMode="auto">
            <a:xfrm>
              <a:off x="609600" y="0"/>
              <a:ext cx="2705100" cy="487680"/>
            </a:xfrm>
            <a:prstGeom prst="rect">
              <a:avLst/>
            </a:prstGeom>
            <a:solidFill>
              <a:srgbClr val="006C67"/>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解决方案</a:t>
              </a:r>
            </a:p>
          </p:txBody>
        </p:sp>
        <p:sp>
          <p:nvSpPr>
            <p:cNvPr id="7" name="矩形 4"/>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fontAlgn="base">
                <a:spcBef>
                  <a:spcPct val="0"/>
                </a:spcBef>
                <a:spcAft>
                  <a:spcPct val="0"/>
                </a:spcAft>
                <a:buFont typeface="Arial" panose="020B0604020202020204" pitchFamily="34" charset="0"/>
                <a:buNone/>
              </a:pPr>
              <a:r>
                <a:rPr lang="en-US" altLang="zh-CN" sz="2400" dirty="0">
                  <a:solidFill>
                    <a:srgbClr val="FFFFFF"/>
                  </a:solidFill>
                  <a:latin typeface="微软雅黑" panose="020B0503020204020204" pitchFamily="34" charset="-122"/>
                  <a:ea typeface="微软雅黑" panose="020B0503020204020204" pitchFamily="34" charset="-122"/>
                  <a:cs typeface="+mn-ea"/>
                  <a:sym typeface="+mn-lt"/>
                </a:rPr>
                <a:t>2</a:t>
              </a:r>
            </a:p>
          </p:txBody>
        </p:sp>
        <p:sp>
          <p:nvSpPr>
            <p:cNvPr id="12" name="等腰三角形 13"/>
            <p:cNvSpPr>
              <a:spLocks noChangeAspect="1" noChangeArrowheads="1"/>
            </p:cNvSpPr>
            <p:nvPr/>
          </p:nvSpPr>
          <p:spPr bwMode="auto">
            <a:xfrm rot="5400000">
              <a:off x="599121" y="178353"/>
              <a:ext cx="151927" cy="130971"/>
            </a:xfrm>
            <a:prstGeom prst="triangle">
              <a:avLst>
                <a:gd name="adj" fmla="val 50000"/>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sz="2400">
                <a:solidFill>
                  <a:srgbClr val="FFFFFF"/>
                </a:solidFill>
                <a:latin typeface="+mn-lt"/>
                <a:ea typeface="+mn-ea"/>
                <a:cs typeface="+mn-ea"/>
                <a:sym typeface="+mn-lt"/>
              </a:endParaRPr>
            </a:p>
          </p:txBody>
        </p:sp>
        <p:sp>
          <p:nvSpPr>
            <p:cNvPr id="13" name="矩形 1"/>
            <p:cNvSpPr>
              <a:spLocks noChangeArrowheads="1"/>
            </p:cNvSpPr>
            <p:nvPr/>
          </p:nvSpPr>
          <p:spPr bwMode="auto">
            <a:xfrm>
              <a:off x="609991" y="0"/>
              <a:ext cx="2705100" cy="487680"/>
            </a:xfrm>
            <a:prstGeom prst="rect">
              <a:avLst/>
            </a:prstGeom>
            <a:solidFill>
              <a:srgbClr val="034278"/>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研究内容</a:t>
              </a:r>
            </a:p>
          </p:txBody>
        </p:sp>
      </p:grpSp>
      <p:grpSp>
        <p:nvGrpSpPr>
          <p:cNvPr id="14" name="组合 13"/>
          <p:cNvGrpSpPr/>
          <p:nvPr/>
        </p:nvGrpSpPr>
        <p:grpSpPr bwMode="auto">
          <a:xfrm>
            <a:off x="4060705" y="4389012"/>
            <a:ext cx="5882640" cy="867042"/>
            <a:chOff x="0" y="0"/>
            <a:chExt cx="3315091" cy="487680"/>
          </a:xfrm>
          <a:solidFill>
            <a:srgbClr val="338985"/>
          </a:solidFill>
        </p:grpSpPr>
        <p:sp>
          <p:nvSpPr>
            <p:cNvPr id="25" name="矩形 1"/>
            <p:cNvSpPr>
              <a:spLocks noChangeArrowheads="1"/>
            </p:cNvSpPr>
            <p:nvPr/>
          </p:nvSpPr>
          <p:spPr bwMode="auto">
            <a:xfrm>
              <a:off x="609600" y="0"/>
              <a:ext cx="2705100" cy="487680"/>
            </a:xfrm>
            <a:prstGeom prst="rect">
              <a:avLst/>
            </a:prstGeom>
            <a:solidFill>
              <a:srgbClr val="006C67"/>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建设计划</a:t>
              </a:r>
            </a:p>
          </p:txBody>
        </p:sp>
        <p:sp>
          <p:nvSpPr>
            <p:cNvPr id="15" name="矩形 4"/>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altLang="zh-CN" sz="2400" dirty="0">
                  <a:solidFill>
                    <a:srgbClr val="FFFFFF"/>
                  </a:solidFill>
                  <a:latin typeface="微软雅黑" panose="020B0503020204020204" pitchFamily="34" charset="-122"/>
                  <a:ea typeface="微软雅黑" panose="020B0503020204020204" pitchFamily="34" charset="-122"/>
                  <a:cs typeface="+mn-ea"/>
                  <a:sym typeface="+mn-lt"/>
                </a:rPr>
                <a:t>3</a:t>
              </a:r>
            </a:p>
          </p:txBody>
        </p:sp>
        <p:sp>
          <p:nvSpPr>
            <p:cNvPr id="27" name="等腰三角形 13"/>
            <p:cNvSpPr>
              <a:spLocks noChangeAspect="1" noChangeArrowheads="1"/>
            </p:cNvSpPr>
            <p:nvPr/>
          </p:nvSpPr>
          <p:spPr bwMode="auto">
            <a:xfrm rot="5400000">
              <a:off x="599121" y="178353"/>
              <a:ext cx="151927" cy="130971"/>
            </a:xfrm>
            <a:prstGeom prst="triangle">
              <a:avLst>
                <a:gd name="adj" fmla="val 50000"/>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sz="2400">
                <a:solidFill>
                  <a:srgbClr val="FFFFFF"/>
                </a:solidFill>
                <a:latin typeface="+mn-lt"/>
                <a:ea typeface="+mn-ea"/>
                <a:cs typeface="+mn-ea"/>
                <a:sym typeface="+mn-lt"/>
              </a:endParaRPr>
            </a:p>
          </p:txBody>
        </p:sp>
        <p:sp>
          <p:nvSpPr>
            <p:cNvPr id="18" name="矩形 1"/>
            <p:cNvSpPr>
              <a:spLocks noChangeArrowheads="1"/>
            </p:cNvSpPr>
            <p:nvPr/>
          </p:nvSpPr>
          <p:spPr bwMode="auto">
            <a:xfrm>
              <a:off x="609991" y="0"/>
              <a:ext cx="2705100" cy="487680"/>
            </a:xfrm>
            <a:prstGeom prst="rect">
              <a:avLst/>
            </a:prstGeom>
            <a:solidFill>
              <a:srgbClr val="034278"/>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lnSpc>
                  <a:spcPct val="130000"/>
                </a:lnSpc>
                <a:spcBef>
                  <a:spcPct val="0"/>
                </a:spcBef>
                <a:spcAft>
                  <a:spcPct val="0"/>
                </a:spcAft>
              </a:pPr>
              <a:r>
                <a:rPr lang="zh-CN" altLang="en-US" sz="2400" dirty="0">
                  <a:solidFill>
                    <a:schemeClr val="bg1"/>
                  </a:solidFill>
                  <a:latin typeface="微软雅黑" panose="020B0503020204020204" pitchFamily="34" charset="-122"/>
                  <a:ea typeface="微软雅黑" panose="020B0503020204020204" pitchFamily="34" charset="-122"/>
                  <a:cs typeface="+mn-ea"/>
                </a:rPr>
                <a:t>工作计划</a:t>
              </a:r>
            </a:p>
          </p:txBody>
        </p:sp>
      </p:grpSp>
      <p:grpSp>
        <p:nvGrpSpPr>
          <p:cNvPr id="3" name="组合 2"/>
          <p:cNvGrpSpPr/>
          <p:nvPr/>
        </p:nvGrpSpPr>
        <p:grpSpPr>
          <a:xfrm>
            <a:off x="4070924" y="2436108"/>
            <a:ext cx="5873115" cy="858906"/>
            <a:chOff x="3707130" y="2062480"/>
            <a:chExt cx="5873115" cy="858906"/>
          </a:xfrm>
        </p:grpSpPr>
        <p:sp>
          <p:nvSpPr>
            <p:cNvPr id="6" name="矩形 1"/>
            <p:cNvSpPr>
              <a:spLocks noChangeArrowheads="1"/>
            </p:cNvSpPr>
            <p:nvPr/>
          </p:nvSpPr>
          <p:spPr bwMode="auto">
            <a:xfrm>
              <a:off x="4780915" y="2067560"/>
              <a:ext cx="4799330" cy="840310"/>
            </a:xfrm>
            <a:prstGeom prst="rect">
              <a:avLst/>
            </a:prstGeom>
            <a:solidFill>
              <a:srgbClr val="006C67"/>
            </a:solidFill>
            <a:ln>
              <a:noFill/>
            </a:ln>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建设背景</a:t>
              </a:r>
            </a:p>
          </p:txBody>
        </p:sp>
        <p:sp>
          <p:nvSpPr>
            <p:cNvPr id="59" name="矩形 4"/>
            <p:cNvSpPr>
              <a:spLocks noChangeArrowheads="1"/>
            </p:cNvSpPr>
            <p:nvPr/>
          </p:nvSpPr>
          <p:spPr bwMode="auto">
            <a:xfrm>
              <a:off x="3707130" y="2062480"/>
              <a:ext cx="1076325" cy="858906"/>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altLang="zh-CN" sz="2400" dirty="0">
                  <a:solidFill>
                    <a:srgbClr val="FFFFFF"/>
                  </a:solidFill>
                  <a:latin typeface="微软雅黑" panose="020B0503020204020204" pitchFamily="34" charset="-122"/>
                  <a:ea typeface="微软雅黑" panose="020B0503020204020204" pitchFamily="34" charset="-122"/>
                  <a:cs typeface="+mn-ea"/>
                  <a:sym typeface="+mn-lt"/>
                </a:rPr>
                <a:t>1</a:t>
              </a:r>
            </a:p>
          </p:txBody>
        </p:sp>
        <p:sp>
          <p:nvSpPr>
            <p:cNvPr id="60" name="等腰三角形 13"/>
            <p:cNvSpPr>
              <a:spLocks noChangeAspect="1" noChangeArrowheads="1"/>
            </p:cNvSpPr>
            <p:nvPr/>
          </p:nvSpPr>
          <p:spPr bwMode="auto">
            <a:xfrm rot="5400000">
              <a:off x="4765735" y="2242758"/>
              <a:ext cx="268481" cy="231775"/>
            </a:xfrm>
            <a:prstGeom prst="triangle">
              <a:avLst>
                <a:gd name="adj" fmla="val 50000"/>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sz="2400">
                <a:solidFill>
                  <a:srgbClr val="FFFFFF"/>
                </a:solidFill>
                <a:latin typeface="+mn-lt"/>
                <a:ea typeface="+mn-ea"/>
                <a:cs typeface="+mn-ea"/>
                <a:sym typeface="+mn-lt"/>
              </a:endParaRPr>
            </a:p>
          </p:txBody>
        </p:sp>
        <p:sp>
          <p:nvSpPr>
            <p:cNvPr id="30" name="矩形 1"/>
            <p:cNvSpPr>
              <a:spLocks noChangeArrowheads="1"/>
            </p:cNvSpPr>
            <p:nvPr/>
          </p:nvSpPr>
          <p:spPr bwMode="auto">
            <a:xfrm>
              <a:off x="4780915" y="2067560"/>
              <a:ext cx="4799330" cy="853826"/>
            </a:xfrm>
            <a:prstGeom prst="rect">
              <a:avLst/>
            </a:prstGeom>
            <a:solidFill>
              <a:srgbClr val="034278"/>
            </a:solidFill>
            <a:ln>
              <a:noFill/>
            </a:ln>
          </p:spPr>
          <p:txBody>
            <a:bodyPr anchor="ctr"/>
            <a:lstStyle/>
            <a:p>
              <a:pPr indent="457200" algn="l"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任务分工</a:t>
              </a:r>
            </a:p>
          </p:txBody>
        </p:sp>
      </p:grpSp>
      <p:sp>
        <p:nvSpPr>
          <p:cNvPr id="32" name="Title 13"/>
          <p:cNvSpPr>
            <a:spLocks noChangeArrowheads="1"/>
          </p:cNvSpPr>
          <p:nvPr/>
        </p:nvSpPr>
        <p:spPr bwMode="auto">
          <a:xfrm>
            <a:off x="2130682" y="1149668"/>
            <a:ext cx="14097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nchor="ctr"/>
          <a:lstStyle/>
          <a:p>
            <a:pPr algn="r" eaLnBrk="0" hangingPunct="0"/>
            <a:r>
              <a:rPr lang="zh-CN" altLang="en-US" sz="3200" b="1" dirty="0">
                <a:solidFill>
                  <a:schemeClr val="accent1">
                    <a:lumMod val="50000"/>
                  </a:schemeClr>
                </a:solidFill>
                <a:ea typeface="黑体" panose="02010609060101010101" pitchFamily="49" charset="-122"/>
                <a:sym typeface="Times New Roman" panose="02020603050405020304" pitchFamily="18" charset="0"/>
              </a:rPr>
              <a:t>目录</a:t>
            </a:r>
          </a:p>
        </p:txBody>
      </p:sp>
      <p:grpSp>
        <p:nvGrpSpPr>
          <p:cNvPr id="22" name="组合 21"/>
          <p:cNvGrpSpPr/>
          <p:nvPr/>
        </p:nvGrpSpPr>
        <p:grpSpPr bwMode="auto">
          <a:xfrm>
            <a:off x="4060011" y="5378860"/>
            <a:ext cx="5882640" cy="867042"/>
            <a:chOff x="0" y="0"/>
            <a:chExt cx="3315091" cy="487680"/>
          </a:xfrm>
          <a:solidFill>
            <a:srgbClr val="338985"/>
          </a:solidFill>
        </p:grpSpPr>
        <p:sp>
          <p:nvSpPr>
            <p:cNvPr id="23" name="矩形 1"/>
            <p:cNvSpPr>
              <a:spLocks noChangeArrowheads="1"/>
            </p:cNvSpPr>
            <p:nvPr/>
          </p:nvSpPr>
          <p:spPr bwMode="auto">
            <a:xfrm>
              <a:off x="609600" y="0"/>
              <a:ext cx="2705100" cy="487680"/>
            </a:xfrm>
            <a:prstGeom prst="rect">
              <a:avLst/>
            </a:prstGeom>
            <a:solidFill>
              <a:srgbClr val="006C67"/>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建设计划</a:t>
              </a:r>
            </a:p>
          </p:txBody>
        </p:sp>
        <p:sp>
          <p:nvSpPr>
            <p:cNvPr id="24" name="矩形 4"/>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altLang="zh-CN" sz="2400" dirty="0">
                  <a:solidFill>
                    <a:srgbClr val="FFFFFF"/>
                  </a:solidFill>
                  <a:latin typeface="微软雅黑" panose="020B0503020204020204" pitchFamily="34" charset="-122"/>
                  <a:ea typeface="微软雅黑" panose="020B0503020204020204" pitchFamily="34" charset="-122"/>
                  <a:cs typeface="+mn-ea"/>
                  <a:sym typeface="+mn-lt"/>
                </a:rPr>
                <a:t>4</a:t>
              </a:r>
            </a:p>
          </p:txBody>
        </p:sp>
        <p:sp>
          <p:nvSpPr>
            <p:cNvPr id="26" name="等腰三角形 13"/>
            <p:cNvSpPr>
              <a:spLocks noChangeAspect="1" noChangeArrowheads="1"/>
            </p:cNvSpPr>
            <p:nvPr/>
          </p:nvSpPr>
          <p:spPr bwMode="auto">
            <a:xfrm rot="5400000">
              <a:off x="599121" y="178353"/>
              <a:ext cx="151927" cy="130971"/>
            </a:xfrm>
            <a:prstGeom prst="triangle">
              <a:avLst>
                <a:gd name="adj" fmla="val 50000"/>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sz="2400">
                <a:solidFill>
                  <a:srgbClr val="FFFFFF"/>
                </a:solidFill>
                <a:latin typeface="+mn-lt"/>
                <a:ea typeface="+mn-ea"/>
                <a:cs typeface="+mn-ea"/>
                <a:sym typeface="+mn-lt"/>
              </a:endParaRPr>
            </a:p>
          </p:txBody>
        </p:sp>
        <p:sp>
          <p:nvSpPr>
            <p:cNvPr id="28" name="矩形 1"/>
            <p:cNvSpPr>
              <a:spLocks noChangeArrowheads="1"/>
            </p:cNvSpPr>
            <p:nvPr/>
          </p:nvSpPr>
          <p:spPr bwMode="auto">
            <a:xfrm>
              <a:off x="609991" y="0"/>
              <a:ext cx="2705100" cy="487680"/>
            </a:xfrm>
            <a:prstGeom prst="rect">
              <a:avLst/>
            </a:prstGeom>
            <a:solidFill>
              <a:srgbClr val="034278"/>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关键问题分析</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1"/>
            </p:custDataLst>
          </p:nvPr>
        </p:nvSpPr>
        <p:spPr bwMode="auto">
          <a:xfrm>
            <a:off x="418934" y="1010943"/>
            <a:ext cx="2372995" cy="462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object 3"/>
          <p:cNvSpPr txBox="1">
            <a:spLocks noChangeArrowheads="1"/>
          </p:cNvSpPr>
          <p:nvPr/>
        </p:nvSpPr>
        <p:spPr bwMode="auto">
          <a:xfrm>
            <a:off x="336760" y="1088413"/>
            <a:ext cx="21526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关键问题分析</a:t>
            </a:r>
          </a:p>
        </p:txBody>
      </p:sp>
      <p:sp>
        <p:nvSpPr>
          <p:cNvPr id="18" name="燕尾形 17"/>
          <p:cNvSpPr/>
          <p:nvPr>
            <p:custDataLst>
              <p:tags r:id="rId2"/>
            </p:custDataLst>
          </p:nvPr>
        </p:nvSpPr>
        <p:spPr bwMode="auto">
          <a:xfrm>
            <a:off x="2596475" y="1011146"/>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标题 1"/>
          <p:cNvSpPr>
            <a:spLocks noGrp="1" noChangeArrowheads="1"/>
          </p:cNvSpPr>
          <p:nvPr/>
        </p:nvSpPr>
        <p:spPr>
          <a:xfrm>
            <a:off x="4166473" y="214497"/>
            <a:ext cx="7553325" cy="1143000"/>
          </a:xfrm>
          <a:prstGeom prst="rect">
            <a:avLst/>
          </a:prstGeom>
        </p:spPr>
        <p:txBody>
          <a:bodyPr/>
          <a:lstStyle>
            <a:lvl1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9pPr>
          </a:lstStyle>
          <a:p>
            <a:pPr algn="r" defTabSz="456565"/>
            <a:r>
              <a:rPr lang="zh-CN" altLang="en-US" dirty="0">
                <a:solidFill>
                  <a:srgbClr val="254061"/>
                </a:solidFill>
              </a:rPr>
              <a:t>四、关键问题分析</a:t>
            </a:r>
          </a:p>
        </p:txBody>
      </p:sp>
      <p:sp>
        <p:nvSpPr>
          <p:cNvPr id="51" name="灯片编号占位符 3"/>
          <p:cNvSpPr>
            <a:spLocks noGrp="1"/>
          </p:cNvSpPr>
          <p:nvPr>
            <p:ph type="sldNum" sz="quarter" idx="12"/>
          </p:nvPr>
        </p:nvSpPr>
        <p:spPr>
          <a:xfrm>
            <a:off x="9258609" y="6444673"/>
            <a:ext cx="2844615" cy="365083"/>
          </a:xfrm>
        </p:spPr>
        <p:txBody>
          <a:bodyPr/>
          <a:lstStyle/>
          <a:p>
            <a:pPr algn="r"/>
            <a:fld id="{A1140E9E-EEA0-40F3-BA11-87A5B2C0333D}" type="slidenum">
              <a:rPr lang="zh-CN" altLang="en-US" smtClean="0">
                <a:latin typeface="微软雅黑" panose="020B0503020204020204" pitchFamily="34" charset="-122"/>
                <a:ea typeface="微软雅黑" panose="020B0503020204020204" pitchFamily="34" charset="-122"/>
              </a:rPr>
              <a:t>20</a:t>
            </a:fld>
            <a:endParaRPr lang="zh-CN" altLang="en-US">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419100" y="1690370"/>
          <a:ext cx="11057255" cy="277431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4" name="组合 13"/>
          <p:cNvGrpSpPr/>
          <p:nvPr/>
        </p:nvGrpSpPr>
        <p:grpSpPr>
          <a:xfrm>
            <a:off x="4217274" y="4678683"/>
            <a:ext cx="7118016" cy="1898070"/>
            <a:chOff x="3397691" y="550698"/>
            <a:chExt cx="7076767" cy="1898070"/>
          </a:xfrm>
        </p:grpSpPr>
        <p:sp>
          <p:nvSpPr>
            <p:cNvPr id="15" name="同侧圆角矩形 14"/>
            <p:cNvSpPr/>
            <p:nvPr/>
          </p:nvSpPr>
          <p:spPr>
            <a:xfrm rot="5400000">
              <a:off x="5987039" y="-2038651"/>
              <a:ext cx="1898070" cy="7076767"/>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 name="同侧圆角矩形 4"/>
            <p:cNvSpPr txBox="1"/>
            <p:nvPr/>
          </p:nvSpPr>
          <p:spPr>
            <a:xfrm>
              <a:off x="3439357" y="734797"/>
              <a:ext cx="6994035" cy="15292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32385" rIns="64770" bIns="32385" numCol="1" spcCol="1270" anchor="ctr" anchorCtr="0">
              <a:noAutofit/>
            </a:bodyPr>
            <a:lstStyle/>
            <a:p>
              <a:pPr marL="171450" lvl="1" indent="-171450" algn="l" defTabSz="755650">
                <a:lnSpc>
                  <a:spcPct val="125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管理接口确定</a:t>
              </a:r>
              <a:r>
                <a:rPr lang="zh-CN" sz="1700" kern="1200" dirty="0">
                  <a:latin typeface="微软雅黑" panose="020B0503020204020204" pitchFamily="34" charset="-122"/>
                  <a:ea typeface="微软雅黑" panose="020B0503020204020204" pitchFamily="34" charset="-122"/>
                </a:rPr>
                <a:t>（定义层面和实现层面）</a:t>
              </a:r>
              <a:endParaRPr lang="zh-CN" altLang="en-US" sz="1700" kern="1200" dirty="0">
                <a:latin typeface="微软雅黑" panose="020B0503020204020204" pitchFamily="34" charset="-122"/>
                <a:ea typeface="微软雅黑" panose="020B0503020204020204" pitchFamily="34" charset="-122"/>
              </a:endParaRPr>
            </a:p>
            <a:p>
              <a:pPr marL="171450" lvl="1" indent="-171450" algn="l" defTabSz="755650">
                <a:lnSpc>
                  <a:spcPct val="125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管</a:t>
              </a:r>
              <a:r>
                <a:rPr lang="zh-CN" sz="1700" kern="1200" dirty="0">
                  <a:latin typeface="微软雅黑" panose="020B0503020204020204" pitchFamily="34" charset="-122"/>
                  <a:ea typeface="微软雅黑" panose="020B0503020204020204" pitchFamily="34" charset="-122"/>
                </a:rPr>
                <a:t>理规模指标支持（支持</a:t>
              </a:r>
              <a:r>
                <a:rPr lang="en-US" sz="1700" kern="1200" dirty="0">
                  <a:latin typeface="微软雅黑" panose="020B0503020204020204" pitchFamily="34" charset="-122"/>
                  <a:ea typeface="微软雅黑" panose="020B0503020204020204" pitchFamily="34" charset="-122"/>
                </a:rPr>
                <a:t>50</a:t>
              </a:r>
              <a:r>
                <a:rPr lang="zh-CN" sz="1700" kern="1200" dirty="0">
                  <a:latin typeface="微软雅黑" panose="020B0503020204020204" pitchFamily="34" charset="-122"/>
                  <a:ea typeface="微软雅黑" panose="020B0503020204020204" pitchFamily="34" charset="-122"/>
                </a:rPr>
                <a:t>个节点的实验拓扑设计，搭建</a:t>
              </a:r>
              <a:r>
                <a:rPr lang="zh-CN" altLang="en-US" sz="1700" kern="1200" dirty="0">
                  <a:latin typeface="微软雅黑" panose="020B0503020204020204" pitchFamily="34" charset="-122"/>
                  <a:ea typeface="微软雅黑" panose="020B0503020204020204" pitchFamily="34" charset="-122"/>
                </a:rPr>
                <a:t>和</a:t>
              </a:r>
              <a:r>
                <a:rPr lang="zh-CN" sz="1700" kern="1200" dirty="0">
                  <a:latin typeface="微软雅黑" panose="020B0503020204020204" pitchFamily="34" charset="-122"/>
                  <a:ea typeface="微软雅黑" panose="020B0503020204020204" pitchFamily="34" charset="-122"/>
                </a:rPr>
                <a:t>落实）</a:t>
              </a:r>
              <a:endParaRPr lang="zh-CN" altLang="en-US" sz="1700" kern="1200" dirty="0">
                <a:latin typeface="微软雅黑" panose="020B0503020204020204" pitchFamily="34" charset="-122"/>
                <a:ea typeface="微软雅黑" panose="020B0503020204020204" pitchFamily="34" charset="-122"/>
              </a:endParaRPr>
            </a:p>
            <a:p>
              <a:pPr marL="171450" lvl="1" indent="-171450" algn="l" defTabSz="755650">
                <a:lnSpc>
                  <a:spcPct val="125000"/>
                </a:lnSpc>
                <a:spcBef>
                  <a:spcPct val="0"/>
                </a:spcBef>
                <a:spcAft>
                  <a:spcPct val="15000"/>
                </a:spcAft>
                <a:buChar char="•"/>
              </a:pPr>
              <a:r>
                <a:rPr lang="zh-CN" sz="1700" kern="1200" dirty="0">
                  <a:latin typeface="微软雅黑" panose="020B0503020204020204" pitchFamily="34" charset="-122"/>
                  <a:ea typeface="微软雅黑" panose="020B0503020204020204" pitchFamily="34" charset="-122"/>
                </a:rPr>
                <a:t>业务场景的支持，</a:t>
              </a:r>
              <a:r>
                <a:rPr lang="en-US" sz="1700" kern="1200" dirty="0">
                  <a:latin typeface="微软雅黑" panose="020B0503020204020204" pitchFamily="34" charset="-122"/>
                  <a:ea typeface="微软雅黑" panose="020B0503020204020204" pitchFamily="34" charset="-122"/>
                </a:rPr>
                <a:t>4</a:t>
              </a:r>
              <a:r>
                <a:rPr lang="zh-CN" sz="1700" kern="1200" dirty="0">
                  <a:latin typeface="微软雅黑" panose="020B0503020204020204" pitchFamily="34" charset="-122"/>
                  <a:ea typeface="微软雅黑" panose="020B0503020204020204" pitchFamily="34" charset="-122"/>
                </a:rPr>
                <a:t>个业务场景，相应技术指标如何体现在管理系统中业务和设备的配置</a:t>
              </a:r>
              <a:endParaRPr lang="zh-CN" altLang="en-US" sz="1700" kern="1200"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857250" y="5008245"/>
            <a:ext cx="3009265" cy="1238885"/>
            <a:chOff x="349882" y="372438"/>
            <a:chExt cx="2814700" cy="1906801"/>
          </a:xfrm>
        </p:grpSpPr>
        <p:sp>
          <p:nvSpPr>
            <p:cNvPr id="21" name="圆角矩形 20"/>
            <p:cNvSpPr/>
            <p:nvPr/>
          </p:nvSpPr>
          <p:spPr>
            <a:xfrm>
              <a:off x="349882" y="372438"/>
              <a:ext cx="2814700" cy="190680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圆角矩形 4"/>
            <p:cNvSpPr txBox="1"/>
            <p:nvPr/>
          </p:nvSpPr>
          <p:spPr>
            <a:xfrm>
              <a:off x="442964" y="465520"/>
              <a:ext cx="2628536" cy="17206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altLang="zh-CN" sz="2400" kern="1200" dirty="0">
                  <a:latin typeface="微软雅黑" panose="020B0503020204020204" pitchFamily="34" charset="-122"/>
                  <a:ea typeface="微软雅黑" panose="020B0503020204020204" pitchFamily="34" charset="-122"/>
                </a:rPr>
                <a:t> </a:t>
              </a:r>
              <a:r>
                <a:rPr lang="zh-CN" altLang="en-US" sz="2400" kern="1200" dirty="0">
                  <a:latin typeface="微软雅黑" panose="020B0503020204020204" pitchFamily="34" charset="-122"/>
                  <a:ea typeface="微软雅黑" panose="020B0503020204020204" pitchFamily="34" charset="-122"/>
                </a:rPr>
                <a:t>任务</a:t>
              </a:r>
              <a:r>
                <a:rPr lang="en-US" altLang="zh-CN" sz="2400" kern="1200" dirty="0">
                  <a:latin typeface="微软雅黑" panose="020B0503020204020204" pitchFamily="34" charset="-122"/>
                  <a:ea typeface="微软雅黑" panose="020B0503020204020204" pitchFamily="34" charset="-122"/>
                </a:rPr>
                <a:t>3</a:t>
              </a:r>
              <a:r>
                <a:rPr lang="zh-CN" altLang="en-US" sz="2400" kern="1200" dirty="0">
                  <a:latin typeface="微软雅黑" panose="020B0503020204020204" pitchFamily="34" charset="-122"/>
                  <a:ea typeface="微软雅黑" panose="020B0503020204020204" pitchFamily="34" charset="-122"/>
                </a:rPr>
                <a:t>：管理工具研发</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735" y="2245995"/>
            <a:ext cx="12153900" cy="2731770"/>
          </a:xfrm>
          <a:prstGeom prst="rect">
            <a:avLst/>
          </a:prstGeom>
          <a:solidFill>
            <a:srgbClr val="024179"/>
          </a:solidFill>
        </p:spPr>
        <p:style>
          <a:lnRef idx="2">
            <a:schemeClr val="accent1">
              <a:shade val="50000"/>
            </a:schemeClr>
          </a:lnRef>
          <a:fillRef idx="1">
            <a:schemeClr val="accent1"/>
          </a:fillRef>
          <a:effectRef idx="0">
            <a:schemeClr val="accent1"/>
          </a:effectRef>
          <a:fontRef idx="minor">
            <a:schemeClr val="lt1"/>
          </a:fontRef>
        </p:style>
        <p:txBody>
          <a:bodyPr lIns="91399" tIns="45696" rIns="91399" bIns="45696" rtlCol="0" anchor="ctr"/>
          <a:lstStyle/>
          <a:p>
            <a:pPr algn="ctr"/>
            <a:endParaRPr lang="zh-CN" altLang="en-US"/>
          </a:p>
        </p:txBody>
      </p:sp>
      <p:sp>
        <p:nvSpPr>
          <p:cNvPr id="6" name="Rectangle 2"/>
          <p:cNvSpPr txBox="1">
            <a:spLocks noChangeArrowheads="1"/>
          </p:cNvSpPr>
          <p:nvPr/>
        </p:nvSpPr>
        <p:spPr bwMode="auto">
          <a:xfrm>
            <a:off x="0" y="2123440"/>
            <a:ext cx="11998960" cy="2722245"/>
          </a:xfrm>
          <a:prstGeom prst="rect">
            <a:avLst/>
          </a:prstGeom>
          <a:noFill/>
          <a:ln w="9525" algn="ctr">
            <a:noFill/>
            <a:miter lim="800000"/>
          </a:ln>
        </p:spPr>
        <p:txBody>
          <a:bodyPr lIns="91399" tIns="45696" rIns="91399" bIns="45696" anchor="ctr"/>
          <a:lstStyle/>
          <a:p>
            <a:pPr algn="ctr" defTabSz="913765">
              <a:defRPr/>
            </a:pPr>
            <a:r>
              <a:rPr lang="zh-CN" altLang="en-US" sz="5400" kern="0" spc="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mj-cs"/>
              </a:rPr>
              <a:t>谢谢聆听！</a:t>
            </a:r>
          </a:p>
        </p:txBody>
      </p:sp>
      <p:cxnSp>
        <p:nvCxnSpPr>
          <p:cNvPr id="10" name="直接连接符 9"/>
          <p:cNvCxnSpPr/>
          <p:nvPr/>
        </p:nvCxnSpPr>
        <p:spPr>
          <a:xfrm>
            <a:off x="241935" y="1701800"/>
            <a:ext cx="19050" cy="65405"/>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994621" y="4651228"/>
            <a:ext cx="574040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326986" y="2648438"/>
            <a:ext cx="574040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821191"/>
            <a:ext cx="12192000" cy="3379694"/>
          </a:xfrm>
          <a:prstGeom prst="rect">
            <a:avLst/>
          </a:prstGeom>
        </p:spPr>
      </p:pic>
      <p:grpSp>
        <p:nvGrpSpPr>
          <p:cNvPr id="12" name="组合 11"/>
          <p:cNvGrpSpPr/>
          <p:nvPr/>
        </p:nvGrpSpPr>
        <p:grpSpPr>
          <a:xfrm>
            <a:off x="5629290" y="2063467"/>
            <a:ext cx="1233705" cy="1237593"/>
            <a:chOff x="6609209" y="790981"/>
            <a:chExt cx="2301875" cy="2308226"/>
          </a:xfrm>
        </p:grpSpPr>
        <p:sp>
          <p:nvSpPr>
            <p:cNvPr id="13" name="Oval 5"/>
            <p:cNvSpPr>
              <a:spLocks noChangeArrowheads="1"/>
            </p:cNvSpPr>
            <p:nvPr/>
          </p:nvSpPr>
          <p:spPr bwMode="auto">
            <a:xfrm>
              <a:off x="6609209" y="790981"/>
              <a:ext cx="2301875" cy="2308226"/>
            </a:xfrm>
            <a:prstGeom prst="ellipse">
              <a:avLst/>
            </a:prstGeom>
            <a:solidFill>
              <a:srgbClr val="FFFFFF"/>
            </a:solidFill>
            <a:ln w="9525">
              <a:noFill/>
              <a:round/>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sp>
          <p:nvSpPr>
            <p:cNvPr id="14"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lumMod val="50000"/>
              </a:schemeClr>
            </a:solidFill>
            <a:ln>
              <a:noFill/>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grpSp>
      <p:sp>
        <p:nvSpPr>
          <p:cNvPr id="22" name="TextBox 17"/>
          <p:cNvSpPr txBox="1"/>
          <p:nvPr/>
        </p:nvSpPr>
        <p:spPr>
          <a:xfrm>
            <a:off x="4377690" y="3491866"/>
            <a:ext cx="3684270" cy="643077"/>
          </a:xfrm>
          <a:prstGeom prst="rect">
            <a:avLst/>
          </a:prstGeom>
          <a:noFill/>
        </p:spPr>
        <p:txBody>
          <a:bodyPr wrap="square" lIns="55706" tIns="27853" rIns="55706" bIns="27853" rtlCol="0">
            <a:spAutoFit/>
          </a:bodyPr>
          <a:lstStyle/>
          <a:p>
            <a:pPr algn="dist">
              <a:lnSpc>
                <a:spcPct val="130000"/>
              </a:lnSpc>
            </a:pPr>
            <a:r>
              <a:rPr lang="zh-CN" altLang="en-US" sz="3250" dirty="0">
                <a:solidFill>
                  <a:schemeClr val="tx2">
                    <a:lumMod val="75000"/>
                  </a:schemeClr>
                </a:solidFill>
                <a:latin typeface="方正正粗黑简体" panose="02000000000000000000" pitchFamily="2" charset="-122"/>
                <a:ea typeface="方正正粗黑简体" panose="02000000000000000000" pitchFamily="2" charset="-122"/>
              </a:rPr>
              <a:t>任务分工</a:t>
            </a:r>
          </a:p>
        </p:txBody>
      </p:sp>
      <p:sp>
        <p:nvSpPr>
          <p:cNvPr id="24" name="TextBox 19"/>
          <p:cNvSpPr txBox="1"/>
          <p:nvPr/>
        </p:nvSpPr>
        <p:spPr>
          <a:xfrm>
            <a:off x="5969475" y="1945682"/>
            <a:ext cx="550698" cy="1237599"/>
          </a:xfrm>
          <a:prstGeom prst="rect">
            <a:avLst/>
          </a:prstGeom>
          <a:noFill/>
        </p:spPr>
        <p:txBody>
          <a:bodyPr wrap="none" lIns="66311" tIns="33155" rIns="66311" bIns="33155" rtlCol="0">
            <a:spAutoFit/>
          </a:bodyPr>
          <a:lstStyle/>
          <a:p>
            <a:pPr algn="ctr">
              <a:lnSpc>
                <a:spcPct val="130000"/>
              </a:lnSpc>
            </a:pPr>
            <a:r>
              <a:rPr lang="en-US" altLang="zh-CN" sz="6500" b="1" dirty="0">
                <a:solidFill>
                  <a:schemeClr val="tx2">
                    <a:lumMod val="75000"/>
                  </a:schemeClr>
                </a:solidFill>
                <a:latin typeface="Times New Roman" panose="02020603050405020304" pitchFamily="18" charset="0"/>
                <a:cs typeface="Times New Roman" panose="02020603050405020304" pitchFamily="18" charset="0"/>
              </a:rPr>
              <a:t>1</a:t>
            </a:r>
          </a:p>
        </p:txBody>
      </p:sp>
      <p:cxnSp>
        <p:nvCxnSpPr>
          <p:cNvPr id="20" name="直接连接符 46"/>
          <p:cNvCxnSpPr>
            <a:cxnSpLocks noChangeShapeType="1"/>
          </p:cNvCxnSpPr>
          <p:nvPr/>
        </p:nvCxnSpPr>
        <p:spPr bwMode="auto">
          <a:xfrm flipH="1">
            <a:off x="3549267" y="4196567"/>
            <a:ext cx="5357185" cy="0"/>
          </a:xfrm>
          <a:prstGeom prst="line">
            <a:avLst/>
          </a:prstGeom>
          <a:ln w="38100" cmpd="thickThin">
            <a:solidFill>
              <a:srgbClr val="CFDDED"/>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238"/>
          <p:cNvSpPr/>
          <p:nvPr/>
        </p:nvSpPr>
        <p:spPr>
          <a:xfrm rot="1800000">
            <a:off x="6770345" y="4650631"/>
            <a:ext cx="1566862" cy="852487"/>
          </a:xfrm>
          <a:custGeom>
            <a:avLst/>
            <a:gdLst>
              <a:gd name="connsiteX0" fmla="*/ 0 w 1567809"/>
              <a:gd name="connsiteY0" fmla="*/ 0 h 854014"/>
              <a:gd name="connsiteX1" fmla="*/ 1567809 w 1567809"/>
              <a:gd name="connsiteY1" fmla="*/ 0 h 854014"/>
              <a:gd name="connsiteX2" fmla="*/ 1567809 w 1567809"/>
              <a:gd name="connsiteY2" fmla="*/ 854014 h 854014"/>
              <a:gd name="connsiteX3" fmla="*/ 0 w 1567809"/>
              <a:gd name="connsiteY3" fmla="*/ 854014 h 854014"/>
              <a:gd name="connsiteX4" fmla="*/ 0 w 1567809"/>
              <a:gd name="connsiteY4" fmla="*/ 0 h 854014"/>
              <a:gd name="connsiteX0-1" fmla="*/ 0 w 1567809"/>
              <a:gd name="connsiteY0-2" fmla="*/ 0 h 854014"/>
              <a:gd name="connsiteX1-3" fmla="*/ 394263 w 1567809"/>
              <a:gd name="connsiteY1-4" fmla="*/ 4093 h 854014"/>
              <a:gd name="connsiteX2-5" fmla="*/ 1567809 w 1567809"/>
              <a:gd name="connsiteY2-6" fmla="*/ 0 h 854014"/>
              <a:gd name="connsiteX3-7" fmla="*/ 1567809 w 1567809"/>
              <a:gd name="connsiteY3-8" fmla="*/ 854014 h 854014"/>
              <a:gd name="connsiteX4-9" fmla="*/ 0 w 1567809"/>
              <a:gd name="connsiteY4-10" fmla="*/ 854014 h 854014"/>
              <a:gd name="connsiteX5" fmla="*/ 0 w 1567809"/>
              <a:gd name="connsiteY5" fmla="*/ 0 h 854014"/>
              <a:gd name="connsiteX0-11" fmla="*/ 0 w 1567809"/>
              <a:gd name="connsiteY0-12" fmla="*/ 854014 h 854014"/>
              <a:gd name="connsiteX1-13" fmla="*/ 394263 w 1567809"/>
              <a:gd name="connsiteY1-14" fmla="*/ 4093 h 854014"/>
              <a:gd name="connsiteX2-15" fmla="*/ 1567809 w 1567809"/>
              <a:gd name="connsiteY2-16" fmla="*/ 0 h 854014"/>
              <a:gd name="connsiteX3-17" fmla="*/ 1567809 w 1567809"/>
              <a:gd name="connsiteY3-18" fmla="*/ 854014 h 854014"/>
              <a:gd name="connsiteX4-19" fmla="*/ 0 w 1567809"/>
              <a:gd name="connsiteY4-20" fmla="*/ 854014 h 8540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7809" h="854014">
                <a:moveTo>
                  <a:pt x="0" y="854014"/>
                </a:moveTo>
                <a:lnTo>
                  <a:pt x="394263" y="4093"/>
                </a:lnTo>
                <a:lnTo>
                  <a:pt x="1567809" y="0"/>
                </a:lnTo>
                <a:lnTo>
                  <a:pt x="1567809" y="854014"/>
                </a:lnTo>
                <a:lnTo>
                  <a:pt x="0" y="85401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33794" name="标题 1"/>
          <p:cNvSpPr>
            <a:spLocks noGrp="1" noChangeArrowheads="1"/>
          </p:cNvSpPr>
          <p:nvPr/>
        </p:nvSpPr>
        <p:spPr>
          <a:xfrm>
            <a:off x="4166473" y="214497"/>
            <a:ext cx="7553325" cy="1143000"/>
          </a:xfrm>
          <a:prstGeom prst="rect">
            <a:avLst/>
          </a:prstGeom>
        </p:spPr>
        <p:txBody>
          <a:bodyPr/>
          <a:lstStyle>
            <a:lvl1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9pPr>
          </a:lstStyle>
          <a:p>
            <a:pPr algn="r" defTabSz="456565"/>
            <a:r>
              <a:rPr lang="zh-CN" altLang="en-US" dirty="0">
                <a:solidFill>
                  <a:schemeClr val="accent1">
                    <a:lumMod val="50000"/>
                  </a:schemeClr>
                </a:solidFill>
                <a:latin typeface="Times New Roman" panose="02020603050405020304" pitchFamily="18" charset="0"/>
                <a:cs typeface="Times New Roman" panose="02020603050405020304" pitchFamily="18" charset="0"/>
              </a:rPr>
              <a:t>一、任务分工</a:t>
            </a:r>
          </a:p>
        </p:txBody>
      </p:sp>
      <p:sp>
        <p:nvSpPr>
          <p:cNvPr id="10" name="灯片编号占位符 3"/>
          <p:cNvSpPr>
            <a:spLocks noGrp="1"/>
          </p:cNvSpPr>
          <p:nvPr>
            <p:ph type="sldNum" sz="quarter" idx="12"/>
          </p:nvPr>
        </p:nvSpPr>
        <p:spPr>
          <a:xfrm>
            <a:off x="9258609" y="6444673"/>
            <a:ext cx="2844615" cy="365083"/>
          </a:xfrm>
        </p:spPr>
        <p:txBody>
          <a:bodyPr/>
          <a:lstStyle/>
          <a:p>
            <a:pPr algn="r"/>
            <a:fld id="{A1140E9E-EEA0-40F3-BA11-87A5B2C0333D}" type="slidenum">
              <a:rPr lang="zh-CN" altLang="en-US" smtClean="0">
                <a:latin typeface="Times New Roman" panose="02020603050405020304" pitchFamily="18" charset="0"/>
                <a:ea typeface="微软雅黑" panose="020B0503020204020204" pitchFamily="34" charset="-122"/>
                <a:cs typeface="Times New Roman" panose="02020603050405020304" pitchFamily="18" charset="0"/>
              </a:rPr>
              <a:t>4</a:t>
            </a:fld>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custDataLst>
              <p:tags r:id="rId1"/>
            </p:custDataLst>
          </p:nvPr>
        </p:nvSpPr>
        <p:spPr bwMode="auto">
          <a:xfrm>
            <a:off x="398528" y="1073014"/>
            <a:ext cx="3616882"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6" name="object 3"/>
          <p:cNvSpPr txBox="1">
            <a:spLocks noChangeArrowheads="1"/>
          </p:cNvSpPr>
          <p:nvPr/>
        </p:nvSpPr>
        <p:spPr bwMode="auto">
          <a:xfrm>
            <a:off x="625034" y="1149501"/>
            <a:ext cx="42153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latin typeface="Times New Roman" panose="02020603050405020304" pitchFamily="18" charset="0"/>
                <a:cs typeface="Times New Roman" panose="02020603050405020304" pitchFamily="18" charset="0"/>
                <a:sym typeface="Arial" panose="020B0604020202020204" pitchFamily="34" charset="0"/>
              </a:rPr>
              <a:t>课题任务、指标及成果形式</a:t>
            </a:r>
          </a:p>
        </p:txBody>
      </p:sp>
      <p:sp>
        <p:nvSpPr>
          <p:cNvPr id="7" name="燕尾形 17"/>
          <p:cNvSpPr/>
          <p:nvPr>
            <p:custDataLst>
              <p:tags r:id="rId2"/>
            </p:custDataLst>
          </p:nvPr>
        </p:nvSpPr>
        <p:spPr bwMode="auto">
          <a:xfrm>
            <a:off x="3804515" y="1053814"/>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8" name="矩形 238"/>
          <p:cNvSpPr/>
          <p:nvPr/>
        </p:nvSpPr>
        <p:spPr>
          <a:xfrm rot="1800000">
            <a:off x="915604" y="2110276"/>
            <a:ext cx="1566863" cy="854075"/>
          </a:xfrm>
          <a:custGeom>
            <a:avLst/>
            <a:gdLst>
              <a:gd name="connsiteX0" fmla="*/ 0 w 1567809"/>
              <a:gd name="connsiteY0" fmla="*/ 0 h 854014"/>
              <a:gd name="connsiteX1" fmla="*/ 1567809 w 1567809"/>
              <a:gd name="connsiteY1" fmla="*/ 0 h 854014"/>
              <a:gd name="connsiteX2" fmla="*/ 1567809 w 1567809"/>
              <a:gd name="connsiteY2" fmla="*/ 854014 h 854014"/>
              <a:gd name="connsiteX3" fmla="*/ 0 w 1567809"/>
              <a:gd name="connsiteY3" fmla="*/ 854014 h 854014"/>
              <a:gd name="connsiteX4" fmla="*/ 0 w 1567809"/>
              <a:gd name="connsiteY4" fmla="*/ 0 h 854014"/>
              <a:gd name="connsiteX0-1" fmla="*/ 0 w 1567809"/>
              <a:gd name="connsiteY0-2" fmla="*/ 0 h 854014"/>
              <a:gd name="connsiteX1-3" fmla="*/ 394263 w 1567809"/>
              <a:gd name="connsiteY1-4" fmla="*/ 4093 h 854014"/>
              <a:gd name="connsiteX2-5" fmla="*/ 1567809 w 1567809"/>
              <a:gd name="connsiteY2-6" fmla="*/ 0 h 854014"/>
              <a:gd name="connsiteX3-7" fmla="*/ 1567809 w 1567809"/>
              <a:gd name="connsiteY3-8" fmla="*/ 854014 h 854014"/>
              <a:gd name="connsiteX4-9" fmla="*/ 0 w 1567809"/>
              <a:gd name="connsiteY4-10" fmla="*/ 854014 h 854014"/>
              <a:gd name="connsiteX5" fmla="*/ 0 w 1567809"/>
              <a:gd name="connsiteY5" fmla="*/ 0 h 854014"/>
              <a:gd name="connsiteX0-11" fmla="*/ 0 w 1567809"/>
              <a:gd name="connsiteY0-12" fmla="*/ 854014 h 854014"/>
              <a:gd name="connsiteX1-13" fmla="*/ 394263 w 1567809"/>
              <a:gd name="connsiteY1-14" fmla="*/ 4093 h 854014"/>
              <a:gd name="connsiteX2-15" fmla="*/ 1567809 w 1567809"/>
              <a:gd name="connsiteY2-16" fmla="*/ 0 h 854014"/>
              <a:gd name="connsiteX3-17" fmla="*/ 1567809 w 1567809"/>
              <a:gd name="connsiteY3-18" fmla="*/ 854014 h 854014"/>
              <a:gd name="connsiteX4-19" fmla="*/ 0 w 1567809"/>
              <a:gd name="connsiteY4-20" fmla="*/ 854014 h 8540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7809" h="854014">
                <a:moveTo>
                  <a:pt x="0" y="854014"/>
                </a:moveTo>
                <a:lnTo>
                  <a:pt x="394263" y="4093"/>
                </a:lnTo>
                <a:lnTo>
                  <a:pt x="1567809" y="0"/>
                </a:lnTo>
                <a:lnTo>
                  <a:pt x="1567809" y="854014"/>
                </a:lnTo>
                <a:lnTo>
                  <a:pt x="0" y="85401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9" name="矩形 238"/>
          <p:cNvSpPr/>
          <p:nvPr/>
        </p:nvSpPr>
        <p:spPr>
          <a:xfrm rot="1800000">
            <a:off x="883344" y="4739349"/>
            <a:ext cx="1566862" cy="852487"/>
          </a:xfrm>
          <a:custGeom>
            <a:avLst/>
            <a:gdLst>
              <a:gd name="connsiteX0" fmla="*/ 0 w 1567809"/>
              <a:gd name="connsiteY0" fmla="*/ 0 h 854014"/>
              <a:gd name="connsiteX1" fmla="*/ 1567809 w 1567809"/>
              <a:gd name="connsiteY1" fmla="*/ 0 h 854014"/>
              <a:gd name="connsiteX2" fmla="*/ 1567809 w 1567809"/>
              <a:gd name="connsiteY2" fmla="*/ 854014 h 854014"/>
              <a:gd name="connsiteX3" fmla="*/ 0 w 1567809"/>
              <a:gd name="connsiteY3" fmla="*/ 854014 h 854014"/>
              <a:gd name="connsiteX4" fmla="*/ 0 w 1567809"/>
              <a:gd name="connsiteY4" fmla="*/ 0 h 854014"/>
              <a:gd name="connsiteX0-1" fmla="*/ 0 w 1567809"/>
              <a:gd name="connsiteY0-2" fmla="*/ 0 h 854014"/>
              <a:gd name="connsiteX1-3" fmla="*/ 394263 w 1567809"/>
              <a:gd name="connsiteY1-4" fmla="*/ 4093 h 854014"/>
              <a:gd name="connsiteX2-5" fmla="*/ 1567809 w 1567809"/>
              <a:gd name="connsiteY2-6" fmla="*/ 0 h 854014"/>
              <a:gd name="connsiteX3-7" fmla="*/ 1567809 w 1567809"/>
              <a:gd name="connsiteY3-8" fmla="*/ 854014 h 854014"/>
              <a:gd name="connsiteX4-9" fmla="*/ 0 w 1567809"/>
              <a:gd name="connsiteY4-10" fmla="*/ 854014 h 854014"/>
              <a:gd name="connsiteX5" fmla="*/ 0 w 1567809"/>
              <a:gd name="connsiteY5" fmla="*/ 0 h 854014"/>
              <a:gd name="connsiteX0-11" fmla="*/ 0 w 1567809"/>
              <a:gd name="connsiteY0-12" fmla="*/ 854014 h 854014"/>
              <a:gd name="connsiteX1-13" fmla="*/ 394263 w 1567809"/>
              <a:gd name="connsiteY1-14" fmla="*/ 4093 h 854014"/>
              <a:gd name="connsiteX2-15" fmla="*/ 1567809 w 1567809"/>
              <a:gd name="connsiteY2-16" fmla="*/ 0 h 854014"/>
              <a:gd name="connsiteX3-17" fmla="*/ 1567809 w 1567809"/>
              <a:gd name="connsiteY3-18" fmla="*/ 854014 h 854014"/>
              <a:gd name="connsiteX4-19" fmla="*/ 0 w 1567809"/>
              <a:gd name="connsiteY4-20" fmla="*/ 854014 h 8540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7809" h="854014">
                <a:moveTo>
                  <a:pt x="0" y="854014"/>
                </a:moveTo>
                <a:lnTo>
                  <a:pt x="394263" y="4093"/>
                </a:lnTo>
                <a:lnTo>
                  <a:pt x="1567809" y="0"/>
                </a:lnTo>
                <a:lnTo>
                  <a:pt x="1567809" y="854014"/>
                </a:lnTo>
                <a:lnTo>
                  <a:pt x="0" y="85401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11" name="六边形 10"/>
          <p:cNvSpPr/>
          <p:nvPr/>
        </p:nvSpPr>
        <p:spPr>
          <a:xfrm rot="5400000">
            <a:off x="717166" y="1840402"/>
            <a:ext cx="925513" cy="798512"/>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12" name="六边形 11"/>
          <p:cNvSpPr/>
          <p:nvPr/>
        </p:nvSpPr>
        <p:spPr>
          <a:xfrm rot="5400000">
            <a:off x="737394" y="4481773"/>
            <a:ext cx="927100" cy="798512"/>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13" name="六边形 223"/>
          <p:cNvSpPr/>
          <p:nvPr/>
        </p:nvSpPr>
        <p:spPr>
          <a:xfrm>
            <a:off x="983867" y="2083289"/>
            <a:ext cx="392112" cy="390525"/>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14" name="六边形 224"/>
          <p:cNvSpPr/>
          <p:nvPr/>
        </p:nvSpPr>
        <p:spPr>
          <a:xfrm>
            <a:off x="1011238" y="4685767"/>
            <a:ext cx="379412" cy="390525"/>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grpSp>
        <p:nvGrpSpPr>
          <p:cNvPr id="15" name="组合 14"/>
          <p:cNvGrpSpPr/>
          <p:nvPr/>
        </p:nvGrpSpPr>
        <p:grpSpPr bwMode="auto">
          <a:xfrm>
            <a:off x="1769678" y="1694411"/>
            <a:ext cx="4449290" cy="1790602"/>
            <a:chOff x="7545389" y="3542953"/>
            <a:chExt cx="3776871" cy="1789451"/>
          </a:xfrm>
        </p:grpSpPr>
        <p:sp>
          <p:nvSpPr>
            <p:cNvPr id="16" name="矩形 15"/>
            <p:cNvSpPr/>
            <p:nvPr/>
          </p:nvSpPr>
          <p:spPr>
            <a:xfrm>
              <a:off x="7906649" y="3989951"/>
              <a:ext cx="3415611" cy="134245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ts val="2500"/>
                </a:lnSpc>
                <a:defRPr/>
              </a:pPr>
              <a:r>
                <a:rPr lang="zh-CN" altLang="en-US"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基于</a:t>
              </a:r>
              <a:r>
                <a:rPr lang="en-US" altLang="zh-CN" sz="1600" kern="1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FlexE</a:t>
              </a:r>
              <a:r>
                <a:rPr lang="en-US" altLang="zh-CN"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 </a:t>
              </a:r>
              <a:r>
                <a:rPr lang="zh-CN" altLang="en-US"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技术的</a:t>
              </a:r>
              <a:r>
                <a:rPr lang="en-US" altLang="zh-CN"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IP+</a:t>
              </a:r>
              <a:r>
                <a:rPr lang="zh-CN" altLang="en-US"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光融合原型设备</a:t>
              </a:r>
              <a:r>
                <a:rPr lang="en-US" altLang="zh-CN"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1 </a:t>
              </a:r>
              <a:r>
                <a:rPr lang="zh-CN" altLang="en-US"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个</a:t>
              </a:r>
              <a:r>
                <a:rPr lang="zh-CN" altLang="en-US"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ts val="2500"/>
                </a:lnSpc>
                <a:buFont typeface="Wingdings" panose="05000000000000000000" pitchFamily="2" charset="2"/>
                <a:buChar char="Ø"/>
                <a:defRPr/>
              </a:pP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适配电力存量各类业务设备以太网、</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2M </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等光</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电标准接口</a:t>
              </a:r>
              <a:endPar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a:p>
              <a:pPr marL="285750" indent="-285750" algn="just">
                <a:lnSpc>
                  <a:spcPts val="2500"/>
                </a:lnSpc>
                <a:buFont typeface="Wingdings" panose="05000000000000000000" pitchFamily="2" charset="2"/>
                <a:buChar char="Ø"/>
                <a:defRPr/>
              </a:pPr>
              <a:r>
                <a:rPr lang="en-US" altLang="zh-CN" sz="1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FlexE</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 </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最小时隙配置颗粒度达到</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10M</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a:t>
              </a:r>
            </a:p>
          </p:txBody>
        </p:sp>
        <p:sp>
          <p:nvSpPr>
            <p:cNvPr id="17" name="矩形 16"/>
            <p:cNvSpPr/>
            <p:nvPr/>
          </p:nvSpPr>
          <p:spPr>
            <a:xfrm>
              <a:off x="7545389" y="3542953"/>
              <a:ext cx="2050552" cy="397738"/>
            </a:xfrm>
            <a:prstGeom prst="rect">
              <a:avLst/>
            </a:prstGeom>
            <a:ln>
              <a:noFill/>
            </a:ln>
          </p:spPr>
          <p:txBody>
            <a:bodyPr>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设备系统</a:t>
              </a:r>
            </a:p>
          </p:txBody>
        </p:sp>
      </p:grpSp>
      <p:grpSp>
        <p:nvGrpSpPr>
          <p:cNvPr id="18" name="组合 17"/>
          <p:cNvGrpSpPr/>
          <p:nvPr/>
        </p:nvGrpSpPr>
        <p:grpSpPr bwMode="auto">
          <a:xfrm>
            <a:off x="1769678" y="4292529"/>
            <a:ext cx="4373946" cy="832442"/>
            <a:chOff x="7469298" y="3264289"/>
            <a:chExt cx="3301160" cy="832366"/>
          </a:xfrm>
        </p:grpSpPr>
        <p:sp>
          <p:nvSpPr>
            <p:cNvPr id="19" name="矩形 18"/>
            <p:cNvSpPr/>
            <p:nvPr/>
          </p:nvSpPr>
          <p:spPr>
            <a:xfrm>
              <a:off x="7469298" y="3708892"/>
              <a:ext cx="3301160" cy="38776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        《</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能源互联网</a:t>
              </a:r>
              <a:r>
                <a:rPr lang="en-US" altLang="zh-CN" sz="1600" b="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FlexE</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 </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承载网的管控接口</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a:t>
              </a:r>
            </a:p>
          </p:txBody>
        </p:sp>
        <p:sp>
          <p:nvSpPr>
            <p:cNvPr id="20" name="矩形 19"/>
            <p:cNvSpPr/>
            <p:nvPr/>
          </p:nvSpPr>
          <p:spPr>
            <a:xfrm>
              <a:off x="7490423" y="3264289"/>
              <a:ext cx="2050552" cy="397958"/>
            </a:xfrm>
            <a:prstGeom prst="rect">
              <a:avLst/>
            </a:prstGeom>
            <a:ln>
              <a:noFill/>
            </a:ln>
          </p:spPr>
          <p:txBody>
            <a:bodyPr>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标准</a:t>
              </a:r>
            </a:p>
          </p:txBody>
        </p:sp>
      </p:grpSp>
      <p:sp>
        <p:nvSpPr>
          <p:cNvPr id="21" name="椭圆 20"/>
          <p:cNvSpPr/>
          <p:nvPr/>
        </p:nvSpPr>
        <p:spPr>
          <a:xfrm>
            <a:off x="1883979" y="2163444"/>
            <a:ext cx="300038"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01</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22" name="椭圆 21"/>
          <p:cNvSpPr/>
          <p:nvPr/>
        </p:nvSpPr>
        <p:spPr>
          <a:xfrm>
            <a:off x="6816172" y="2048131"/>
            <a:ext cx="301625"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02</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23" name="六边形 22"/>
          <p:cNvSpPr/>
          <p:nvPr/>
        </p:nvSpPr>
        <p:spPr>
          <a:xfrm rot="5400000">
            <a:off x="6598684" y="4395979"/>
            <a:ext cx="925513" cy="798512"/>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24" name="六边形 225"/>
          <p:cNvSpPr/>
          <p:nvPr/>
        </p:nvSpPr>
        <p:spPr>
          <a:xfrm>
            <a:off x="6865385" y="4649978"/>
            <a:ext cx="392112" cy="290513"/>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grpSp>
        <p:nvGrpSpPr>
          <p:cNvPr id="25" name="组合 24"/>
          <p:cNvGrpSpPr/>
          <p:nvPr/>
        </p:nvGrpSpPr>
        <p:grpSpPr bwMode="auto">
          <a:xfrm>
            <a:off x="7651197" y="4217854"/>
            <a:ext cx="6308448" cy="843206"/>
            <a:chOff x="7483989" y="3234432"/>
            <a:chExt cx="6308632" cy="843314"/>
          </a:xfrm>
        </p:grpSpPr>
        <p:sp>
          <p:nvSpPr>
            <p:cNvPr id="26" name="矩形 25"/>
            <p:cNvSpPr/>
            <p:nvPr/>
          </p:nvSpPr>
          <p:spPr>
            <a:xfrm>
              <a:off x="8010778" y="3713625"/>
              <a:ext cx="5781843" cy="364121"/>
            </a:xfrm>
            <a:prstGeom prst="rect">
              <a:avLst/>
            </a:prstGeom>
            <a:ln>
              <a:noFill/>
            </a:ln>
          </p:spPr>
          <p:txBody>
            <a:bodyPr>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发表核心期刊或者三大检索论文</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1 </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篇</a:t>
              </a:r>
            </a:p>
          </p:txBody>
        </p:sp>
        <p:sp>
          <p:nvSpPr>
            <p:cNvPr id="27" name="矩形 26"/>
            <p:cNvSpPr/>
            <p:nvPr/>
          </p:nvSpPr>
          <p:spPr>
            <a:xfrm>
              <a:off x="7483989" y="3234432"/>
              <a:ext cx="2050552" cy="398045"/>
            </a:xfrm>
            <a:prstGeom prst="rect">
              <a:avLst/>
            </a:prstGeom>
            <a:ln>
              <a:noFill/>
            </a:ln>
          </p:spPr>
          <p:txBody>
            <a:bodyPr>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论文专利</a:t>
              </a:r>
            </a:p>
          </p:txBody>
        </p:sp>
      </p:grpSp>
      <p:sp>
        <p:nvSpPr>
          <p:cNvPr id="30" name="文本框 29"/>
          <p:cNvSpPr txBox="1"/>
          <p:nvPr/>
        </p:nvSpPr>
        <p:spPr>
          <a:xfrm>
            <a:off x="7117797" y="2002888"/>
            <a:ext cx="5973624" cy="1343316"/>
          </a:xfrm>
          <a:prstGeom prst="rect">
            <a:avLst/>
          </a:prstGeom>
          <a:ln>
            <a:noFill/>
          </a:ln>
        </p:spPr>
        <p:txBody>
          <a:bodyPr wrap="square">
            <a:spAutoFit/>
            <a:scene3d>
              <a:camera prst="orthographicFront"/>
              <a:lightRig rig="threePt" dir="t"/>
            </a:scene3d>
            <a:sp3d contourW="12700"/>
          </a:bodyPr>
          <a:lstStyle>
            <a:defPPr>
              <a:defRPr lang="zh-CN"/>
            </a:defPPr>
            <a:lvl1pPr algn="just">
              <a:lnSpc>
                <a:spcPct val="120000"/>
              </a:lnSpc>
              <a:defRPr sz="1200" kern="100">
                <a:solidFill>
                  <a:schemeClr val="tx1">
                    <a:lumMod val="75000"/>
                    <a:lumOff val="25000"/>
                  </a:schemeClr>
                </a:solidFill>
                <a:latin typeface="微软雅黑" panose="020B0503020204020204" pitchFamily="34" charset="-122"/>
                <a:ea typeface="微软雅黑" panose="020B0503020204020204" pitchFamily="34" charset="-122"/>
              </a:defRPr>
            </a:lvl1pPr>
            <a:lvl2pPr>
              <a:defRPr sz="1800">
                <a:latin typeface="+mn-lt"/>
                <a:ea typeface="+mn-ea"/>
              </a:defRPr>
            </a:lvl2pPr>
            <a:lvl3pPr>
              <a:defRPr sz="1800">
                <a:latin typeface="+mn-lt"/>
                <a:ea typeface="+mn-ea"/>
              </a:defRPr>
            </a:lvl3pPr>
            <a:lvl4pPr>
              <a:defRPr sz="1800">
                <a:latin typeface="+mn-lt"/>
                <a:ea typeface="+mn-ea"/>
              </a:defRPr>
            </a:lvl4pPr>
            <a:lvl5pPr>
              <a:defRPr sz="1800">
                <a:latin typeface="+mn-lt"/>
                <a:ea typeface="+mn-ea"/>
              </a:defRPr>
            </a:lvl5pPr>
            <a:lvl6pPr>
              <a:defRPr sz="1800">
                <a:latin typeface="+mn-lt"/>
                <a:ea typeface="+mn-ea"/>
              </a:defRPr>
            </a:lvl6pPr>
            <a:lvl7pPr>
              <a:defRPr sz="1800">
                <a:latin typeface="+mn-lt"/>
                <a:ea typeface="+mn-ea"/>
              </a:defRPr>
            </a:lvl7pPr>
            <a:lvl8pPr>
              <a:defRPr sz="1800">
                <a:latin typeface="+mn-lt"/>
                <a:ea typeface="+mn-ea"/>
              </a:defRPr>
            </a:lvl8pPr>
            <a:lvl9pPr>
              <a:defRPr sz="1800">
                <a:latin typeface="+mn-lt"/>
                <a:ea typeface="+mn-ea"/>
              </a:defRPr>
            </a:lvl9pPr>
          </a:lstStyle>
          <a:p>
            <a:pPr>
              <a:lnSpc>
                <a:spcPts val="2500"/>
              </a:lnSpc>
            </a:pPr>
            <a:r>
              <a:rPr lang="en-US" altLang="zh-CN" sz="1600" dirty="0" err="1">
                <a:latin typeface="Times New Roman" panose="02020603050405020304" pitchFamily="18" charset="0"/>
                <a:cs typeface="Times New Roman" panose="02020603050405020304" pitchFamily="18" charset="0"/>
              </a:rPr>
              <a:t>FlexE</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设备网络管理工具。</a:t>
            </a:r>
            <a:endParaRPr lang="en-US" altLang="zh-CN" sz="1600" dirty="0">
              <a:latin typeface="Times New Roman" panose="02020603050405020304" pitchFamily="18" charset="0"/>
              <a:cs typeface="Times New Roman" panose="02020603050405020304" pitchFamily="18" charset="0"/>
            </a:endParaRPr>
          </a:p>
          <a:p>
            <a:pPr marL="285750" indent="-285750">
              <a:lnSpc>
                <a:spcPts val="2500"/>
              </a:lnSpc>
              <a:buFont typeface="Wingdings" panose="05000000000000000000" pitchFamily="2" charset="2"/>
              <a:buChar char="Ø"/>
            </a:pPr>
            <a:r>
              <a:rPr lang="en-US" altLang="zh-CN" sz="1600" dirty="0" err="1">
                <a:latin typeface="Times New Roman" panose="02020603050405020304" pitchFamily="18" charset="0"/>
                <a:cs typeface="Times New Roman" panose="02020603050405020304" pitchFamily="18" charset="0"/>
                <a:sym typeface="微软雅黑 Light" panose="020B0502040204020203" pitchFamily="34" charset="-122"/>
              </a:rPr>
              <a:t>FlexE</a:t>
            </a:r>
            <a:r>
              <a:rPr lang="en-US" altLang="zh-CN" sz="1600" dirty="0">
                <a:latin typeface="Times New Roman" panose="02020603050405020304" pitchFamily="18" charset="0"/>
                <a:cs typeface="Times New Roman" panose="02020603050405020304" pitchFamily="18" charset="0"/>
                <a:sym typeface="微软雅黑 Light" panose="020B0502040204020203" pitchFamily="34" charset="-122"/>
              </a:rPr>
              <a:t> </a:t>
            </a:r>
            <a:r>
              <a:rPr lang="zh-CN" altLang="en-US" sz="1600" dirty="0">
                <a:latin typeface="Times New Roman" panose="02020603050405020304" pitchFamily="18" charset="0"/>
                <a:cs typeface="Times New Roman" panose="02020603050405020304" pitchFamily="18" charset="0"/>
                <a:sym typeface="微软雅黑 Light" panose="020B0502040204020203" pitchFamily="34" charset="-122"/>
              </a:rPr>
              <a:t>网络故障定位定界时延</a:t>
            </a:r>
            <a:r>
              <a:rPr lang="en-US" altLang="zh-CN" sz="1600" dirty="0">
                <a:latin typeface="Times New Roman" panose="02020603050405020304" pitchFamily="18" charset="0"/>
                <a:cs typeface="Times New Roman" panose="02020603050405020304" pitchFamily="18" charset="0"/>
                <a:sym typeface="微软雅黑 Light" panose="020B0502040204020203" pitchFamily="34" charset="-122"/>
              </a:rPr>
              <a:t>&lt;3 </a:t>
            </a:r>
            <a:r>
              <a:rPr lang="zh-CN" altLang="en-US" sz="1600" dirty="0">
                <a:latin typeface="Times New Roman" panose="02020603050405020304" pitchFamily="18" charset="0"/>
                <a:cs typeface="Times New Roman" panose="02020603050405020304" pitchFamily="18" charset="0"/>
                <a:sym typeface="微软雅黑 Light" panose="020B0502040204020203" pitchFamily="34" charset="-122"/>
              </a:rPr>
              <a:t>分钟</a:t>
            </a:r>
            <a:r>
              <a:rPr lang="en-US" altLang="zh-CN" sz="1600" dirty="0">
                <a:latin typeface="Times New Roman" panose="02020603050405020304" pitchFamily="18" charset="0"/>
                <a:cs typeface="Times New Roman" panose="02020603050405020304" pitchFamily="18" charset="0"/>
                <a:sym typeface="微软雅黑 Light" panose="020B0502040204020203" pitchFamily="34" charset="-122"/>
              </a:rPr>
              <a:t>,</a:t>
            </a:r>
          </a:p>
          <a:p>
            <a:pPr marL="285750" indent="-285750">
              <a:lnSpc>
                <a:spcPts val="2500"/>
              </a:lnSpc>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sym typeface="微软雅黑 Light" panose="020B0502040204020203" pitchFamily="34" charset="-122"/>
              </a:rPr>
              <a:t>业务配置开通时延处于分钟级，</a:t>
            </a:r>
            <a:endParaRPr lang="en-US" altLang="zh-CN" sz="1600" dirty="0">
              <a:latin typeface="Times New Roman" panose="02020603050405020304" pitchFamily="18" charset="0"/>
              <a:cs typeface="Times New Roman" panose="02020603050405020304" pitchFamily="18" charset="0"/>
              <a:sym typeface="微软雅黑 Light" panose="020B0502040204020203" pitchFamily="34" charset="-122"/>
            </a:endParaRPr>
          </a:p>
          <a:p>
            <a:pPr marL="285750" indent="-285750">
              <a:lnSpc>
                <a:spcPts val="2500"/>
              </a:lnSpc>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sym typeface="微软雅黑 Light" panose="020B0502040204020203" pitchFamily="34" charset="-122"/>
              </a:rPr>
              <a:t>具备不少于</a:t>
            </a:r>
            <a:r>
              <a:rPr lang="en-US" altLang="zh-CN" sz="1600" dirty="0">
                <a:latin typeface="Times New Roman" panose="02020603050405020304" pitchFamily="18" charset="0"/>
                <a:cs typeface="Times New Roman" panose="02020603050405020304" pitchFamily="18" charset="0"/>
                <a:sym typeface="微软雅黑 Light" panose="020B0502040204020203" pitchFamily="34" charset="-122"/>
              </a:rPr>
              <a:t>50 </a:t>
            </a:r>
            <a:r>
              <a:rPr lang="zh-CN" altLang="en-US" sz="1600" dirty="0">
                <a:latin typeface="Times New Roman" panose="02020603050405020304" pitchFamily="18" charset="0"/>
                <a:cs typeface="Times New Roman" panose="02020603050405020304" pitchFamily="18" charset="0"/>
                <a:sym typeface="微软雅黑 Light" panose="020B0502040204020203" pitchFamily="34" charset="-122"/>
              </a:rPr>
              <a:t>个节点的管理能力；</a:t>
            </a:r>
          </a:p>
        </p:txBody>
      </p:sp>
      <p:sp>
        <p:nvSpPr>
          <p:cNvPr id="32" name="椭圆 31"/>
          <p:cNvSpPr/>
          <p:nvPr/>
        </p:nvSpPr>
        <p:spPr>
          <a:xfrm>
            <a:off x="1866692" y="4786023"/>
            <a:ext cx="300038"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01</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33" name="椭圆 32"/>
          <p:cNvSpPr/>
          <p:nvPr/>
        </p:nvSpPr>
        <p:spPr>
          <a:xfrm>
            <a:off x="1866692" y="5296957"/>
            <a:ext cx="301625"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02</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34" name="椭圆 33"/>
          <p:cNvSpPr/>
          <p:nvPr/>
        </p:nvSpPr>
        <p:spPr>
          <a:xfrm>
            <a:off x="7729011" y="4738169"/>
            <a:ext cx="300038"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01</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35" name="椭圆 34"/>
          <p:cNvSpPr/>
          <p:nvPr/>
        </p:nvSpPr>
        <p:spPr>
          <a:xfrm>
            <a:off x="7730574" y="5142199"/>
            <a:ext cx="301625"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02</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36" name="矩形 35"/>
          <p:cNvSpPr/>
          <p:nvPr/>
        </p:nvSpPr>
        <p:spPr bwMode="auto">
          <a:xfrm>
            <a:off x="8177971" y="5082564"/>
            <a:ext cx="3389915" cy="68326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申请发明专利</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2 </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项，计划基于原型设备申请发明专利</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1</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项</a:t>
            </a:r>
          </a:p>
        </p:txBody>
      </p:sp>
      <p:sp>
        <p:nvSpPr>
          <p:cNvPr id="37" name="矩形 36"/>
          <p:cNvSpPr/>
          <p:nvPr/>
        </p:nvSpPr>
        <p:spPr bwMode="auto">
          <a:xfrm>
            <a:off x="2166730" y="5248338"/>
            <a:ext cx="4086307"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适配能源互联网接口的</a:t>
            </a:r>
            <a:r>
              <a:rPr lang="en-US" altLang="zh-CN" sz="1600" b="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FlexE</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 </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设备技术</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a:t>
            </a:r>
            <a:endPar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821191"/>
            <a:ext cx="12192000" cy="3379694"/>
          </a:xfrm>
          <a:prstGeom prst="rect">
            <a:avLst/>
          </a:prstGeom>
        </p:spPr>
      </p:pic>
      <p:grpSp>
        <p:nvGrpSpPr>
          <p:cNvPr id="12" name="组合 11"/>
          <p:cNvGrpSpPr/>
          <p:nvPr/>
        </p:nvGrpSpPr>
        <p:grpSpPr>
          <a:xfrm>
            <a:off x="5629290" y="2063467"/>
            <a:ext cx="1233705" cy="1237593"/>
            <a:chOff x="6609209" y="790981"/>
            <a:chExt cx="2301875" cy="2308226"/>
          </a:xfrm>
        </p:grpSpPr>
        <p:sp>
          <p:nvSpPr>
            <p:cNvPr id="13" name="Oval 5"/>
            <p:cNvSpPr>
              <a:spLocks noChangeArrowheads="1"/>
            </p:cNvSpPr>
            <p:nvPr/>
          </p:nvSpPr>
          <p:spPr bwMode="auto">
            <a:xfrm>
              <a:off x="6609209" y="790981"/>
              <a:ext cx="2301875" cy="2308226"/>
            </a:xfrm>
            <a:prstGeom prst="ellipse">
              <a:avLst/>
            </a:prstGeom>
            <a:solidFill>
              <a:srgbClr val="FFFFFF"/>
            </a:solidFill>
            <a:ln w="9525">
              <a:noFill/>
              <a:round/>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sp>
          <p:nvSpPr>
            <p:cNvPr id="14"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lumMod val="50000"/>
              </a:schemeClr>
            </a:solidFill>
            <a:ln>
              <a:noFill/>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grpSp>
      <p:sp>
        <p:nvSpPr>
          <p:cNvPr id="22" name="TextBox 17"/>
          <p:cNvSpPr txBox="1"/>
          <p:nvPr/>
        </p:nvSpPr>
        <p:spPr>
          <a:xfrm>
            <a:off x="4377690" y="3491866"/>
            <a:ext cx="3684270" cy="643077"/>
          </a:xfrm>
          <a:prstGeom prst="rect">
            <a:avLst/>
          </a:prstGeom>
          <a:noFill/>
        </p:spPr>
        <p:txBody>
          <a:bodyPr wrap="square" lIns="55706" tIns="27853" rIns="55706" bIns="27853" rtlCol="0">
            <a:spAutoFit/>
          </a:bodyPr>
          <a:lstStyle/>
          <a:p>
            <a:pPr algn="dist">
              <a:lnSpc>
                <a:spcPct val="130000"/>
              </a:lnSpc>
            </a:pPr>
            <a:r>
              <a:rPr lang="zh-CN" altLang="en-US" sz="3250" dirty="0">
                <a:solidFill>
                  <a:schemeClr val="tx2">
                    <a:lumMod val="75000"/>
                  </a:schemeClr>
                </a:solidFill>
                <a:latin typeface="方正正粗黑简体" panose="02000000000000000000" pitchFamily="2" charset="-122"/>
                <a:ea typeface="方正正粗黑简体" panose="02000000000000000000" pitchFamily="2" charset="-122"/>
              </a:rPr>
              <a:t>研究内容</a:t>
            </a:r>
          </a:p>
        </p:txBody>
      </p:sp>
      <p:sp>
        <p:nvSpPr>
          <p:cNvPr id="24" name="TextBox 19"/>
          <p:cNvSpPr txBox="1"/>
          <p:nvPr/>
        </p:nvSpPr>
        <p:spPr>
          <a:xfrm>
            <a:off x="5969475" y="1945682"/>
            <a:ext cx="550698" cy="1237599"/>
          </a:xfrm>
          <a:prstGeom prst="rect">
            <a:avLst/>
          </a:prstGeom>
          <a:noFill/>
        </p:spPr>
        <p:txBody>
          <a:bodyPr wrap="none" lIns="66311" tIns="33155" rIns="66311" bIns="33155" rtlCol="0">
            <a:spAutoFit/>
          </a:bodyPr>
          <a:lstStyle/>
          <a:p>
            <a:pPr algn="ctr">
              <a:lnSpc>
                <a:spcPct val="130000"/>
              </a:lnSpc>
            </a:pPr>
            <a:r>
              <a:rPr lang="en-US" altLang="zh-CN" sz="6500" b="1" dirty="0">
                <a:solidFill>
                  <a:schemeClr val="tx2">
                    <a:lumMod val="75000"/>
                  </a:schemeClr>
                </a:solidFill>
                <a:latin typeface="Times New Roman" panose="02020603050405020304" pitchFamily="18" charset="0"/>
                <a:cs typeface="Times New Roman" panose="02020603050405020304" pitchFamily="18" charset="0"/>
              </a:rPr>
              <a:t>2</a:t>
            </a:r>
          </a:p>
        </p:txBody>
      </p:sp>
      <p:cxnSp>
        <p:nvCxnSpPr>
          <p:cNvPr id="20" name="直接连接符 46"/>
          <p:cNvCxnSpPr>
            <a:cxnSpLocks noChangeShapeType="1"/>
          </p:cNvCxnSpPr>
          <p:nvPr/>
        </p:nvCxnSpPr>
        <p:spPr bwMode="auto">
          <a:xfrm flipH="1">
            <a:off x="3549267" y="4196567"/>
            <a:ext cx="5357185" cy="0"/>
          </a:xfrm>
          <a:prstGeom prst="line">
            <a:avLst/>
          </a:prstGeom>
          <a:ln w="38100" cmpd="thickThin">
            <a:solidFill>
              <a:srgbClr val="CFDDED"/>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17375E"/>
                </a:solidFill>
              </a:rPr>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6</a:t>
            </a:fld>
            <a:endParaRPr lang="en-US" altLang="zh-CN" dirty="0"/>
          </a:p>
        </p:txBody>
      </p:sp>
      <p:sp>
        <p:nvSpPr>
          <p:cNvPr id="4" name="矩形 3"/>
          <p:cNvSpPr/>
          <p:nvPr>
            <p:custDataLst>
              <p:tags r:id="rId1"/>
            </p:custDataLst>
          </p:nvPr>
        </p:nvSpPr>
        <p:spPr bwMode="auto">
          <a:xfrm>
            <a:off x="368047" y="1073014"/>
            <a:ext cx="10008405"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495827" y="1149500"/>
            <a:ext cx="113840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t>适配能源互联网业务的</a:t>
            </a:r>
            <a:r>
              <a:rPr lang="en-US" altLang="zh-CN" dirty="0" err="1"/>
              <a:t>FlexE</a:t>
            </a:r>
            <a:r>
              <a:rPr lang="zh-CN" altLang="en-US" dirty="0"/>
              <a:t>设备及管理工具研发</a:t>
            </a:r>
            <a:r>
              <a:rPr lang="en-US" altLang="zh-CN" dirty="0"/>
              <a:t>——</a:t>
            </a:r>
            <a:r>
              <a:rPr lang="zh-CN" altLang="en-US" dirty="0"/>
              <a:t>课题关系及分工协作需求</a:t>
            </a:r>
          </a:p>
        </p:txBody>
      </p:sp>
      <p:sp>
        <p:nvSpPr>
          <p:cNvPr id="6" name="燕尾形 17"/>
          <p:cNvSpPr/>
          <p:nvPr>
            <p:custDataLst>
              <p:tags r:id="rId2"/>
            </p:custDataLst>
          </p:nvPr>
        </p:nvSpPr>
        <p:spPr bwMode="auto">
          <a:xfrm>
            <a:off x="10165557" y="1049362"/>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7" name="矩形 6"/>
          <p:cNvSpPr/>
          <p:nvPr/>
        </p:nvSpPr>
        <p:spPr>
          <a:xfrm>
            <a:off x="368047" y="1541396"/>
            <a:ext cx="11319977" cy="112622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8" name="文本框 7"/>
          <p:cNvSpPr txBox="1"/>
          <p:nvPr/>
        </p:nvSpPr>
        <p:spPr>
          <a:xfrm>
            <a:off x="368047" y="1514557"/>
            <a:ext cx="11214393" cy="1102994"/>
          </a:xfrm>
          <a:prstGeom prst="rect">
            <a:avLst/>
          </a:prstGeom>
          <a:noFill/>
        </p:spPr>
        <p:txBody>
          <a:bodyPr wrap="square">
            <a:spAutoFit/>
          </a:bodyPr>
          <a:lstStyle/>
          <a:p>
            <a:pPr indent="457200" algn="just">
              <a:lnSpc>
                <a:spcPts val="2000"/>
              </a:lnSpc>
            </a:pPr>
            <a:r>
              <a:rPr lang="zh-CN" altLang="en-US" sz="1600" dirty="0">
                <a:latin typeface="微软雅黑" panose="020B0503020204020204" pitchFamily="34" charset="-122"/>
                <a:ea typeface="微软雅黑" panose="020B0503020204020204" pitchFamily="34" charset="-122"/>
              </a:rPr>
              <a:t>基于课题</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和课题</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的研究成果，形成相应的硬件实现方案，支撑课题</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的</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设备研发，为设备研发提供设备规格需求。借助课题</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和课题</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关于承载架构、组网模式和切片调度机制的技术研究，课题</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提出</a:t>
            </a:r>
            <a:r>
              <a:rPr lang="en-US" altLang="zh-CN" sz="1600" dirty="0" err="1">
                <a:latin typeface="微软雅黑" panose="020B0503020204020204" pitchFamily="34" charset="-122"/>
                <a:ea typeface="微软雅黑" panose="020B0503020204020204" pitchFamily="34" charset="-122"/>
              </a:rPr>
              <a:t>FlexE</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承载网的管控需求，基于对管控需求的分析，将指导课题</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的网络管理工具的研发，同时服务于管控工具的接口标准化技术研究。课题</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的</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设备及管理工具配合课题</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的验证方案进行部署，支撑典型业务场景的试点验证工作开展。</a:t>
            </a:r>
            <a:endParaRPr lang="en-US" altLang="zh-CN" sz="1600" dirty="0">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57" name="组合 56"/>
          <p:cNvGrpSpPr/>
          <p:nvPr/>
        </p:nvGrpSpPr>
        <p:grpSpPr>
          <a:xfrm>
            <a:off x="460514" y="2715719"/>
            <a:ext cx="10720581" cy="4133265"/>
            <a:chOff x="54287" y="2223134"/>
            <a:chExt cx="10720581" cy="4504869"/>
          </a:xfrm>
        </p:grpSpPr>
        <p:sp>
          <p:nvSpPr>
            <p:cNvPr id="58" name="矩形: 圆角 57"/>
            <p:cNvSpPr/>
            <p:nvPr/>
          </p:nvSpPr>
          <p:spPr>
            <a:xfrm>
              <a:off x="142404" y="2223134"/>
              <a:ext cx="3409766" cy="215359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59" name="文本框 58"/>
            <p:cNvSpPr txBox="1"/>
            <p:nvPr/>
          </p:nvSpPr>
          <p:spPr>
            <a:xfrm>
              <a:off x="152183" y="2318199"/>
              <a:ext cx="3123445" cy="523220"/>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课题</a:t>
              </a:r>
              <a:r>
                <a:rPr lang="en-US" altLang="zh-CN" sz="1400" dirty="0">
                  <a:latin typeface="仿宋_GB2312" panose="02010609030101010101" pitchFamily="49" charset="-122"/>
                  <a:ea typeface="仿宋_GB2312" panose="02010609030101010101" pitchFamily="49" charset="-122"/>
                </a:rPr>
                <a:t>1</a:t>
              </a:r>
              <a:r>
                <a:rPr lang="zh-CN" altLang="en-US" sz="1400" dirty="0">
                  <a:latin typeface="仿宋_GB2312" panose="02010609030101010101" pitchFamily="49" charset="-122"/>
                  <a:ea typeface="仿宋_GB2312" panose="02010609030101010101" pitchFamily="49" charset="-122"/>
                </a:rPr>
                <a:t>：基于</a:t>
              </a:r>
              <a:r>
                <a:rPr lang="en-US" altLang="zh-CN" sz="1400" dirty="0" err="1">
                  <a:latin typeface="仿宋_GB2312" panose="02010609030101010101" pitchFamily="49" charset="-122"/>
                  <a:ea typeface="仿宋_GB2312" panose="02010609030101010101" pitchFamily="49" charset="-122"/>
                </a:rPr>
                <a:t>FlexE</a:t>
              </a:r>
              <a:r>
                <a:rPr lang="zh-CN" altLang="en-US" sz="1400" dirty="0">
                  <a:latin typeface="仿宋_GB2312" panose="02010609030101010101" pitchFamily="49" charset="-122"/>
                  <a:ea typeface="仿宋_GB2312" panose="02010609030101010101" pitchFamily="49" charset="-122"/>
                </a:rPr>
                <a:t>的能源互联网切片网络架构与组网模式研究</a:t>
              </a:r>
            </a:p>
          </p:txBody>
        </p:sp>
        <p:sp>
          <p:nvSpPr>
            <p:cNvPr id="60" name="矩形: 圆角 59"/>
            <p:cNvSpPr/>
            <p:nvPr/>
          </p:nvSpPr>
          <p:spPr>
            <a:xfrm>
              <a:off x="250833" y="2915547"/>
              <a:ext cx="3123445" cy="36693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网络承载架构</a:t>
              </a:r>
              <a:endParaRPr lang="zh-CN" altLang="en-US" sz="1400" dirty="0">
                <a:latin typeface="仿宋_GB2312" panose="02010609030101010101" pitchFamily="49" charset="-122"/>
                <a:ea typeface="仿宋_GB2312" panose="02010609030101010101" pitchFamily="49" charset="-122"/>
              </a:endParaRPr>
            </a:p>
          </p:txBody>
        </p:sp>
        <p:sp>
          <p:nvSpPr>
            <p:cNvPr id="81" name="矩形: 圆角 80"/>
            <p:cNvSpPr/>
            <p:nvPr/>
          </p:nvSpPr>
          <p:spPr>
            <a:xfrm>
              <a:off x="250833" y="3393346"/>
              <a:ext cx="3123445" cy="36693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组网模型方案</a:t>
              </a:r>
              <a:endParaRPr lang="zh-CN" altLang="en-US" sz="1400" dirty="0">
                <a:latin typeface="仿宋_GB2312" panose="02010609030101010101" pitchFamily="49" charset="-122"/>
                <a:ea typeface="仿宋_GB2312" panose="02010609030101010101" pitchFamily="49" charset="-122"/>
              </a:endParaRPr>
            </a:p>
          </p:txBody>
        </p:sp>
        <p:sp>
          <p:nvSpPr>
            <p:cNvPr id="82" name="矩形: 圆角 81"/>
            <p:cNvSpPr/>
            <p:nvPr/>
          </p:nvSpPr>
          <p:spPr>
            <a:xfrm>
              <a:off x="250833" y="3879106"/>
              <a:ext cx="3123445" cy="33698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网络技术演进方案</a:t>
              </a:r>
              <a:endParaRPr lang="zh-CN" altLang="en-US" sz="1400" dirty="0">
                <a:latin typeface="仿宋_GB2312" panose="02010609030101010101" pitchFamily="49" charset="-122"/>
                <a:ea typeface="仿宋_GB2312" panose="02010609030101010101" pitchFamily="49" charset="-122"/>
              </a:endParaRPr>
            </a:p>
          </p:txBody>
        </p:sp>
        <p:sp>
          <p:nvSpPr>
            <p:cNvPr id="83" name="矩形: 圆角 82"/>
            <p:cNvSpPr/>
            <p:nvPr/>
          </p:nvSpPr>
          <p:spPr>
            <a:xfrm>
              <a:off x="54287" y="4662892"/>
              <a:ext cx="3485814" cy="2044158"/>
            </a:xfrm>
            <a:prstGeom prst="roundRect">
              <a:avLst/>
            </a:prstGeom>
            <a:solidFill>
              <a:srgbClr val="EBF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88" name="文本框 87"/>
            <p:cNvSpPr txBox="1"/>
            <p:nvPr/>
          </p:nvSpPr>
          <p:spPr>
            <a:xfrm>
              <a:off x="202915" y="4743079"/>
              <a:ext cx="3123445" cy="523220"/>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课题</a:t>
              </a:r>
              <a:r>
                <a:rPr lang="en-US" altLang="zh-CN" sz="1400" dirty="0">
                  <a:latin typeface="仿宋_GB2312" panose="02010609030101010101" pitchFamily="49" charset="-122"/>
                  <a:ea typeface="仿宋_GB2312" panose="02010609030101010101" pitchFamily="49" charset="-122"/>
                </a:rPr>
                <a:t>2</a:t>
              </a:r>
              <a:r>
                <a:rPr lang="zh-CN" altLang="en-US" sz="1400" dirty="0">
                  <a:latin typeface="仿宋_GB2312" panose="02010609030101010101" pitchFamily="49" charset="-122"/>
                  <a:ea typeface="仿宋_GB2312" panose="02010609030101010101" pitchFamily="49" charset="-122"/>
                </a:rPr>
                <a:t>：适配能源互联网业务的</a:t>
              </a:r>
              <a:r>
                <a:rPr lang="en-US" altLang="zh-CN" sz="1400" dirty="0" err="1">
                  <a:latin typeface="仿宋_GB2312" panose="02010609030101010101" pitchFamily="49" charset="-122"/>
                  <a:ea typeface="仿宋_GB2312" panose="02010609030101010101" pitchFamily="49" charset="-122"/>
                </a:rPr>
                <a:t>FlexE</a:t>
              </a:r>
              <a:r>
                <a:rPr lang="en-US" altLang="zh-CN" sz="1400" dirty="0">
                  <a:latin typeface="仿宋_GB2312" panose="02010609030101010101" pitchFamily="49" charset="-122"/>
                  <a:ea typeface="仿宋_GB2312" panose="02010609030101010101" pitchFamily="49" charset="-122"/>
                </a:rPr>
                <a:t> </a:t>
              </a:r>
              <a:r>
                <a:rPr lang="zh-CN" altLang="en-US" sz="1400" dirty="0">
                  <a:latin typeface="仿宋_GB2312" panose="02010609030101010101" pitchFamily="49" charset="-122"/>
                  <a:ea typeface="仿宋_GB2312" panose="02010609030101010101" pitchFamily="49" charset="-122"/>
                </a:rPr>
                <a:t>多颗粒度帧结构和切片调度机制研究</a:t>
              </a:r>
            </a:p>
          </p:txBody>
        </p:sp>
        <p:sp>
          <p:nvSpPr>
            <p:cNvPr id="96" name="矩形: 圆角 95"/>
            <p:cNvSpPr/>
            <p:nvPr/>
          </p:nvSpPr>
          <p:spPr>
            <a:xfrm>
              <a:off x="133355" y="5333169"/>
              <a:ext cx="3334993" cy="33432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多颗粒度帧结构及时隙交叉技术</a:t>
              </a:r>
              <a:endParaRPr lang="zh-CN" altLang="en-US" sz="1400" dirty="0">
                <a:latin typeface="仿宋_GB2312" panose="02010609030101010101" pitchFamily="49" charset="-122"/>
                <a:ea typeface="仿宋_GB2312" panose="02010609030101010101" pitchFamily="49" charset="-122"/>
              </a:endParaRPr>
            </a:p>
          </p:txBody>
        </p:sp>
        <p:sp>
          <p:nvSpPr>
            <p:cNvPr id="97" name="矩形: 圆角 96"/>
            <p:cNvSpPr/>
            <p:nvPr/>
          </p:nvSpPr>
          <p:spPr>
            <a:xfrm>
              <a:off x="133355" y="5767465"/>
              <a:ext cx="3334993" cy="342562"/>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切片安全隔离及性能评估技术</a:t>
              </a:r>
              <a:endParaRPr lang="zh-CN" altLang="en-US" sz="1400" dirty="0">
                <a:latin typeface="仿宋_GB2312" panose="02010609030101010101" pitchFamily="49" charset="-122"/>
                <a:ea typeface="仿宋_GB2312" panose="02010609030101010101" pitchFamily="49" charset="-122"/>
              </a:endParaRPr>
            </a:p>
          </p:txBody>
        </p:sp>
        <p:sp>
          <p:nvSpPr>
            <p:cNvPr id="98" name="矩形: 圆角 97"/>
            <p:cNvSpPr/>
            <p:nvPr/>
          </p:nvSpPr>
          <p:spPr>
            <a:xfrm>
              <a:off x="133354" y="6237276"/>
              <a:ext cx="3308489" cy="33432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多颗粒切片调度机制</a:t>
              </a:r>
              <a:endParaRPr lang="zh-CN" altLang="en-US" sz="1400" dirty="0">
                <a:latin typeface="仿宋_GB2312" panose="02010609030101010101" pitchFamily="49" charset="-122"/>
                <a:ea typeface="仿宋_GB2312" panose="02010609030101010101" pitchFamily="49" charset="-122"/>
              </a:endParaRPr>
            </a:p>
          </p:txBody>
        </p:sp>
        <p:sp>
          <p:nvSpPr>
            <p:cNvPr id="99" name="矩形: 圆角 98"/>
            <p:cNvSpPr/>
            <p:nvPr/>
          </p:nvSpPr>
          <p:spPr>
            <a:xfrm>
              <a:off x="4070702" y="2263998"/>
              <a:ext cx="3409766" cy="446400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00" name="文本框 99"/>
            <p:cNvSpPr txBox="1"/>
            <p:nvPr/>
          </p:nvSpPr>
          <p:spPr>
            <a:xfrm>
              <a:off x="4104131" y="2377638"/>
              <a:ext cx="3334993" cy="523220"/>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课题</a:t>
              </a:r>
              <a:r>
                <a:rPr lang="en-US" altLang="zh-CN" sz="1400" dirty="0">
                  <a:latin typeface="仿宋_GB2312" panose="02010609030101010101" pitchFamily="49" charset="-122"/>
                  <a:ea typeface="仿宋_GB2312" panose="02010609030101010101" pitchFamily="49" charset="-122"/>
                </a:rPr>
                <a:t>3</a:t>
              </a:r>
              <a:r>
                <a:rPr lang="zh-CN" altLang="en-US" sz="1400" dirty="0">
                  <a:latin typeface="仿宋_GB2312" panose="02010609030101010101" pitchFamily="49" charset="-122"/>
                  <a:ea typeface="仿宋_GB2312" panose="02010609030101010101" pitchFamily="49" charset="-122"/>
                </a:rPr>
                <a:t>：适配能源互联网业务的</a:t>
              </a:r>
              <a:r>
                <a:rPr lang="en-US" altLang="zh-CN" sz="1400" dirty="0" err="1">
                  <a:latin typeface="仿宋_GB2312" panose="02010609030101010101" pitchFamily="49" charset="-122"/>
                  <a:ea typeface="仿宋_GB2312" panose="02010609030101010101" pitchFamily="49" charset="-122"/>
                </a:rPr>
                <a:t>FlexE</a:t>
              </a:r>
              <a:r>
                <a:rPr lang="en-US" altLang="zh-CN" sz="1400" dirty="0">
                  <a:latin typeface="仿宋_GB2312" panose="02010609030101010101" pitchFamily="49" charset="-122"/>
                  <a:ea typeface="仿宋_GB2312" panose="02010609030101010101" pitchFamily="49" charset="-122"/>
                </a:rPr>
                <a:t> </a:t>
              </a:r>
              <a:r>
                <a:rPr lang="zh-CN" altLang="en-US" sz="1400" dirty="0">
                  <a:latin typeface="仿宋_GB2312" panose="02010609030101010101" pitchFamily="49" charset="-122"/>
                  <a:ea typeface="仿宋_GB2312" panose="02010609030101010101" pitchFamily="49" charset="-122"/>
                </a:rPr>
                <a:t>设备及管理工具研发</a:t>
              </a:r>
            </a:p>
          </p:txBody>
        </p:sp>
        <p:sp>
          <p:nvSpPr>
            <p:cNvPr id="101" name="矩形: 圆角 100"/>
            <p:cNvSpPr/>
            <p:nvPr/>
          </p:nvSpPr>
          <p:spPr>
            <a:xfrm>
              <a:off x="4440453" y="2922132"/>
              <a:ext cx="2626826" cy="119120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仿宋_GB2312" panose="02010609030101010101" pitchFamily="49" charset="-122"/>
                <a:ea typeface="仿宋_GB2312" panose="02010609030101010101" pitchFamily="49" charset="-122"/>
              </a:endParaRPr>
            </a:p>
          </p:txBody>
        </p:sp>
        <p:sp>
          <p:nvSpPr>
            <p:cNvPr id="102" name="矩形: 圆角 101"/>
            <p:cNvSpPr/>
            <p:nvPr/>
          </p:nvSpPr>
          <p:spPr>
            <a:xfrm>
              <a:off x="4440453" y="4188302"/>
              <a:ext cx="2654960" cy="116107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仿宋_GB2312" panose="02010609030101010101" pitchFamily="49" charset="-122"/>
                <a:ea typeface="仿宋_GB2312" panose="02010609030101010101" pitchFamily="49" charset="-122"/>
              </a:endParaRPr>
            </a:p>
          </p:txBody>
        </p:sp>
        <p:sp>
          <p:nvSpPr>
            <p:cNvPr id="103" name="矩形: 圆角 102"/>
            <p:cNvSpPr/>
            <p:nvPr/>
          </p:nvSpPr>
          <p:spPr>
            <a:xfrm>
              <a:off x="4376178" y="5409487"/>
              <a:ext cx="2721819" cy="124341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仿宋_GB2312" panose="02010609030101010101" pitchFamily="49" charset="-122"/>
                <a:ea typeface="仿宋_GB2312" panose="02010609030101010101" pitchFamily="49" charset="-122"/>
              </a:endParaRPr>
            </a:p>
          </p:txBody>
        </p:sp>
        <p:sp>
          <p:nvSpPr>
            <p:cNvPr id="104" name="矩形: 圆角 103"/>
            <p:cNvSpPr/>
            <p:nvPr/>
          </p:nvSpPr>
          <p:spPr>
            <a:xfrm>
              <a:off x="7918902" y="2262393"/>
              <a:ext cx="2844614" cy="438897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05" name="文本框 104"/>
            <p:cNvSpPr txBox="1"/>
            <p:nvPr/>
          </p:nvSpPr>
          <p:spPr>
            <a:xfrm>
              <a:off x="8042348" y="2557398"/>
              <a:ext cx="2732520" cy="523220"/>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课题</a:t>
              </a:r>
              <a:r>
                <a:rPr lang="en-US" altLang="zh-CN" sz="1400" dirty="0">
                  <a:latin typeface="仿宋_GB2312" panose="02010609030101010101" pitchFamily="49" charset="-122"/>
                  <a:ea typeface="仿宋_GB2312" panose="02010609030101010101" pitchFamily="49" charset="-122"/>
                </a:rPr>
                <a:t>4</a:t>
              </a:r>
              <a:r>
                <a:rPr lang="zh-CN" altLang="en-US" sz="1400" dirty="0">
                  <a:latin typeface="仿宋_GB2312" panose="02010609030101010101" pitchFamily="49" charset="-122"/>
                  <a:ea typeface="仿宋_GB2312" panose="02010609030101010101" pitchFamily="49" charset="-122"/>
                </a:rPr>
                <a:t>：融合</a:t>
              </a:r>
              <a:r>
                <a:rPr lang="en-US" altLang="zh-CN" sz="1400" dirty="0" err="1">
                  <a:latin typeface="仿宋_GB2312" panose="02010609030101010101" pitchFamily="49" charset="-122"/>
                  <a:ea typeface="仿宋_GB2312" panose="02010609030101010101" pitchFamily="49" charset="-122"/>
                </a:rPr>
                <a:t>FlexE</a:t>
              </a:r>
              <a:r>
                <a:rPr lang="en-US" altLang="zh-CN" sz="1400" dirty="0">
                  <a:latin typeface="仿宋_GB2312" panose="02010609030101010101" pitchFamily="49" charset="-122"/>
                  <a:ea typeface="仿宋_GB2312" panose="02010609030101010101" pitchFamily="49" charset="-122"/>
                </a:rPr>
                <a:t> </a:t>
              </a:r>
              <a:r>
                <a:rPr lang="zh-CN" altLang="en-US" sz="1400" dirty="0">
                  <a:latin typeface="仿宋_GB2312" panose="02010609030101010101" pitchFamily="49" charset="-122"/>
                  <a:ea typeface="仿宋_GB2312" panose="02010609030101010101" pitchFamily="49" charset="-122"/>
                </a:rPr>
                <a:t>技术的能源互联网典型场景试点验证</a:t>
              </a:r>
            </a:p>
          </p:txBody>
        </p:sp>
        <p:sp>
          <p:nvSpPr>
            <p:cNvPr id="106" name="矩形: 圆角 105"/>
            <p:cNvSpPr/>
            <p:nvPr/>
          </p:nvSpPr>
          <p:spPr>
            <a:xfrm>
              <a:off x="8073008" y="3400124"/>
              <a:ext cx="2570779" cy="6349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0" i="0" u="none" strike="noStrike" baseline="0" dirty="0">
                  <a:latin typeface="仿宋_GB2312" panose="02010609030101010101" pitchFamily="49" charset="-122"/>
                  <a:ea typeface="仿宋_GB2312" panose="02010609030101010101" pitchFamily="49" charset="-122"/>
                </a:rPr>
                <a:t>基于</a:t>
              </a: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的切片网络性能及安全性验证</a:t>
              </a:r>
              <a:endParaRPr lang="zh-CN" altLang="en-US" sz="1400" dirty="0">
                <a:latin typeface="仿宋_GB2312" panose="02010609030101010101" pitchFamily="49" charset="-122"/>
                <a:ea typeface="仿宋_GB2312" panose="02010609030101010101" pitchFamily="49" charset="-122"/>
              </a:endParaRPr>
            </a:p>
          </p:txBody>
        </p:sp>
        <p:sp>
          <p:nvSpPr>
            <p:cNvPr id="107" name="矩形: 圆角 106"/>
            <p:cNvSpPr/>
            <p:nvPr/>
          </p:nvSpPr>
          <p:spPr>
            <a:xfrm>
              <a:off x="8080643" y="4492961"/>
              <a:ext cx="2570779" cy="62368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仿宋_GB2312" panose="02010609030101010101" pitchFamily="49" charset="-122"/>
                  <a:ea typeface="仿宋_GB2312" panose="02010609030101010101" pitchFamily="49" charset="-122"/>
                </a:rPr>
                <a:t>基于</a:t>
              </a:r>
              <a:r>
                <a:rPr lang="en-US" altLang="zh-CN" sz="1400" dirty="0" err="1">
                  <a:latin typeface="仿宋_GB2312" panose="02010609030101010101" pitchFamily="49" charset="-122"/>
                  <a:ea typeface="仿宋_GB2312" panose="02010609030101010101" pitchFamily="49" charset="-122"/>
                </a:rPr>
                <a:t>FlexE</a:t>
              </a:r>
              <a:r>
                <a:rPr lang="en-US" altLang="zh-CN" sz="1400" dirty="0">
                  <a:latin typeface="仿宋_GB2312" panose="02010609030101010101" pitchFamily="49" charset="-122"/>
                  <a:ea typeface="仿宋_GB2312" panose="02010609030101010101" pitchFamily="49" charset="-122"/>
                </a:rPr>
                <a:t> </a:t>
              </a:r>
              <a:r>
                <a:rPr lang="zh-CN" altLang="en-US" sz="1400" dirty="0">
                  <a:latin typeface="仿宋_GB2312" panose="02010609030101010101" pitchFamily="49" charset="-122"/>
                  <a:ea typeface="仿宋_GB2312" panose="02010609030101010101" pitchFamily="49" charset="-122"/>
                </a:rPr>
                <a:t>的切片管理及调度功能验证</a:t>
              </a:r>
            </a:p>
          </p:txBody>
        </p:sp>
        <p:sp>
          <p:nvSpPr>
            <p:cNvPr id="108" name="矩形: 圆角 107"/>
            <p:cNvSpPr/>
            <p:nvPr/>
          </p:nvSpPr>
          <p:spPr>
            <a:xfrm>
              <a:off x="8080642" y="5608388"/>
              <a:ext cx="2570779" cy="62197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0" i="0" u="none" strike="noStrike" baseline="0" dirty="0">
                  <a:latin typeface="仿宋_GB2312" panose="02010609030101010101" pitchFamily="49" charset="-122"/>
                  <a:ea typeface="仿宋_GB2312" panose="02010609030101010101" pitchFamily="49" charset="-122"/>
                </a:rPr>
                <a:t>基于</a:t>
              </a: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的网络切片承载能源互联网业务的可行性验证</a:t>
              </a:r>
              <a:endParaRPr lang="zh-CN" altLang="en-US" sz="1400" dirty="0">
                <a:latin typeface="仿宋_GB2312" panose="02010609030101010101" pitchFamily="49" charset="-122"/>
                <a:ea typeface="仿宋_GB2312" panose="02010609030101010101" pitchFamily="49" charset="-122"/>
              </a:endParaRPr>
            </a:p>
          </p:txBody>
        </p:sp>
        <p:sp>
          <p:nvSpPr>
            <p:cNvPr id="109" name="文本框 108"/>
            <p:cNvSpPr txBox="1"/>
            <p:nvPr/>
          </p:nvSpPr>
          <p:spPr>
            <a:xfrm>
              <a:off x="4468502" y="2902584"/>
              <a:ext cx="2483732" cy="307777"/>
            </a:xfrm>
            <a:prstGeom prst="rect">
              <a:avLst/>
            </a:prstGeom>
            <a:noFill/>
          </p:spPr>
          <p:txBody>
            <a:bodyPr wrap="square" rtlCol="0">
              <a:spAutoFit/>
            </a:bodyPr>
            <a:lstStyle/>
            <a:p>
              <a:pPr algn="ctr"/>
              <a:r>
                <a:rPr lang="zh-CN" altLang="en-US" sz="1400" b="0" i="0" u="none" strike="noStrike" baseline="0" dirty="0">
                  <a:latin typeface="仿宋_GB2312" panose="02010609030101010101" pitchFamily="49" charset="-122"/>
                  <a:ea typeface="仿宋_GB2312" panose="02010609030101010101" pitchFamily="49" charset="-122"/>
                </a:rPr>
                <a:t>融合</a:t>
              </a: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设备装置</a:t>
              </a:r>
              <a:endParaRPr lang="zh-CN" altLang="en-US" sz="1400" dirty="0">
                <a:latin typeface="仿宋_GB2312" panose="02010609030101010101" pitchFamily="49" charset="-122"/>
                <a:ea typeface="仿宋_GB2312" panose="02010609030101010101" pitchFamily="49" charset="-122"/>
              </a:endParaRPr>
            </a:p>
          </p:txBody>
        </p:sp>
        <p:sp>
          <p:nvSpPr>
            <p:cNvPr id="110" name="矩形 109"/>
            <p:cNvSpPr/>
            <p:nvPr/>
          </p:nvSpPr>
          <p:spPr>
            <a:xfrm>
              <a:off x="4570338" y="3187444"/>
              <a:ext cx="2249951" cy="2517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适配电力存量各类业务设备</a:t>
              </a:r>
            </a:p>
          </p:txBody>
        </p:sp>
        <p:sp>
          <p:nvSpPr>
            <p:cNvPr id="111" name="矩形 110"/>
            <p:cNvSpPr/>
            <p:nvPr/>
          </p:nvSpPr>
          <p:spPr>
            <a:xfrm>
              <a:off x="4560027" y="3481371"/>
              <a:ext cx="2249951" cy="23620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仿宋_GB2312" panose="02010609030101010101" pitchFamily="49" charset="-122"/>
                  <a:ea typeface="仿宋_GB2312" panose="02010609030101010101" pitchFamily="49" charset="-122"/>
                </a:rPr>
                <a:t>2M </a:t>
              </a:r>
              <a:r>
                <a:rPr lang="zh-CN" altLang="en-US" sz="1200" dirty="0">
                  <a:latin typeface="仿宋_GB2312" panose="02010609030101010101" pitchFamily="49" charset="-122"/>
                  <a:ea typeface="仿宋_GB2312" panose="02010609030101010101" pitchFamily="49" charset="-122"/>
                </a:rPr>
                <a:t>等光</a:t>
              </a:r>
              <a:r>
                <a:rPr lang="en-US" altLang="zh-CN" sz="1200" dirty="0">
                  <a:latin typeface="仿宋_GB2312" panose="02010609030101010101" pitchFamily="49" charset="-122"/>
                  <a:ea typeface="仿宋_GB2312" panose="02010609030101010101" pitchFamily="49" charset="-122"/>
                </a:rPr>
                <a:t>/</a:t>
              </a:r>
              <a:r>
                <a:rPr lang="zh-CN" altLang="en-US" sz="1200" dirty="0">
                  <a:latin typeface="仿宋_GB2312" panose="02010609030101010101" pitchFamily="49" charset="-122"/>
                  <a:ea typeface="仿宋_GB2312" panose="02010609030101010101" pitchFamily="49" charset="-122"/>
                </a:rPr>
                <a:t>电标准接口</a:t>
              </a:r>
            </a:p>
          </p:txBody>
        </p:sp>
        <p:sp>
          <p:nvSpPr>
            <p:cNvPr id="112" name="矩形 111"/>
            <p:cNvSpPr/>
            <p:nvPr/>
          </p:nvSpPr>
          <p:spPr>
            <a:xfrm>
              <a:off x="4550460" y="3775539"/>
              <a:ext cx="2248310" cy="24068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 多颗粒能力</a:t>
              </a:r>
              <a:r>
                <a:rPr lang="en-US" altLang="zh-CN" sz="1200" dirty="0">
                  <a:latin typeface="仿宋_GB2312" panose="02010609030101010101" pitchFamily="49" charset="-122"/>
                  <a:ea typeface="仿宋_GB2312" panose="02010609030101010101" pitchFamily="49" charset="-122"/>
                </a:rPr>
                <a:t>:5G/1G/10M</a:t>
              </a:r>
              <a:endParaRPr lang="zh-CN" altLang="en-US" sz="1200" dirty="0">
                <a:latin typeface="仿宋_GB2312" panose="02010609030101010101" pitchFamily="49" charset="-122"/>
                <a:ea typeface="仿宋_GB2312" panose="02010609030101010101" pitchFamily="49" charset="-122"/>
              </a:endParaRPr>
            </a:p>
          </p:txBody>
        </p:sp>
        <p:sp>
          <p:nvSpPr>
            <p:cNvPr id="113" name="文本框 112"/>
            <p:cNvSpPr txBox="1"/>
            <p:nvPr/>
          </p:nvSpPr>
          <p:spPr>
            <a:xfrm>
              <a:off x="4512000" y="5396933"/>
              <a:ext cx="2483732" cy="307777"/>
            </a:xfrm>
            <a:prstGeom prst="rect">
              <a:avLst/>
            </a:prstGeom>
            <a:noFill/>
          </p:spPr>
          <p:txBody>
            <a:bodyPr wrap="square" rtlCol="0">
              <a:spAutoFit/>
            </a:bodyPr>
            <a:lstStyle/>
            <a:p>
              <a:pPr algn="ctr"/>
              <a:r>
                <a:rPr lang="zh-CN" altLang="en-US" sz="1400" b="0" i="0" u="none" strike="noStrike" baseline="0" dirty="0">
                  <a:latin typeface="仿宋_GB2312" panose="02010609030101010101" pitchFamily="49" charset="-122"/>
                  <a:ea typeface="仿宋_GB2312" panose="02010609030101010101" pitchFamily="49" charset="-122"/>
                </a:rPr>
                <a:t>网络管理工具</a:t>
              </a:r>
              <a:endParaRPr lang="zh-CN" altLang="en-US" sz="1400" dirty="0">
                <a:latin typeface="仿宋_GB2312" panose="02010609030101010101" pitchFamily="49" charset="-122"/>
                <a:ea typeface="仿宋_GB2312" panose="02010609030101010101" pitchFamily="49" charset="-122"/>
              </a:endParaRPr>
            </a:p>
          </p:txBody>
        </p:sp>
        <p:sp>
          <p:nvSpPr>
            <p:cNvPr id="114" name="矩形 113"/>
            <p:cNvSpPr/>
            <p:nvPr/>
          </p:nvSpPr>
          <p:spPr>
            <a:xfrm>
              <a:off x="4568757" y="5670340"/>
              <a:ext cx="2327459" cy="24638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故障定位定界时延</a:t>
              </a:r>
              <a:r>
                <a:rPr lang="en-US" altLang="zh-CN" sz="1200" dirty="0">
                  <a:latin typeface="仿宋_GB2312" panose="02010609030101010101" pitchFamily="49" charset="-122"/>
                  <a:ea typeface="仿宋_GB2312" panose="02010609030101010101" pitchFamily="49" charset="-122"/>
                </a:rPr>
                <a:t>&lt;3 </a:t>
              </a:r>
              <a:r>
                <a:rPr lang="zh-CN" altLang="en-US" sz="1200" dirty="0">
                  <a:latin typeface="仿宋_GB2312" panose="02010609030101010101" pitchFamily="49" charset="-122"/>
                  <a:ea typeface="仿宋_GB2312" panose="02010609030101010101" pitchFamily="49" charset="-122"/>
                </a:rPr>
                <a:t>分钟</a:t>
              </a:r>
            </a:p>
          </p:txBody>
        </p:sp>
        <p:sp>
          <p:nvSpPr>
            <p:cNvPr id="115" name="矩形 114"/>
            <p:cNvSpPr/>
            <p:nvPr/>
          </p:nvSpPr>
          <p:spPr>
            <a:xfrm>
              <a:off x="4567723" y="5980426"/>
              <a:ext cx="2327459" cy="2499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业务配置开通时延分钟级</a:t>
              </a:r>
            </a:p>
          </p:txBody>
        </p:sp>
        <p:sp>
          <p:nvSpPr>
            <p:cNvPr id="116" name="矩形 115"/>
            <p:cNvSpPr/>
            <p:nvPr/>
          </p:nvSpPr>
          <p:spPr>
            <a:xfrm>
              <a:off x="4561960" y="6297643"/>
              <a:ext cx="2327459" cy="2499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节点管理能力≥</a:t>
              </a:r>
              <a:r>
                <a:rPr lang="en-US" altLang="zh-CN" sz="1200" dirty="0">
                  <a:latin typeface="仿宋_GB2312" panose="02010609030101010101" pitchFamily="49" charset="-122"/>
                  <a:ea typeface="仿宋_GB2312" panose="02010609030101010101" pitchFamily="49" charset="-122"/>
                </a:rPr>
                <a:t>50</a:t>
              </a:r>
              <a:endParaRPr lang="zh-CN" altLang="en-US" sz="1200" dirty="0">
                <a:latin typeface="仿宋_GB2312" panose="02010609030101010101" pitchFamily="49" charset="-122"/>
                <a:ea typeface="仿宋_GB2312" panose="02010609030101010101" pitchFamily="49" charset="-122"/>
              </a:endParaRPr>
            </a:p>
          </p:txBody>
        </p:sp>
        <p:sp>
          <p:nvSpPr>
            <p:cNvPr id="117" name="文本框 116"/>
            <p:cNvSpPr txBox="1"/>
            <p:nvPr/>
          </p:nvSpPr>
          <p:spPr>
            <a:xfrm>
              <a:off x="5831910" y="4264836"/>
              <a:ext cx="1327881" cy="954107"/>
            </a:xfrm>
            <a:prstGeom prst="rect">
              <a:avLst/>
            </a:prstGeom>
            <a:noFill/>
          </p:spPr>
          <p:txBody>
            <a:bodyPr wrap="square" rtlCol="0">
              <a:spAutoFit/>
            </a:bodyP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承载网的管控需求及交互接口标准化技术</a:t>
              </a:r>
              <a:endParaRPr lang="zh-CN" altLang="en-US" sz="1400" dirty="0">
                <a:latin typeface="仿宋_GB2312" panose="02010609030101010101" pitchFamily="49" charset="-122"/>
                <a:ea typeface="仿宋_GB2312" panose="02010609030101010101" pitchFamily="49" charset="-122"/>
              </a:endParaRPr>
            </a:p>
          </p:txBody>
        </p:sp>
        <p:sp>
          <p:nvSpPr>
            <p:cNvPr id="118" name="矩形 117"/>
            <p:cNvSpPr/>
            <p:nvPr/>
          </p:nvSpPr>
          <p:spPr>
            <a:xfrm>
              <a:off x="4526726" y="4657823"/>
              <a:ext cx="1327328" cy="2610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 管控需求分析</a:t>
              </a:r>
            </a:p>
          </p:txBody>
        </p:sp>
        <p:sp>
          <p:nvSpPr>
            <p:cNvPr id="119" name="矩形 118"/>
            <p:cNvSpPr/>
            <p:nvPr/>
          </p:nvSpPr>
          <p:spPr>
            <a:xfrm>
              <a:off x="4524143" y="5062197"/>
              <a:ext cx="1322409" cy="2583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 接口标准</a:t>
              </a:r>
            </a:p>
          </p:txBody>
        </p:sp>
        <p:sp>
          <p:nvSpPr>
            <p:cNvPr id="120" name="矩形 119"/>
            <p:cNvSpPr/>
            <p:nvPr/>
          </p:nvSpPr>
          <p:spPr>
            <a:xfrm>
              <a:off x="4524031" y="4270894"/>
              <a:ext cx="1327881" cy="2583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 设备标准</a:t>
              </a:r>
            </a:p>
          </p:txBody>
        </p:sp>
        <p:cxnSp>
          <p:nvCxnSpPr>
            <p:cNvPr id="121" name="直接箭头连接符 120"/>
            <p:cNvCxnSpPr>
              <a:stCxn id="58" idx="3"/>
            </p:cNvCxnSpPr>
            <p:nvPr/>
          </p:nvCxnSpPr>
          <p:spPr>
            <a:xfrm flipV="1">
              <a:off x="3552363" y="3293297"/>
              <a:ext cx="880745" cy="6921"/>
            </a:xfrm>
            <a:prstGeom prst="straightConnector1">
              <a:avLst/>
            </a:prstGeom>
            <a:ln w="19050">
              <a:solidFill>
                <a:schemeClr val="accent3">
                  <a:lumMod val="75000"/>
                </a:schemeClr>
              </a:solidFill>
              <a:headEnd type="none"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122" name="连接符: 肘形 121"/>
            <p:cNvCxnSpPr>
              <a:endCxn id="120" idx="1"/>
            </p:cNvCxnSpPr>
            <p:nvPr/>
          </p:nvCxnSpPr>
          <p:spPr>
            <a:xfrm rot="16200000" flipH="1">
              <a:off x="3684316" y="3560360"/>
              <a:ext cx="1103728" cy="575701"/>
            </a:xfrm>
            <a:prstGeom prst="bentConnector2">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连接符: 肘形 122"/>
            <p:cNvCxnSpPr>
              <a:stCxn id="130" idx="1"/>
              <a:endCxn id="101" idx="1"/>
            </p:cNvCxnSpPr>
            <p:nvPr/>
          </p:nvCxnSpPr>
          <p:spPr>
            <a:xfrm rot="10800000" flipH="1">
              <a:off x="3516168" y="3517534"/>
              <a:ext cx="923925" cy="2293587"/>
            </a:xfrm>
            <a:prstGeom prst="bentConnector3">
              <a:avLst>
                <a:gd name="adj1" fmla="val 27903"/>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5205646" y="4051689"/>
              <a:ext cx="0" cy="263392"/>
            </a:xfrm>
            <a:prstGeom prst="straightConnector1">
              <a:avLst/>
            </a:prstGeom>
            <a:ln w="1905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H="1">
              <a:off x="5195287" y="4918853"/>
              <a:ext cx="5042" cy="143344"/>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连接符: 肘形 125"/>
            <p:cNvCxnSpPr>
              <a:endCxn id="103" idx="1"/>
            </p:cNvCxnSpPr>
            <p:nvPr/>
          </p:nvCxnSpPr>
          <p:spPr>
            <a:xfrm rot="5400000">
              <a:off x="3764258" y="5355000"/>
              <a:ext cx="1288117" cy="64275"/>
            </a:xfrm>
            <a:prstGeom prst="bentConnector4">
              <a:avLst>
                <a:gd name="adj1" fmla="val 1940"/>
                <a:gd name="adj2" fmla="val 39172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flipV="1">
              <a:off x="7067279" y="3558839"/>
              <a:ext cx="827741" cy="771"/>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V="1">
              <a:off x="7095413" y="6075997"/>
              <a:ext cx="827741" cy="771"/>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3573720" y="3138279"/>
              <a:ext cx="471501"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支撑</a:t>
              </a:r>
            </a:p>
          </p:txBody>
        </p:sp>
        <p:sp>
          <p:nvSpPr>
            <p:cNvPr id="130" name="文本框 129"/>
            <p:cNvSpPr txBox="1"/>
            <p:nvPr/>
          </p:nvSpPr>
          <p:spPr>
            <a:xfrm>
              <a:off x="3516914" y="5657381"/>
              <a:ext cx="594105"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支撑</a:t>
              </a:r>
            </a:p>
          </p:txBody>
        </p:sp>
      </p:grpSp>
      <p:sp>
        <p:nvSpPr>
          <p:cNvPr id="131" name="文本框 130"/>
          <p:cNvSpPr txBox="1"/>
          <p:nvPr/>
        </p:nvSpPr>
        <p:spPr>
          <a:xfrm>
            <a:off x="4487464" y="5338441"/>
            <a:ext cx="451694"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指导</a:t>
            </a:r>
          </a:p>
        </p:txBody>
      </p:sp>
      <p:cxnSp>
        <p:nvCxnSpPr>
          <p:cNvPr id="10" name="连接符: 肘形 122"/>
          <p:cNvCxnSpPr>
            <a:stCxn id="130" idx="1"/>
          </p:cNvCxnSpPr>
          <p:nvPr/>
        </p:nvCxnSpPr>
        <p:spPr>
          <a:xfrm rot="10800000" flipH="1">
            <a:off x="3922395" y="5055235"/>
            <a:ext cx="1045845" cy="951865"/>
          </a:xfrm>
          <a:prstGeom prst="bentConnector3">
            <a:avLst>
              <a:gd name="adj1" fmla="val 4420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693025" y="3687445"/>
            <a:ext cx="636270" cy="52197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提供设备</a:t>
            </a:r>
          </a:p>
        </p:txBody>
      </p:sp>
      <p:sp>
        <p:nvSpPr>
          <p:cNvPr id="13" name="文本框 12"/>
          <p:cNvSpPr txBox="1"/>
          <p:nvPr/>
        </p:nvSpPr>
        <p:spPr>
          <a:xfrm>
            <a:off x="7693025" y="5932170"/>
            <a:ext cx="636270" cy="737235"/>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提供管理工具</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6305973" y="1666493"/>
            <a:ext cx="1985066" cy="509983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 name="标题 1"/>
          <p:cNvSpPr>
            <a:spLocks noGrp="1"/>
          </p:cNvSpPr>
          <p:nvPr>
            <p:ph type="title"/>
          </p:nvPr>
        </p:nvSpPr>
        <p:spPr/>
        <p:txBody>
          <a:bodyPr/>
          <a:lstStyle/>
          <a:p>
            <a:r>
              <a:rPr lang="zh-CN" altLang="en-US" dirty="0">
                <a:solidFill>
                  <a:srgbClr val="17375E"/>
                </a:solidFill>
              </a:rPr>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7</a:t>
            </a:fld>
            <a:endParaRPr lang="en-US" altLang="zh-CN"/>
          </a:p>
        </p:txBody>
      </p:sp>
      <p:sp>
        <p:nvSpPr>
          <p:cNvPr id="4" name="矩形 3"/>
          <p:cNvSpPr/>
          <p:nvPr>
            <p:custDataLst>
              <p:tags r:id="rId1"/>
            </p:custDataLst>
          </p:nvPr>
        </p:nvSpPr>
        <p:spPr bwMode="auto">
          <a:xfrm>
            <a:off x="368047" y="1073014"/>
            <a:ext cx="8345211"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625034" y="1149500"/>
            <a:ext cx="113840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t>适配能源互联网业务的</a:t>
            </a:r>
            <a:r>
              <a:rPr lang="en-US" altLang="zh-CN" dirty="0" err="1"/>
              <a:t>FlexE</a:t>
            </a:r>
            <a:r>
              <a:rPr lang="zh-CN" altLang="en-US" dirty="0"/>
              <a:t>设备及管理工具研发</a:t>
            </a:r>
            <a:r>
              <a:rPr lang="en-US" altLang="zh-CN" dirty="0"/>
              <a:t>——</a:t>
            </a:r>
            <a:r>
              <a:rPr lang="zh-CN" altLang="en-US" dirty="0"/>
              <a:t>技术路线</a:t>
            </a:r>
          </a:p>
        </p:txBody>
      </p:sp>
      <p:sp>
        <p:nvSpPr>
          <p:cNvPr id="6" name="燕尾形 17"/>
          <p:cNvSpPr/>
          <p:nvPr>
            <p:custDataLst>
              <p:tags r:id="rId2"/>
            </p:custDataLst>
          </p:nvPr>
        </p:nvSpPr>
        <p:spPr bwMode="auto">
          <a:xfrm>
            <a:off x="8535275" y="1045934"/>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7" name="矩形 6"/>
          <p:cNvSpPr/>
          <p:nvPr/>
        </p:nvSpPr>
        <p:spPr>
          <a:xfrm>
            <a:off x="734555" y="1777382"/>
            <a:ext cx="5125307" cy="432147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21752" y="1865338"/>
            <a:ext cx="5038110" cy="4276940"/>
          </a:xfrm>
          <a:prstGeom prst="rect">
            <a:avLst/>
          </a:prstGeom>
          <a:noFill/>
        </p:spPr>
        <p:txBody>
          <a:bodyPr wrap="square">
            <a:spAutoFit/>
          </a:bodyPr>
          <a:lstStyle/>
          <a:p>
            <a:pPr indent="360363" algn="just">
              <a:lnSpc>
                <a:spcPts val="3000"/>
              </a:lnSpc>
            </a:pPr>
            <a:r>
              <a:rPr lang="zh-CN" altLang="en-US" sz="1600" dirty="0">
                <a:latin typeface="微软雅黑" panose="020B0503020204020204" pitchFamily="34" charset="-122"/>
                <a:ea typeface="微软雅黑" panose="020B0503020204020204" pitchFamily="34" charset="-122"/>
              </a:rPr>
              <a:t>遵循“</a:t>
            </a:r>
            <a:r>
              <a:rPr lang="zh-CN" altLang="en-US" sz="1600" b="1" dirty="0">
                <a:latin typeface="微软雅黑" panose="020B0503020204020204" pitchFamily="34" charset="-122"/>
                <a:ea typeface="微软雅黑" panose="020B0503020204020204" pitchFamily="34" charset="-122"/>
              </a:rPr>
              <a:t>需求分析</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技术研究</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设备系统研发</a:t>
            </a:r>
            <a:r>
              <a:rPr lang="zh-CN" altLang="en-US" sz="1600" dirty="0">
                <a:latin typeface="微软雅黑" panose="020B0503020204020204" pitchFamily="34" charset="-122"/>
                <a:ea typeface="微软雅黑" panose="020B0503020204020204" pitchFamily="34" charset="-122"/>
              </a:rPr>
              <a:t>”的技术路线。</a:t>
            </a:r>
            <a:endParaRPr lang="en-US" altLang="zh-CN" sz="1600" dirty="0">
              <a:latin typeface="微软雅黑" panose="020B0503020204020204" pitchFamily="34" charset="-122"/>
              <a:ea typeface="微软雅黑" panose="020B0503020204020204" pitchFamily="34" charset="-122"/>
            </a:endParaRPr>
          </a:p>
          <a:p>
            <a:pPr indent="360363" algn="just">
              <a:lnSpc>
                <a:spcPts val="3000"/>
              </a:lnSpc>
            </a:pPr>
            <a:r>
              <a:rPr lang="zh-CN" altLang="zh-CN" sz="1600" dirty="0">
                <a:latin typeface="微软雅黑" panose="020B0503020204020204" pitchFamily="34" charset="-122"/>
                <a:ea typeface="微软雅黑" panose="020B0503020204020204" pitchFamily="34" charset="-122"/>
              </a:rPr>
              <a:t>从多个维度分析融合型</a:t>
            </a:r>
            <a:r>
              <a:rPr lang="en-US" altLang="zh-CN" sz="1600" dirty="0" err="1">
                <a:latin typeface="微软雅黑" panose="020B0503020204020204" pitchFamily="34" charset="-122"/>
                <a:ea typeface="微软雅黑" panose="020B0503020204020204" pitchFamily="34" charset="-122"/>
              </a:rPr>
              <a:t>FlexE</a:t>
            </a:r>
            <a:r>
              <a:rPr lang="zh-CN" altLang="zh-CN" sz="1600" dirty="0">
                <a:latin typeface="微软雅黑" panose="020B0503020204020204" pitchFamily="34" charset="-122"/>
                <a:ea typeface="微软雅黑" panose="020B0503020204020204" pitchFamily="34" charset="-122"/>
              </a:rPr>
              <a:t>设备及管理工具研发的</a:t>
            </a:r>
            <a:r>
              <a:rPr lang="zh-CN" altLang="zh-CN" sz="1600" b="1" dirty="0">
                <a:latin typeface="微软雅黑" panose="020B0503020204020204" pitchFamily="34" charset="-122"/>
                <a:ea typeface="微软雅黑" panose="020B0503020204020204" pitchFamily="34" charset="-122"/>
              </a:rPr>
              <a:t>功能需求</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结合指南中提出的指标需求</a:t>
            </a:r>
            <a:r>
              <a:rPr lang="zh-CN" altLang="en-US" sz="1600" dirty="0">
                <a:latin typeface="微软雅黑" panose="020B0503020204020204" pitchFamily="34" charset="-122"/>
                <a:ea typeface="微软雅黑" panose="020B0503020204020204" pitchFamily="34" charset="-122"/>
              </a:rPr>
              <a:t>提出设备和管理工具的</a:t>
            </a:r>
            <a:r>
              <a:rPr lang="zh-CN" altLang="en-US" sz="1600" b="1" dirty="0">
                <a:latin typeface="微软雅黑" panose="020B0503020204020204" pitchFamily="34" charset="-122"/>
                <a:ea typeface="微软雅黑" panose="020B0503020204020204" pitchFamily="34" charset="-122"/>
              </a:rPr>
              <a:t>性能需求</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indent="360363" algn="just">
              <a:lnSpc>
                <a:spcPts val="3000"/>
              </a:lnSpc>
            </a:pPr>
            <a:r>
              <a:rPr lang="zh-CN" altLang="en-US" sz="1600" dirty="0">
                <a:latin typeface="微软雅黑" panose="020B0503020204020204" pitchFamily="34" charset="-122"/>
                <a:ea typeface="微软雅黑" panose="020B0503020204020204" pitchFamily="34" charset="-122"/>
              </a:rPr>
              <a:t>基于上述需求开展支撑融合</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设备实现的</a:t>
            </a:r>
            <a:r>
              <a:rPr lang="zh-CN" altLang="en-US" sz="1600" b="1" dirty="0">
                <a:latin typeface="微软雅黑" panose="020B0503020204020204" pitchFamily="34" charset="-122"/>
                <a:ea typeface="微软雅黑" panose="020B0503020204020204" pitchFamily="34" charset="-122"/>
              </a:rPr>
              <a:t>关键技术和体系架构的研究</a:t>
            </a:r>
            <a:r>
              <a:rPr lang="zh-CN" altLang="en-US" sz="1600" dirty="0">
                <a:latin typeface="微软雅黑" panose="020B0503020204020204" pitchFamily="34" charset="-122"/>
                <a:ea typeface="微软雅黑" panose="020B0503020204020204" pitchFamily="34" charset="-122"/>
              </a:rPr>
              <a:t>，提出面向智能运维的网络切片全生命周期管理和快速开通机制，</a:t>
            </a:r>
            <a:endParaRPr lang="en-US" altLang="zh-CN" sz="1600" dirty="0">
              <a:latin typeface="微软雅黑" panose="020B0503020204020204" pitchFamily="34" charset="-122"/>
              <a:ea typeface="微软雅黑" panose="020B0503020204020204" pitchFamily="34" charset="-122"/>
            </a:endParaRPr>
          </a:p>
          <a:p>
            <a:pPr indent="360363" algn="just">
              <a:lnSpc>
                <a:spcPts val="3000"/>
              </a:lnSpc>
            </a:pPr>
            <a:r>
              <a:rPr lang="zh-CN" altLang="en-US" sz="1600" dirty="0">
                <a:latin typeface="微软雅黑" panose="020B0503020204020204" pitchFamily="34" charset="-122"/>
                <a:ea typeface="微软雅黑" panose="020B0503020204020204" pitchFamily="34" charset="-122"/>
              </a:rPr>
              <a:t>研发适配能源互联网业务的融合</a:t>
            </a:r>
            <a:r>
              <a:rPr lang="en-US" altLang="zh-CN" sz="1600" b="1" dirty="0" err="1">
                <a:latin typeface="微软雅黑" panose="020B0503020204020204" pitchFamily="34" charset="-122"/>
                <a:ea typeface="微软雅黑" panose="020B0503020204020204" pitchFamily="34" charset="-122"/>
              </a:rPr>
              <a:t>FlexE</a:t>
            </a:r>
            <a:r>
              <a:rPr lang="zh-CN" altLang="en-US" sz="1600" b="1" dirty="0">
                <a:latin typeface="微软雅黑" panose="020B0503020204020204" pitchFamily="34" charset="-122"/>
                <a:ea typeface="微软雅黑" panose="020B0503020204020204" pitchFamily="34" charset="-122"/>
              </a:rPr>
              <a:t>设备装置</a:t>
            </a:r>
            <a:r>
              <a:rPr lang="zh-CN" altLang="en-US" sz="1600" dirty="0">
                <a:latin typeface="微软雅黑" panose="020B0503020204020204" pitchFamily="34" charset="-122"/>
                <a:ea typeface="微软雅黑" panose="020B0503020204020204" pitchFamily="34" charset="-122"/>
              </a:rPr>
              <a:t>和基于</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的能源互联网业务切片</a:t>
            </a:r>
            <a:r>
              <a:rPr lang="zh-CN" altLang="en-US" sz="1600" b="1" dirty="0">
                <a:latin typeface="微软雅黑" panose="020B0503020204020204" pitchFamily="34" charset="-122"/>
                <a:ea typeface="微软雅黑" panose="020B0503020204020204" pitchFamily="34" charset="-122"/>
              </a:rPr>
              <a:t>网络端到端管理工具</a:t>
            </a:r>
            <a:r>
              <a:rPr lang="zh-CN" altLang="en-US" sz="1600" dirty="0">
                <a:latin typeface="微软雅黑" panose="020B0503020204020204" pitchFamily="34" charset="-122"/>
                <a:ea typeface="微软雅黑" panose="020B0503020204020204" pitchFamily="34" charset="-122"/>
              </a:rPr>
              <a:t>，定义</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承载网</a:t>
            </a:r>
            <a:r>
              <a:rPr lang="zh-CN" altLang="en-US" sz="1600" b="1" dirty="0">
                <a:latin typeface="微软雅黑" panose="020B0503020204020204" pitchFamily="34" charset="-122"/>
                <a:ea typeface="微软雅黑" panose="020B0503020204020204" pitchFamily="34" charset="-122"/>
              </a:rPr>
              <a:t>接口交互标准</a:t>
            </a:r>
            <a:r>
              <a:rPr lang="zh-CN" altLang="en-US" sz="1600" dirty="0">
                <a:latin typeface="微软雅黑" panose="020B0503020204020204" pitchFamily="34" charset="-122"/>
                <a:ea typeface="微软雅黑" panose="020B0503020204020204" pitchFamily="34" charset="-122"/>
              </a:rPr>
              <a:t>。</a:t>
            </a:r>
          </a:p>
        </p:txBody>
      </p:sp>
      <p:sp>
        <p:nvSpPr>
          <p:cNvPr id="9"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8605000" y="1666493"/>
            <a:ext cx="2551298" cy="509983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5" name="矩形 14"/>
          <p:cNvSpPr/>
          <p:nvPr/>
        </p:nvSpPr>
        <p:spPr>
          <a:xfrm>
            <a:off x="8746490" y="5438968"/>
            <a:ext cx="2319655" cy="7012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6" name="矩形 15"/>
          <p:cNvSpPr/>
          <p:nvPr/>
        </p:nvSpPr>
        <p:spPr>
          <a:xfrm>
            <a:off x="8791781" y="5657641"/>
            <a:ext cx="1092641" cy="22424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配置管理</a:t>
            </a:r>
          </a:p>
        </p:txBody>
      </p:sp>
      <p:sp>
        <p:nvSpPr>
          <p:cNvPr id="17" name="矩形 16"/>
          <p:cNvSpPr/>
          <p:nvPr/>
        </p:nvSpPr>
        <p:spPr>
          <a:xfrm>
            <a:off x="8785957" y="5901630"/>
            <a:ext cx="1098465" cy="20099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性能管理</a:t>
            </a:r>
          </a:p>
        </p:txBody>
      </p:sp>
      <p:sp>
        <p:nvSpPr>
          <p:cNvPr id="18" name="矩形 17"/>
          <p:cNvSpPr/>
          <p:nvPr/>
        </p:nvSpPr>
        <p:spPr>
          <a:xfrm>
            <a:off x="9950997" y="5657642"/>
            <a:ext cx="1092641" cy="23807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告警管理</a:t>
            </a:r>
          </a:p>
        </p:txBody>
      </p:sp>
      <p:sp>
        <p:nvSpPr>
          <p:cNvPr id="19" name="矩形 18"/>
          <p:cNvSpPr/>
          <p:nvPr/>
        </p:nvSpPr>
        <p:spPr>
          <a:xfrm>
            <a:off x="9950997" y="5908206"/>
            <a:ext cx="1098466" cy="1922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拓扑管理</a:t>
            </a:r>
          </a:p>
        </p:txBody>
      </p:sp>
      <p:sp>
        <p:nvSpPr>
          <p:cNvPr id="20" name="矩形 19"/>
          <p:cNvSpPr/>
          <p:nvPr/>
        </p:nvSpPr>
        <p:spPr>
          <a:xfrm>
            <a:off x="8742997" y="6165197"/>
            <a:ext cx="2322513" cy="5548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1" name="文本框 20"/>
          <p:cNvSpPr txBox="1"/>
          <p:nvPr/>
        </p:nvSpPr>
        <p:spPr>
          <a:xfrm>
            <a:off x="8718517" y="5418946"/>
            <a:ext cx="3268960" cy="274723"/>
          </a:xfrm>
          <a:prstGeom prst="rect">
            <a:avLst/>
          </a:prstGeom>
          <a:noFill/>
          <a:ln>
            <a:noFill/>
          </a:ln>
        </p:spPr>
        <p:txBody>
          <a:bodyPr wrap="square" rtlCol="0">
            <a:spAutoFit/>
          </a:bodyPr>
          <a:lstStyle/>
          <a:p>
            <a:pPr algn="ctr"/>
            <a:r>
              <a:rPr lang="zh-CN" altLang="zh-CN" sz="1200" kern="100" dirty="0">
                <a:effectLst/>
                <a:ea typeface="仿宋_GB2312" panose="02010609030101010101" pitchFamily="49" charset="-122"/>
                <a:cs typeface="Times New Roman" panose="02020603050405020304" pitchFamily="18" charset="0"/>
              </a:rPr>
              <a:t>管控需求</a:t>
            </a:r>
            <a:r>
              <a:rPr lang="zh-CN" altLang="en-US" sz="1200" kern="100" dirty="0">
                <a:effectLst/>
                <a:ea typeface="仿宋_GB2312" panose="02010609030101010101" pitchFamily="49" charset="-122"/>
                <a:cs typeface="Times New Roman" panose="02020603050405020304" pitchFamily="18" charset="0"/>
              </a:rPr>
              <a:t>分析</a:t>
            </a:r>
            <a:endParaRPr lang="zh-CN" altLang="en-US" sz="1200" dirty="0"/>
          </a:p>
        </p:txBody>
      </p:sp>
      <p:sp>
        <p:nvSpPr>
          <p:cNvPr id="22" name="文本框 21"/>
          <p:cNvSpPr txBox="1"/>
          <p:nvPr/>
        </p:nvSpPr>
        <p:spPr>
          <a:xfrm>
            <a:off x="9140171" y="6184695"/>
            <a:ext cx="1589383" cy="277990"/>
          </a:xfrm>
          <a:prstGeom prst="rect">
            <a:avLst/>
          </a:prstGeom>
          <a:noFill/>
          <a:ln>
            <a:noFill/>
          </a:ln>
        </p:spPr>
        <p:txBody>
          <a:bodyPr wrap="square" rtlCol="0">
            <a:spAutoFit/>
          </a:bodyPr>
          <a:lstStyle/>
          <a:p>
            <a:pPr algn="ctr"/>
            <a:r>
              <a:rPr lang="zh-CN" altLang="en-US" sz="1200" kern="100" dirty="0">
                <a:effectLst/>
                <a:ea typeface="仿宋_GB2312" panose="02010609030101010101" pitchFamily="49" charset="-122"/>
                <a:cs typeface="Times New Roman" panose="02020603050405020304" pitchFamily="18" charset="0"/>
              </a:rPr>
              <a:t>交互接口规范</a:t>
            </a:r>
            <a:endParaRPr lang="zh-CN" altLang="en-US" sz="1200" dirty="0"/>
          </a:p>
        </p:txBody>
      </p:sp>
      <p:sp>
        <p:nvSpPr>
          <p:cNvPr id="23" name="矩形 22"/>
          <p:cNvSpPr/>
          <p:nvPr/>
        </p:nvSpPr>
        <p:spPr>
          <a:xfrm>
            <a:off x="8790882" y="6420887"/>
            <a:ext cx="1063723" cy="24001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设备标准</a:t>
            </a:r>
          </a:p>
        </p:txBody>
      </p:sp>
      <p:sp>
        <p:nvSpPr>
          <p:cNvPr id="24" name="矩形 23"/>
          <p:cNvSpPr/>
          <p:nvPr/>
        </p:nvSpPr>
        <p:spPr>
          <a:xfrm>
            <a:off x="9950997" y="6419162"/>
            <a:ext cx="1071501" cy="24001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接口标准</a:t>
            </a:r>
          </a:p>
        </p:txBody>
      </p:sp>
      <p:sp>
        <p:nvSpPr>
          <p:cNvPr id="27" name="矩形 26"/>
          <p:cNvSpPr/>
          <p:nvPr/>
        </p:nvSpPr>
        <p:spPr>
          <a:xfrm>
            <a:off x="8735186" y="1737620"/>
            <a:ext cx="2330583" cy="162248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8" name="矩形 27"/>
          <p:cNvSpPr/>
          <p:nvPr/>
        </p:nvSpPr>
        <p:spPr>
          <a:xfrm>
            <a:off x="8746211" y="3616745"/>
            <a:ext cx="2319559" cy="159733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kern="100" dirty="0">
              <a:solidFill>
                <a:schemeClr val="tx1"/>
              </a:solidFill>
              <a:ea typeface="仿宋_GB2312" panose="02010609030101010101" pitchFamily="49" charset="-122"/>
              <a:cs typeface="Times New Roman" panose="02020603050405020304" pitchFamily="18" charset="0"/>
            </a:endParaRPr>
          </a:p>
        </p:txBody>
      </p:sp>
      <p:sp>
        <p:nvSpPr>
          <p:cNvPr id="29" name="文本框 28"/>
          <p:cNvSpPr txBox="1"/>
          <p:nvPr/>
        </p:nvSpPr>
        <p:spPr>
          <a:xfrm>
            <a:off x="8838900" y="1867634"/>
            <a:ext cx="2125222" cy="274723"/>
          </a:xfrm>
          <a:prstGeom prst="rect">
            <a:avLst/>
          </a:prstGeom>
          <a:noFill/>
          <a:ln>
            <a:noFill/>
          </a:ln>
        </p:spPr>
        <p:txBody>
          <a:bodyPr wrap="square" rtlCol="0">
            <a:spAutoFit/>
          </a:bodyPr>
          <a:lstStyle/>
          <a:p>
            <a:pPr algn="ctr"/>
            <a:r>
              <a:rPr lang="zh-CN" altLang="en-US" sz="1200" kern="100" dirty="0">
                <a:ea typeface="仿宋_GB2312" panose="02010609030101010101" pitchFamily="49" charset="-122"/>
                <a:cs typeface="Times New Roman" panose="02020603050405020304" pitchFamily="18" charset="0"/>
              </a:rPr>
              <a:t>融合</a:t>
            </a:r>
            <a:r>
              <a:rPr lang="en-US" altLang="zh-CN" sz="1200" kern="100" dirty="0" err="1">
                <a:ea typeface="仿宋_GB2312" panose="02010609030101010101" pitchFamily="49" charset="-122"/>
                <a:cs typeface="Times New Roman" panose="02020603050405020304" pitchFamily="18" charset="0"/>
              </a:rPr>
              <a:t>FlexE</a:t>
            </a:r>
            <a:r>
              <a:rPr lang="zh-CN" altLang="en-US" sz="1200" kern="100" dirty="0">
                <a:ea typeface="仿宋_GB2312" panose="02010609030101010101" pitchFamily="49" charset="-122"/>
                <a:cs typeface="Times New Roman" panose="02020603050405020304" pitchFamily="18" charset="0"/>
              </a:rPr>
              <a:t>设备装置研发</a:t>
            </a:r>
          </a:p>
        </p:txBody>
      </p:sp>
      <p:sp>
        <p:nvSpPr>
          <p:cNvPr id="30" name="文本框 29"/>
          <p:cNvSpPr txBox="1"/>
          <p:nvPr/>
        </p:nvSpPr>
        <p:spPr>
          <a:xfrm>
            <a:off x="8800437" y="3614289"/>
            <a:ext cx="2125222" cy="274723"/>
          </a:xfrm>
          <a:prstGeom prst="rect">
            <a:avLst/>
          </a:prstGeom>
          <a:noFill/>
          <a:ln>
            <a:noFill/>
          </a:ln>
        </p:spPr>
        <p:txBody>
          <a:bodyPr wrap="square" rtlCol="0">
            <a:spAutoFit/>
          </a:bodyPr>
          <a:lstStyle/>
          <a:p>
            <a:pPr algn="ctr"/>
            <a:r>
              <a:rPr lang="zh-CN" altLang="en-US" sz="1200" kern="100" dirty="0">
                <a:solidFill>
                  <a:schemeClr val="tx1"/>
                </a:solidFill>
                <a:ea typeface="仿宋_GB2312" panose="02010609030101010101" pitchFamily="49" charset="-122"/>
                <a:cs typeface="Times New Roman" panose="02020603050405020304" pitchFamily="18" charset="0"/>
              </a:rPr>
              <a:t>网络端到端管理工具</a:t>
            </a:r>
          </a:p>
        </p:txBody>
      </p:sp>
      <p:sp>
        <p:nvSpPr>
          <p:cNvPr id="31" name="矩形 30"/>
          <p:cNvSpPr/>
          <p:nvPr/>
        </p:nvSpPr>
        <p:spPr>
          <a:xfrm>
            <a:off x="8820700" y="2114550"/>
            <a:ext cx="2170403" cy="36945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适配电力存量各类业务设备</a:t>
            </a:r>
          </a:p>
        </p:txBody>
      </p:sp>
      <p:sp>
        <p:nvSpPr>
          <p:cNvPr id="32" name="矩形 31"/>
          <p:cNvSpPr/>
          <p:nvPr/>
        </p:nvSpPr>
        <p:spPr>
          <a:xfrm>
            <a:off x="8820699" y="2538217"/>
            <a:ext cx="2170403" cy="36945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仿宋_GB2312" panose="02010609030101010101" pitchFamily="49" charset="-122"/>
                <a:ea typeface="仿宋_GB2312" panose="02010609030101010101" pitchFamily="49" charset="-122"/>
              </a:rPr>
              <a:t>2M </a:t>
            </a:r>
            <a:r>
              <a:rPr lang="zh-CN" altLang="en-US" sz="1200" dirty="0">
                <a:latin typeface="仿宋_GB2312" panose="02010609030101010101" pitchFamily="49" charset="-122"/>
                <a:ea typeface="仿宋_GB2312" panose="02010609030101010101" pitchFamily="49" charset="-122"/>
              </a:rPr>
              <a:t>等光</a:t>
            </a:r>
            <a:r>
              <a:rPr lang="en-US" altLang="zh-CN" sz="1200" dirty="0">
                <a:latin typeface="仿宋_GB2312" panose="02010609030101010101" pitchFamily="49" charset="-122"/>
                <a:ea typeface="仿宋_GB2312" panose="02010609030101010101" pitchFamily="49" charset="-122"/>
              </a:rPr>
              <a:t>/</a:t>
            </a:r>
            <a:r>
              <a:rPr lang="zh-CN" altLang="en-US" sz="1200" dirty="0">
                <a:latin typeface="仿宋_GB2312" panose="02010609030101010101" pitchFamily="49" charset="-122"/>
                <a:ea typeface="仿宋_GB2312" panose="02010609030101010101" pitchFamily="49" charset="-122"/>
              </a:rPr>
              <a:t>电标准接口</a:t>
            </a:r>
          </a:p>
        </p:txBody>
      </p:sp>
      <p:sp>
        <p:nvSpPr>
          <p:cNvPr id="33" name="矩形 32"/>
          <p:cNvSpPr/>
          <p:nvPr/>
        </p:nvSpPr>
        <p:spPr>
          <a:xfrm>
            <a:off x="8821284" y="2970169"/>
            <a:ext cx="2169818" cy="35317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 多颗粒能力</a:t>
            </a:r>
            <a:r>
              <a:rPr lang="en-US" altLang="zh-CN" sz="1200" dirty="0">
                <a:latin typeface="仿宋_GB2312" panose="02010609030101010101" pitchFamily="49" charset="-122"/>
                <a:ea typeface="仿宋_GB2312" panose="02010609030101010101" pitchFamily="49" charset="-122"/>
              </a:rPr>
              <a:t>:5G/1G/10M</a:t>
            </a:r>
            <a:endParaRPr lang="zh-CN" altLang="en-US" sz="1200" dirty="0">
              <a:latin typeface="仿宋_GB2312" panose="02010609030101010101" pitchFamily="49" charset="-122"/>
              <a:ea typeface="仿宋_GB2312" panose="02010609030101010101" pitchFamily="49" charset="-122"/>
            </a:endParaRPr>
          </a:p>
        </p:txBody>
      </p:sp>
      <p:sp>
        <p:nvSpPr>
          <p:cNvPr id="34" name="矩形 33"/>
          <p:cNvSpPr/>
          <p:nvPr/>
        </p:nvSpPr>
        <p:spPr>
          <a:xfrm>
            <a:off x="8820700" y="3879025"/>
            <a:ext cx="2170402" cy="35530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故障定位定界时延</a:t>
            </a:r>
            <a:r>
              <a:rPr lang="en-US" altLang="zh-CN" sz="1200" dirty="0">
                <a:latin typeface="仿宋_GB2312" panose="02010609030101010101" pitchFamily="49" charset="-122"/>
                <a:ea typeface="仿宋_GB2312" panose="02010609030101010101" pitchFamily="49" charset="-122"/>
              </a:rPr>
              <a:t>&lt;3 </a:t>
            </a:r>
            <a:r>
              <a:rPr lang="zh-CN" altLang="en-US" sz="1200" dirty="0">
                <a:latin typeface="仿宋_GB2312" panose="02010609030101010101" pitchFamily="49" charset="-122"/>
                <a:ea typeface="仿宋_GB2312" panose="02010609030101010101" pitchFamily="49" charset="-122"/>
              </a:rPr>
              <a:t>分钟</a:t>
            </a:r>
          </a:p>
        </p:txBody>
      </p:sp>
      <p:sp>
        <p:nvSpPr>
          <p:cNvPr id="35" name="矩形 34"/>
          <p:cNvSpPr/>
          <p:nvPr/>
        </p:nvSpPr>
        <p:spPr>
          <a:xfrm>
            <a:off x="8820700" y="4319261"/>
            <a:ext cx="2170402" cy="35530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业务配置开通时延分钟级</a:t>
            </a:r>
          </a:p>
        </p:txBody>
      </p:sp>
      <p:sp>
        <p:nvSpPr>
          <p:cNvPr id="36" name="矩形 35"/>
          <p:cNvSpPr/>
          <p:nvPr/>
        </p:nvSpPr>
        <p:spPr>
          <a:xfrm>
            <a:off x="8820700" y="4750187"/>
            <a:ext cx="2170402" cy="35530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节点管理能力≥</a:t>
            </a:r>
            <a:r>
              <a:rPr lang="en-US" altLang="zh-CN" sz="1200" dirty="0">
                <a:latin typeface="仿宋_GB2312" panose="02010609030101010101" pitchFamily="49" charset="-122"/>
                <a:ea typeface="仿宋_GB2312" panose="02010609030101010101" pitchFamily="49" charset="-122"/>
              </a:rPr>
              <a:t>50</a:t>
            </a:r>
            <a:endParaRPr lang="zh-CN" altLang="en-US" sz="1200" dirty="0">
              <a:latin typeface="仿宋_GB2312" panose="02010609030101010101" pitchFamily="49" charset="-122"/>
              <a:ea typeface="仿宋_GB2312" panose="02010609030101010101" pitchFamily="49" charset="-122"/>
            </a:endParaRPr>
          </a:p>
        </p:txBody>
      </p:sp>
      <p:sp>
        <p:nvSpPr>
          <p:cNvPr id="38" name="矩形 37"/>
          <p:cNvSpPr/>
          <p:nvPr/>
        </p:nvSpPr>
        <p:spPr>
          <a:xfrm>
            <a:off x="6437270" y="1937320"/>
            <a:ext cx="1693100" cy="469509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9" name="文本框 38"/>
          <p:cNvSpPr txBox="1"/>
          <p:nvPr/>
        </p:nvSpPr>
        <p:spPr>
          <a:xfrm>
            <a:off x="6305973" y="2023685"/>
            <a:ext cx="1964690" cy="461665"/>
          </a:xfrm>
          <a:prstGeom prst="rect">
            <a:avLst/>
          </a:prstGeom>
          <a:noFill/>
          <a:ln>
            <a:noFill/>
          </a:ln>
        </p:spPr>
        <p:txBody>
          <a:bodyPr wrap="square" rtlCol="0">
            <a:spAutoFit/>
          </a:bodyPr>
          <a:lstStyle/>
          <a:p>
            <a:pPr algn="ctr"/>
            <a:r>
              <a:rPr lang="zh-CN" altLang="zh-CN" sz="1200" kern="100" dirty="0">
                <a:effectLst/>
                <a:ea typeface="仿宋_GB2312" panose="02010609030101010101" pitchFamily="49" charset="-122"/>
                <a:cs typeface="Times New Roman" panose="02020603050405020304" pitchFamily="18" charset="0"/>
              </a:rPr>
              <a:t>需求</a:t>
            </a:r>
            <a:r>
              <a:rPr lang="zh-CN" altLang="en-US" sz="1200" kern="100" dirty="0">
                <a:effectLst/>
                <a:ea typeface="仿宋_GB2312" panose="02010609030101010101" pitchFamily="49" charset="-122"/>
                <a:cs typeface="Times New Roman" panose="02020603050405020304" pitchFamily="18" charset="0"/>
              </a:rPr>
              <a:t>分析</a:t>
            </a:r>
            <a:endParaRPr lang="en-US" altLang="zh-CN" sz="1200" kern="100" dirty="0">
              <a:effectLst/>
              <a:ea typeface="仿宋_GB2312" panose="02010609030101010101" pitchFamily="49" charset="-122"/>
              <a:cs typeface="Times New Roman" panose="02020603050405020304" pitchFamily="18" charset="0"/>
            </a:endParaRPr>
          </a:p>
          <a:p>
            <a:pPr algn="ctr"/>
            <a:r>
              <a:rPr lang="zh-CN" altLang="en-US" sz="1200" kern="100" dirty="0">
                <a:effectLst/>
                <a:ea typeface="仿宋_GB2312" panose="02010609030101010101" pitchFamily="49" charset="-122"/>
                <a:cs typeface="Times New Roman" panose="02020603050405020304" pitchFamily="18" charset="0"/>
              </a:rPr>
              <a:t>（课题</a:t>
            </a:r>
            <a:r>
              <a:rPr lang="en-US" altLang="zh-CN" sz="1200" kern="100" dirty="0">
                <a:effectLst/>
                <a:ea typeface="仿宋_GB2312" panose="02010609030101010101" pitchFamily="49" charset="-122"/>
                <a:cs typeface="Times New Roman" panose="02020603050405020304" pitchFamily="18" charset="0"/>
              </a:rPr>
              <a:t>1</a:t>
            </a:r>
            <a:r>
              <a:rPr lang="zh-CN" altLang="en-US" sz="1200" kern="100" dirty="0">
                <a:effectLst/>
                <a:ea typeface="仿宋_GB2312" panose="02010609030101010101" pitchFamily="49" charset="-122"/>
                <a:cs typeface="Times New Roman" panose="02020603050405020304" pitchFamily="18" charset="0"/>
              </a:rPr>
              <a:t>和课题</a:t>
            </a:r>
            <a:r>
              <a:rPr lang="en-US" altLang="zh-CN" sz="1200" kern="100" dirty="0">
                <a:effectLst/>
                <a:ea typeface="仿宋_GB2312" panose="02010609030101010101" pitchFamily="49" charset="-122"/>
                <a:cs typeface="Times New Roman" panose="02020603050405020304" pitchFamily="18" charset="0"/>
              </a:rPr>
              <a:t>2</a:t>
            </a:r>
            <a:r>
              <a:rPr lang="zh-CN" altLang="en-US" sz="1200" kern="100" dirty="0">
                <a:effectLst/>
                <a:ea typeface="仿宋_GB2312" panose="02010609030101010101" pitchFamily="49" charset="-122"/>
                <a:cs typeface="Times New Roman" panose="02020603050405020304" pitchFamily="18" charset="0"/>
              </a:rPr>
              <a:t>）</a:t>
            </a:r>
            <a:endParaRPr lang="zh-CN" altLang="en-US" sz="1200" dirty="0"/>
          </a:p>
        </p:txBody>
      </p:sp>
      <p:sp>
        <p:nvSpPr>
          <p:cNvPr id="40" name="矩形 39"/>
          <p:cNvSpPr/>
          <p:nvPr/>
        </p:nvSpPr>
        <p:spPr>
          <a:xfrm>
            <a:off x="6610068" y="4702682"/>
            <a:ext cx="1364565" cy="6996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典型能源互联网业务承载需求</a:t>
            </a:r>
          </a:p>
        </p:txBody>
      </p:sp>
      <p:sp>
        <p:nvSpPr>
          <p:cNvPr id="41" name="矩形 40"/>
          <p:cNvSpPr/>
          <p:nvPr/>
        </p:nvSpPr>
        <p:spPr>
          <a:xfrm>
            <a:off x="6627596" y="2647147"/>
            <a:ext cx="1364564" cy="69252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多粒度融合</a:t>
            </a:r>
            <a:r>
              <a:rPr lang="en-US" altLang="zh-CN" sz="1200" dirty="0" err="1">
                <a:latin typeface="仿宋_GB2312" panose="02010609030101010101" pitchFamily="49" charset="-122"/>
                <a:ea typeface="仿宋_GB2312" panose="02010609030101010101" pitchFamily="49" charset="-122"/>
              </a:rPr>
              <a:t>FlexE</a:t>
            </a:r>
            <a:r>
              <a:rPr lang="zh-CN" altLang="en-US" sz="1200" dirty="0">
                <a:latin typeface="仿宋_GB2312" panose="02010609030101010101" pitchFamily="49" charset="-122"/>
                <a:ea typeface="仿宋_GB2312" panose="02010609030101010101" pitchFamily="49" charset="-122"/>
              </a:rPr>
              <a:t>设备组网能力需求</a:t>
            </a:r>
          </a:p>
        </p:txBody>
      </p:sp>
      <p:sp>
        <p:nvSpPr>
          <p:cNvPr id="42" name="矩形 41"/>
          <p:cNvSpPr/>
          <p:nvPr/>
        </p:nvSpPr>
        <p:spPr>
          <a:xfrm>
            <a:off x="6610068" y="5742004"/>
            <a:ext cx="1364564" cy="67174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多粒度融合</a:t>
            </a:r>
            <a:r>
              <a:rPr lang="en-US" altLang="zh-CN" sz="1200" dirty="0" err="1">
                <a:latin typeface="仿宋_GB2312" panose="02010609030101010101" pitchFamily="49" charset="-122"/>
                <a:ea typeface="仿宋_GB2312" panose="02010609030101010101" pitchFamily="49" charset="-122"/>
              </a:rPr>
              <a:t>FlexE</a:t>
            </a:r>
            <a:r>
              <a:rPr lang="zh-CN" altLang="en-US" sz="1200" dirty="0">
                <a:latin typeface="仿宋_GB2312" panose="02010609030101010101" pitchFamily="49" charset="-122"/>
                <a:ea typeface="仿宋_GB2312" panose="02010609030101010101" pitchFamily="49" charset="-122"/>
              </a:rPr>
              <a:t>设备接口适配需求</a:t>
            </a:r>
          </a:p>
        </p:txBody>
      </p:sp>
      <p:sp>
        <p:nvSpPr>
          <p:cNvPr id="43" name="矩形 42"/>
          <p:cNvSpPr/>
          <p:nvPr/>
        </p:nvSpPr>
        <p:spPr>
          <a:xfrm>
            <a:off x="6617657" y="3686402"/>
            <a:ext cx="1370186" cy="6996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多粒度融合</a:t>
            </a:r>
            <a:r>
              <a:rPr lang="en-US" altLang="zh-CN" sz="1200" dirty="0" err="1">
                <a:latin typeface="仿宋_GB2312" panose="02010609030101010101" pitchFamily="49" charset="-122"/>
                <a:ea typeface="仿宋_GB2312" panose="02010609030101010101" pitchFamily="49" charset="-122"/>
              </a:rPr>
              <a:t>FlexE</a:t>
            </a:r>
            <a:r>
              <a:rPr lang="zh-CN" altLang="en-US" sz="1200" dirty="0">
                <a:latin typeface="仿宋_GB2312" panose="02010609030101010101" pitchFamily="49" charset="-122"/>
                <a:ea typeface="仿宋_GB2312" panose="02010609030101010101" pitchFamily="49" charset="-122"/>
              </a:rPr>
              <a:t>设备切片管理和灵活调度需求</a:t>
            </a:r>
          </a:p>
        </p:txBody>
      </p:sp>
      <p:sp>
        <p:nvSpPr>
          <p:cNvPr id="49" name="箭头: 下 48"/>
          <p:cNvSpPr/>
          <p:nvPr/>
        </p:nvSpPr>
        <p:spPr>
          <a:xfrm rot="16200000">
            <a:off x="8421052" y="2513187"/>
            <a:ext cx="260399" cy="29003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箭头: 下 50"/>
          <p:cNvSpPr/>
          <p:nvPr/>
        </p:nvSpPr>
        <p:spPr>
          <a:xfrm rot="16200000">
            <a:off x="8402247" y="4214122"/>
            <a:ext cx="260399" cy="29003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箭头: 下 51"/>
          <p:cNvSpPr/>
          <p:nvPr/>
        </p:nvSpPr>
        <p:spPr>
          <a:xfrm rot="16200000">
            <a:off x="8377881" y="5957177"/>
            <a:ext cx="260399" cy="29003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8637270" y="5385656"/>
            <a:ext cx="2526664" cy="1406525"/>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p:cNvSpPr/>
          <p:nvPr/>
        </p:nvSpPr>
        <p:spPr>
          <a:xfrm>
            <a:off x="8609916" y="1582256"/>
            <a:ext cx="2486750" cy="1871367"/>
          </a:xfrm>
          <a:prstGeom prst="roundRect">
            <a:avLst/>
          </a:prstGeom>
          <a:noFill/>
          <a:ln>
            <a:solidFill>
              <a:srgbClr val="257E6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圆角 52"/>
          <p:cNvSpPr/>
          <p:nvPr/>
        </p:nvSpPr>
        <p:spPr>
          <a:xfrm>
            <a:off x="8637274" y="3510813"/>
            <a:ext cx="2486750" cy="1770065"/>
          </a:xfrm>
          <a:prstGeom prst="roundRect">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p:cNvSpPr/>
          <p:nvPr/>
        </p:nvSpPr>
        <p:spPr>
          <a:xfrm>
            <a:off x="707710" y="6280265"/>
            <a:ext cx="1151483" cy="40599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任务</a:t>
            </a:r>
            <a:r>
              <a:rPr lang="en-US" altLang="zh-CN" sz="1400" dirty="0">
                <a:solidFill>
                  <a:schemeClr val="tx1"/>
                </a:solidFill>
                <a:latin typeface="微软雅黑" panose="020B0503020204020204" pitchFamily="34" charset="-122"/>
                <a:ea typeface="微软雅黑" panose="020B0503020204020204" pitchFamily="34" charset="-122"/>
              </a:rPr>
              <a:t>1</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55" name="矩形: 圆角 54"/>
          <p:cNvSpPr/>
          <p:nvPr/>
        </p:nvSpPr>
        <p:spPr>
          <a:xfrm>
            <a:off x="2430674" y="6280265"/>
            <a:ext cx="1151483" cy="405996"/>
          </a:xfrm>
          <a:prstGeom prst="roundRect">
            <a:avLst/>
          </a:prstGeom>
          <a:noFill/>
          <a:ln>
            <a:solidFill>
              <a:srgbClr val="257E6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任务</a:t>
            </a:r>
            <a:r>
              <a:rPr lang="en-US" altLang="zh-CN" sz="1400" dirty="0">
                <a:solidFill>
                  <a:schemeClr val="tx1"/>
                </a:solidFill>
                <a:latin typeface="微软雅黑" panose="020B0503020204020204" pitchFamily="34" charset="-122"/>
                <a:ea typeface="微软雅黑" panose="020B0503020204020204" pitchFamily="34" charset="-122"/>
              </a:rPr>
              <a:t>2</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56" name="矩形: 圆角 55"/>
          <p:cNvSpPr/>
          <p:nvPr/>
        </p:nvSpPr>
        <p:spPr>
          <a:xfrm>
            <a:off x="4203107" y="6280265"/>
            <a:ext cx="1151483" cy="405996"/>
          </a:xfrm>
          <a:prstGeom prst="roundRect">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任务</a:t>
            </a:r>
            <a:r>
              <a:rPr lang="en-US" altLang="zh-CN" sz="1400" dirty="0">
                <a:solidFill>
                  <a:schemeClr val="tx1"/>
                </a:solidFill>
                <a:latin typeface="微软雅黑" panose="020B0503020204020204" pitchFamily="34" charset="-122"/>
                <a:ea typeface="微软雅黑" panose="020B0503020204020204" pitchFamily="34" charset="-122"/>
              </a:rPr>
              <a:t>3</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8</a:t>
            </a:fld>
            <a:endParaRPr lang="en-US" altLang="zh-CN"/>
          </a:p>
        </p:txBody>
      </p:sp>
      <p:sp>
        <p:nvSpPr>
          <p:cNvPr id="12" name="矩形 11"/>
          <p:cNvSpPr/>
          <p:nvPr>
            <p:custDataLst>
              <p:tags r:id="rId1"/>
            </p:custDataLst>
          </p:nvPr>
        </p:nvSpPr>
        <p:spPr bwMode="auto">
          <a:xfrm>
            <a:off x="411780" y="936115"/>
            <a:ext cx="8799464"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3" name="object 3"/>
          <p:cNvSpPr txBox="1">
            <a:spLocks noChangeArrowheads="1"/>
          </p:cNvSpPr>
          <p:nvPr/>
        </p:nvSpPr>
        <p:spPr bwMode="auto">
          <a:xfrm>
            <a:off x="418901" y="985223"/>
            <a:ext cx="87923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a:t>
            </a:r>
            <a:r>
              <a:rPr lang="zh-CN" altLang="en-US" dirty="0"/>
              <a:t>适配能源互联网业务的</a:t>
            </a:r>
            <a:r>
              <a:rPr lang="en-US" altLang="zh-CN" dirty="0" err="1"/>
              <a:t>FlexE</a:t>
            </a:r>
            <a:r>
              <a:rPr lang="zh-CN" altLang="en-US" dirty="0"/>
              <a:t>设备及管理工具研发</a:t>
            </a:r>
            <a:r>
              <a:rPr lang="en-US" altLang="zh-CN" dirty="0"/>
              <a:t>——</a:t>
            </a:r>
            <a:r>
              <a:rPr lang="zh-CN" altLang="en-US" dirty="0"/>
              <a:t>技术路线</a:t>
            </a:r>
            <a:endParaRPr lang="zh-CN" altLang="en-US" dirty="0">
              <a:sym typeface="Arial" panose="020B0604020202020204" pitchFamily="34" charset="0"/>
            </a:endParaRPr>
          </a:p>
        </p:txBody>
      </p:sp>
      <p:sp>
        <p:nvSpPr>
          <p:cNvPr id="14" name="燕尾形 17"/>
          <p:cNvSpPr/>
          <p:nvPr>
            <p:custDataLst>
              <p:tags r:id="rId2"/>
            </p:custDataLst>
          </p:nvPr>
        </p:nvSpPr>
        <p:spPr bwMode="auto">
          <a:xfrm>
            <a:off x="9007470" y="906513"/>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pic>
        <p:nvPicPr>
          <p:cNvPr id="15" name="图片 14"/>
          <p:cNvPicPr>
            <a:picLocks noChangeAspect="1"/>
          </p:cNvPicPr>
          <p:nvPr/>
        </p:nvPicPr>
        <p:blipFill>
          <a:blip r:embed="rId5"/>
          <a:stretch>
            <a:fillRect/>
          </a:stretch>
        </p:blipFill>
        <p:spPr>
          <a:xfrm>
            <a:off x="296545" y="1472565"/>
            <a:ext cx="4526915" cy="5095875"/>
          </a:xfrm>
          <a:prstGeom prst="rect">
            <a:avLst/>
          </a:prstGeom>
        </p:spPr>
      </p:pic>
      <p:sp>
        <p:nvSpPr>
          <p:cNvPr id="17" name="矩形 16"/>
          <p:cNvSpPr/>
          <p:nvPr/>
        </p:nvSpPr>
        <p:spPr>
          <a:xfrm>
            <a:off x="169093" y="1415189"/>
            <a:ext cx="4957543" cy="221158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750249" y="2042650"/>
            <a:ext cx="6412417" cy="1346907"/>
          </a:xfrm>
          <a:prstGeom prst="rect">
            <a:avLst/>
          </a:prstGeom>
          <a:noFill/>
        </p:spPr>
        <p:txBody>
          <a:bodyPr wrap="square">
            <a:spAutoFit/>
          </a:bodyPr>
          <a:lstStyle/>
          <a:p>
            <a:pPr algn="just">
              <a:lnSpc>
                <a:spcPct val="150000"/>
              </a:lnSpc>
            </a:pPr>
            <a:r>
              <a:rPr lang="zh-CN" altLang="en-GB" sz="1400" dirty="0">
                <a:latin typeface="微软雅黑" panose="020B0503020204020204" pitchFamily="34" charset="-122"/>
                <a:ea typeface="微软雅黑" panose="020B0503020204020204" pitchFamily="34" charset="-122"/>
              </a:rPr>
              <a:t>切片</a:t>
            </a:r>
            <a:r>
              <a:rPr lang="zh-CN" altLang="en-US" sz="1400" dirty="0">
                <a:latin typeface="微软雅黑" panose="020B0503020204020204" pitchFamily="34" charset="-122"/>
                <a:ea typeface="微软雅黑" panose="020B0503020204020204" pitchFamily="34" charset="-122"/>
              </a:rPr>
              <a:t>管理：切片规划管理、切片生命周期管理、</a:t>
            </a:r>
            <a:r>
              <a:rPr lang="en-GB"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切片性能管理、切片告警管理</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拓扑管理：切片拓扑、物理拓扑</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通道管理：</a:t>
            </a: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 通道和</a:t>
            </a:r>
            <a:r>
              <a:rPr lang="en-US" altLang="zh-CN" sz="1400" dirty="0">
                <a:latin typeface="微软雅黑" panose="020B0503020204020204" pitchFamily="34" charset="-122"/>
                <a:ea typeface="微软雅黑" panose="020B0503020204020204" pitchFamily="34" charset="-122"/>
              </a:rPr>
              <a:t>MTN</a:t>
            </a:r>
            <a:r>
              <a:rPr lang="zh-CN" altLang="en-US" sz="1400" dirty="0">
                <a:latin typeface="微软雅黑" panose="020B0503020204020204" pitchFamily="34" charset="-122"/>
                <a:ea typeface="微软雅黑" panose="020B0503020204020204" pitchFamily="34" charset="-122"/>
              </a:rPr>
              <a:t>通道的配置和监视</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设备管理：</a:t>
            </a: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设备、端口、时隙等资源的配置和监视</a:t>
            </a:r>
            <a:endParaRPr lang="en-US" altLang="zh-CN" sz="14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5604140" y="1430341"/>
            <a:ext cx="1752157" cy="523220"/>
          </a:xfrm>
          <a:prstGeom prst="rect">
            <a:avLst/>
          </a:prstGeom>
          <a:noFill/>
        </p:spPr>
        <p:txBody>
          <a:bodyPr wrap="square" rtlCol="0">
            <a:spAutoFit/>
          </a:bodyPr>
          <a:lstStyle/>
          <a:p>
            <a:pPr algn="ctr"/>
            <a:r>
              <a:rPr lang="zh-CN" altLang="en-US" sz="2800" dirty="0">
                <a:solidFill>
                  <a:srgbClr val="FF0000"/>
                </a:solidFill>
                <a:latin typeface="微软雅黑" panose="020B0503020204020204" pitchFamily="34" charset="-122"/>
                <a:ea typeface="微软雅黑" panose="020B0503020204020204" pitchFamily="34" charset="-122"/>
              </a:rPr>
              <a:t>② </a:t>
            </a:r>
            <a:r>
              <a:rPr kumimoji="1" lang="zh-CN" altLang="en-US" sz="2000" dirty="0">
                <a:latin typeface="微软雅黑" panose="020B0503020204020204" pitchFamily="34" charset="-122"/>
                <a:ea typeface="微软雅黑" panose="020B0503020204020204" pitchFamily="34" charset="-122"/>
              </a:rPr>
              <a:t>管控需求</a:t>
            </a:r>
          </a:p>
        </p:txBody>
      </p:sp>
      <p:sp>
        <p:nvSpPr>
          <p:cNvPr id="20" name="文本框 19"/>
          <p:cNvSpPr txBox="1"/>
          <p:nvPr/>
        </p:nvSpPr>
        <p:spPr>
          <a:xfrm>
            <a:off x="5603875" y="3585620"/>
            <a:ext cx="6180318" cy="662554"/>
          </a:xfrm>
          <a:prstGeom prst="rect">
            <a:avLst/>
          </a:prstGeom>
          <a:noFill/>
        </p:spPr>
        <p:txBody>
          <a:bodyPr wrap="square" rtlCol="0">
            <a:spAutoFit/>
          </a:bodyPr>
          <a:lstStyle/>
          <a:p>
            <a:pPr>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② </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能源互联网</a:t>
            </a:r>
            <a:r>
              <a:rPr lang="en-US" altLang="zh-CN" sz="2000" dirty="0" err="1">
                <a:latin typeface="微软雅黑" panose="020B0503020204020204" pitchFamily="34" charset="-122"/>
                <a:ea typeface="微软雅黑" panose="020B0503020204020204" pitchFamily="34" charset="-122"/>
              </a:rPr>
              <a:t>FlexE</a:t>
            </a:r>
            <a:r>
              <a:rPr lang="zh-CN" altLang="zh-CN" sz="2000" dirty="0">
                <a:latin typeface="微软雅黑" panose="020B0503020204020204" pitchFamily="34" charset="-122"/>
                <a:ea typeface="微软雅黑" panose="020B0503020204020204" pitchFamily="34" charset="-122"/>
              </a:rPr>
              <a:t>承载网的管控接口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草案</a:t>
            </a:r>
            <a:endParaRPr lang="en-US" altLang="zh-CN" sz="20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4710463" y="940582"/>
            <a:ext cx="529653" cy="2530949"/>
          </a:xfrm>
          <a:prstGeom prst="rect">
            <a:avLst/>
          </a:prstGeom>
          <a:noFill/>
        </p:spPr>
        <p:txBody>
          <a:bodyPr wrap="square" rtlCol="0">
            <a:spAutoFit/>
          </a:bodyPr>
          <a:lstStyle/>
          <a:p>
            <a:pPr>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③</a:t>
            </a:r>
            <a:r>
              <a:rPr lang="zh-CN" altLang="en-US" sz="2000" dirty="0">
                <a:latin typeface="微软雅黑" panose="020B0503020204020204" pitchFamily="34" charset="-122"/>
                <a:ea typeface="微软雅黑" panose="020B0503020204020204" pitchFamily="34" charset="-122"/>
              </a:rPr>
              <a:t>管理工具</a:t>
            </a:r>
            <a:endParaRPr lang="en-US" altLang="zh-CN" sz="2000" dirty="0">
              <a:latin typeface="微软雅黑" panose="020B0503020204020204" pitchFamily="34" charset="-122"/>
              <a:ea typeface="微软雅黑" panose="020B0503020204020204" pitchFamily="34" charset="-122"/>
            </a:endParaRPr>
          </a:p>
        </p:txBody>
      </p:sp>
      <p:sp>
        <p:nvSpPr>
          <p:cNvPr id="22" name="矩形 21"/>
          <p:cNvSpPr/>
          <p:nvPr/>
        </p:nvSpPr>
        <p:spPr>
          <a:xfrm>
            <a:off x="3370861" y="5208042"/>
            <a:ext cx="1755775" cy="60706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0000"/>
                </a:solidFill>
                <a:latin typeface="微软雅黑" panose="020B0503020204020204" pitchFamily="34" charset="-122"/>
                <a:ea typeface="微软雅黑" panose="020B0503020204020204" pitchFamily="34" charset="-122"/>
              </a:rPr>
              <a:t>①</a:t>
            </a:r>
            <a:r>
              <a:rPr lang="en-US" altLang="zh-CN" sz="2000" dirty="0" err="1">
                <a:solidFill>
                  <a:schemeClr val="tx1"/>
                </a:solidFill>
                <a:latin typeface="微软雅黑" panose="020B0503020204020204" pitchFamily="34" charset="-122"/>
                <a:ea typeface="微软雅黑" panose="020B0503020204020204" pitchFamily="34" charset="-122"/>
              </a:rPr>
              <a:t>FlexE</a:t>
            </a:r>
            <a:r>
              <a:rPr lang="zh-CN" altLang="en-US" sz="2000" dirty="0">
                <a:solidFill>
                  <a:schemeClr val="tx1"/>
                </a:solidFill>
                <a:latin typeface="微软雅黑" panose="020B0503020204020204" pitchFamily="34" charset="-122"/>
                <a:ea typeface="微软雅黑" panose="020B0503020204020204" pitchFamily="34" charset="-122"/>
              </a:rPr>
              <a:t>设备</a:t>
            </a:r>
          </a:p>
        </p:txBody>
      </p:sp>
      <p:sp>
        <p:nvSpPr>
          <p:cNvPr id="23" name="矩形 22"/>
          <p:cNvSpPr/>
          <p:nvPr/>
        </p:nvSpPr>
        <p:spPr>
          <a:xfrm>
            <a:off x="5604140" y="1400676"/>
            <a:ext cx="6558526" cy="203955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左箭头 23"/>
          <p:cNvSpPr/>
          <p:nvPr/>
        </p:nvSpPr>
        <p:spPr>
          <a:xfrm>
            <a:off x="5126636" y="2263515"/>
            <a:ext cx="477504" cy="2548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5604140" y="3529321"/>
            <a:ext cx="6558526" cy="90713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左箭头 25"/>
          <p:cNvSpPr/>
          <p:nvPr/>
        </p:nvSpPr>
        <p:spPr>
          <a:xfrm>
            <a:off x="2701290" y="3668395"/>
            <a:ext cx="2902585" cy="2546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a:off x="5560419" y="5344682"/>
            <a:ext cx="6602245" cy="662554"/>
          </a:xfrm>
          <a:prstGeom prst="rect">
            <a:avLst/>
          </a:prstGeom>
          <a:noFill/>
        </p:spPr>
        <p:txBody>
          <a:bodyPr wrap="square" rtlCol="0">
            <a:spAutoFit/>
          </a:bodyPr>
          <a:lstStyle/>
          <a:p>
            <a:pPr>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② </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适配能源互联网接口的</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FlexE</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设备技术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草案</a:t>
            </a:r>
            <a:endParaRPr lang="en-US" altLang="zh-CN" sz="2000" dirty="0">
              <a:latin typeface="微软雅黑" panose="020B0503020204020204" pitchFamily="34" charset="-122"/>
              <a:ea typeface="微软雅黑" panose="020B0503020204020204" pitchFamily="34" charset="-122"/>
            </a:endParaRPr>
          </a:p>
        </p:txBody>
      </p:sp>
      <p:sp>
        <p:nvSpPr>
          <p:cNvPr id="28" name="矩形 27"/>
          <p:cNvSpPr/>
          <p:nvPr/>
        </p:nvSpPr>
        <p:spPr>
          <a:xfrm>
            <a:off x="5560420" y="5333847"/>
            <a:ext cx="6602246" cy="92189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左箭头 28"/>
          <p:cNvSpPr/>
          <p:nvPr/>
        </p:nvSpPr>
        <p:spPr>
          <a:xfrm>
            <a:off x="5082916" y="5536426"/>
            <a:ext cx="477504" cy="2548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9</a:t>
            </a:fld>
            <a:endParaRPr lang="en-US" altLang="zh-CN"/>
          </a:p>
        </p:txBody>
      </p:sp>
      <p:sp>
        <p:nvSpPr>
          <p:cNvPr id="4" name="矩形 3"/>
          <p:cNvSpPr/>
          <p:nvPr>
            <p:custDataLst>
              <p:tags r:id="rId1"/>
            </p:custDataLst>
          </p:nvPr>
        </p:nvSpPr>
        <p:spPr bwMode="auto">
          <a:xfrm>
            <a:off x="398527" y="1073014"/>
            <a:ext cx="7770113"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625034" y="1149500"/>
            <a:ext cx="75436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1</a:t>
            </a:r>
            <a:r>
              <a:rPr lang="zh-CN" altLang="en-US" dirty="0">
                <a:sym typeface="Arial" panose="020B0604020202020204" pitchFamily="34" charset="0"/>
              </a:rPr>
              <a:t>：</a:t>
            </a:r>
            <a:r>
              <a:rPr lang="zh-CN" altLang="en-US" dirty="0"/>
              <a:t>研制适配能源互联网业务的融合</a:t>
            </a:r>
            <a:r>
              <a:rPr lang="en-US" altLang="zh-CN" dirty="0" err="1"/>
              <a:t>FlexE</a:t>
            </a:r>
            <a:r>
              <a:rPr lang="zh-CN" altLang="en-US" dirty="0"/>
              <a:t>设备装置</a:t>
            </a:r>
            <a:endParaRPr lang="zh-CN" altLang="en-US" dirty="0">
              <a:sym typeface="Arial" panose="020B0604020202020204" pitchFamily="34" charset="0"/>
            </a:endParaRPr>
          </a:p>
        </p:txBody>
      </p:sp>
      <p:sp>
        <p:nvSpPr>
          <p:cNvPr id="6" name="燕尾形 17"/>
          <p:cNvSpPr/>
          <p:nvPr>
            <p:custDataLst>
              <p:tags r:id="rId2"/>
            </p:custDataLst>
          </p:nvPr>
        </p:nvSpPr>
        <p:spPr bwMode="auto">
          <a:xfrm>
            <a:off x="7973357" y="1047140"/>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7" name="矩形 6"/>
          <p:cNvSpPr/>
          <p:nvPr/>
        </p:nvSpPr>
        <p:spPr>
          <a:xfrm>
            <a:off x="384911" y="2021817"/>
            <a:ext cx="5491907" cy="228344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84911" y="2215779"/>
            <a:ext cx="5251784" cy="189551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基于对融合型</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设备的功能和性能需求分析，研究支撑融合</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设备实现的</a:t>
            </a:r>
            <a:r>
              <a:rPr lang="zh-CN" altLang="en-US" sz="1600" b="1" dirty="0">
                <a:latin typeface="微软雅黑" panose="020B0503020204020204" pitchFamily="34" charset="-122"/>
                <a:ea typeface="微软雅黑" panose="020B0503020204020204" pitchFamily="34" charset="-122"/>
              </a:rPr>
              <a:t>体系架构</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研制适配能源互联网业务的融合</a:t>
            </a:r>
            <a:r>
              <a:rPr lang="en-US" altLang="zh-CN" sz="1600" dirty="0" err="1">
                <a:latin typeface="微软雅黑" panose="020B0503020204020204" pitchFamily="34" charset="-122"/>
                <a:ea typeface="微软雅黑" panose="020B0503020204020204" pitchFamily="34" charset="-122"/>
              </a:rPr>
              <a:t>FlexE</a:t>
            </a:r>
            <a:r>
              <a:rPr lang="zh-CN" altLang="en-US" sz="1600" b="1" dirty="0">
                <a:latin typeface="微软雅黑" panose="020B0503020204020204" pitchFamily="34" charset="-122"/>
                <a:ea typeface="微软雅黑" panose="020B0503020204020204" pitchFamily="34" charset="-122"/>
              </a:rPr>
              <a:t>设备装置</a:t>
            </a:r>
            <a:r>
              <a:rPr lang="zh-CN" altLang="en-US" sz="1600" dirty="0">
                <a:latin typeface="微软雅黑" panose="020B0503020204020204" pitchFamily="34" charset="-122"/>
                <a:ea typeface="微软雅黑" panose="020B0503020204020204" pitchFamily="34" charset="-122"/>
              </a:rPr>
              <a:t>，适配电力存量各类业务设备以太网、</a:t>
            </a:r>
            <a:r>
              <a:rPr lang="en-US" altLang="zh-CN" sz="1600" dirty="0">
                <a:latin typeface="微软雅黑" panose="020B0503020204020204" pitchFamily="34" charset="-122"/>
                <a:ea typeface="微软雅黑" panose="020B0503020204020204" pitchFamily="34" charset="-122"/>
              </a:rPr>
              <a:t>2M</a:t>
            </a:r>
            <a:r>
              <a:rPr lang="zh-CN" altLang="en-US" sz="1600" dirty="0">
                <a:latin typeface="微软雅黑" panose="020B0503020204020204" pitchFamily="34" charset="-122"/>
                <a:ea typeface="微软雅黑" panose="020B0503020204020204" pitchFamily="34" charset="-122"/>
              </a:rPr>
              <a:t>等光</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电标准接口，支持</a:t>
            </a:r>
            <a:r>
              <a:rPr lang="en-US" altLang="zh-CN" sz="1600" dirty="0">
                <a:latin typeface="微软雅黑" panose="020B0503020204020204" pitchFamily="34" charset="-122"/>
                <a:ea typeface="微软雅黑" panose="020B0503020204020204" pitchFamily="34" charset="-122"/>
              </a:rPr>
              <a:t>5G/1G</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10M</a:t>
            </a:r>
            <a:r>
              <a:rPr lang="zh-CN" altLang="en-US" sz="1600" dirty="0">
                <a:latin typeface="微软雅黑" panose="020B0503020204020204" pitchFamily="34" charset="-122"/>
                <a:ea typeface="微软雅黑" panose="020B0503020204020204" pitchFamily="34" charset="-122"/>
              </a:rPr>
              <a:t>小颗粒的端到端切片能力。</a:t>
            </a:r>
            <a:endParaRPr lang="en-US" altLang="zh-CN" sz="1600" dirty="0">
              <a:latin typeface="微软雅黑" panose="020B0503020204020204" pitchFamily="34" charset="-122"/>
              <a:ea typeface="微软雅黑" panose="020B0503020204020204" pitchFamily="34" charset="-122"/>
            </a:endParaRPr>
          </a:p>
        </p:txBody>
      </p:sp>
      <p:pic>
        <p:nvPicPr>
          <p:cNvPr id="2050" name="图片 3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35373" y="1569947"/>
            <a:ext cx="4478453" cy="394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图片 61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4702" y="5573636"/>
            <a:ext cx="4019550" cy="12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364721" y="4747049"/>
            <a:ext cx="5512097" cy="16531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lgn="l">
              <a:lnSpc>
                <a:spcPct val="150000"/>
              </a:lnSpc>
              <a:spcBef>
                <a:spcPct val="0"/>
              </a:spcBef>
              <a:spcAft>
                <a:spcPct val="15000"/>
              </a:spcAft>
              <a:buFont typeface="Arial" panose="020B0604020202020204" pitchFamily="34" charset="0"/>
              <a:buChar char="•"/>
            </a:pPr>
            <a:r>
              <a:rPr lang="zh-CN" altLang="zh-CN" sz="1600" dirty="0">
                <a:solidFill>
                  <a:schemeClr val="tx1"/>
                </a:solidFill>
                <a:latin typeface="微软雅黑" panose="020B0503020204020204" pitchFamily="34" charset="-122"/>
                <a:ea typeface="微软雅黑" panose="020B0503020204020204" pitchFamily="34" charset="-122"/>
              </a:rPr>
              <a:t>协调课题</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zh-CN" sz="1600" dirty="0">
                <a:solidFill>
                  <a:schemeClr val="tx1"/>
                </a:solidFill>
                <a:latin typeface="微软雅黑" panose="020B0503020204020204" pitchFamily="34" charset="-122"/>
                <a:ea typeface="微软雅黑" panose="020B0503020204020204" pitchFamily="34" charset="-122"/>
              </a:rPr>
              <a:t>和课题</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zh-CN" sz="1600" dirty="0">
                <a:solidFill>
                  <a:schemeClr val="tx1"/>
                </a:solidFill>
                <a:latin typeface="微软雅黑" panose="020B0503020204020204" pitchFamily="34" charset="-122"/>
                <a:ea typeface="微软雅黑" panose="020B0503020204020204" pitchFamily="34" charset="-122"/>
              </a:rPr>
              <a:t>参研方，基于</a:t>
            </a:r>
            <a:r>
              <a:rPr lang="zh-CN" altLang="en-US" sz="1600" dirty="0">
                <a:solidFill>
                  <a:schemeClr val="tx1"/>
                </a:solidFill>
                <a:latin typeface="微软雅黑" panose="020B0503020204020204" pitchFamily="34" charset="-122"/>
                <a:ea typeface="微软雅黑" panose="020B0503020204020204" pitchFamily="34" charset="-122"/>
              </a:rPr>
              <a:t>课题</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和课题</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zh-CN" sz="1600" dirty="0">
                <a:solidFill>
                  <a:schemeClr val="tx1"/>
                </a:solidFill>
                <a:latin typeface="微软雅黑" panose="020B0503020204020204" pitchFamily="34" charset="-122"/>
                <a:ea typeface="微软雅黑" panose="020B0503020204020204" pitchFamily="34" charset="-122"/>
              </a:rPr>
              <a:t>的研究成果制定硬件实现方案</a:t>
            </a:r>
            <a:endParaRPr lang="zh-CN" altLang="en-US" sz="1600" dirty="0">
              <a:solidFill>
                <a:schemeClr val="tx1"/>
              </a:solidFill>
              <a:latin typeface="微软雅黑" panose="020B0503020204020204" pitchFamily="34" charset="-122"/>
              <a:ea typeface="微软雅黑" panose="020B0503020204020204" pitchFamily="34" charset="-122"/>
            </a:endParaRPr>
          </a:p>
          <a:p>
            <a:pPr marL="285750" indent="-285750" algn="l">
              <a:lnSpc>
                <a:spcPct val="150000"/>
              </a:lnSpc>
              <a:spcBef>
                <a:spcPct val="0"/>
              </a:spcBef>
              <a:spcAft>
                <a:spcPct val="15000"/>
              </a:spcAft>
              <a:buFont typeface="Arial" panose="020B0604020202020204" pitchFamily="34" charset="0"/>
              <a:buChar char="•"/>
            </a:pPr>
            <a:r>
              <a:rPr lang="zh-CN" altLang="zh-CN" sz="1600" dirty="0">
                <a:solidFill>
                  <a:schemeClr val="tx1"/>
                </a:solidFill>
                <a:latin typeface="微软雅黑" panose="020B0503020204020204" pitchFamily="34" charset="-122"/>
                <a:ea typeface="微软雅黑" panose="020B0503020204020204" pitchFamily="34" charset="-122"/>
              </a:rPr>
              <a:t>协调外委单位研制设备</a:t>
            </a:r>
            <a:endParaRPr lang="zh-CN" altLang="en-US" sz="1600" dirty="0">
              <a:solidFill>
                <a:schemeClr val="tx1"/>
              </a:solidFill>
              <a:latin typeface="微软雅黑" panose="020B0503020204020204" pitchFamily="34" charset="-122"/>
              <a:ea typeface="微软雅黑" panose="020B0503020204020204" pitchFamily="34" charset="-122"/>
            </a:endParaRPr>
          </a:p>
          <a:p>
            <a:pPr marL="285750" indent="-285750" algn="l">
              <a:lnSpc>
                <a:spcPct val="150000"/>
              </a:lnSpc>
              <a:spcBef>
                <a:spcPct val="0"/>
              </a:spcBef>
              <a:buFont typeface="Arial" panose="020B0604020202020204" pitchFamily="34" charset="0"/>
              <a:buChar char="•"/>
            </a:pPr>
            <a:r>
              <a:rPr lang="zh-CN" altLang="zh-CN" sz="1600" dirty="0">
                <a:solidFill>
                  <a:schemeClr val="tx1"/>
                </a:solidFill>
                <a:latin typeface="微软雅黑" panose="020B0503020204020204" pitchFamily="34" charset="-122"/>
                <a:ea typeface="微软雅黑" panose="020B0503020204020204" pitchFamily="34" charset="-122"/>
              </a:rPr>
              <a:t>与任务</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zh-CN" sz="1600" dirty="0">
                <a:solidFill>
                  <a:schemeClr val="tx1"/>
                </a:solidFill>
                <a:latin typeface="微软雅黑" panose="020B0503020204020204" pitchFamily="34" charset="-122"/>
                <a:ea typeface="微软雅黑" panose="020B0503020204020204" pitchFamily="34" charset="-122"/>
              </a:rPr>
              <a:t>输出的设备标准保持一致</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42ac1770-74d9-42ef-b040-9102e497368c}"/>
  <p:tag name="TABLE_ENDDRAG_ORIGIN_RECT" val="894*215"/>
  <p:tag name="TABLE_ENDDRAG_RECT" val="27*256*894*215"/>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2400"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4267</Words>
  <Application>Microsoft Office PowerPoint</Application>
  <PresentationFormat>宽屏</PresentationFormat>
  <Paragraphs>337</Paragraphs>
  <Slides>21</Slides>
  <Notes>19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21</vt:i4>
      </vt:variant>
    </vt:vector>
  </HeadingPairs>
  <TitlesOfParts>
    <vt:vector size="35" baseType="lpstr">
      <vt:lpstr>Clear Sans Light</vt:lpstr>
      <vt:lpstr>等线</vt:lpstr>
      <vt:lpstr>方正黑体简体</vt:lpstr>
      <vt:lpstr>方正正粗黑简体</vt:lpstr>
      <vt:lpstr>仿宋_GB2312</vt:lpstr>
      <vt:lpstr>黑体</vt:lpstr>
      <vt:lpstr>宋体</vt:lpstr>
      <vt:lpstr>微软雅黑</vt:lpstr>
      <vt:lpstr>微软雅黑 Light</vt:lpstr>
      <vt:lpstr>Arial</vt:lpstr>
      <vt:lpstr>Calibri</vt:lpstr>
      <vt:lpstr>Times New Roman</vt:lpstr>
      <vt:lpstr>Wingdings</vt:lpstr>
      <vt:lpstr>自定义设计方案</vt:lpstr>
      <vt:lpstr>PowerPoint 演示文稿</vt:lpstr>
      <vt:lpstr>PowerPoint 演示文稿</vt:lpstr>
      <vt:lpstr>PowerPoint 演示文稿</vt:lpstr>
      <vt:lpstr>PowerPoint 演示文稿</vt:lpstr>
      <vt:lpstr>PowerPoint 演示文稿</vt:lpstr>
      <vt:lpstr>二、研究内容</vt:lpstr>
      <vt:lpstr>二、研究内容</vt:lpstr>
      <vt:lpstr>二、研究内容</vt:lpstr>
      <vt:lpstr>二、研究内容</vt:lpstr>
      <vt:lpstr>二、研究内容</vt:lpstr>
      <vt:lpstr>二、研究内容</vt:lpstr>
      <vt:lpstr>二、研究内容</vt:lpstr>
      <vt:lpstr>二、研究内容</vt:lpstr>
      <vt:lpstr>二、研究内容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Yanjun Liu</dc:creator>
  <cp:lastModifiedBy>19681</cp:lastModifiedBy>
  <cp:revision>1898</cp:revision>
  <dcterms:created xsi:type="dcterms:W3CDTF">2019-03-20T08:14:00Z</dcterms:created>
  <dcterms:modified xsi:type="dcterms:W3CDTF">2021-11-14T01:17:48Z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EF16FB805CE24CC1869318D35FC757AE</vt:lpwstr>
  </property>
</Properties>
</file>