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82" r:id="rId5"/>
    <p:sldId id="264" r:id="rId6"/>
    <p:sldId id="281" r:id="rId7"/>
    <p:sldId id="291" r:id="rId8"/>
    <p:sldId id="277" r:id="rId9"/>
    <p:sldId id="278" r:id="rId10"/>
    <p:sldId id="280" r:id="rId11"/>
    <p:sldId id="279" r:id="rId12"/>
    <p:sldId id="263" r:id="rId13"/>
    <p:sldId id="262" r:id="rId14"/>
    <p:sldId id="292" r:id="rId15"/>
    <p:sldId id="266" r:id="rId16"/>
    <p:sldId id="267" r:id="rId17"/>
    <p:sldId id="285" r:id="rId18"/>
    <p:sldId id="286" r:id="rId19"/>
    <p:sldId id="293" r:id="rId20"/>
    <p:sldId id="276" r:id="rId21"/>
    <p:sldId id="283" r:id="rId22"/>
    <p:sldId id="284" r:id="rId23"/>
    <p:sldId id="268" r:id="rId24"/>
    <p:sldId id="269" r:id="rId25"/>
    <p:sldId id="275" r:id="rId26"/>
    <p:sldId id="270" r:id="rId27"/>
    <p:sldId id="271" r:id="rId28"/>
    <p:sldId id="272" r:id="rId29"/>
    <p:sldId id="273" r:id="rId30"/>
    <p:sldId id="287" r:id="rId31"/>
    <p:sldId id="294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F77"/>
    <a:srgbClr val="CAFCD9"/>
    <a:srgbClr val="78B4B3"/>
    <a:srgbClr val="F1723F"/>
    <a:srgbClr val="EA9983"/>
    <a:srgbClr val="4DF581"/>
    <a:srgbClr val="FBEFCA"/>
    <a:srgbClr val="EDBD40"/>
    <a:srgbClr val="E2BC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4BA7E-D179-52E5-E435-81F0470C32FA}" v="20" dt="2023-09-23T02:59:31.763"/>
    <p1510:client id="{A85554DA-5E3F-3B20-D167-6CF74FB9E6D6}" v="14" dt="2023-09-22T11:03:12.040"/>
    <p1510:client id="{AD567C4C-A7E4-DE56-D6BB-87A81903E808}" v="29" dt="2023-09-25T05:48:31.593"/>
    <p1510:client id="{FF53B009-AEA1-1871-8FAC-D72C2AA9F8BE}" v="101" dt="2023-09-23T01:41:28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8"/>
    <p:restoredTop sz="94919"/>
  </p:normalViewPr>
  <p:slideViewPr>
    <p:cSldViewPr snapToGrid="0" snapToObjects="1" showGuides="1">
      <p:cViewPr>
        <p:scale>
          <a:sx n="80" d="100"/>
          <a:sy n="80" d="100"/>
        </p:scale>
        <p:origin x="25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7DCEC-E5C2-4D44-8AA6-4E770AE6CDF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86D4A-B6C1-4244-8ADB-F3915EF5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2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52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6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5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0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9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4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6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81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3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7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0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5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8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86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6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0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1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86D4A-B6C1-4244-8ADB-F3915EF507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A5AF-22EE-A342-85A4-3A0C3EC6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C7B04-E6D4-B843-99E3-ECB07F956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8E57-204B-7141-BAE3-C4A2CF8D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B424-95E6-374C-AAAC-28857720F1E3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20BC-62C1-4249-BD3F-68EB947B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8466-5114-E74E-A6DF-C9C2681B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10226C-93BA-254F-AE20-042C18593627}"/>
              </a:ext>
            </a:extLst>
          </p:cNvPr>
          <p:cNvGrpSpPr/>
          <p:nvPr userDrawn="1"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7C9B6994-2F95-F74D-B0BA-441D62E37F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95860-629E-454D-88CB-359C8D64E41E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47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A3E2-3D29-5B42-9760-7A776CC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E8C3-62C3-5B4C-9655-A9FB87F7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502D-E289-C840-A2E9-72A114DD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B27E-BA4B-2942-8174-600A355DD0F4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38A0-596D-E34B-97D3-34A4CB3E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944A-373E-024E-AEE3-F03C6787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59A3C-7EB0-114E-813D-577E78F6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1E92-F0C9-D94D-AE9E-3F373F32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4A04-4900-BA43-BA86-014CF486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C28-6C58-374E-BA49-9DD8811690FE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6415-F51D-0A46-A581-CD5734EE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C1CF-EE30-644F-95D9-C57DCF1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5CE7-A831-FD4D-B12C-3F9EA614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79A3-710E-A141-B076-916AE5D9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104C-586F-C743-86EA-6B4AC115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669E-9E45-EB41-9CAA-601D70A701E5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4E8A-A34B-3248-8E12-744E5138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9973-9EDE-AC4F-9029-E7ED9BD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E2E43-2175-3F40-8DDE-2D500771EB2A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B67DDDC7-09E7-E643-B70C-3367252409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424385-058C-044E-A1C1-71D7F13F43C1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0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19F6-FE76-5644-BC6E-A7D2C7F4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76CF-A9DD-BD4E-9AEA-D4A82942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41822-F442-2F42-8207-B7CA10A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85CC-E6F6-764B-8EC3-4E1E5781F211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0554-9FF2-3544-BA33-0B87CD64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61F8-27AE-0547-A616-87CA7FC5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6E6FA-1C8D-834A-AA7B-B48AD59D9374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F0C34FF7-F103-2044-814E-031B901C05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95595D-02F6-5E4C-8B4F-9B487A40A7FF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2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053-C9AC-C346-8ACC-6D09428F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80C2-C08B-C44B-AEDB-4CE8CCF09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FB018-85BE-F74C-8AED-DDC679C8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025C0-BABF-3B4F-88BA-ED04D7E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D5F-B4FE-4147-89AE-3F5E6659EA76}" type="datetime1">
              <a:rPr lang="en-GB" smtClean="0"/>
              <a:t>27/09/2023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92F2D-9F31-A449-AA89-E01A8EE9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BA95-6D5D-2743-AA8D-9016A501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628879-0A7B-6F4C-B790-0A59642C45A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9" name="Picture 8" descr="Pad-.jpg">
              <a:extLst>
                <a:ext uri="{FF2B5EF4-FFF2-40B4-BE49-F238E27FC236}">
                  <a16:creationId xmlns:a16="http://schemas.microsoft.com/office/drawing/2014/main" id="{550A0EA4-C28B-4E4E-B594-5F199971CE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FAE4E7-7805-CB47-B5FD-221F5766A3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2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EFC7-C00C-8D45-910C-FADCF14E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D0040-ED58-9F4D-824C-0CE796184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F0C27-FBD3-A647-BB29-71D2589D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33CA5-D771-CC4B-9911-BCD0E701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77897-E625-B24C-83AC-43B257D76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1FF6F-5A41-A942-9A91-3B56AA20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716-9004-D642-ABBF-655646CB6A58}" type="datetime1">
              <a:rPr lang="en-GB" smtClean="0"/>
              <a:t>27/09/2023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2F446-6DA5-9647-9DB7-66ADF88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AFD2B-C5B4-C34D-9F98-58532D3C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B44AC-17FF-664A-B2CD-8C5B341FDBF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11" name="Picture 10" descr="Pad-.jpg">
              <a:extLst>
                <a:ext uri="{FF2B5EF4-FFF2-40B4-BE49-F238E27FC236}">
                  <a16:creationId xmlns:a16="http://schemas.microsoft.com/office/drawing/2014/main" id="{A00346E0-2F34-2B4D-8E8C-5D9B270C64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E510E0-F20C-1649-814A-A0FD5B32B547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43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59DA-5B4B-0941-8BE7-424AC5AF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7C91-66E4-1348-8419-4F16AD37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6A9A-21A6-1F40-9F6A-075C58D7FCC8}" type="datetime1">
              <a:rPr lang="en-GB" smtClean="0"/>
              <a:t>27/09/2023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5E9D8-774D-6A43-8898-6B334793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FFF4A-B705-3242-86A0-F757B90D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38BBD6-B5C1-714B-A948-8E961F968AE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7" name="Picture 6" descr="Pad-.jpg">
              <a:extLst>
                <a:ext uri="{FF2B5EF4-FFF2-40B4-BE49-F238E27FC236}">
                  <a16:creationId xmlns:a16="http://schemas.microsoft.com/office/drawing/2014/main" id="{53402D1E-7A4F-3D4B-9B3B-56A4085165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D2DB91-A6D6-2E47-B680-1322CB2124C3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6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E2A35-7381-EE46-9F56-1426581C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754-9AD0-5B49-B866-8097E8E6D970}" type="datetime1">
              <a:rPr lang="en-GB" smtClean="0"/>
              <a:t>27/09/2023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F0F13-526C-104A-9E68-7A6F10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C9C4-A19D-934F-9F7B-68B55182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0125B2-8307-2B4F-8732-95338C1BBFA3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6" name="Picture 5" descr="Pad-.jpg">
              <a:extLst>
                <a:ext uri="{FF2B5EF4-FFF2-40B4-BE49-F238E27FC236}">
                  <a16:creationId xmlns:a16="http://schemas.microsoft.com/office/drawing/2014/main" id="{F7238033-4179-0242-B709-833F13BD92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46D1C6-1A01-EB42-B04F-0D0C80C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9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0123-98CB-0B49-8639-E12C8CD8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A422-0D76-8B49-9116-A48BD420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ED9F-F6EC-4F4B-9A7C-2D3EB27D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40A6-345A-A445-B062-34708EC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FE66-1B4B-2D45-8C0B-75C9DF258E8B}" type="datetime1">
              <a:rPr lang="en-GB" smtClean="0"/>
              <a:t>27/09/2023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3D2E-A853-6746-8C8F-54000C53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7EF-0381-9145-9BB8-E45A63D6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7178-E759-0143-909C-678ECF89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5564-B199-F54F-81EF-D437CCBD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2EBB-8109-D945-8184-FD444AC7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05C8-5ED8-CD4C-B62F-08075B07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053D-EDFF-7D4C-8C82-1A0945ED07D8}" type="datetime1">
              <a:rPr lang="en-GB" smtClean="0"/>
              <a:t>27/09/2023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60DE6-A2D8-114A-8DE2-E7572933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06D2-E574-4F43-8EBA-6CC67BDF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9D0F4-0936-004A-8037-2CCEE479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91B8-38B8-F94F-AEE3-366AF420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B597-96DA-6947-B3B0-B0AF2C627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7067-9CC0-B840-8C7A-4A94F2FC6B1B}" type="datetime1">
              <a:rPr lang="en-GB" smtClean="0"/>
              <a:t>27/09/2023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262D-DB1D-824C-8FAC-971FF3D5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B3A92-540E-C74F-B314-E9C12B55E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745C-2A67-5340-A270-418CAFD560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E11BF-F1CB-A343-BC6F-4F803A4E7730}"/>
              </a:ext>
            </a:extLst>
          </p:cNvPr>
          <p:cNvGrpSpPr/>
          <p:nvPr userDrawn="1"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id="8" name="Picture 7" descr="Pad-.jpg">
              <a:extLst>
                <a:ext uri="{FF2B5EF4-FFF2-40B4-BE49-F238E27FC236}">
                  <a16:creationId xmlns:a16="http://schemas.microsoft.com/office/drawing/2014/main" id="{607CCC14-9528-754F-B50A-F60FA64C570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2EAD44-E402-4844-A828-84435178E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6494734"/>
              <a:ext cx="1064697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7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880225"/>
            <a:ext cx="2743200" cy="365125"/>
          </a:xfrm>
        </p:spPr>
        <p:txBody>
          <a:bodyPr/>
          <a:lstStyle/>
          <a:p>
            <a:fld id="{C656745C-2A67-5340-A270-418CAFD560D0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5B2B0-681F-475A-877F-4B512BAD2646}"/>
              </a:ext>
            </a:extLst>
          </p:cNvPr>
          <p:cNvSpPr txBox="1"/>
          <p:nvPr/>
        </p:nvSpPr>
        <p:spPr>
          <a:xfrm>
            <a:off x="2147887" y="379482"/>
            <a:ext cx="79152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Hands-on: Typhoid Simulation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503D8-CB91-46C2-9124-8E08C5FF2EF9}"/>
              </a:ext>
            </a:extLst>
          </p:cNvPr>
          <p:cNvSpPr txBox="1"/>
          <p:nvPr/>
        </p:nvSpPr>
        <p:spPr>
          <a:xfrm>
            <a:off x="409575" y="2615964"/>
            <a:ext cx="5381625" cy="18774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ahoma"/>
                <a:ea typeface="Tahoma"/>
                <a:cs typeface="Tahoma"/>
              </a:rPr>
              <a:t>Krishna Banik Pushpita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/>
                <a:ea typeface="Tahoma"/>
                <a:cs typeface="Tahoma"/>
              </a:rPr>
              <a:t>Assistant Applied Mathematician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ahoma"/>
                <a:ea typeface="Tahoma"/>
                <a:cs typeface="Tahoma"/>
              </a:rPr>
              <a:t>Child Health Research Foundation</a:t>
            </a:r>
          </a:p>
          <a:p>
            <a:endParaRPr lang="en-US" i="1" dirty="0">
              <a:solidFill>
                <a:schemeClr val="bg2">
                  <a:lumMod val="25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Tahoma"/>
                <a:ea typeface="Tahoma"/>
                <a:cs typeface="Tahoma"/>
              </a:rPr>
              <a:t>23rd September 2023</a:t>
            </a:r>
            <a:endParaRPr lang="en-US" sz="2400" i="1" dirty="0">
              <a:solidFill>
                <a:schemeClr val="bg2">
                  <a:lumMod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D8EF64-0E6F-4477-B20A-2A6945C57EE6}"/>
              </a:ext>
            </a:extLst>
          </p:cNvPr>
          <p:cNvCxnSpPr/>
          <p:nvPr/>
        </p:nvCxnSpPr>
        <p:spPr>
          <a:xfrm>
            <a:off x="0" y="1200150"/>
            <a:ext cx="12192000" cy="0"/>
          </a:xfrm>
          <a:prstGeom prst="line">
            <a:avLst/>
          </a:prstGeom>
          <a:ln w="57150">
            <a:solidFill>
              <a:srgbClr val="F9A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1B4211-8AC2-0712-9446-9A1C04248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08" r="391" b="-397"/>
          <a:stretch/>
        </p:blipFill>
        <p:spPr>
          <a:xfrm>
            <a:off x="7154173" y="2175668"/>
            <a:ext cx="3663363" cy="3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7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692003" y="1075163"/>
            <a:ext cx="6807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Binomial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85851" y="3564856"/>
            <a:ext cx="62865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979294" y="3512358"/>
            <a:ext cx="8860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binomial distribution is the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probability distribution that gives only two possible results in an experiment, either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failure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438275" y="1175176"/>
            <a:ext cx="1144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Binomial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85851" y="3564856"/>
            <a:ext cx="62865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979294" y="3512358"/>
            <a:ext cx="5945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two possible outcomes: true or false, success or failure, yes or no.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55A12E-16B7-46EC-8828-07ABD903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393" y="2670601"/>
            <a:ext cx="2685257" cy="3608985"/>
          </a:xfrm>
          <a:prstGeom prst="rect">
            <a:avLst/>
          </a:prstGeom>
        </p:spPr>
      </p:pic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8FE8AD19-DF48-4A5F-AF6A-6965F8886FB8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C6674CEC-7A14-4035-B7DB-73D5E68E5C9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C5744C1F-C31B-442D-93BF-6329BDC5114A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438275" y="1175176"/>
            <a:ext cx="1144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Binomial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4707" y="3523849"/>
            <a:ext cx="628650" cy="639738"/>
          </a:xfrm>
          <a:prstGeom prst="frame">
            <a:avLst>
              <a:gd name="adj1" fmla="val 9599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84332" y="3489775"/>
            <a:ext cx="6021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‘n’ number of independent trials or a fixed number of n times repeated trials.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FF5D21-6868-41AC-A6C0-F39D85E4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18" y="3171706"/>
            <a:ext cx="3906049" cy="2435177"/>
          </a:xfrm>
          <a:prstGeom prst="rect">
            <a:avLst/>
          </a:prstGeom>
        </p:spPr>
      </p:pic>
      <p:sp>
        <p:nvSpPr>
          <p:cNvPr id="18" name="Star: 12 Points 17">
            <a:extLst>
              <a:ext uri="{FF2B5EF4-FFF2-40B4-BE49-F238E27FC236}">
                <a16:creationId xmlns:a16="http://schemas.microsoft.com/office/drawing/2014/main" id="{1EDE7099-3BB2-47F6-A55A-815BBB16C838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6C65E36C-D22B-4CB3-8FEB-C52B10BB3714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0DF66C7E-AA90-4526-A897-CAEC623ACD30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438275" y="1175176"/>
            <a:ext cx="1144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Binomial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638301" y="2793331"/>
            <a:ext cx="628650" cy="639738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5D2F831-4B4A-4C80-823C-C85580EBA12C}"/>
              </a:ext>
            </a:extLst>
          </p:cNvPr>
          <p:cNvSpPr/>
          <p:nvPr/>
        </p:nvSpPr>
        <p:spPr>
          <a:xfrm>
            <a:off x="1638301" y="3866858"/>
            <a:ext cx="628650" cy="639738"/>
          </a:xfrm>
          <a:prstGeom prst="frame">
            <a:avLst>
              <a:gd name="adj1" fmla="val 9599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3A6090F-A278-4857-8A50-4499754B8403}"/>
              </a:ext>
            </a:extLst>
          </p:cNvPr>
          <p:cNvSpPr/>
          <p:nvPr/>
        </p:nvSpPr>
        <p:spPr>
          <a:xfrm>
            <a:off x="1638301" y="4984081"/>
            <a:ext cx="628650" cy="639738"/>
          </a:xfrm>
          <a:prstGeom prst="frame">
            <a:avLst>
              <a:gd name="adj1" fmla="val 9599"/>
            </a:avLst>
          </a:prstGeom>
          <a:solidFill>
            <a:srgbClr val="F1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94D12-1A61-434D-8CD1-E7A1288010F4}"/>
              </a:ext>
            </a:extLst>
          </p:cNvPr>
          <p:cNvSpPr txBox="1"/>
          <p:nvPr/>
        </p:nvSpPr>
        <p:spPr>
          <a:xfrm flipH="1">
            <a:off x="2588894" y="3979083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the number of success is calculated out of n independent trials.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2588894" y="2893233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probability of success or failure remains the same for each trial.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105AA-DFE8-4684-8E3A-933C83CF449E}"/>
              </a:ext>
            </a:extLst>
          </p:cNvPr>
          <p:cNvSpPr txBox="1"/>
          <p:nvPr/>
        </p:nvSpPr>
        <p:spPr>
          <a:xfrm flipH="1">
            <a:off x="2588894" y="5064933"/>
            <a:ext cx="792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trial is an independent trial, which means the outcome of one trial does not affect the outcome of another trial.</a:t>
            </a:r>
          </a:p>
        </p:txBody>
      </p:sp>
      <p:sp>
        <p:nvSpPr>
          <p:cNvPr id="18" name="Star: 12 Points 17">
            <a:extLst>
              <a:ext uri="{FF2B5EF4-FFF2-40B4-BE49-F238E27FC236}">
                <a16:creationId xmlns:a16="http://schemas.microsoft.com/office/drawing/2014/main" id="{066DC005-84D8-403E-A04D-7B1716C2D741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0185EB1A-68C1-4D6D-B280-2864C8F39BB6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73125C-5EC1-4A13-A7B0-C07B5366745D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84D9CD0E-A9CD-3D88-3CBF-64D84833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3042602"/>
            <a:ext cx="3936520" cy="2411813"/>
          </a:xfrm>
          <a:prstGeom prst="rect">
            <a:avLst/>
          </a:prstGeom>
        </p:spPr>
      </p:pic>
      <p:pic>
        <p:nvPicPr>
          <p:cNvPr id="12" name="Picture 11" descr="A logo with a green background&#10;&#10;Description automatically generated">
            <a:extLst>
              <a:ext uri="{FF2B5EF4-FFF2-40B4-BE49-F238E27FC236}">
                <a16:creationId xmlns:a16="http://schemas.microsoft.com/office/drawing/2014/main" id="{2FB7AA47-76AD-FB27-7499-2877579B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51" y="3097818"/>
            <a:ext cx="3821501" cy="233013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3A2771A3-9CE6-BEC9-56B9-A5AF9678FFA4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AD9FC-D138-A520-831D-25F633500CA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04484-4DF1-4D11-B676-C51DA833D47A}"/>
              </a:ext>
            </a:extLst>
          </p:cNvPr>
          <p:cNvSpPr txBox="1"/>
          <p:nvPr/>
        </p:nvSpPr>
        <p:spPr>
          <a:xfrm>
            <a:off x="2945284" y="1136921"/>
            <a:ext cx="62911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ahoma"/>
                <a:ea typeface="Tahoma"/>
                <a:cs typeface="Tahoma"/>
              </a:rPr>
              <a:t>Time to play with codes</a:t>
            </a:r>
            <a:endParaRPr lang="en-US" sz="4000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228850"/>
            <a:ext cx="9839325" cy="1790700"/>
          </a:xfrm>
          <a:prstGeom prst="frame">
            <a:avLst>
              <a:gd name="adj1" fmla="val 5053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608052" y="3634705"/>
            <a:ext cx="1336594" cy="581025"/>
          </a:xfrm>
          <a:prstGeom prst="rect">
            <a:avLst/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783681" y="2708701"/>
            <a:ext cx="662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Poisson Distribution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889052" y="1075163"/>
            <a:ext cx="641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Poisson</a:t>
            </a:r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4" y="3590160"/>
            <a:ext cx="552451" cy="553216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66900" y="3512825"/>
            <a:ext cx="422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Poisson distribution is a limiting process of the binomial distribution.</a:t>
            </a:r>
            <a:endParaRPr lang="en-US" sz="2000" b="0" i="0" dirty="0">
              <a:solidFill>
                <a:srgbClr val="4444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mall&quot; Meme Templates - Imgflip">
            <a:extLst>
              <a:ext uri="{FF2B5EF4-FFF2-40B4-BE49-F238E27FC236}">
                <a16:creationId xmlns:a16="http://schemas.microsoft.com/office/drawing/2014/main" id="{62316D90-669E-4CA5-A6D7-3BBE284A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990468"/>
            <a:ext cx="2381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7FCEDF-2BF6-4F36-964A-21F9DD8B50AB}"/>
              </a:ext>
            </a:extLst>
          </p:cNvPr>
          <p:cNvSpPr txBox="1"/>
          <p:nvPr/>
        </p:nvSpPr>
        <p:spPr>
          <a:xfrm flipH="1">
            <a:off x="7242809" y="3045475"/>
            <a:ext cx="107823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Binomial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40A8D-931F-445C-BFD3-37EBAA3D0B26}"/>
              </a:ext>
            </a:extLst>
          </p:cNvPr>
          <p:cNvSpPr txBox="1"/>
          <p:nvPr/>
        </p:nvSpPr>
        <p:spPr>
          <a:xfrm flipH="1">
            <a:off x="9791700" y="3453750"/>
            <a:ext cx="910591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</a:t>
            </a:r>
          </a:p>
        </p:txBody>
      </p:sp>
    </p:spTree>
    <p:extLst>
      <p:ext uri="{BB962C8B-B14F-4D97-AF65-F5344CB8AC3E}">
        <p14:creationId xmlns:p14="http://schemas.microsoft.com/office/powerpoint/2010/main" val="67472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889052" y="1075163"/>
            <a:ext cx="641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Poisson</a:t>
            </a:r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4" y="3590160"/>
            <a:ext cx="552451" cy="553216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66900" y="3512825"/>
            <a:ext cx="9274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Poisson distribution measures </a:t>
            </a:r>
            <a:r>
              <a:rPr lang="en-US" sz="2000" b="1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many times</a:t>
            </a:r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event is likely to occur within “x” period of time. In other words, we can define it as the probability distribution that results from the Poisson experiment. A Poisson experiment is a statistical experiment that classifies the experiment into two categories, such as success or failure.</a:t>
            </a:r>
            <a:endParaRPr lang="en-US" sz="2000" b="0" i="0" dirty="0">
              <a:solidFill>
                <a:srgbClr val="4444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628775" y="1131523"/>
            <a:ext cx="896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of Poisson</a:t>
            </a:r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4" y="3590160"/>
            <a:ext cx="552451" cy="553216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66900" y="3512825"/>
            <a:ext cx="904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for the Poisson distribution to be accurate, all events are independent of each other, and events cannot occur simultaneously.</a:t>
            </a:r>
            <a:endParaRPr lang="en-US" sz="2000" b="0" i="0" dirty="0">
              <a:solidFill>
                <a:srgbClr val="4444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2B8A2-B5C9-4B94-A431-7747F070B699}"/>
              </a:ext>
            </a:extLst>
          </p:cNvPr>
          <p:cNvSpPr txBox="1"/>
          <p:nvPr/>
        </p:nvSpPr>
        <p:spPr>
          <a:xfrm>
            <a:off x="1884332" y="4418253"/>
            <a:ext cx="7031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mean and the variance will be equal to one another.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60959A-C434-4ADB-8D84-35E1E3E41C59}"/>
              </a:ext>
            </a:extLst>
          </p:cNvPr>
          <p:cNvSpPr txBox="1"/>
          <p:nvPr/>
        </p:nvSpPr>
        <p:spPr>
          <a:xfrm>
            <a:off x="1866900" y="50159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rate of events through time is constant</a:t>
            </a:r>
            <a:endParaRPr lang="en-US" sz="2000" dirty="0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991E1B63-96BF-48AD-808E-8F7CAD4D84D6}"/>
              </a:ext>
            </a:extLst>
          </p:cNvPr>
          <p:cNvSpPr/>
          <p:nvPr/>
        </p:nvSpPr>
        <p:spPr>
          <a:xfrm>
            <a:off x="1076325" y="4264822"/>
            <a:ext cx="552451" cy="553216"/>
          </a:xfrm>
          <a:prstGeom prst="frame">
            <a:avLst>
              <a:gd name="adj1" fmla="val 959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30E0C8FC-27D0-4468-8CEC-0EC3B818D77B}"/>
              </a:ext>
            </a:extLst>
          </p:cNvPr>
          <p:cNvSpPr/>
          <p:nvPr/>
        </p:nvSpPr>
        <p:spPr>
          <a:xfrm>
            <a:off x="1076324" y="4939485"/>
            <a:ext cx="552451" cy="553216"/>
          </a:xfrm>
          <a:prstGeom prst="frame">
            <a:avLst>
              <a:gd name="adj1" fmla="val 959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52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84D9CD0E-A9CD-3D88-3CBF-64D84833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3042602"/>
            <a:ext cx="3936520" cy="2411813"/>
          </a:xfrm>
          <a:prstGeom prst="rect">
            <a:avLst/>
          </a:prstGeom>
        </p:spPr>
      </p:pic>
      <p:pic>
        <p:nvPicPr>
          <p:cNvPr id="12" name="Picture 11" descr="A logo with a green background&#10;&#10;Description automatically generated">
            <a:extLst>
              <a:ext uri="{FF2B5EF4-FFF2-40B4-BE49-F238E27FC236}">
                <a16:creationId xmlns:a16="http://schemas.microsoft.com/office/drawing/2014/main" id="{2FB7AA47-76AD-FB27-7499-2877579B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51" y="3097818"/>
            <a:ext cx="3821501" cy="233013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E0D5F99F-2A19-C3BF-1977-9D55E9C763EF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A694F-409E-B0F0-268C-17765FEE9A90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8FDB4-557E-6399-F685-593CF35EF935}"/>
              </a:ext>
            </a:extLst>
          </p:cNvPr>
          <p:cNvSpPr txBox="1"/>
          <p:nvPr/>
        </p:nvSpPr>
        <p:spPr>
          <a:xfrm>
            <a:off x="2945284" y="1136921"/>
            <a:ext cx="62911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ahoma"/>
                <a:ea typeface="Tahoma"/>
                <a:cs typeface="Tahoma"/>
              </a:rPr>
              <a:t>Time to play with codes</a:t>
            </a:r>
            <a:endParaRPr lang="en-US" sz="4000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6440FA0-54DD-4F11-94E8-35D9AEA94F75}"/>
              </a:ext>
            </a:extLst>
          </p:cNvPr>
          <p:cNvSpPr/>
          <p:nvPr/>
        </p:nvSpPr>
        <p:spPr>
          <a:xfrm>
            <a:off x="1076325" y="771525"/>
            <a:ext cx="9839325" cy="1790700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2BAD0-BB0A-4D0F-B424-37153AF9692C}"/>
              </a:ext>
            </a:extLst>
          </p:cNvPr>
          <p:cNvSpPr/>
          <p:nvPr/>
        </p:nvSpPr>
        <p:spPr>
          <a:xfrm rot="2238952">
            <a:off x="522193" y="215591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E6C0B3D2-7D1B-4973-9551-881196A3B6D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3CA14CEC-BBD2-4D53-A767-765C30BE3A2B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3C74B16-1BE5-4CE7-B19C-B432D46F7981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ACA6D3E-1035-487B-8FAA-6C40BB9FD3B7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C1B49-E666-41E5-A70F-4681A971D053}"/>
              </a:ext>
            </a:extLst>
          </p:cNvPr>
          <p:cNvSpPr txBox="1"/>
          <p:nvPr/>
        </p:nvSpPr>
        <p:spPr>
          <a:xfrm>
            <a:off x="3243262" y="1251376"/>
            <a:ext cx="711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F456F79-A26A-41C9-B6F1-D5BCAD03CD56}"/>
              </a:ext>
            </a:extLst>
          </p:cNvPr>
          <p:cNvSpPr/>
          <p:nvPr/>
        </p:nvSpPr>
        <p:spPr>
          <a:xfrm>
            <a:off x="1623425" y="3178317"/>
            <a:ext cx="619124" cy="549025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DD5DC-730E-4710-BD02-36C4E8F277CA}"/>
              </a:ext>
            </a:extLst>
          </p:cNvPr>
          <p:cNvSpPr txBox="1"/>
          <p:nvPr/>
        </p:nvSpPr>
        <p:spPr>
          <a:xfrm flipH="1">
            <a:off x="2516866" y="3252774"/>
            <a:ext cx="249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Distribution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31DBB70B-D8AD-4E47-9E65-E139143F4F16}"/>
              </a:ext>
            </a:extLst>
          </p:cNvPr>
          <p:cNvSpPr/>
          <p:nvPr/>
        </p:nvSpPr>
        <p:spPr>
          <a:xfrm>
            <a:off x="1623425" y="3961889"/>
            <a:ext cx="619124" cy="549025"/>
          </a:xfrm>
          <a:prstGeom prst="frame">
            <a:avLst>
              <a:gd name="adj1" fmla="val 9599"/>
            </a:avLst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D150E2C6-6942-41D8-A340-31BC9CB4FD06}"/>
              </a:ext>
            </a:extLst>
          </p:cNvPr>
          <p:cNvSpPr/>
          <p:nvPr/>
        </p:nvSpPr>
        <p:spPr>
          <a:xfrm>
            <a:off x="1623425" y="4745462"/>
            <a:ext cx="619124" cy="549025"/>
          </a:xfrm>
          <a:prstGeom prst="frame">
            <a:avLst>
              <a:gd name="adj1" fmla="val 9599"/>
            </a:avLst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2DB31-B13C-4E2B-BB72-51D0D3F78B80}"/>
              </a:ext>
            </a:extLst>
          </p:cNvPr>
          <p:cNvSpPr txBox="1"/>
          <p:nvPr/>
        </p:nvSpPr>
        <p:spPr>
          <a:xfrm flipH="1">
            <a:off x="2516864" y="4028348"/>
            <a:ext cx="261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Binomial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10E5D6-AB58-44D3-B916-74A23A013195}"/>
              </a:ext>
            </a:extLst>
          </p:cNvPr>
          <p:cNvSpPr txBox="1"/>
          <p:nvPr/>
        </p:nvSpPr>
        <p:spPr>
          <a:xfrm flipH="1">
            <a:off x="2516865" y="4780911"/>
            <a:ext cx="249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Poisson Distribution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80DF005-CF2A-43B1-903B-4B6DAD310493}"/>
              </a:ext>
            </a:extLst>
          </p:cNvPr>
          <p:cNvSpPr/>
          <p:nvPr/>
        </p:nvSpPr>
        <p:spPr>
          <a:xfrm>
            <a:off x="6928850" y="3165159"/>
            <a:ext cx="619124" cy="549025"/>
          </a:xfrm>
          <a:prstGeom prst="frame">
            <a:avLst>
              <a:gd name="adj1" fmla="val 9599"/>
            </a:avLst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B1C5A9-4512-4E76-9FC8-15C8C8EE16E8}"/>
              </a:ext>
            </a:extLst>
          </p:cNvPr>
          <p:cNvSpPr txBox="1"/>
          <p:nvPr/>
        </p:nvSpPr>
        <p:spPr>
          <a:xfrm flipH="1">
            <a:off x="7822290" y="3200608"/>
            <a:ext cx="249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</a:t>
            </a: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94B92CE5-D703-4CF7-8281-867D1FAB92F7}"/>
              </a:ext>
            </a:extLst>
          </p:cNvPr>
          <p:cNvSpPr/>
          <p:nvPr/>
        </p:nvSpPr>
        <p:spPr>
          <a:xfrm>
            <a:off x="6928850" y="3966430"/>
            <a:ext cx="619124" cy="549025"/>
          </a:xfrm>
          <a:prstGeom prst="frame">
            <a:avLst>
              <a:gd name="adj1" fmla="val 9599"/>
            </a:avLst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B10051-129F-4B70-93E1-5B14DA9894E7}"/>
              </a:ext>
            </a:extLst>
          </p:cNvPr>
          <p:cNvSpPr txBox="1"/>
          <p:nvPr/>
        </p:nvSpPr>
        <p:spPr>
          <a:xfrm flipH="1">
            <a:off x="7822290" y="4001879"/>
            <a:ext cx="249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Confidence Intervals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41485DCC-0698-434F-8FE6-848450663E68}"/>
              </a:ext>
            </a:extLst>
          </p:cNvPr>
          <p:cNvSpPr/>
          <p:nvPr/>
        </p:nvSpPr>
        <p:spPr>
          <a:xfrm>
            <a:off x="6928850" y="4767701"/>
            <a:ext cx="619124" cy="549025"/>
          </a:xfrm>
          <a:prstGeom prst="frame">
            <a:avLst>
              <a:gd name="adj1" fmla="val 9599"/>
            </a:avLst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D0C15-0A15-4AFE-B66C-5CE6EE5CCAD5}"/>
              </a:ext>
            </a:extLst>
          </p:cNvPr>
          <p:cNvSpPr txBox="1"/>
          <p:nvPr/>
        </p:nvSpPr>
        <p:spPr>
          <a:xfrm flipH="1">
            <a:off x="7822290" y="4803150"/>
            <a:ext cx="249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87131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4159746" y="1136719"/>
            <a:ext cx="3672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next?</a:t>
            </a: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F84B6556-B7F4-4DD0-8C0B-43AC8E5690C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42D9FF74-10E6-43ED-82E2-8142F9BEC37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47BAC460-E0DA-456E-B534-01DD21BCDAD0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odern problems Memes - Imgflip">
            <a:extLst>
              <a:ext uri="{FF2B5EF4-FFF2-40B4-BE49-F238E27FC236}">
                <a16:creationId xmlns:a16="http://schemas.microsoft.com/office/drawing/2014/main" id="{ADD5B8E6-ED4C-48A5-BD1E-123292171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65"/>
          <a:stretch/>
        </p:blipFill>
        <p:spPr bwMode="auto">
          <a:xfrm>
            <a:off x="5995987" y="2757087"/>
            <a:ext cx="4914901" cy="36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ame 17">
            <a:extLst>
              <a:ext uri="{FF2B5EF4-FFF2-40B4-BE49-F238E27FC236}">
                <a16:creationId xmlns:a16="http://schemas.microsoft.com/office/drawing/2014/main" id="{81F699CA-109B-491D-8A97-932A676B906F}"/>
              </a:ext>
            </a:extLst>
          </p:cNvPr>
          <p:cNvSpPr/>
          <p:nvPr/>
        </p:nvSpPr>
        <p:spPr>
          <a:xfrm>
            <a:off x="1076325" y="3749962"/>
            <a:ext cx="568345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DCA37-F7C7-47C3-8D48-C2B2332E7C67}"/>
              </a:ext>
            </a:extLst>
          </p:cNvPr>
          <p:cNvSpPr txBox="1"/>
          <p:nvPr/>
        </p:nvSpPr>
        <p:spPr>
          <a:xfrm flipH="1">
            <a:off x="1979294" y="3682910"/>
            <a:ext cx="3945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we know the probability but want to know the uncertainty???</a:t>
            </a:r>
          </a:p>
        </p:txBody>
      </p:sp>
    </p:spTree>
    <p:extLst>
      <p:ext uri="{BB962C8B-B14F-4D97-AF65-F5344CB8AC3E}">
        <p14:creationId xmlns:p14="http://schemas.microsoft.com/office/powerpoint/2010/main" val="205282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228850"/>
            <a:ext cx="9839325" cy="1790700"/>
          </a:xfrm>
          <a:prstGeom prst="frame">
            <a:avLst>
              <a:gd name="adj1" fmla="val 5053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608052" y="3634705"/>
            <a:ext cx="1336594" cy="581025"/>
          </a:xfrm>
          <a:prstGeom prst="rect">
            <a:avLst/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3462337" y="2708701"/>
            <a:ext cx="544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3311129" y="1075163"/>
            <a:ext cx="5470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4" y="3590159"/>
            <a:ext cx="1171575" cy="1162815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2274569" y="3512358"/>
            <a:ext cx="8860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Beta distribution is considered as a continuous probability distribution defined by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positive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parameters. It is a type of probability distribution which is used to represent the outcomes or random behavior of proportions or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percentage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3311129" y="1075163"/>
            <a:ext cx="5470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5" y="3778762"/>
            <a:ext cx="590551" cy="630085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84332" y="3529041"/>
            <a:ext cx="576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common use of this distribution is to model the uncertainty about the probability of success of a random experiment.</a:t>
            </a:r>
            <a:endParaRPr lang="en-US" sz="2000" b="0" i="0" dirty="0">
              <a:solidFill>
                <a:srgbClr val="44444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6B1149B7-8A41-44C3-BD58-846A4109D1FD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84226EBB-6BEF-4551-9943-17075B010497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D21B74C2-6376-4C92-BA48-BC977662507A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635C14-C544-4057-BB9D-BA9C5BCF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268" y="2357857"/>
            <a:ext cx="3657600" cy="41019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D94D3C-FE21-4265-AFBF-A9D9331911D6}"/>
              </a:ext>
            </a:extLst>
          </p:cNvPr>
          <p:cNvSpPr/>
          <p:nvPr/>
        </p:nvSpPr>
        <p:spPr>
          <a:xfrm>
            <a:off x="9736932" y="3468907"/>
            <a:ext cx="1616868" cy="5003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All my </a:t>
            </a:r>
            <a:r>
              <a:rPr lang="en-US" b="1" dirty="0" err="1">
                <a:solidFill>
                  <a:schemeClr val="bg1"/>
                </a:solidFill>
              </a:rPr>
              <a:t>uncertainities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05FDE1-05AD-4292-9303-DF08ACC6AF4C}"/>
              </a:ext>
            </a:extLst>
          </p:cNvPr>
          <p:cNvSpPr/>
          <p:nvPr/>
        </p:nvSpPr>
        <p:spPr>
          <a:xfrm>
            <a:off x="9147572" y="4958374"/>
            <a:ext cx="1282304" cy="439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8216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315552" y="1105941"/>
            <a:ext cx="8126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 Notation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5" y="3590159"/>
            <a:ext cx="590551" cy="630085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884332" y="3529041"/>
            <a:ext cx="88601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defined on the interval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[0,1]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denoted by α and β, usually. α and β are two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parameters that appear as exponents of the random variable and is intended to control the shape of the distribution. Its notation is Beta(α,β), where α and β are the real numbers, and the values are more than zero.</a:t>
            </a:r>
          </a:p>
        </p:txBody>
      </p:sp>
    </p:spTree>
    <p:extLst>
      <p:ext uri="{BB962C8B-B14F-4D97-AF65-F5344CB8AC3E}">
        <p14:creationId xmlns:p14="http://schemas.microsoft.com/office/powerpoint/2010/main" val="253669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014537" y="1161629"/>
            <a:ext cx="8162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Beta Distribution Applications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884332" y="2868683"/>
            <a:ext cx="495299" cy="467102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2588894" y="2893233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hypothesis testing</a:t>
            </a:r>
          </a:p>
        </p:txBody>
      </p:sp>
      <p:sp>
        <p:nvSpPr>
          <p:cNvPr id="18" name="Star: 12 Points 17">
            <a:extLst>
              <a:ext uri="{FF2B5EF4-FFF2-40B4-BE49-F238E27FC236}">
                <a16:creationId xmlns:a16="http://schemas.microsoft.com/office/drawing/2014/main" id="{066DC005-84D8-403E-A04D-7B1716C2D741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0185EB1A-68C1-4D6D-B280-2864C8F39BB6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73125C-5EC1-4A13-A7B0-C07B5366745D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FDA8F-FE2C-47D1-B502-C735AE591BA4}"/>
              </a:ext>
            </a:extLst>
          </p:cNvPr>
          <p:cNvSpPr txBox="1"/>
          <p:nvPr/>
        </p:nvSpPr>
        <p:spPr>
          <a:xfrm flipH="1">
            <a:off x="2588894" y="3699914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rule of succession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7D8EF-B64A-463E-8B2E-0E3753AA03A5}"/>
              </a:ext>
            </a:extLst>
          </p:cNvPr>
          <p:cNvSpPr txBox="1"/>
          <p:nvPr/>
        </p:nvSpPr>
        <p:spPr>
          <a:xfrm flipH="1">
            <a:off x="2588894" y="4424737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duration modelling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B5BA5-00B7-4694-94E5-379839EEFA05}"/>
              </a:ext>
            </a:extLst>
          </p:cNvPr>
          <p:cNvSpPr txBox="1"/>
          <p:nvPr/>
        </p:nvSpPr>
        <p:spPr>
          <a:xfrm flipH="1">
            <a:off x="2588894" y="5231417"/>
            <a:ext cx="7926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 control systems like CPM and PERT.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A46B5FAA-6391-4DAF-9E3F-B471298DD69B}"/>
              </a:ext>
            </a:extLst>
          </p:cNvPr>
          <p:cNvSpPr/>
          <p:nvPr/>
        </p:nvSpPr>
        <p:spPr>
          <a:xfrm>
            <a:off x="1884332" y="3652604"/>
            <a:ext cx="495299" cy="467102"/>
          </a:xfrm>
          <a:prstGeom prst="frame">
            <a:avLst>
              <a:gd name="adj1" fmla="val 9599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5C28D0D0-3EE3-4992-B7DA-9D9D574AF81C}"/>
              </a:ext>
            </a:extLst>
          </p:cNvPr>
          <p:cNvSpPr/>
          <p:nvPr/>
        </p:nvSpPr>
        <p:spPr>
          <a:xfrm>
            <a:off x="1884332" y="4391241"/>
            <a:ext cx="495299" cy="467102"/>
          </a:xfrm>
          <a:prstGeom prst="frame">
            <a:avLst>
              <a:gd name="adj1" fmla="val 9599"/>
            </a:avLst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E386141-D359-4FE2-BFC0-9F3214458BC5}"/>
              </a:ext>
            </a:extLst>
          </p:cNvPr>
          <p:cNvSpPr/>
          <p:nvPr/>
        </p:nvSpPr>
        <p:spPr>
          <a:xfrm>
            <a:off x="1884332" y="5231417"/>
            <a:ext cx="495299" cy="467102"/>
          </a:xfrm>
          <a:prstGeom prst="frame">
            <a:avLst>
              <a:gd name="adj1" fmla="val 9599"/>
            </a:avLst>
          </a:prstGeom>
          <a:solidFill>
            <a:srgbClr val="F17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7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315552" y="1105941"/>
            <a:ext cx="8126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of Beta Distribution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837776-3A54-4439-A2F5-99FBC908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7" y="2846282"/>
            <a:ext cx="3757613" cy="3006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F89CA-8D3E-4294-A0A1-6E5E1E28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32" y="2435237"/>
            <a:ext cx="5271705" cy="38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2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953602" y="1105941"/>
            <a:ext cx="8276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 of Beta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16B7-2DB3-4410-8581-F6EE4E2303C4}"/>
                  </a:ext>
                </a:extLst>
              </p:cNvPr>
              <p:cNvSpPr txBox="1"/>
              <p:nvPr/>
            </p:nvSpPr>
            <p:spPr>
              <a:xfrm>
                <a:off x="3478808" y="3047645"/>
                <a:ext cx="6157424" cy="646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PDF 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202124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Γ</m:t>
                        </m:r>
                        <m:r>
                          <a:rPr lang="en-US" sz="2000" b="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b="0" i="1" dirty="0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202124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Γ</m:t>
                        </m:r>
                        <m:r>
                          <a:rPr lang="en-US" sz="2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2000" i="1" dirty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rgbClr val="202124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116B7-2DB3-4410-8581-F6EE4E23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808" y="3047645"/>
                <a:ext cx="6157424" cy="646203"/>
              </a:xfrm>
              <a:prstGeom prst="rect">
                <a:avLst/>
              </a:prstGeom>
              <a:blipFill>
                <a:blip r:embed="rId3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ame 16">
            <a:extLst>
              <a:ext uri="{FF2B5EF4-FFF2-40B4-BE49-F238E27FC236}">
                <a16:creationId xmlns:a16="http://schemas.microsoft.com/office/drawing/2014/main" id="{83F098F8-FEFA-40B6-99AD-1E40B0C40200}"/>
              </a:ext>
            </a:extLst>
          </p:cNvPr>
          <p:cNvSpPr/>
          <p:nvPr/>
        </p:nvSpPr>
        <p:spPr>
          <a:xfrm>
            <a:off x="2787757" y="3047645"/>
            <a:ext cx="60960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2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3952055" y="1105941"/>
            <a:ext cx="498383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400" b="1" i="0" dirty="0">
                <a:effectLst/>
                <a:latin typeface="Tahoma"/>
                <a:ea typeface="Tahoma"/>
                <a:cs typeface="Tahoma"/>
              </a:rPr>
              <a:t>Beta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1B6CF0-C33F-4BC7-9E91-91FE80B99667}"/>
                  </a:ext>
                </a:extLst>
              </p:cNvPr>
              <p:cNvSpPr txBox="1"/>
              <p:nvPr/>
            </p:nvSpPr>
            <p:spPr>
              <a:xfrm>
                <a:off x="5420818" y="3047645"/>
                <a:ext cx="2055217" cy="5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Tahoma" panose="020B0604030504040204" pitchFamily="34" charset="0"/>
                  </a:rPr>
                  <a:t>Mean,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 </m:t>
                    </m:r>
                    <m:f>
                      <m:f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α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α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β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1B6CF0-C33F-4BC7-9E91-91FE80B9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18" y="3047645"/>
                <a:ext cx="2055217" cy="539763"/>
              </a:xfrm>
              <a:prstGeom prst="rect">
                <a:avLst/>
              </a:prstGeom>
              <a:blipFill>
                <a:blip r:embed="rId3"/>
                <a:stretch>
                  <a:fillRect l="-296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191F81BD-6990-4AAF-B954-E9BD66CD01FF}"/>
              </a:ext>
            </a:extLst>
          </p:cNvPr>
          <p:cNvSpPr/>
          <p:nvPr/>
        </p:nvSpPr>
        <p:spPr>
          <a:xfrm>
            <a:off x="2806808" y="4320587"/>
            <a:ext cx="647702" cy="640834"/>
          </a:xfrm>
          <a:prstGeom prst="frame">
            <a:avLst>
              <a:gd name="adj1" fmla="val 9599"/>
            </a:avLst>
          </a:prstGeom>
          <a:solidFill>
            <a:srgbClr val="4DF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1E6F698-2F58-4DBD-8C0E-CF579CFAA3C8}"/>
              </a:ext>
            </a:extLst>
          </p:cNvPr>
          <p:cNvSpPr/>
          <p:nvPr/>
        </p:nvSpPr>
        <p:spPr>
          <a:xfrm>
            <a:off x="2825859" y="3104985"/>
            <a:ext cx="60960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CABC5-2700-44AF-A3C0-8FC207188248}"/>
                  </a:ext>
                </a:extLst>
              </p:cNvPr>
              <p:cNvSpPr txBox="1"/>
              <p:nvPr/>
            </p:nvSpPr>
            <p:spPr>
              <a:xfrm>
                <a:off x="4614864" y="4412459"/>
                <a:ext cx="3667123" cy="584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Varience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αβ</m:t>
                        </m:r>
                      </m:num>
                      <m:den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CABC5-2700-44AF-A3C0-8FC20718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864" y="4412459"/>
                <a:ext cx="3667123" cy="584584"/>
              </a:xfrm>
              <a:prstGeom prst="rect">
                <a:avLst/>
              </a:prstGeom>
              <a:blipFill>
                <a:blip r:embed="rId4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53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3563866" y="1105941"/>
            <a:ext cx="507009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400" b="1" i="0" dirty="0">
                <a:effectLst/>
                <a:latin typeface="Tahoma"/>
                <a:ea typeface="Tahoma"/>
                <a:cs typeface="Tahoma"/>
              </a:rPr>
              <a:t>Beta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938EA9-5FC6-4FC3-8842-296D8A7B57E4}"/>
                  </a:ext>
                </a:extLst>
              </p:cNvPr>
              <p:cNvSpPr txBox="1"/>
              <p:nvPr/>
            </p:nvSpPr>
            <p:spPr>
              <a:xfrm>
                <a:off x="3043726" y="3068060"/>
                <a:ext cx="609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1−µ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µ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µ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938EA9-5FC6-4FC3-8842-296D8A7B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26" y="3068060"/>
                <a:ext cx="60960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ame 14">
            <a:extLst>
              <a:ext uri="{FF2B5EF4-FFF2-40B4-BE49-F238E27FC236}">
                <a16:creationId xmlns:a16="http://schemas.microsoft.com/office/drawing/2014/main" id="{076CF9E5-9103-4225-8BDE-2B1902AC79C6}"/>
              </a:ext>
            </a:extLst>
          </p:cNvPr>
          <p:cNvSpPr/>
          <p:nvPr/>
        </p:nvSpPr>
        <p:spPr>
          <a:xfrm>
            <a:off x="2806808" y="4320587"/>
            <a:ext cx="647702" cy="640834"/>
          </a:xfrm>
          <a:prstGeom prst="frame">
            <a:avLst>
              <a:gd name="adj1" fmla="val 9599"/>
            </a:avLst>
          </a:prstGeom>
          <a:solidFill>
            <a:srgbClr val="4DF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2A02941-240D-4884-A373-DBA402199A9E}"/>
              </a:ext>
            </a:extLst>
          </p:cNvPr>
          <p:cNvSpPr/>
          <p:nvPr/>
        </p:nvSpPr>
        <p:spPr>
          <a:xfrm>
            <a:off x="2825859" y="3104985"/>
            <a:ext cx="60960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B49D2-02E5-4F37-9240-F0C4A317EE8A}"/>
                  </a:ext>
                </a:extLst>
              </p:cNvPr>
              <p:cNvSpPr txBox="1"/>
              <p:nvPr/>
            </p:nvSpPr>
            <p:spPr>
              <a:xfrm>
                <a:off x="3043726" y="4028280"/>
                <a:ext cx="6096000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β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α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 (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µ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−1)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EB49D2-02E5-4F37-9240-F0C4A317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26" y="4028280"/>
                <a:ext cx="6096000" cy="933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5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228850"/>
            <a:ext cx="9839325" cy="1790700"/>
          </a:xfrm>
          <a:prstGeom prst="frame">
            <a:avLst>
              <a:gd name="adj1" fmla="val 5053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608052" y="3634705"/>
            <a:ext cx="1336594" cy="581025"/>
          </a:xfrm>
          <a:prstGeom prst="rect">
            <a:avLst/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955131" y="2704365"/>
            <a:ext cx="628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Distribution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8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A6C4CA-E169-437D-AB6A-70337E17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8280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84D9CD0E-A9CD-3D88-3CBF-64D84833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3042602"/>
            <a:ext cx="3936520" cy="2411813"/>
          </a:xfrm>
          <a:prstGeom prst="rect">
            <a:avLst/>
          </a:prstGeom>
        </p:spPr>
      </p:pic>
      <p:pic>
        <p:nvPicPr>
          <p:cNvPr id="12" name="Picture 11" descr="A logo with a green background&#10;&#10;Description automatically generated">
            <a:extLst>
              <a:ext uri="{FF2B5EF4-FFF2-40B4-BE49-F238E27FC236}">
                <a16:creationId xmlns:a16="http://schemas.microsoft.com/office/drawing/2014/main" id="{2FB7AA47-76AD-FB27-7499-2877579B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51" y="3097818"/>
            <a:ext cx="3821501" cy="2330138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097185BD-9F5C-49FF-2C9B-E71709FCF390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7DACD-56FE-317B-E98F-4652E6B9B437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E4472A-FB79-D21F-FFA5-FAB77F4FA2BD}"/>
              </a:ext>
            </a:extLst>
          </p:cNvPr>
          <p:cNvSpPr txBox="1"/>
          <p:nvPr/>
        </p:nvSpPr>
        <p:spPr>
          <a:xfrm>
            <a:off x="2945284" y="1136921"/>
            <a:ext cx="62911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ahoma"/>
                <a:ea typeface="Tahoma"/>
                <a:cs typeface="Tahoma"/>
              </a:rPr>
              <a:t>Time to play with codes</a:t>
            </a:r>
            <a:endParaRPr lang="en-US" sz="4000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3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228850"/>
            <a:ext cx="9839325" cy="1790700"/>
          </a:xfrm>
          <a:prstGeom prst="frame">
            <a:avLst>
              <a:gd name="adj1" fmla="val 5053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608052" y="3634705"/>
            <a:ext cx="1336594" cy="581025"/>
          </a:xfrm>
          <a:prstGeom prst="rect">
            <a:avLst/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693193" y="2708701"/>
            <a:ext cx="6805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Confidence Intervals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68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774752" y="1116864"/>
            <a:ext cx="6642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Confidence Intervals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76325" y="3197435"/>
            <a:ext cx="400051" cy="463130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AA2495-81A1-4FCA-B9AA-C988DDE9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632" y="2520055"/>
            <a:ext cx="5484018" cy="322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B09366-4D97-4B2F-8C3B-A0116304FF8E}"/>
              </a:ext>
            </a:extLst>
          </p:cNvPr>
          <p:cNvSpPr txBox="1"/>
          <p:nvPr/>
        </p:nvSpPr>
        <p:spPr>
          <a:xfrm>
            <a:off x="1476376" y="3161099"/>
            <a:ext cx="39552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Confidence Intervals are estimates that are calculated from sample data to determine ranges likely to contain the population parameter(mean, standard deviation) of interest.</a:t>
            </a:r>
          </a:p>
        </p:txBody>
      </p:sp>
    </p:spTree>
    <p:extLst>
      <p:ext uri="{BB962C8B-B14F-4D97-AF65-F5344CB8AC3E}">
        <p14:creationId xmlns:p14="http://schemas.microsoft.com/office/powerpoint/2010/main" val="1995939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743200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3849700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32385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538903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900853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27635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821952" y="3120178"/>
            <a:ext cx="834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with an example</a:t>
            </a:r>
          </a:p>
        </p:txBody>
      </p:sp>
      <p:sp>
        <p:nvSpPr>
          <p:cNvPr id="12" name="Star: 12 Points 11">
            <a:extLst>
              <a:ext uri="{FF2B5EF4-FFF2-40B4-BE49-F238E27FC236}">
                <a16:creationId xmlns:a16="http://schemas.microsoft.com/office/drawing/2014/main" id="{9F1CB39B-D656-4E90-B504-254534A236A9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2FC560BD-85D9-4853-B3DF-CC6D9A3D429E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3DE30808-457C-4CFF-B586-E68C6BC2D7C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912864" y="1076642"/>
            <a:ext cx="636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85851" y="3564856"/>
            <a:ext cx="62865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979294" y="3512358"/>
            <a:ext cx="886015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Normal distribution, also known as the Gaussian distribution, is a probability distribution that is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symmetric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 about the mean, showing that data near the mean are more frequent in occurrence than data far from the mean.</a:t>
            </a: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485900" y="1200834"/>
            <a:ext cx="922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36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haracteristics of Normal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86805" y="3006599"/>
            <a:ext cx="619124" cy="549025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980247" y="3081056"/>
            <a:ext cx="686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symmetric, unimodal (i.e. one mode), and asymptotic.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8FE8AD19-DF48-4A5F-AF6A-6965F8886FB8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C6674CEC-7A14-4035-B7DB-73D5E68E5C9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C5744C1F-C31B-442D-93BF-6329BDC5114A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A460695-6587-4DD8-BE5D-BF6088D10331}"/>
              </a:ext>
            </a:extLst>
          </p:cNvPr>
          <p:cNvSpPr/>
          <p:nvPr/>
        </p:nvSpPr>
        <p:spPr>
          <a:xfrm>
            <a:off x="1086805" y="3790171"/>
            <a:ext cx="619124" cy="549025"/>
          </a:xfrm>
          <a:prstGeom prst="frame">
            <a:avLst>
              <a:gd name="adj1" fmla="val 9599"/>
            </a:avLst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406E8-4D8A-4A07-B9F2-05410A0EFC7D}"/>
              </a:ext>
            </a:extLst>
          </p:cNvPr>
          <p:cNvSpPr txBox="1"/>
          <p:nvPr/>
        </p:nvSpPr>
        <p:spPr>
          <a:xfrm flipH="1">
            <a:off x="1980247" y="3825688"/>
            <a:ext cx="686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values of mean, median, and mode are all equal.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DA160E5-8B8C-44BF-8E3E-811C95624CD8}"/>
              </a:ext>
            </a:extLst>
          </p:cNvPr>
          <p:cNvSpPr/>
          <p:nvPr/>
        </p:nvSpPr>
        <p:spPr>
          <a:xfrm>
            <a:off x="1086805" y="4573744"/>
            <a:ext cx="619124" cy="549025"/>
          </a:xfrm>
          <a:prstGeom prst="frame">
            <a:avLst>
              <a:gd name="adj1" fmla="val 9599"/>
            </a:avLst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BA16E-6957-48CB-9874-2A7A9E8C11B1}"/>
              </a:ext>
            </a:extLst>
          </p:cNvPr>
          <p:cNvSpPr txBox="1"/>
          <p:nvPr/>
        </p:nvSpPr>
        <p:spPr>
          <a:xfrm flipH="1">
            <a:off x="1980245" y="4461212"/>
            <a:ext cx="9659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normal distribution is quite symmetrical about its center. That means the left side of the center of the peak is a mirror image of the right side. There is also only one peak (i.e., one mode) in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28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1714501" y="1136719"/>
            <a:ext cx="91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Usefulness of Normal Distribution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DA958B2-CBD6-40C9-973E-964A0960AB3C}"/>
              </a:ext>
            </a:extLst>
          </p:cNvPr>
          <p:cNvSpPr/>
          <p:nvPr/>
        </p:nvSpPr>
        <p:spPr>
          <a:xfrm>
            <a:off x="1085851" y="3564856"/>
            <a:ext cx="628650" cy="640834"/>
          </a:xfrm>
          <a:prstGeom prst="frame">
            <a:avLst>
              <a:gd name="adj1" fmla="val 9599"/>
            </a:avLst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43AA8-E30A-4CED-87F1-07937A510663}"/>
              </a:ext>
            </a:extLst>
          </p:cNvPr>
          <p:cNvSpPr txBox="1"/>
          <p:nvPr/>
        </p:nvSpPr>
        <p:spPr>
          <a:xfrm flipH="1">
            <a:off x="1979294" y="3512358"/>
            <a:ext cx="886015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A normal distribution is significant in statistics and is often used in the natural sciences and social arts to describe real-valued random variables whose distributions are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unknown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ahoma"/>
                <a:ea typeface="Tahoma"/>
                <a:cs typeface="Tahoma"/>
              </a:rPr>
              <a:t>.</a:t>
            </a: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771525"/>
            <a:ext cx="9839325" cy="1438275"/>
          </a:xfrm>
          <a:prstGeom prst="frame">
            <a:avLst>
              <a:gd name="adj1" fmla="val 5053"/>
            </a:avLst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508423" y="1878025"/>
            <a:ext cx="1336594" cy="581025"/>
          </a:xfrm>
          <a:prstGeom prst="rect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3811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945284" y="1136921"/>
            <a:ext cx="62911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latin typeface="Tahoma"/>
                <a:ea typeface="Tahoma"/>
                <a:cs typeface="Tahoma"/>
              </a:rPr>
              <a:t>Time to play with codes</a:t>
            </a:r>
            <a:endParaRPr lang="en-US" sz="4000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Star: 12 Points 18">
            <a:extLst>
              <a:ext uri="{FF2B5EF4-FFF2-40B4-BE49-F238E27FC236}">
                <a16:creationId xmlns:a16="http://schemas.microsoft.com/office/drawing/2014/main" id="{FB4A61AE-FB01-4DDC-95C2-09E2276BEA96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12 Points 19">
            <a:extLst>
              <a:ext uri="{FF2B5EF4-FFF2-40B4-BE49-F238E27FC236}">
                <a16:creationId xmlns:a16="http://schemas.microsoft.com/office/drawing/2014/main" id="{226DFEC2-681D-42A4-9795-33F0D4E4BAEC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12 Points 20">
            <a:extLst>
              <a:ext uri="{FF2B5EF4-FFF2-40B4-BE49-F238E27FC236}">
                <a16:creationId xmlns:a16="http://schemas.microsoft.com/office/drawing/2014/main" id="{4ED09F88-5F35-4721-9460-0376C3720206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84D9CD0E-A9CD-3D88-3CBF-64D84833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3042602"/>
            <a:ext cx="3936520" cy="2411813"/>
          </a:xfrm>
          <a:prstGeom prst="rect">
            <a:avLst/>
          </a:prstGeom>
        </p:spPr>
      </p:pic>
      <p:pic>
        <p:nvPicPr>
          <p:cNvPr id="12" name="Picture 11" descr="A logo with a green background&#10;&#10;Description automatically generated">
            <a:extLst>
              <a:ext uri="{FF2B5EF4-FFF2-40B4-BE49-F238E27FC236}">
                <a16:creationId xmlns:a16="http://schemas.microsoft.com/office/drawing/2014/main" id="{2FB7AA47-76AD-FB27-7499-2877579B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51" y="3097818"/>
            <a:ext cx="3821501" cy="23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History Of Spider-Man's Pointing Meme Explained">
            <a:extLst>
              <a:ext uri="{FF2B5EF4-FFF2-40B4-BE49-F238E27FC236}">
                <a16:creationId xmlns:a16="http://schemas.microsoft.com/office/drawing/2014/main" id="{6E5352EE-114E-4991-8796-E27FC7D0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09700"/>
            <a:ext cx="7162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9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134-9E80-364B-97F0-90EA2969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745C-2A67-5340-A270-418CAFD560D0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461B4C2-7C80-43F1-BBC5-65E9666FDF65}"/>
              </a:ext>
            </a:extLst>
          </p:cNvPr>
          <p:cNvSpPr/>
          <p:nvPr/>
        </p:nvSpPr>
        <p:spPr>
          <a:xfrm>
            <a:off x="1076325" y="2228850"/>
            <a:ext cx="9839325" cy="1790700"/>
          </a:xfrm>
          <a:prstGeom prst="frame">
            <a:avLst>
              <a:gd name="adj1" fmla="val 5053"/>
            </a:avLst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FACA-A57F-4D55-84CD-B0BE8BA2740D}"/>
              </a:ext>
            </a:extLst>
          </p:cNvPr>
          <p:cNvSpPr/>
          <p:nvPr/>
        </p:nvSpPr>
        <p:spPr>
          <a:xfrm rot="2238952">
            <a:off x="608052" y="3634705"/>
            <a:ext cx="1336594" cy="581025"/>
          </a:xfrm>
          <a:prstGeom prst="rect">
            <a:avLst/>
          </a:prstGeom>
          <a:solidFill>
            <a:srgbClr val="E2B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F59C52-0DD2-4207-9A4A-66E5571AF372}"/>
              </a:ext>
            </a:extLst>
          </p:cNvPr>
          <p:cNvSpPr/>
          <p:nvPr/>
        </p:nvSpPr>
        <p:spPr>
          <a:xfrm>
            <a:off x="11141867" y="428625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13607EF6-ADAA-4E89-81E6-718942CBDB1C}"/>
              </a:ext>
            </a:extLst>
          </p:cNvPr>
          <p:cNvSpPr/>
          <p:nvPr/>
        </p:nvSpPr>
        <p:spPr>
          <a:xfrm>
            <a:off x="11522867" y="643678"/>
            <a:ext cx="295275" cy="285750"/>
          </a:xfrm>
          <a:prstGeom prst="donut">
            <a:avLst/>
          </a:prstGeom>
          <a:solidFill>
            <a:srgbClr val="78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E84B939-8E36-4824-88A8-E308AEE7F10A}"/>
              </a:ext>
            </a:extLst>
          </p:cNvPr>
          <p:cNvSpPr/>
          <p:nvPr/>
        </p:nvSpPr>
        <p:spPr>
          <a:xfrm>
            <a:off x="11141868" y="1005628"/>
            <a:ext cx="295275" cy="285750"/>
          </a:xfrm>
          <a:prstGeom prst="donut">
            <a:avLst/>
          </a:prstGeom>
          <a:solidFill>
            <a:srgbClr val="EDB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C4ADA578-A5FB-43DC-932E-AC6190B09929}"/>
              </a:ext>
            </a:extLst>
          </p:cNvPr>
          <p:cNvSpPr/>
          <p:nvPr/>
        </p:nvSpPr>
        <p:spPr>
          <a:xfrm>
            <a:off x="11522867" y="1409700"/>
            <a:ext cx="295275" cy="285750"/>
          </a:xfrm>
          <a:prstGeom prst="donut">
            <a:avLst/>
          </a:prstGeom>
          <a:solidFill>
            <a:srgbClr val="EA9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8592C-CC73-4A98-B1DB-5383C2E736AB}"/>
              </a:ext>
            </a:extLst>
          </p:cNvPr>
          <p:cNvSpPr txBox="1"/>
          <p:nvPr/>
        </p:nvSpPr>
        <p:spPr>
          <a:xfrm>
            <a:off x="2671762" y="2708701"/>
            <a:ext cx="7119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Binomial Distribution</a:t>
            </a:r>
          </a:p>
        </p:txBody>
      </p:sp>
      <p:sp>
        <p:nvSpPr>
          <p:cNvPr id="13" name="Star: 12 Points 12">
            <a:extLst>
              <a:ext uri="{FF2B5EF4-FFF2-40B4-BE49-F238E27FC236}">
                <a16:creationId xmlns:a16="http://schemas.microsoft.com/office/drawing/2014/main" id="{D4ED8EF9-1D7B-4355-A11A-161826561AFC}"/>
              </a:ext>
            </a:extLst>
          </p:cNvPr>
          <p:cNvSpPr/>
          <p:nvPr/>
        </p:nvSpPr>
        <p:spPr>
          <a:xfrm>
            <a:off x="478632" y="91228"/>
            <a:ext cx="466725" cy="480272"/>
          </a:xfrm>
          <a:prstGeom prst="star12">
            <a:avLst/>
          </a:prstGeom>
          <a:solidFill>
            <a:srgbClr val="F9A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12 Points 13">
            <a:extLst>
              <a:ext uri="{FF2B5EF4-FFF2-40B4-BE49-F238E27FC236}">
                <a16:creationId xmlns:a16="http://schemas.microsoft.com/office/drawing/2014/main" id="{00004A33-66F0-4E69-B5F7-2DD3ABC0C0EF}"/>
              </a:ext>
            </a:extLst>
          </p:cNvPr>
          <p:cNvSpPr/>
          <p:nvPr/>
        </p:nvSpPr>
        <p:spPr>
          <a:xfrm>
            <a:off x="496301" y="596370"/>
            <a:ext cx="466725" cy="480272"/>
          </a:xfrm>
          <a:prstGeom prst="star12">
            <a:avLst/>
          </a:prstGeom>
          <a:solidFill>
            <a:srgbClr val="FBE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2 Points 14">
            <a:extLst>
              <a:ext uri="{FF2B5EF4-FFF2-40B4-BE49-F238E27FC236}">
                <a16:creationId xmlns:a16="http://schemas.microsoft.com/office/drawing/2014/main" id="{7CF0A103-59A7-46B7-8C26-DB1602960225}"/>
              </a:ext>
            </a:extLst>
          </p:cNvPr>
          <p:cNvSpPr/>
          <p:nvPr/>
        </p:nvSpPr>
        <p:spPr>
          <a:xfrm>
            <a:off x="47244" y="356234"/>
            <a:ext cx="466725" cy="480272"/>
          </a:xfrm>
          <a:prstGeom prst="star12">
            <a:avLst/>
          </a:prstGeom>
          <a:solidFill>
            <a:srgbClr val="CAF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14434</TotalTime>
  <Words>787</Words>
  <Application>Microsoft Office PowerPoint</Application>
  <PresentationFormat>Widescreen</PresentationFormat>
  <Paragraphs>135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capacity for COVID-19 diagnostics in Bangladesh</dc:title>
  <dc:creator>Senjuti Saha</dc:creator>
  <cp:lastModifiedBy>ASUS</cp:lastModifiedBy>
  <cp:revision>295</cp:revision>
  <dcterms:created xsi:type="dcterms:W3CDTF">2020-04-22T06:57:31Z</dcterms:created>
  <dcterms:modified xsi:type="dcterms:W3CDTF">2023-09-27T09:13:30Z</dcterms:modified>
</cp:coreProperties>
</file>