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8" roundtripDataSignature="AMtx7migzqdkp5VpfaexsRsJZY2JmGGb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7B71FDC-78DF-4A38-A7A4-38DDCE4CDA79}">
  <a:tblStyle styleId="{67B71FDC-78DF-4A38-A7A4-38DDCE4CDA7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432817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GB"/>
              <a:t>Genomic Analysis of </a:t>
            </a:r>
            <a:r>
              <a:rPr b="1" i="1" lang="en-GB"/>
              <a:t>Salmonella </a:t>
            </a:r>
            <a:r>
              <a:rPr b="1" lang="en-GB"/>
              <a:t>Typhi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79690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GB" sz="3100"/>
              <a:t>Group-3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/>
              <a:t>Saika Farook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/>
              <a:t>Fabiha Saiyara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/>
              <a:t>Krishna Banik Pushpita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/>
              <a:t>Sudipta Deb Nath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"/>
          <p:cNvSpPr txBox="1"/>
          <p:nvPr>
            <p:ph type="title"/>
          </p:nvPr>
        </p:nvSpPr>
        <p:spPr>
          <a:xfrm>
            <a:off x="1019138" y="1012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GB"/>
              <a:t>Results</a:t>
            </a:r>
            <a:endParaRPr b="1"/>
          </a:p>
        </p:txBody>
      </p:sp>
      <p:graphicFrame>
        <p:nvGraphicFramePr>
          <p:cNvPr id="158" name="Google Shape;158;p10"/>
          <p:cNvGraphicFramePr/>
          <p:nvPr/>
        </p:nvGraphicFramePr>
        <p:xfrm>
          <a:off x="1627488" y="26982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{67B71FDC-78DF-4A38-A7A4-38DDCE4CDA79}</a:tableStyleId>
              </a:tblPr>
              <a:tblGrid>
                <a:gridCol w="1798950"/>
                <a:gridCol w="4294575"/>
                <a:gridCol w="3205350"/>
              </a:tblGrid>
              <a:tr h="305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 u="none" cap="none" strike="noStrike"/>
                        <a:t>Name of Gene</a:t>
                      </a:r>
                      <a:endParaRPr sz="17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 u="none" cap="none" strike="noStrike"/>
                        <a:t>Point Mutation</a:t>
                      </a:r>
                      <a:endParaRPr sz="17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 u="none" cap="none" strike="noStrike"/>
                        <a:t>Amino Acid Change</a:t>
                      </a:r>
                      <a:endParaRPr sz="1700" u="none" cap="none" strike="noStrike"/>
                    </a:p>
                  </a:txBody>
                  <a:tcPr marT="45725" marB="45725" marR="91450" marL="91450" anchor="ctr"/>
                </a:tc>
              </a:tr>
              <a:tr h="325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7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gyrA p S83F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7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TCC &gt;&gt; TTC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Serine &gt; Phenylamine</a:t>
                      </a:r>
                      <a:endParaRPr sz="17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58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7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gyrB D87N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7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GAC &gt;&gt; AAC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D-serine &gt; Asparagine</a:t>
                      </a:r>
                      <a:endParaRPr sz="17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58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7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gyrA p S83Y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Calibri"/>
                        <a:buNone/>
                      </a:pPr>
                      <a:r>
                        <a:rPr b="0" i="0" lang="en-GB" sz="17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TCC &gt;&gt; TAC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Calibri"/>
                        <a:buNone/>
                      </a:pPr>
                      <a:r>
                        <a:rPr lang="en-GB" sz="17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Serine &gt; Tyrosine</a:t>
                      </a:r>
                      <a:endParaRPr sz="17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"/>
          <p:cNvSpPr txBox="1"/>
          <p:nvPr>
            <p:ph type="title"/>
          </p:nvPr>
        </p:nvSpPr>
        <p:spPr>
          <a:xfrm>
            <a:off x="1019138" y="1012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GB"/>
              <a:t>Results</a:t>
            </a:r>
            <a:endParaRPr b="1"/>
          </a:p>
        </p:txBody>
      </p:sp>
      <p:graphicFrame>
        <p:nvGraphicFramePr>
          <p:cNvPr id="164" name="Google Shape;164;p11"/>
          <p:cNvGraphicFramePr/>
          <p:nvPr/>
        </p:nvGraphicFramePr>
        <p:xfrm>
          <a:off x="1627488" y="110927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{67B71FDC-78DF-4A38-A7A4-38DDCE4CDA79}</a:tableStyleId>
              </a:tblPr>
              <a:tblGrid>
                <a:gridCol w="1798950"/>
                <a:gridCol w="4294575"/>
                <a:gridCol w="3205350"/>
              </a:tblGrid>
              <a:tr h="305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 u="none" cap="none" strike="noStrike"/>
                        <a:t>Strain ID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 u="none" cap="none" strike="noStrike"/>
                        <a:t>Genotype (AMR genes)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 u="none" cap="none" strike="noStrike"/>
                        <a:t>Resistant Antibiotics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25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7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ERR4303839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7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aac(6')-Iaa</a:t>
                      </a:r>
                      <a:endParaRPr b="0" i="0" sz="1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Ciprofloxacin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58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7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ERR4326141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7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aac(6')-Iaa, blaTEM-1B, qnrS1, sul2, tet(A)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Ampicillin, Sulfonamides, Ciprofloxacin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58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7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ERR4326007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Calibri"/>
                        <a:buNone/>
                      </a:pPr>
                      <a:r>
                        <a:rPr b="0" i="0" lang="en-GB" sz="17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aac(6')-Iaa</a:t>
                      </a:r>
                      <a:endParaRPr b="0" i="0" sz="1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Calibri"/>
                        <a:buNone/>
                      </a:pPr>
                      <a:r>
                        <a:rPr lang="en-GB" sz="17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Ciprofloxacin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58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7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ERR4362524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Calibri"/>
                        <a:buNone/>
                      </a:pPr>
                      <a:r>
                        <a:rPr b="0" i="0" lang="en-GB" sz="17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aac(6')-Iaa</a:t>
                      </a:r>
                      <a:endParaRPr b="0" i="0" sz="1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Calibri"/>
                        <a:buNone/>
                      </a:pPr>
                      <a:r>
                        <a:rPr lang="en-GB" sz="17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Ciprofloxacin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181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7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ERR4325855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Calibri"/>
                        <a:buNone/>
                      </a:pPr>
                      <a:r>
                        <a:rPr b="0" i="0" lang="en-GB" sz="17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aac(6')-Iaa</a:t>
                      </a:r>
                      <a:endParaRPr b="0" i="0" sz="1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Calibri"/>
                        <a:buNone/>
                      </a:pPr>
                      <a:r>
                        <a:rPr lang="en-GB" sz="17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Ciprofloxacin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611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7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ERR4325922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Calibri"/>
                        <a:buNone/>
                      </a:pPr>
                      <a:r>
                        <a:rPr b="0" i="0" lang="en-GB" sz="17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aac(6')-Iaa, aph (3’’)-Ib, blaTEM-1B, catA1, sul1, sul2, tet(B), dfrA7 </a:t>
                      </a:r>
                      <a:endParaRPr sz="17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Amikacin, Streptomycin, Amoxicillin, Chloramphenicol, Sulphamethoxazole, Doxycycline, Trimethoprim</a:t>
                      </a:r>
                      <a:endParaRPr sz="17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845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7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ERR4326074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Calibri"/>
                        <a:buNone/>
                      </a:pPr>
                      <a:r>
                        <a:rPr b="0" i="0" lang="en-GB" sz="17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aac(6')-Iaa, blaTEM-1B, qnrS1, sul2, tet(A)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Calibri"/>
                        <a:buNone/>
                      </a:pPr>
                      <a:r>
                        <a:rPr lang="en-GB" sz="17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Ampicillin, Sulfonamides, Ciprofloxacin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585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GB" sz="17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ERR4362706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Calibri"/>
                        <a:buNone/>
                      </a:pPr>
                      <a:r>
                        <a:rPr b="0" i="0" lang="en-GB" sz="17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aac(6')-Iaa</a:t>
                      </a:r>
                      <a:endParaRPr b="0" i="0" sz="17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Calibri"/>
                        <a:buNone/>
                      </a:pPr>
                      <a:r>
                        <a:rPr lang="en-GB" sz="17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Ciprofloxacin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"/>
          <p:cNvSpPr txBox="1"/>
          <p:nvPr>
            <p:ph type="title"/>
          </p:nvPr>
        </p:nvSpPr>
        <p:spPr>
          <a:xfrm>
            <a:off x="838200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GB" sz="6000"/>
              <a:t>Thank You!!!!</a:t>
            </a:r>
            <a:endParaRPr b="1"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653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GB"/>
              <a:t>Learning Outcomes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GB" u="sng"/>
              <a:t>Course name</a:t>
            </a:r>
            <a:r>
              <a:rPr lang="en-GB"/>
              <a:t>: Bacterial genomic and Antimicrobial resistance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- To learn assembling and annotating bacterial genome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- To identify Antimicrobial Resistance (AMR) genes and plasmids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- To identify SNPs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- To determine MLST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- To construct phylogenetic tree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199" y="65325"/>
            <a:ext cx="1079071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i="1" lang="en-GB" sz="4000"/>
              <a:t>Salmonella enterica </a:t>
            </a:r>
            <a:r>
              <a:rPr b="1" lang="en-GB" sz="4000"/>
              <a:t>serovar Typhi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563089" y="1646238"/>
            <a:ext cx="664718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 Gram negative bacilli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 Transmitted through faeco-oral route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 Causes typhoid fever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 Around 17M/annum people are infected by this pathogen (according to WHO)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98" name="Google Shape;9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0213" y="1646239"/>
            <a:ext cx="3878698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>
            <p:ph type="title"/>
          </p:nvPr>
        </p:nvSpPr>
        <p:spPr>
          <a:xfrm>
            <a:off x="838200" y="5033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GB"/>
              <a:t>Methodology</a:t>
            </a:r>
            <a:endParaRPr/>
          </a:p>
        </p:txBody>
      </p:sp>
      <p:grpSp>
        <p:nvGrpSpPr>
          <p:cNvPr id="104" name="Google Shape;104;p4"/>
          <p:cNvGrpSpPr/>
          <p:nvPr/>
        </p:nvGrpSpPr>
        <p:grpSpPr>
          <a:xfrm>
            <a:off x="5054268" y="1700996"/>
            <a:ext cx="2063477" cy="4444427"/>
            <a:chOff x="2058429" y="10308"/>
            <a:chExt cx="2063477" cy="4444427"/>
          </a:xfrm>
        </p:grpSpPr>
        <p:sp>
          <p:nvSpPr>
            <p:cNvPr id="105" name="Google Shape;105;p4"/>
            <p:cNvSpPr/>
            <p:nvPr/>
          </p:nvSpPr>
          <p:spPr>
            <a:xfrm>
              <a:off x="2058429" y="10308"/>
              <a:ext cx="2043491" cy="636313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4"/>
            <p:cNvSpPr txBox="1"/>
            <p:nvPr/>
          </p:nvSpPr>
          <p:spPr>
            <a:xfrm>
              <a:off x="2077066" y="28945"/>
              <a:ext cx="2006217" cy="5990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b="0" i="0" lang="en-GB" sz="17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Raw data of eight isolates</a:t>
              </a:r>
              <a:endParaRPr b="0" i="0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4"/>
            <p:cNvSpPr/>
            <p:nvPr/>
          </p:nvSpPr>
          <p:spPr>
            <a:xfrm rot="5327285">
              <a:off x="2974495" y="657646"/>
              <a:ext cx="231345" cy="28634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BB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4"/>
            <p:cNvSpPr txBox="1"/>
            <p:nvPr/>
          </p:nvSpPr>
          <p:spPr>
            <a:xfrm rot="-72715">
              <a:off x="3003532" y="685151"/>
              <a:ext cx="171804" cy="1619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2078415" y="955013"/>
              <a:ext cx="2043491" cy="636313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4"/>
            <p:cNvSpPr txBox="1"/>
            <p:nvPr/>
          </p:nvSpPr>
          <p:spPr>
            <a:xfrm>
              <a:off x="2097052" y="973650"/>
              <a:ext cx="2006217" cy="5990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b="0" i="0" lang="en-GB" sz="17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Quality check with FastQC</a:t>
              </a:r>
              <a:endParaRPr b="0" i="0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4"/>
            <p:cNvSpPr/>
            <p:nvPr/>
          </p:nvSpPr>
          <p:spPr>
            <a:xfrm rot="5400000">
              <a:off x="2980852" y="1607234"/>
              <a:ext cx="238617" cy="28634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BB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4"/>
            <p:cNvSpPr txBox="1"/>
            <p:nvPr/>
          </p:nvSpPr>
          <p:spPr>
            <a:xfrm>
              <a:off x="3014259" y="1631096"/>
              <a:ext cx="171804" cy="1670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2078415" y="1909482"/>
              <a:ext cx="2043491" cy="636313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 txBox="1"/>
            <p:nvPr/>
          </p:nvSpPr>
          <p:spPr>
            <a:xfrm>
              <a:off x="2097052" y="1928119"/>
              <a:ext cx="2006217" cy="5990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b="0" i="0" lang="en-GB" sz="17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Trimming of adapter sequences with FastP</a:t>
              </a:r>
              <a:endParaRPr b="0" i="0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4"/>
            <p:cNvSpPr/>
            <p:nvPr/>
          </p:nvSpPr>
          <p:spPr>
            <a:xfrm rot="5400000">
              <a:off x="2980852" y="2561703"/>
              <a:ext cx="238617" cy="28634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BB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4"/>
            <p:cNvSpPr txBox="1"/>
            <p:nvPr/>
          </p:nvSpPr>
          <p:spPr>
            <a:xfrm>
              <a:off x="3014259" y="2585565"/>
              <a:ext cx="171804" cy="1670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2078415" y="2863952"/>
              <a:ext cx="2043491" cy="636313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4"/>
            <p:cNvSpPr txBox="1"/>
            <p:nvPr/>
          </p:nvSpPr>
          <p:spPr>
            <a:xfrm>
              <a:off x="2097052" y="2882589"/>
              <a:ext cx="2006217" cy="5990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b="0" i="0" lang="en-GB" sz="17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Genomes assembly with Unicycler</a:t>
              </a:r>
              <a:endParaRPr b="0" i="0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4"/>
            <p:cNvSpPr/>
            <p:nvPr/>
          </p:nvSpPr>
          <p:spPr>
            <a:xfrm rot="5400000">
              <a:off x="2980852" y="3516173"/>
              <a:ext cx="238617" cy="28634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BB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4"/>
            <p:cNvSpPr txBox="1"/>
            <p:nvPr/>
          </p:nvSpPr>
          <p:spPr>
            <a:xfrm>
              <a:off x="3014259" y="3540035"/>
              <a:ext cx="171804" cy="1670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2078415" y="3818422"/>
              <a:ext cx="2043491" cy="636313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4"/>
            <p:cNvSpPr txBox="1"/>
            <p:nvPr/>
          </p:nvSpPr>
          <p:spPr>
            <a:xfrm>
              <a:off x="2097052" y="3837059"/>
              <a:ext cx="2006217" cy="5990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b="0" i="0" lang="en-GB" sz="17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Automated annotation with PROKKA </a:t>
              </a:r>
              <a:endParaRPr b="0" i="0" sz="1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/>
          <p:nvPr>
            <p:ph type="title"/>
          </p:nvPr>
        </p:nvSpPr>
        <p:spPr>
          <a:xfrm>
            <a:off x="838200" y="653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GB"/>
              <a:t>Methodology</a:t>
            </a:r>
            <a:endParaRPr/>
          </a:p>
        </p:txBody>
      </p:sp>
      <p:graphicFrame>
        <p:nvGraphicFramePr>
          <p:cNvPr id="128" name="Google Shape;128;p5"/>
          <p:cNvGraphicFramePr/>
          <p:nvPr/>
        </p:nvGraphicFramePr>
        <p:xfrm>
          <a:off x="1236064" y="184915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{67B71FDC-78DF-4A38-A7A4-38DDCE4CDA79}</a:tableStyleId>
              </a:tblPr>
              <a:tblGrid>
                <a:gridCol w="4859925"/>
                <a:gridCol w="4859925"/>
              </a:tblGrid>
              <a:tr h="447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 u="none" cap="none" strike="noStrike"/>
                        <a:t>Process 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 u="none" cap="none" strike="noStrike"/>
                        <a:t>Tools used 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823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 u="none" cap="none" strike="noStrike"/>
                        <a:t>Detection of AMR genes, point mutations</a:t>
                      </a:r>
                      <a:endParaRPr sz="17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Calibri"/>
                        <a:buNone/>
                      </a:pPr>
                      <a:r>
                        <a:rPr lang="en-GB" sz="1700" u="none" cap="none" strike="noStrike"/>
                        <a:t>ResFinder</a:t>
                      </a:r>
                      <a:endParaRPr sz="17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 u="none" cap="none" strike="noStrike"/>
                    </a:p>
                  </a:txBody>
                  <a:tcPr marT="45725" marB="45725" marR="91450" marL="91450" anchor="ctr"/>
                </a:tc>
              </a:tr>
              <a:tr h="713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 u="none" cap="none" strike="noStrike"/>
                        <a:t>Plasmid detection</a:t>
                      </a:r>
                      <a:endParaRPr sz="17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Calibri"/>
                        <a:buNone/>
                      </a:pPr>
                      <a:r>
                        <a:rPr lang="en-GB" sz="1700" u="none" cap="none" strike="noStrike"/>
                        <a:t>PlasmidFinder/ Pathogenwatch (for MAC users)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 u="none" cap="none" strike="noStrike"/>
                    </a:p>
                  </a:txBody>
                  <a:tcPr marT="45725" marB="45725" marR="91450" marL="91450" anchor="ctr"/>
                </a:tc>
              </a:tr>
              <a:tr h="823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 u="none" cap="none" strike="noStrike"/>
                        <a:t>MLST</a:t>
                      </a:r>
                      <a:endParaRPr sz="17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Calibri"/>
                        <a:buNone/>
                      </a:pPr>
                      <a:r>
                        <a:rPr lang="en-GB" sz="1700" u="none" cap="none" strike="noStrike"/>
                        <a:t>MLST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 u="none" cap="none" strike="noStrike"/>
                    </a:p>
                  </a:txBody>
                  <a:tcPr marT="45725" marB="45725" marR="91450" marL="91450" anchor="ctr"/>
                </a:tc>
              </a:tr>
              <a:tr h="823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 u="none" cap="none" strike="noStrike"/>
                        <a:t>Construction of phylogenetic tree</a:t>
                      </a:r>
                      <a:endParaRPr sz="17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700" u="none" cap="none" strike="noStrike"/>
                        <a:t>Snippy/snippy multi/RAxML/iTOL</a:t>
                      </a:r>
                      <a:endParaRPr sz="17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/>
          <p:nvPr>
            <p:ph type="title"/>
          </p:nvPr>
        </p:nvSpPr>
        <p:spPr>
          <a:xfrm>
            <a:off x="817134" y="11029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GB"/>
              <a:t>Results</a:t>
            </a:r>
            <a:endParaRPr b="1"/>
          </a:p>
        </p:txBody>
      </p:sp>
      <p:pic>
        <p:nvPicPr>
          <p:cNvPr id="134" name="Google Shape;134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32751" l="2681" r="23259" t="21776"/>
          <a:stretch/>
        </p:blipFill>
        <p:spPr>
          <a:xfrm>
            <a:off x="444707" y="2053651"/>
            <a:ext cx="11260454" cy="343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"/>
          <p:cNvSpPr txBox="1"/>
          <p:nvPr>
            <p:ph type="title"/>
          </p:nvPr>
        </p:nvSpPr>
        <p:spPr>
          <a:xfrm>
            <a:off x="838200" y="5033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GB"/>
              <a:t>Results</a:t>
            </a:r>
            <a:endParaRPr/>
          </a:p>
        </p:txBody>
      </p:sp>
      <p:pic>
        <p:nvPicPr>
          <p:cNvPr id="140" name="Google Shape;140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8634" l="2681" r="28903" t="8341"/>
          <a:stretch/>
        </p:blipFill>
        <p:spPr>
          <a:xfrm>
            <a:off x="1516506" y="1274167"/>
            <a:ext cx="9158989" cy="5518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"/>
          <p:cNvSpPr txBox="1"/>
          <p:nvPr>
            <p:ph type="title"/>
          </p:nvPr>
        </p:nvSpPr>
        <p:spPr>
          <a:xfrm>
            <a:off x="838200" y="8031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GB"/>
              <a:t>Results</a:t>
            </a:r>
            <a:endParaRPr/>
          </a:p>
        </p:txBody>
      </p:sp>
      <p:pic>
        <p:nvPicPr>
          <p:cNvPr id="146" name="Google Shape;146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7602" l="2338" r="27878" t="8341"/>
          <a:stretch/>
        </p:blipFill>
        <p:spPr>
          <a:xfrm>
            <a:off x="1478431" y="1335024"/>
            <a:ext cx="9235138" cy="5522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"/>
          <p:cNvSpPr txBox="1"/>
          <p:nvPr>
            <p:ph type="title"/>
          </p:nvPr>
        </p:nvSpPr>
        <p:spPr>
          <a:xfrm>
            <a:off x="838200" y="5033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GB"/>
              <a:t>Results</a:t>
            </a:r>
            <a:endParaRPr/>
          </a:p>
        </p:txBody>
      </p:sp>
      <p:pic>
        <p:nvPicPr>
          <p:cNvPr id="152" name="Google Shape;152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6913" l="2679" r="27366" t="7307"/>
          <a:stretch/>
        </p:blipFill>
        <p:spPr>
          <a:xfrm>
            <a:off x="1560062" y="1335024"/>
            <a:ext cx="9071876" cy="5522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2024-07-04T08:17:28Z</dcterms:created>
  <dc:creator>Saika</dc:creator>
</cp:coreProperties>
</file>